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69" r:id="rId3"/>
  </p:sldMasterIdLst>
  <p:notesMasterIdLst>
    <p:notesMasterId r:id="rId35"/>
  </p:notesMasterIdLst>
  <p:handoutMasterIdLst>
    <p:handoutMasterId r:id="rId36"/>
  </p:handoutMasterIdLst>
  <p:sldIdLst>
    <p:sldId id="317" r:id="rId4"/>
    <p:sldId id="451" r:id="rId5"/>
    <p:sldId id="552" r:id="rId6"/>
    <p:sldId id="553" r:id="rId7"/>
    <p:sldId id="554" r:id="rId8"/>
    <p:sldId id="555" r:id="rId9"/>
    <p:sldId id="559" r:id="rId10"/>
    <p:sldId id="560" r:id="rId11"/>
    <p:sldId id="556" r:id="rId12"/>
    <p:sldId id="561" r:id="rId13"/>
    <p:sldId id="562" r:id="rId14"/>
    <p:sldId id="563" r:id="rId15"/>
    <p:sldId id="565" r:id="rId16"/>
    <p:sldId id="566" r:id="rId17"/>
    <p:sldId id="567" r:id="rId18"/>
    <p:sldId id="564" r:id="rId19"/>
    <p:sldId id="568" r:id="rId20"/>
    <p:sldId id="569" r:id="rId21"/>
    <p:sldId id="570" r:id="rId22"/>
    <p:sldId id="571" r:id="rId23"/>
    <p:sldId id="573" r:id="rId24"/>
    <p:sldId id="574" r:id="rId25"/>
    <p:sldId id="572" r:id="rId26"/>
    <p:sldId id="575" r:id="rId27"/>
    <p:sldId id="576" r:id="rId28"/>
    <p:sldId id="577" r:id="rId29"/>
    <p:sldId id="582" r:id="rId30"/>
    <p:sldId id="579" r:id="rId31"/>
    <p:sldId id="580" r:id="rId32"/>
    <p:sldId id="581" r:id="rId33"/>
    <p:sldId id="345" r:id="rId34"/>
  </p:sldIdLst>
  <p:sldSz cx="9144000" cy="6858000" type="screen4x3"/>
  <p:notesSz cx="6797675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8" autoAdjust="0"/>
  </p:normalViewPr>
  <p:slideViewPr>
    <p:cSldViewPr>
      <p:cViewPr varScale="1">
        <p:scale>
          <a:sx n="92" d="100"/>
          <a:sy n="92" d="100"/>
        </p:scale>
        <p:origin x="166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7B5F4E2-C586-D740-971C-D19B00902766}" type="datetimeFigureOut">
              <a:rPr lang="en-US"/>
              <a:pPr>
                <a:defRPr/>
              </a:pPr>
              <a:t>3/18/19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C67A942-723D-034C-A66D-9786852F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6185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3CC36078-1ED3-9348-B41C-6A2C7079E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473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Some applications can tolerate a small level of error. For example, random errors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in audio or video transmissions may be tolerable, but when we transfer text, we expect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a very high level of accuracy.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52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length of the burst is measured from the first corrupted bit to the last corrupted bit. Some bits in</a:t>
            </a:r>
          </a:p>
          <a:p>
            <a:r>
              <a:rPr lang="en-US" dirty="0"/>
              <a:t>between may not have been corrupted.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7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answer is a simple yes or no. We are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not even interested in the number of errors. A single-bit error is the same for us as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burst error.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number of the errors and the size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the message are important factors.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C36078-1ED3-9348-B41C-6A2C7079ED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163" y="6227763"/>
            <a:ext cx="8574087" cy="173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anchor="b" anchorCtr="0"/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CD93-6BEB-A14E-B5C4-4B66061D7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22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B319D-FA99-D14E-97D2-8D5C61108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4FF7B-0F39-D942-A559-4223B8B5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91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84163" y="4279900"/>
            <a:ext cx="8575675" cy="138113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/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16D73-BCF4-0E4D-8ED4-F823BB964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4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267200"/>
            <a:ext cx="2743200" cy="2120900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14"/>
          <p:cNvGrpSpPr>
            <a:grpSpLocks/>
          </p:cNvGrpSpPr>
          <p:nvPr/>
        </p:nvGrpSpPr>
        <p:grpSpPr bwMode="auto">
          <a:xfrm>
            <a:off x="284163" y="461963"/>
            <a:ext cx="8575675" cy="136525"/>
            <a:chOff x="284163" y="1759424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A3BA5-90AE-554E-825B-91050B558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530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21013" y="480218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1F096-B9DD-5B41-B7F4-043F05B3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41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2DC66-0BCE-5A4C-984A-F676C4A2B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04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314156" y="2856707"/>
            <a:ext cx="5934075" cy="1135062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 rot="5400000">
            <a:off x="4658519" y="3355181"/>
            <a:ext cx="5934075" cy="138113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70396" y="1587323"/>
              <a:ext cx="159918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71870" y="1587324"/>
              <a:ext cx="2741779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13649" y="1587324"/>
              <a:ext cx="4233121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E6B49-E00E-4E49-9291-3C287E370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6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C8498-1D66-EE40-BD70-CCF868C14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8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44500"/>
            <a:ext cx="8574087" cy="1468438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84163" y="19065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231188" y="444500"/>
            <a:ext cx="58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anchor="b" anchorCtr="0"/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814-3BC9-624E-BB23-881A7A643A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3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anchor="b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4C608-39C4-6E42-9C1C-16BFD747A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5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80218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rIns="182880" bIns="365760" anchor="b">
            <a:normAutofit/>
          </a:bodyPr>
          <a:lstStyle/>
          <a:p>
            <a:pPr eaLnBrk="1" hangingPunct="1">
              <a:defRPr/>
            </a:pPr>
            <a:endParaRPr sz="4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6262688"/>
            <a:ext cx="8575675" cy="138112"/>
            <a:chOff x="284163" y="1759424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759424"/>
              <a:ext cx="2743423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5998" y="1759424"/>
              <a:ext cx="160033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759424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231188" y="4802188"/>
            <a:ext cx="587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>
                <a:solidFill>
                  <a:schemeClr val="bg1"/>
                </a:solidFill>
                <a:sym typeface="Wingdings" charset="0"/>
              </a:rPr>
              <a:t></a:t>
            </a:r>
            <a:endParaRPr lang="en-US" sz="3600">
              <a:solidFill>
                <a:schemeClr val="bg1"/>
              </a:solidFill>
            </a:endParaRP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/>
          <a:lstStyle>
            <a:lvl1pPr algn="l">
              <a:defRPr sz="42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6ED84-A070-3F4D-A32C-D33AC592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7" name="Rectangle 6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E1B46-ED72-D249-8D19-DABB82440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8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9740-5D96-D040-9E0F-69B477E4D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0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55613"/>
            <a:ext cx="8574087" cy="11334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4163" y="1577975"/>
            <a:ext cx="8575675" cy="136525"/>
            <a:chOff x="284163" y="1577847"/>
            <a:chExt cx="8576373" cy="137411"/>
          </a:xfrm>
        </p:grpSpPr>
        <p:sp>
          <p:nvSpPr>
            <p:cNvPr id="5" name="Rectangle 4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A9364-4EE3-F74A-9E01-15CF210CA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95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4163" y="452438"/>
            <a:ext cx="8575675" cy="138112"/>
            <a:chOff x="284163" y="1577847"/>
            <a:chExt cx="8576373" cy="137411"/>
          </a:xfrm>
        </p:grpSpPr>
        <p:sp>
          <p:nvSpPr>
            <p:cNvPr id="3" name="Rectangle 2"/>
            <p:cNvSpPr/>
            <p:nvPr/>
          </p:nvSpPr>
          <p:spPr>
            <a:xfrm>
              <a:off x="284163" y="1577847"/>
              <a:ext cx="160033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4" name="Rectangle 3"/>
            <p:cNvSpPr/>
            <p:nvPr/>
          </p:nvSpPr>
          <p:spPr>
            <a:xfrm>
              <a:off x="1884493" y="1577847"/>
              <a:ext cx="2743423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  <p:sp>
          <p:nvSpPr>
            <p:cNvPr id="5" name="Rectangle 4"/>
            <p:cNvSpPr/>
            <p:nvPr/>
          </p:nvSpPr>
          <p:spPr>
            <a:xfrm>
              <a:off x="4626328" y="1577847"/>
              <a:ext cx="4234208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/>
            </a:p>
          </p:txBody>
        </p:sp>
      </p:grp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B5E75-F7EA-CA47-B146-5BA5F7FCB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81175" y="2133600"/>
            <a:ext cx="7077075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500" y="64373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0025" y="6437313"/>
            <a:ext cx="612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166688"/>
            <a:ext cx="631825" cy="360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86E73845-8983-B94E-9DAE-DB4FF5AB3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238"/>
            <a:ext cx="8574087" cy="968375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Corbel" charset="0"/>
          <a:ea typeface="ＭＳ Ｐゴシック" charset="0"/>
          <a:cs typeface="ＭＳ Ｐゴシック" charset="0"/>
        </a:defRPr>
      </a:lvl9pPr>
    </p:titleStyle>
    <p:bodyStyle>
      <a:lvl1pPr marL="454025" indent="-454025" algn="l" rtl="0" eaLnBrk="0" fontAlgn="base" hangingPunct="0">
        <a:spcBef>
          <a:spcPts val="20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400" kern="1200">
          <a:solidFill>
            <a:srgbClr val="262626"/>
          </a:solidFill>
          <a:latin typeface="+mn-lt"/>
          <a:ea typeface="ＭＳ Ｐゴシック" charset="0"/>
          <a:cs typeface="ＭＳ Ｐゴシック" charset="0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sz="2200" kern="1200">
          <a:solidFill>
            <a:srgbClr val="262626"/>
          </a:solidFill>
          <a:latin typeface="+mn-lt"/>
          <a:ea typeface="ＭＳ Ｐゴシック" charset="0"/>
          <a:cs typeface="+mn-cs"/>
        </a:defRPr>
      </a:lvl2pPr>
      <a:lvl3pPr marL="1260475" indent="-346075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sz="2000" kern="1200">
          <a:solidFill>
            <a:srgbClr val="262626"/>
          </a:solidFill>
          <a:latin typeface="+mn-lt"/>
          <a:ea typeface="ＭＳ Ｐゴシック" charset="0"/>
          <a:cs typeface="+mn-cs"/>
        </a:defRPr>
      </a:lvl3pPr>
      <a:lvl4pPr marL="1600200" indent="-339725" algn="l" rtl="0" eaLnBrk="0" fontAlgn="base" hangingPunct="0">
        <a:spcBef>
          <a:spcPts val="600"/>
        </a:spcBef>
        <a:spcAft>
          <a:spcPct val="0"/>
        </a:spcAft>
        <a:buClr>
          <a:srgbClr val="404040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4pPr>
      <a:lvl5pPr marL="1939925" indent="-331788" algn="l" rtl="0" eaLnBrk="0" fontAlgn="base" hangingPunct="0">
        <a:spcBef>
          <a:spcPts val="600"/>
        </a:spcBef>
        <a:spcAft>
          <a:spcPct val="0"/>
        </a:spcAft>
        <a:buClr>
          <a:srgbClr val="A6A6A6"/>
        </a:buClr>
        <a:buSzPct val="90000"/>
        <a:buFont typeface="Wingdings" charset="0"/>
        <a:buChar char=""/>
        <a:defRPr kern="1200">
          <a:solidFill>
            <a:srgbClr val="262626"/>
          </a:solidFill>
          <a:latin typeface="+mn-lt"/>
          <a:ea typeface="ＭＳ Ｐゴシック" charset="0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808913" cy="108743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Error Detection and Control</a:t>
            </a:r>
            <a:endParaRPr lang="en-US" b="1" dirty="0"/>
          </a:p>
        </p:txBody>
      </p:sp>
      <p:sp>
        <p:nvSpPr>
          <p:cNvPr id="20482" name="Subtitle 6"/>
          <p:cNvSpPr>
            <a:spLocks noGrp="1"/>
          </p:cNvSpPr>
          <p:nvPr>
            <p:ph type="subTitle" idx="1"/>
          </p:nvPr>
        </p:nvSpPr>
        <p:spPr>
          <a:xfrm>
            <a:off x="762000" y="2819400"/>
            <a:ext cx="7753350" cy="484188"/>
          </a:xfrm>
        </p:spPr>
        <p:txBody>
          <a:bodyPr/>
          <a:lstStyle/>
          <a:p>
            <a:pPr algn="ctr"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NET 205: Data Transmission and Digital Communication</a:t>
            </a:r>
          </a:p>
          <a:p>
            <a:pPr>
              <a:spcBef>
                <a:spcPct val="0"/>
              </a:spcBef>
              <a:buClr>
                <a:srgbClr val="A6A6A6"/>
              </a:buClr>
              <a:buFont typeface="Wingdings" charset="0"/>
              <a:buNone/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228600" y="2362200"/>
            <a:ext cx="88392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defRPr/>
            </a:pPr>
            <a:r>
              <a:rPr lang="en-US" sz="2000" dirty="0">
                <a:latin typeface="Candara"/>
                <a:ea typeface="+mn-ea"/>
                <a:cs typeface="+mn-cs"/>
              </a:rPr>
              <a:t>2</a:t>
            </a:r>
            <a:r>
              <a:rPr lang="en-US" sz="2000" baseline="30000" dirty="0">
                <a:latin typeface="Candara"/>
                <a:ea typeface="+mn-ea"/>
                <a:cs typeface="+mn-cs"/>
              </a:rPr>
              <a:t>nd</a:t>
            </a:r>
            <a:r>
              <a:rPr lang="en-US" sz="2000" dirty="0">
                <a:latin typeface="Candara"/>
                <a:ea typeface="+mn-ea"/>
                <a:cs typeface="+mn-cs"/>
              </a:rPr>
              <a:t> semester 1438-1439</a:t>
            </a:r>
          </a:p>
          <a:p>
            <a:pPr algn="ctr">
              <a:defRPr/>
            </a:pPr>
            <a:endParaRPr lang="en-US" altLang="x-none" sz="2400" spc="-50" dirty="0">
              <a:solidFill>
                <a:srgbClr val="000000"/>
              </a:solidFill>
              <a:latin typeface="Calibri"/>
              <a:ea typeface="+mj-ea"/>
              <a:cs typeface="Bold Italic Art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4634" b="27647"/>
          <a:stretch/>
        </p:blipFill>
        <p:spPr>
          <a:xfrm>
            <a:off x="152400" y="2362200"/>
            <a:ext cx="8991600" cy="402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1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Parity 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r>
              <a:rPr lang="en-US" dirty="0"/>
              <a:t>The most common and least expensive mechanism.</a:t>
            </a:r>
          </a:p>
          <a:p>
            <a:r>
              <a:rPr lang="en-US" dirty="0"/>
              <a:t>Parity checking can be </a:t>
            </a:r>
            <a:r>
              <a:rPr lang="en-US" dirty="0">
                <a:solidFill>
                  <a:schemeClr val="accent2"/>
                </a:solidFill>
              </a:rPr>
              <a:t>simple</a:t>
            </a:r>
            <a:r>
              <a:rPr lang="en-US" dirty="0"/>
              <a:t> or </a:t>
            </a:r>
            <a:r>
              <a:rPr lang="en-US" dirty="0">
                <a:solidFill>
                  <a:srgbClr val="FF6600"/>
                </a:solidFill>
              </a:rPr>
              <a:t>two-dimensional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65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Parity Check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r>
              <a:rPr lang="en-US" dirty="0"/>
              <a:t>A redundant bit called a </a:t>
            </a:r>
            <a:r>
              <a:rPr lang="en-US" b="1" dirty="0">
                <a:solidFill>
                  <a:srgbClr val="FF6600"/>
                </a:solidFill>
              </a:rPr>
              <a:t>parity bit </a:t>
            </a:r>
            <a:r>
              <a:rPr lang="en-US" dirty="0"/>
              <a:t>is added to every data unit so the total number of 1s in the unit (including the parity bit) become even (or odd)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206" t="18517" r="2508" b="6387"/>
          <a:stretch/>
        </p:blipFill>
        <p:spPr>
          <a:xfrm>
            <a:off x="1143000" y="3505201"/>
            <a:ext cx="6705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4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Simple Parity Check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14600"/>
            <a:ext cx="8001000" cy="32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06600"/>
            <a:ext cx="8077200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3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057400"/>
            <a:ext cx="7467600" cy="436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93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Two-Dimensional Parity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1" y="2133600"/>
            <a:ext cx="8000999" cy="3992563"/>
          </a:xfrm>
        </p:spPr>
        <p:txBody>
          <a:bodyPr/>
          <a:lstStyle/>
          <a:p>
            <a:r>
              <a:rPr lang="en-US" dirty="0"/>
              <a:t>In two-dimensional parity check, a block of bits is organized in a table (rows and columns)</a:t>
            </a:r>
          </a:p>
          <a:p>
            <a:pPr marL="917575" lvl="1">
              <a:buFont typeface="+mj-lt"/>
              <a:buAutoNum type="arabicPeriod"/>
            </a:pPr>
            <a:r>
              <a:rPr lang="en-US" dirty="0"/>
              <a:t>calculate the parity bit for each data unit.</a:t>
            </a:r>
          </a:p>
          <a:p>
            <a:pPr marL="917575" lvl="1">
              <a:buFont typeface="+mj-lt"/>
              <a:buAutoNum type="arabicPeriod"/>
            </a:pPr>
            <a:r>
              <a:rPr lang="en-US" dirty="0"/>
              <a:t>calculate the parity bit for each column and create a new row of 8 bits.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38600"/>
            <a:ext cx="5867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1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81200"/>
            <a:ext cx="8382000" cy="456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2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Performance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1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Two-dimensional parity check increase the likelihood of detecting burst errors.</a:t>
            </a:r>
          </a:p>
          <a:p>
            <a:r>
              <a:rPr lang="en-US" dirty="0"/>
              <a:t>A redundancy of </a:t>
            </a:r>
            <a:r>
              <a:rPr lang="en-US" i="1" dirty="0"/>
              <a:t>n</a:t>
            </a:r>
            <a:r>
              <a:rPr lang="en-US" dirty="0"/>
              <a:t> bits can easily detect a burst error of </a:t>
            </a:r>
            <a:r>
              <a:rPr lang="en-US" i="1" dirty="0"/>
              <a:t>n</a:t>
            </a:r>
            <a:r>
              <a:rPr lang="en-US" dirty="0"/>
              <a:t> bits.</a:t>
            </a:r>
          </a:p>
          <a:p>
            <a:r>
              <a:rPr lang="en-US" dirty="0"/>
              <a:t>a burst error of more than </a:t>
            </a:r>
            <a:r>
              <a:rPr lang="en-US" i="1" dirty="0"/>
              <a:t>n</a:t>
            </a:r>
            <a:r>
              <a:rPr lang="en-US" dirty="0"/>
              <a:t> bits is also detected with a very high probability</a:t>
            </a:r>
          </a:p>
          <a:p>
            <a:r>
              <a:rPr lang="en-US" dirty="0"/>
              <a:t>If 2 bits in one data unit are damaged and 2 bits in exactly the same positions in another data unit are also damaged, the checker will not detect an error.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A9364-4EE3-F74A-9E01-15CF210CA99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90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>
                <a:latin typeface="Corbel" charset="0"/>
              </a:rPr>
              <a:t>205NET CLO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0" cy="3992563"/>
          </a:xfrm>
        </p:spPr>
        <p:txBody>
          <a:bodyPr/>
          <a:lstStyle/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1-Introduction to Communication Systems and Networks architecture OSI Reference Model.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latin typeface="Calibri" charset="0"/>
              </a:rPr>
              <a:t>2- Data Transmission Principles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3- Transmission medias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tx1"/>
                </a:solidFill>
                <a:latin typeface="Calibri" charset="0"/>
              </a:rPr>
              <a:t>4- Data modulation and encoding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rgbClr val="252731"/>
                </a:solidFill>
                <a:latin typeface="Calibri" charset="0"/>
              </a:rPr>
              <a:t>5- Multiplexing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6- Spreading technique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accent6"/>
                </a:solidFill>
                <a:latin typeface="Calibri" charset="0"/>
              </a:rPr>
              <a:t>7- Synchronize and </a:t>
            </a:r>
            <a:r>
              <a:rPr lang="en-US" dirty="0" err="1">
                <a:solidFill>
                  <a:schemeClr val="accent6"/>
                </a:solidFill>
                <a:latin typeface="Calibri" charset="0"/>
              </a:rPr>
              <a:t>asynchronize</a:t>
            </a:r>
            <a:r>
              <a:rPr lang="en-US" dirty="0">
                <a:solidFill>
                  <a:schemeClr val="accent6"/>
                </a:solidFill>
                <a:latin typeface="Calibri" charset="0"/>
              </a:rPr>
              <a:t> transmission</a:t>
            </a:r>
          </a:p>
          <a:p>
            <a:pPr eaLnBrk="1" hangingPunct="1">
              <a:spcBef>
                <a:spcPts val="800"/>
              </a:spcBef>
            </a:pPr>
            <a:r>
              <a:rPr lang="en-US" dirty="0">
                <a:solidFill>
                  <a:schemeClr val="accent2"/>
                </a:solidFill>
                <a:latin typeface="Calibri" charset="0"/>
              </a:rPr>
              <a:t>8- Error Detection and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1120F-8E6F-6747-BC25-B988853C33D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Cyclic Redundancy Check (CRC)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/>
              <a:t>Cyclic Redundancy Check (CRC) is based on binary division.</a:t>
            </a:r>
          </a:p>
          <a:p>
            <a:r>
              <a:rPr lang="en-US" dirty="0"/>
              <a:t>In CRC, a sequence of redundant bits called the </a:t>
            </a:r>
            <a:r>
              <a:rPr lang="en-US" dirty="0">
                <a:solidFill>
                  <a:schemeClr val="accent2"/>
                </a:solidFill>
              </a:rPr>
              <a:t>CRC</a:t>
            </a:r>
            <a:r>
              <a:rPr lang="en-US" dirty="0"/>
              <a:t> is appended to the end of data unit so that the resulting data unit become exactly divisible by a second predetermined binary number.</a:t>
            </a:r>
          </a:p>
          <a:p>
            <a:r>
              <a:rPr lang="en-US" dirty="0"/>
              <a:t>At destination, the incoming data unit is divided by the same number, If: </a:t>
            </a:r>
          </a:p>
          <a:p>
            <a:pPr lvl="1"/>
            <a:r>
              <a:rPr lang="en-US" dirty="0"/>
              <a:t>There is no reminder </a:t>
            </a:r>
            <a:r>
              <a:rPr lang="en-US" dirty="0">
                <a:sym typeface="Wingdings"/>
              </a:rPr>
              <a:t> the data unit assumed to be intact</a:t>
            </a:r>
          </a:p>
          <a:p>
            <a:pPr lvl="1"/>
            <a:r>
              <a:rPr lang="en-US" dirty="0"/>
              <a:t>There is a reminder </a:t>
            </a:r>
            <a:r>
              <a:rPr lang="en-US" dirty="0">
                <a:sym typeface="Wingdings"/>
              </a:rPr>
              <a:t> the data unit assumed to be damaged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51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Cyclic Redundancy Check (CRC)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0"/>
            <a:ext cx="85217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7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Cyclic Redundancy Check (CRC)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/>
              <a:t>At the sender: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string of </a:t>
            </a:r>
            <a:r>
              <a:rPr lang="en-US" i="1" dirty="0"/>
              <a:t>n</a:t>
            </a:r>
            <a:r>
              <a:rPr lang="en-US" dirty="0"/>
              <a:t> 0s is appended to the data unit. The number n is 1 less than the number of bits in the predetermined divisor, which is n+1.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data unit then divided by the divisor, using a process called </a:t>
            </a:r>
            <a:r>
              <a:rPr lang="en-US" dirty="0">
                <a:solidFill>
                  <a:srgbClr val="FF6600"/>
                </a:solidFill>
              </a:rPr>
              <a:t>binary division</a:t>
            </a:r>
            <a:r>
              <a:rPr lang="en-US" dirty="0"/>
              <a:t>. The resulted reminder is the CRC.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CRC </a:t>
            </a:r>
            <a:r>
              <a:rPr lang="en-US" i="1" dirty="0"/>
              <a:t>n</a:t>
            </a:r>
            <a:r>
              <a:rPr lang="en-US" dirty="0"/>
              <a:t> bits replaces the appended 0s at the end of the data unit. (CRC may consist of all 0s)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43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CRC Generator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/>
              <a:t>The CRC are derived by dividing the data unit by a predetermined divisor, the reminder is the CRC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52800"/>
            <a:ext cx="50419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7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Module 2 Arithmetic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2057400"/>
            <a:ext cx="8172450" cy="3992563"/>
          </a:xfrm>
        </p:spPr>
        <p:txBody>
          <a:bodyPr/>
          <a:lstStyle/>
          <a:p>
            <a:r>
              <a:rPr lang="en-US" dirty="0"/>
              <a:t>In module 2 arithmetic, addition and </a:t>
            </a:r>
            <a:r>
              <a:rPr lang="en-US" dirty="0" err="1"/>
              <a:t>substruction</a:t>
            </a:r>
            <a:r>
              <a:rPr lang="en-US" dirty="0"/>
              <a:t> are identical to Exclusive OR (XOR) operation.</a:t>
            </a:r>
          </a:p>
          <a:p>
            <a:r>
              <a:rPr lang="en-US" dirty="0"/>
              <a:t>Multiplication and division are the same as in base-10 arithmetic without carries in addition or borrows in subtraction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5142"/>
          <a:stretch/>
        </p:blipFill>
        <p:spPr>
          <a:xfrm>
            <a:off x="914400" y="4419600"/>
            <a:ext cx="7924800" cy="20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418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CRC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792480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14800"/>
            <a:ext cx="7924800" cy="251460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3529981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CRC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81200"/>
            <a:ext cx="8077200" cy="475632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3251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981200"/>
            <a:ext cx="7086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66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CRC Checker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8096250" cy="3992563"/>
          </a:xfrm>
        </p:spPr>
        <p:txBody>
          <a:bodyPr/>
          <a:lstStyle/>
          <a:p>
            <a:r>
              <a:rPr lang="en-US" dirty="0"/>
              <a:t>A CRC checker functions exactly as the generator does.</a:t>
            </a:r>
          </a:p>
          <a:p>
            <a:r>
              <a:rPr lang="en-US" dirty="0"/>
              <a:t>After receiving the data appended with CRC, it does the same module-2 division.</a:t>
            </a:r>
          </a:p>
          <a:p>
            <a:pPr lvl="1"/>
            <a:r>
              <a:rPr lang="en-US" dirty="0"/>
              <a:t>If the reminder is all 0s, the CRC is dropped and the data are accepted.</a:t>
            </a:r>
          </a:p>
          <a:p>
            <a:pPr lvl="1"/>
            <a:r>
              <a:rPr lang="en-US" dirty="0"/>
              <a:t>Otherwise, the received stream of bits is discarded and data are resent.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50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Polynomials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1" y="2133600"/>
            <a:ext cx="8096250" cy="3992563"/>
          </a:xfrm>
        </p:spPr>
        <p:txBody>
          <a:bodyPr/>
          <a:lstStyle/>
          <a:p>
            <a:r>
              <a:rPr lang="en-US" dirty="0"/>
              <a:t>The divisor in the CRC generator is most often represented not as a string of 1s and 0s, but as an algebraic polynomial.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200400"/>
            <a:ext cx="294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1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Outline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077075" cy="3992563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Types of Error</a:t>
            </a:r>
          </a:p>
          <a:p>
            <a:pPr>
              <a:spcBef>
                <a:spcPts val="800"/>
              </a:spcBef>
            </a:pPr>
            <a:r>
              <a:rPr lang="en-US" dirty="0"/>
              <a:t>Detection Versus Corrections</a:t>
            </a:r>
          </a:p>
          <a:p>
            <a:pPr>
              <a:spcBef>
                <a:spcPts val="800"/>
              </a:spcBef>
            </a:pPr>
            <a:r>
              <a:rPr lang="en-US" dirty="0"/>
              <a:t>Redundancy</a:t>
            </a:r>
          </a:p>
          <a:p>
            <a:pPr>
              <a:spcBef>
                <a:spcPts val="800"/>
              </a:spcBef>
            </a:pPr>
            <a:r>
              <a:rPr lang="en-US" dirty="0"/>
              <a:t>Detection Methods</a:t>
            </a:r>
          </a:p>
          <a:p>
            <a:pPr>
              <a:spcBef>
                <a:spcPts val="800"/>
              </a:spcBef>
            </a:pPr>
            <a:r>
              <a:rPr lang="en-US" dirty="0"/>
              <a:t> Parity Check 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Simple Parity Check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Two-Dimensional Parity Check</a:t>
            </a:r>
          </a:p>
          <a:p>
            <a:pPr>
              <a:spcBef>
                <a:spcPts val="800"/>
              </a:spcBef>
            </a:pPr>
            <a:r>
              <a:rPr lang="en-US" dirty="0"/>
              <a:t>Cyclic Redundancy Check (CRC) 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The CRC Generator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7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33600"/>
            <a:ext cx="817245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CRC is very effective error detection method.</a:t>
            </a:r>
          </a:p>
          <a:p>
            <a:r>
              <a:rPr lang="en-US" dirty="0"/>
              <a:t>CRC can detect all burst errors that effect an odd number of bits.</a:t>
            </a:r>
          </a:p>
          <a:p>
            <a:r>
              <a:rPr lang="en-US" dirty="0"/>
              <a:t>CRC can detect all burst errors of length less than or equal to the degree of the polynomial.</a:t>
            </a:r>
          </a:p>
          <a:p>
            <a:r>
              <a:rPr lang="en-US" dirty="0"/>
              <a:t>CRC can detect, with a very high probability, burst errors of length greater than the degree of the polynomial.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2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عنصر نائب لرقم الشريحة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4E5689-F268-C449-9AC6-BDFCE735056D}" type="slidenum">
              <a:rPr lang="en-US" sz="1400">
                <a:solidFill>
                  <a:srgbClr val="FFFFFF"/>
                </a:solidFill>
              </a:rPr>
              <a:pPr/>
              <a:t>31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601663" y="2819400"/>
            <a:ext cx="9144001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x-none" sz="4400" b="1" spc="-50" dirty="0">
                <a:solidFill>
                  <a:srgbClr val="000000"/>
                </a:solidFill>
                <a:latin typeface="Calibri"/>
                <a:ea typeface="+mn-ea"/>
                <a:cs typeface="Bold Italic Art" pitchFamily="2" charset="-78"/>
              </a:rPr>
              <a:t>Any Questions 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r>
              <a:rPr lang="en-US" dirty="0"/>
              <a:t>Networks must be able to transfer data from one device to another with acceptable accuracy.</a:t>
            </a:r>
          </a:p>
          <a:p>
            <a:r>
              <a:rPr lang="en-US" dirty="0"/>
              <a:t>Data can be corrupted during transmission.</a:t>
            </a:r>
          </a:p>
          <a:p>
            <a:r>
              <a:rPr lang="en-US" dirty="0"/>
              <a:t>Some applications require that errors be detected and corrected.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8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324851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Single-Bit Error</a:t>
            </a:r>
          </a:p>
          <a:p>
            <a:r>
              <a:rPr lang="en-US" dirty="0"/>
              <a:t>only 1 bit in the data unit (such as a byte, character, or packet) has changed.</a:t>
            </a:r>
          </a:p>
          <a:p>
            <a:r>
              <a:rPr lang="en-US" dirty="0"/>
              <a:t>Single-bit errors are the least likely type of error in serial data transmission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6005" b="35190"/>
          <a:stretch/>
        </p:blipFill>
        <p:spPr>
          <a:xfrm>
            <a:off x="1524000" y="5029200"/>
            <a:ext cx="5638800" cy="11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6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Types of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2133600"/>
            <a:ext cx="8248650" cy="3992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Burst Error</a:t>
            </a:r>
          </a:p>
          <a:p>
            <a:r>
              <a:rPr lang="en-US" dirty="0"/>
              <a:t>A burst error means that 2 or more bits in the data unit have changed.</a:t>
            </a:r>
          </a:p>
          <a:p>
            <a:r>
              <a:rPr lang="en-US" dirty="0"/>
              <a:t>Note that a burst error does not necessarily mean that the errors occur in consecutive bits.</a:t>
            </a:r>
          </a:p>
          <a:p>
            <a:r>
              <a:rPr lang="en-US" dirty="0"/>
              <a:t> The length of the burst is measured from the first corrupted bit to the last corrupted bit.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95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8102600" cy="593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07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Detection Versus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133600"/>
            <a:ext cx="8477250" cy="3992563"/>
          </a:xfrm>
        </p:spPr>
        <p:txBody>
          <a:bodyPr/>
          <a:lstStyle/>
          <a:p>
            <a:r>
              <a:rPr lang="en-US" dirty="0"/>
              <a:t>In error detection, we are looking only to see if any error has occurred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The answer is a simple yes or no</a:t>
            </a:r>
          </a:p>
          <a:p>
            <a:r>
              <a:rPr lang="en-US" dirty="0"/>
              <a:t>In error correction, we need to know the exact number of bits that are corrupted and more importantly, their location in the message.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5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Redundancy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399" cy="3992563"/>
          </a:xfrm>
        </p:spPr>
        <p:txBody>
          <a:bodyPr/>
          <a:lstStyle/>
          <a:p>
            <a:r>
              <a:rPr lang="en-US" dirty="0"/>
              <a:t>One error detection mechanism is including extra information in the transmission for error detection.</a:t>
            </a:r>
          </a:p>
          <a:p>
            <a:pPr lvl="1"/>
            <a:r>
              <a:rPr lang="en-US" dirty="0"/>
              <a:t>A group of bits is appended to the end of each unit.</a:t>
            </a:r>
          </a:p>
          <a:p>
            <a:pPr lvl="1"/>
            <a:r>
              <a:rPr lang="en-US" dirty="0"/>
              <a:t>This technique called </a:t>
            </a:r>
            <a:r>
              <a:rPr lang="en-US" dirty="0">
                <a:solidFill>
                  <a:schemeClr val="accent4"/>
                </a:solidFill>
              </a:rPr>
              <a:t>redundancy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These redundant bits are added by the sender and removed by the receiver.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C8498-1D66-EE40-BD70-CCF868C141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116" t="21604" r="6624" b="13587"/>
          <a:stretch/>
        </p:blipFill>
        <p:spPr>
          <a:xfrm>
            <a:off x="2209800" y="4724400"/>
            <a:ext cx="5181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91880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59CCD6095AF24C91DBA4888DF0800F" ma:contentTypeVersion="0" ma:contentTypeDescription="Create a new document." ma:contentTypeScope="" ma:versionID="11217909730de4603cfe40fa920b561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CFD4B8-14AB-4639-A50B-E72AEEBED6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D9087F-56F2-490C-A4D5-AF64B08096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31008</TotalTime>
  <Words>1059</Words>
  <Application>Microsoft Macintosh PowerPoint</Application>
  <PresentationFormat>On-screen Show (4:3)</PresentationFormat>
  <Paragraphs>140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Bold Italic Art</vt:lpstr>
      <vt:lpstr>Calibri</vt:lpstr>
      <vt:lpstr>Candara</vt:lpstr>
      <vt:lpstr>Corbel</vt:lpstr>
      <vt:lpstr>Wingdings</vt:lpstr>
      <vt:lpstr>Spectrum</vt:lpstr>
      <vt:lpstr>Error Detection and Control</vt:lpstr>
      <vt:lpstr>205NET CLO</vt:lpstr>
      <vt:lpstr>Outline </vt:lpstr>
      <vt:lpstr>Introduction</vt:lpstr>
      <vt:lpstr>Types of Errors</vt:lpstr>
      <vt:lpstr>Types of Errors</vt:lpstr>
      <vt:lpstr>PowerPoint Presentation</vt:lpstr>
      <vt:lpstr>Detection Versus Correction</vt:lpstr>
      <vt:lpstr>Redundancy</vt:lpstr>
      <vt:lpstr>Detection Methods</vt:lpstr>
      <vt:lpstr> Parity Check </vt:lpstr>
      <vt:lpstr>Simple Parity Check </vt:lpstr>
      <vt:lpstr>Simple Parity Check </vt:lpstr>
      <vt:lpstr>Example</vt:lpstr>
      <vt:lpstr>Example</vt:lpstr>
      <vt:lpstr>Performance</vt:lpstr>
      <vt:lpstr>Two-Dimensional Parity Check</vt:lpstr>
      <vt:lpstr>Example</vt:lpstr>
      <vt:lpstr>Performance</vt:lpstr>
      <vt:lpstr>Cyclic Redundancy Check (CRC)</vt:lpstr>
      <vt:lpstr>Cyclic Redundancy Check (CRC)</vt:lpstr>
      <vt:lpstr>Cyclic Redundancy Check (CRC)</vt:lpstr>
      <vt:lpstr>The CRC Generator</vt:lpstr>
      <vt:lpstr>Module 2 Arithmetic</vt:lpstr>
      <vt:lpstr>The CRC Generator</vt:lpstr>
      <vt:lpstr>The CRC Generator</vt:lpstr>
      <vt:lpstr>Example</vt:lpstr>
      <vt:lpstr>The CRC Checker</vt:lpstr>
      <vt:lpstr>Polynomials</vt:lpstr>
      <vt:lpstr>Performance</vt:lpstr>
      <vt:lpstr>PowerPoint Presentation</vt:lpstr>
    </vt:vector>
  </TitlesOfParts>
  <Company>International Institute of Information Technology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Bruhadeshwar Bezawada</dc:creator>
  <cp:lastModifiedBy>Microsoft Office User</cp:lastModifiedBy>
  <cp:revision>651</cp:revision>
  <cp:lastPrinted>2018-03-29T04:55:35Z</cp:lastPrinted>
  <dcterms:created xsi:type="dcterms:W3CDTF">2007-07-09T18:36:04Z</dcterms:created>
  <dcterms:modified xsi:type="dcterms:W3CDTF">2019-03-18T08:33:48Z</dcterms:modified>
</cp:coreProperties>
</file>