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9" r:id="rId3"/>
  </p:sldMasterIdLst>
  <p:notesMasterIdLst>
    <p:notesMasterId r:id="rId32"/>
  </p:notesMasterIdLst>
  <p:handoutMasterIdLst>
    <p:handoutMasterId r:id="rId33"/>
  </p:handoutMasterIdLst>
  <p:sldIdLst>
    <p:sldId id="317" r:id="rId4"/>
    <p:sldId id="451" r:id="rId5"/>
    <p:sldId id="552" r:id="rId6"/>
    <p:sldId id="566" r:id="rId7"/>
    <p:sldId id="567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345" r:id="rId31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61" autoAdjust="0"/>
  </p:normalViewPr>
  <p:slideViewPr>
    <p:cSldViewPr>
      <p:cViewPr>
        <p:scale>
          <a:sx n="54" d="100"/>
          <a:sy n="54" d="100"/>
        </p:scale>
        <p:origin x="-2368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D3DD5-7AF3-8D4B-BE9B-C95B4A7896B9}" type="doc">
      <dgm:prSet loTypeId="urn:microsoft.com/office/officeart/2005/8/layout/hierarchy3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EF3F4F-50DA-4249-892A-71999626A657}">
      <dgm:prSet phldrT="[Text]"/>
      <dgm:spPr/>
      <dgm:t>
        <a:bodyPr/>
        <a:lstStyle/>
        <a:p>
          <a:r>
            <a:rPr lang="en-US" dirty="0" smtClean="0"/>
            <a:t>There are two techniques to spread the bandwidth:</a:t>
          </a:r>
          <a:endParaRPr lang="en-US" dirty="0"/>
        </a:p>
      </dgm:t>
    </dgm:pt>
    <dgm:pt modelId="{70DD237F-49E7-414B-A028-C84A172F9508}" type="parTrans" cxnId="{5C40ABEA-C235-2D41-B3E8-7B1D539B3FD8}">
      <dgm:prSet/>
      <dgm:spPr/>
      <dgm:t>
        <a:bodyPr/>
        <a:lstStyle/>
        <a:p>
          <a:endParaRPr lang="en-US"/>
        </a:p>
      </dgm:t>
    </dgm:pt>
    <dgm:pt modelId="{02CC9E66-441C-AF47-B71A-9D03F1B86964}" type="sibTrans" cxnId="{5C40ABEA-C235-2D41-B3E8-7B1D539B3FD8}">
      <dgm:prSet/>
      <dgm:spPr/>
      <dgm:t>
        <a:bodyPr/>
        <a:lstStyle/>
        <a:p>
          <a:endParaRPr lang="en-US"/>
        </a:p>
      </dgm:t>
    </dgm:pt>
    <dgm:pt modelId="{160A38CD-BE37-514B-A83C-8317F3CE312F}">
      <dgm:prSet phldrT="[Text]"/>
      <dgm:spPr/>
      <dgm:t>
        <a:bodyPr/>
        <a:lstStyle/>
        <a:p>
          <a:r>
            <a:rPr lang="en-US" dirty="0" smtClean="0"/>
            <a:t>frequency hopping spread spectrum (FHSS) </a:t>
          </a:r>
          <a:endParaRPr lang="en-US" dirty="0"/>
        </a:p>
      </dgm:t>
    </dgm:pt>
    <dgm:pt modelId="{40F23DA0-A54E-6744-8306-2AEC25EAEBBA}" type="parTrans" cxnId="{AD8833ED-7A3E-A544-901F-D4BA0BB1563B}">
      <dgm:prSet/>
      <dgm:spPr/>
      <dgm:t>
        <a:bodyPr/>
        <a:lstStyle/>
        <a:p>
          <a:endParaRPr lang="en-US"/>
        </a:p>
      </dgm:t>
    </dgm:pt>
    <dgm:pt modelId="{4A974D34-D410-FF4F-9B52-320A2D515CD7}" type="sibTrans" cxnId="{AD8833ED-7A3E-A544-901F-D4BA0BB1563B}">
      <dgm:prSet/>
      <dgm:spPr/>
      <dgm:t>
        <a:bodyPr/>
        <a:lstStyle/>
        <a:p>
          <a:endParaRPr lang="en-US"/>
        </a:p>
      </dgm:t>
    </dgm:pt>
    <dgm:pt modelId="{FF583BED-5A49-7F46-83A9-F8EED3C2EF77}">
      <dgm:prSet phldrT="[Text]"/>
      <dgm:spPr/>
      <dgm:t>
        <a:bodyPr/>
        <a:lstStyle/>
        <a:p>
          <a:r>
            <a:rPr lang="en-US" dirty="0" smtClean="0"/>
            <a:t>direct sequence spread spectrum (DSSS)</a:t>
          </a:r>
          <a:endParaRPr lang="en-US" dirty="0"/>
        </a:p>
      </dgm:t>
    </dgm:pt>
    <dgm:pt modelId="{FEC8D4E7-BA70-9C43-9037-1FBD781DF2D2}" type="parTrans" cxnId="{22FB486B-A333-C843-9F10-C679671D861E}">
      <dgm:prSet/>
      <dgm:spPr/>
      <dgm:t>
        <a:bodyPr/>
        <a:lstStyle/>
        <a:p>
          <a:endParaRPr lang="en-US"/>
        </a:p>
      </dgm:t>
    </dgm:pt>
    <dgm:pt modelId="{92954493-453B-BD4E-B9C8-47634832A370}" type="sibTrans" cxnId="{22FB486B-A333-C843-9F10-C679671D861E}">
      <dgm:prSet/>
      <dgm:spPr/>
      <dgm:t>
        <a:bodyPr/>
        <a:lstStyle/>
        <a:p>
          <a:endParaRPr lang="en-US"/>
        </a:p>
      </dgm:t>
    </dgm:pt>
    <dgm:pt modelId="{05304FF0-2A11-EB48-89DD-04864414ECB0}" type="pres">
      <dgm:prSet presAssocID="{70FD3DD5-7AF3-8D4B-BE9B-C95B4A7896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DDEB7E-02E3-8B40-BA98-E57DC2937C5E}" type="pres">
      <dgm:prSet presAssocID="{54EF3F4F-50DA-4249-892A-71999626A657}" presName="root" presStyleCnt="0"/>
      <dgm:spPr/>
    </dgm:pt>
    <dgm:pt modelId="{0D18C2FD-ED48-3440-AF36-A5A9515E7B70}" type="pres">
      <dgm:prSet presAssocID="{54EF3F4F-50DA-4249-892A-71999626A657}" presName="rootComposite" presStyleCnt="0"/>
      <dgm:spPr/>
    </dgm:pt>
    <dgm:pt modelId="{68E638E3-2004-584D-B454-B8D333FD65A8}" type="pres">
      <dgm:prSet presAssocID="{54EF3F4F-50DA-4249-892A-71999626A657}" presName="rootText" presStyleLbl="node1" presStyleIdx="0" presStyleCnt="1" custScaleX="288451"/>
      <dgm:spPr/>
      <dgm:t>
        <a:bodyPr/>
        <a:lstStyle/>
        <a:p>
          <a:endParaRPr lang="en-US"/>
        </a:p>
      </dgm:t>
    </dgm:pt>
    <dgm:pt modelId="{DC9B7600-8F2C-414D-BB90-C052EC89F56D}" type="pres">
      <dgm:prSet presAssocID="{54EF3F4F-50DA-4249-892A-71999626A657}" presName="rootConnector" presStyleLbl="node1" presStyleIdx="0" presStyleCnt="1"/>
      <dgm:spPr/>
      <dgm:t>
        <a:bodyPr/>
        <a:lstStyle/>
        <a:p>
          <a:endParaRPr lang="en-US"/>
        </a:p>
      </dgm:t>
    </dgm:pt>
    <dgm:pt modelId="{DED7345D-88AE-A744-B2A9-02729B47A369}" type="pres">
      <dgm:prSet presAssocID="{54EF3F4F-50DA-4249-892A-71999626A657}" presName="childShape" presStyleCnt="0"/>
      <dgm:spPr/>
    </dgm:pt>
    <dgm:pt modelId="{4D7036C1-98F3-F442-9CE4-E22E0EBB54F1}" type="pres">
      <dgm:prSet presAssocID="{40F23DA0-A54E-6744-8306-2AEC25EAEBBA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362551E-FFC6-8D4D-B83B-0F7F19D6DCFF}" type="pres">
      <dgm:prSet presAssocID="{160A38CD-BE37-514B-A83C-8317F3CE312F}" presName="childText" presStyleLbl="bgAcc1" presStyleIdx="0" presStyleCnt="2" custScaleX="29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4D199-D410-654B-AB72-5BEC4BC219A1}" type="pres">
      <dgm:prSet presAssocID="{FEC8D4E7-BA70-9C43-9037-1FBD781DF2D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997E972-348D-7745-BFAE-9B4942F8EC3B}" type="pres">
      <dgm:prSet presAssocID="{FF583BED-5A49-7F46-83A9-F8EED3C2EF77}" presName="childText" presStyleLbl="bgAcc1" presStyleIdx="1" presStyleCnt="2" custScaleX="28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78A16-AEF4-CB4A-8F6D-41366FDAD409}" type="presOf" srcId="{160A38CD-BE37-514B-A83C-8317F3CE312F}" destId="{E362551E-FFC6-8D4D-B83B-0F7F19D6DCFF}" srcOrd="0" destOrd="0" presId="urn:microsoft.com/office/officeart/2005/8/layout/hierarchy3"/>
    <dgm:cxn modelId="{22FB486B-A333-C843-9F10-C679671D861E}" srcId="{54EF3F4F-50DA-4249-892A-71999626A657}" destId="{FF583BED-5A49-7F46-83A9-F8EED3C2EF77}" srcOrd="1" destOrd="0" parTransId="{FEC8D4E7-BA70-9C43-9037-1FBD781DF2D2}" sibTransId="{92954493-453B-BD4E-B9C8-47634832A370}"/>
    <dgm:cxn modelId="{5C40ABEA-C235-2D41-B3E8-7B1D539B3FD8}" srcId="{70FD3DD5-7AF3-8D4B-BE9B-C95B4A7896B9}" destId="{54EF3F4F-50DA-4249-892A-71999626A657}" srcOrd="0" destOrd="0" parTransId="{70DD237F-49E7-414B-A028-C84A172F9508}" sibTransId="{02CC9E66-441C-AF47-B71A-9D03F1B86964}"/>
    <dgm:cxn modelId="{73AEB1A3-AB2B-2F47-9C02-F268A3844405}" type="presOf" srcId="{FF583BED-5A49-7F46-83A9-F8EED3C2EF77}" destId="{6997E972-348D-7745-BFAE-9B4942F8EC3B}" srcOrd="0" destOrd="0" presId="urn:microsoft.com/office/officeart/2005/8/layout/hierarchy3"/>
    <dgm:cxn modelId="{BBC34F1D-BF1A-EB41-AC62-C3D663A6F5B1}" type="presOf" srcId="{54EF3F4F-50DA-4249-892A-71999626A657}" destId="{68E638E3-2004-584D-B454-B8D333FD65A8}" srcOrd="0" destOrd="0" presId="urn:microsoft.com/office/officeart/2005/8/layout/hierarchy3"/>
    <dgm:cxn modelId="{F2BC3AC6-BFAE-F344-8934-0492BE00F074}" type="presOf" srcId="{40F23DA0-A54E-6744-8306-2AEC25EAEBBA}" destId="{4D7036C1-98F3-F442-9CE4-E22E0EBB54F1}" srcOrd="0" destOrd="0" presId="urn:microsoft.com/office/officeart/2005/8/layout/hierarchy3"/>
    <dgm:cxn modelId="{710950BC-9235-8747-9BD1-3C4E3078310B}" type="presOf" srcId="{54EF3F4F-50DA-4249-892A-71999626A657}" destId="{DC9B7600-8F2C-414D-BB90-C052EC89F56D}" srcOrd="1" destOrd="0" presId="urn:microsoft.com/office/officeart/2005/8/layout/hierarchy3"/>
    <dgm:cxn modelId="{41A85D61-F943-534C-A4BD-2A2EF47C60AC}" type="presOf" srcId="{FEC8D4E7-BA70-9C43-9037-1FBD781DF2D2}" destId="{4A34D199-D410-654B-AB72-5BEC4BC219A1}" srcOrd="0" destOrd="0" presId="urn:microsoft.com/office/officeart/2005/8/layout/hierarchy3"/>
    <dgm:cxn modelId="{9A908BBA-1C18-4343-AA53-4FA5F8BCB987}" type="presOf" srcId="{70FD3DD5-7AF3-8D4B-BE9B-C95B4A7896B9}" destId="{05304FF0-2A11-EB48-89DD-04864414ECB0}" srcOrd="0" destOrd="0" presId="urn:microsoft.com/office/officeart/2005/8/layout/hierarchy3"/>
    <dgm:cxn modelId="{AD8833ED-7A3E-A544-901F-D4BA0BB1563B}" srcId="{54EF3F4F-50DA-4249-892A-71999626A657}" destId="{160A38CD-BE37-514B-A83C-8317F3CE312F}" srcOrd="0" destOrd="0" parTransId="{40F23DA0-A54E-6744-8306-2AEC25EAEBBA}" sibTransId="{4A974D34-D410-FF4F-9B52-320A2D515CD7}"/>
    <dgm:cxn modelId="{46D312C1-087F-8844-A564-69D3073A249A}" type="presParOf" srcId="{05304FF0-2A11-EB48-89DD-04864414ECB0}" destId="{BEDDEB7E-02E3-8B40-BA98-E57DC2937C5E}" srcOrd="0" destOrd="0" presId="urn:microsoft.com/office/officeart/2005/8/layout/hierarchy3"/>
    <dgm:cxn modelId="{708F06F8-8A1B-A04F-8A55-2353E82A498E}" type="presParOf" srcId="{BEDDEB7E-02E3-8B40-BA98-E57DC2937C5E}" destId="{0D18C2FD-ED48-3440-AF36-A5A9515E7B70}" srcOrd="0" destOrd="0" presId="urn:microsoft.com/office/officeart/2005/8/layout/hierarchy3"/>
    <dgm:cxn modelId="{5DADCCD2-EFB2-594E-911E-0A3CA2DA2227}" type="presParOf" srcId="{0D18C2FD-ED48-3440-AF36-A5A9515E7B70}" destId="{68E638E3-2004-584D-B454-B8D333FD65A8}" srcOrd="0" destOrd="0" presId="urn:microsoft.com/office/officeart/2005/8/layout/hierarchy3"/>
    <dgm:cxn modelId="{09AECFD9-2FE7-224D-9B04-A329F8EEEC94}" type="presParOf" srcId="{0D18C2FD-ED48-3440-AF36-A5A9515E7B70}" destId="{DC9B7600-8F2C-414D-BB90-C052EC89F56D}" srcOrd="1" destOrd="0" presId="urn:microsoft.com/office/officeart/2005/8/layout/hierarchy3"/>
    <dgm:cxn modelId="{02592DDE-9B8A-2646-8C5E-397493945C21}" type="presParOf" srcId="{BEDDEB7E-02E3-8B40-BA98-E57DC2937C5E}" destId="{DED7345D-88AE-A744-B2A9-02729B47A369}" srcOrd="1" destOrd="0" presId="urn:microsoft.com/office/officeart/2005/8/layout/hierarchy3"/>
    <dgm:cxn modelId="{778D15CA-7367-C74D-81C3-8AC7B18F8CA2}" type="presParOf" srcId="{DED7345D-88AE-A744-B2A9-02729B47A369}" destId="{4D7036C1-98F3-F442-9CE4-E22E0EBB54F1}" srcOrd="0" destOrd="0" presId="urn:microsoft.com/office/officeart/2005/8/layout/hierarchy3"/>
    <dgm:cxn modelId="{FEDB28C0-B81E-7F45-8D3C-5289C3BEA4A0}" type="presParOf" srcId="{DED7345D-88AE-A744-B2A9-02729B47A369}" destId="{E362551E-FFC6-8D4D-B83B-0F7F19D6DCFF}" srcOrd="1" destOrd="0" presId="urn:microsoft.com/office/officeart/2005/8/layout/hierarchy3"/>
    <dgm:cxn modelId="{A7808E10-03D6-A341-BFE0-86561116E274}" type="presParOf" srcId="{DED7345D-88AE-A744-B2A9-02729B47A369}" destId="{4A34D199-D410-654B-AB72-5BEC4BC219A1}" srcOrd="2" destOrd="0" presId="urn:microsoft.com/office/officeart/2005/8/layout/hierarchy3"/>
    <dgm:cxn modelId="{B3252219-F529-0C4F-A3D5-075A7BD96A27}" type="presParOf" srcId="{DED7345D-88AE-A744-B2A9-02729B47A369}" destId="{6997E972-348D-7745-BFAE-9B4942F8EC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638E3-2004-584D-B454-B8D333FD65A8}">
      <dsp:nvSpPr>
        <dsp:cNvPr id="0" name=""/>
        <dsp:cNvSpPr/>
      </dsp:nvSpPr>
      <dsp:spPr>
        <a:xfrm>
          <a:off x="452960" y="1263"/>
          <a:ext cx="6694491" cy="1160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There are two techniques to spread the bandwidth:</a:t>
          </a:r>
          <a:endParaRPr lang="en-US" sz="3600" kern="1200" dirty="0"/>
        </a:p>
      </dsp:txBody>
      <dsp:txXfrm>
        <a:off x="486948" y="35251"/>
        <a:ext cx="6626515" cy="1092444"/>
      </dsp:txXfrm>
    </dsp:sp>
    <dsp:sp modelId="{4D7036C1-98F3-F442-9CE4-E22E0EBB54F1}">
      <dsp:nvSpPr>
        <dsp:cNvPr id="0" name=""/>
        <dsp:cNvSpPr/>
      </dsp:nvSpPr>
      <dsp:spPr>
        <a:xfrm>
          <a:off x="1122409" y="1161684"/>
          <a:ext cx="669449" cy="87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315"/>
              </a:lnTo>
              <a:lnTo>
                <a:pt x="669449" y="87031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2551E-FFC6-8D4D-B83B-0F7F19D6DCFF}">
      <dsp:nvSpPr>
        <dsp:cNvPr id="0" name=""/>
        <dsp:cNvSpPr/>
      </dsp:nvSpPr>
      <dsp:spPr>
        <a:xfrm>
          <a:off x="1791858" y="1451789"/>
          <a:ext cx="5471227" cy="1160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frequency hopping spread spectrum (FHSS) </a:t>
          </a:r>
          <a:endParaRPr lang="en-US" sz="3600" kern="1200" dirty="0"/>
        </a:p>
      </dsp:txBody>
      <dsp:txXfrm>
        <a:off x="1825846" y="1485777"/>
        <a:ext cx="5403251" cy="1092444"/>
      </dsp:txXfrm>
    </dsp:sp>
    <dsp:sp modelId="{4A34D199-D410-654B-AB72-5BEC4BC219A1}">
      <dsp:nvSpPr>
        <dsp:cNvPr id="0" name=""/>
        <dsp:cNvSpPr/>
      </dsp:nvSpPr>
      <dsp:spPr>
        <a:xfrm>
          <a:off x="1122409" y="1161684"/>
          <a:ext cx="669449" cy="2320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841"/>
              </a:lnTo>
              <a:lnTo>
                <a:pt x="669449" y="23208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7E972-348D-7745-BFAE-9B4942F8EC3B}">
      <dsp:nvSpPr>
        <dsp:cNvPr id="0" name=""/>
        <dsp:cNvSpPr/>
      </dsp:nvSpPr>
      <dsp:spPr>
        <a:xfrm>
          <a:off x="1791858" y="2902315"/>
          <a:ext cx="5310791" cy="1160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direct sequence spread spectrum (DSSS)</a:t>
          </a:r>
          <a:endParaRPr lang="en-US" sz="3600" kern="1200" dirty="0"/>
        </a:p>
      </dsp:txBody>
      <dsp:txXfrm>
        <a:off x="1825846" y="2936303"/>
        <a:ext cx="5242815" cy="109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5F4E2-C586-D740-971C-D19B00902766}" type="datetimeFigureOut">
              <a:rPr lang="en-US"/>
              <a:pPr>
                <a:defRPr/>
              </a:pPr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67A942-723D-034C-A66D-9786852F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CC36078-1ED3-9348-B41C-6A2C7079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achieve these goals, spread spectrum techniques add redundancy; they spread the original spectrum needed for each station.</a:t>
            </a:r>
          </a:p>
          <a:p>
            <a:pPr lvl="1"/>
            <a:r>
              <a:rPr lang="en-US" dirty="0" smtClean="0"/>
              <a:t> if the required bandwidth for each station is B, spread spectrum expands it to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ss</a:t>
            </a:r>
            <a:r>
              <a:rPr lang="en-US" dirty="0" smtClean="0"/>
              <a:t> such that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ss</a:t>
            </a:r>
            <a:r>
              <a:rPr lang="en-US" dirty="0" smtClean="0"/>
              <a:t> &gt;&gt; B. </a:t>
            </a:r>
          </a:p>
          <a:p>
            <a:pPr lvl="2"/>
            <a:r>
              <a:rPr lang="en-US" dirty="0" smtClean="0"/>
              <a:t>The expanded bandwidth allows the source to wrap its message for a more secure transmission.</a:t>
            </a:r>
          </a:p>
          <a:p>
            <a:pPr lvl="2"/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 analogy is the sending of a delicate, expensive gift. We can insert the gift in a special box to prevent it from being damaged during transportation, and we can use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superior delivery service to guarantee the safety of the package.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primary concern when we are considering the transmission of data from one device to another is the wiring, and of primary concern when we are considering the wiring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data stream. Do we send 1 bit at a time; or do we group bits into larger groups and,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if so, how?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While there is only one way to send parallel data, there are three subclasses of serial transmission: asynchronous, synchronous, and isochronous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Computers produce and consume data in groups of bits much as we conceive of and use spoken language in the form of words rather than letters.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mechanism for parallel transmission is a conceptually simple one: Use n wires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n bits at one time. That way each bit has its own wire, and all n bits of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group can be transmitted with each clock tick from one device to another.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4.32 shows how parallel transmission works for n =8. Typically, the eight wires are bundled in a cable with a connector at each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7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Since communication within devices is parallel, conversion devices are required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interface between the sender and the line (parallel-to-serial) and between the line and the receiver (serial-to-parallel).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advantage of serial over parallel transmission is that with only one communication channel, serial transmission reduces the cost of transmission over parallel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roughly a factor of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4.34 is a schematic illustration of asynchronous transmission. In this example, the start bits are 0s, the stop bits are 1s, and the gap is represented by an idle 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rather than by additional stop bits.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transmission is so named because the timing of a signal is unimportant.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Instead, information is received and translated by agreed upon patterns. As long as those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patterns are followed, the receiving device can retrieve the information without regard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the rhythm in which it is sent. Patterns are based on grouping the bit stream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bytes. Each group, usually 8 bits, is sent along the link as a unit. The sending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handles each group independently, relaying it to the link whenever ready, without regard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a timer.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Without synchronization, the receiver cannot use timing to predict when the next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group will arrive. To alert the receiver to the arrival of a new group, therefore, an extra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bit is added to the beginning of each byte. This bit, usually a 0, is called the start bit.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let the receiver know that the byte is finished, 1 or more additional bits are appended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the end of the byte. These bits, usually I s, are called stop bits. By this method,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byte is increased in size to at least 10 bits, of which 8 bits is information and 2 bits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more are signals to the receiver. In addition, the transmission of each byte may then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followed by a gap of varying duration. This gap can be represented either by an idle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channel or by a stream of additional stop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start and stop bits and the gap alert the receiver to the beginning and 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each byte and allow it to synchronize with the data stream. This mechanism is called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because, at the byte level, the sender and receiver do not have to be synchronized.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But within each byte, the receiver must still be synchronized with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incoming bit stream. That is, some synchronization is required, but only for the duration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a single byte. The receiving device resynchronizes at the onset of each new byte.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When the receiver detects a start bit, it sets a timer and begins counting bits as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come in. After n bits, the receiver looks for a stop bit. As soon as it detects the stop bit,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 waits until it detects the next start bit.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here means "asynchronous at the byte level;'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but the bits are still synchronized; their durations are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For example, the connection of a keyboard to a computer is a natural application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transmission. A user types only one character at a time, types extremely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slowly in data processing terms, and leaves unpredictable gaps of time between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character.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3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other words, data are transmitted as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unbroken string of 1s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and the receiver separates that string into the bytes,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characters, it needs to reconstruct the information.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4.35 gives a schematic illustration of synchronous transmission. We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drawn in the divisions between bytes. In reality, those divisions do not exist; the sender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puts its data onto the line as one long string. If the sender wishes to send data in separate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bursts, the gaps between bursts must be filled with a special sequence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and Is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means idle. The receiver counts the bits as they arrive and groups them in 8-bit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Without gaps and start and stop bits, there is no built-in mechanism to help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receiving device adjust its bit synchronization midstream. Timing becomes very important,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therefore, because the accuracy of the received information is completely dependent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on the ability of the receiving device to keep an accurate count of the bits as they come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After the signal is created by the source, the spreading process uses a spreading code and spreads the bandwidth. The figure shows the original bandwidth B and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spreaded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bandwidth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The spreading code is a series of numbers that look random, but are actually a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TV images are broadcast at the rate of 30 images per second; they must be viewed at the same rate. If each image is sent by using one or more frames, there should be no delays between frames.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2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Although the modulation is done using one carrier frequency at a time,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 frequencies are used in the long run. The bandwidth occupied by a source after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spreading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BpHSS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»B.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6.28 shows the general layout for FHSS. A pseudorandom code generator,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called pseudorandom noise (PN), creates a k-bit pattern for every hopping period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•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frequency table uses the pattern to find the frequency to be used for this hopping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period and passes it to the frequency synthesizer. The frequency synthesizer creates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carrier signal of that frequency, and the source signal modulates the carrier 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Suppose we have decided to have eight hopping frequencies. This is extremely 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for real applications and is just for illustration.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pattern for this station is 101, 111, 001, 000, 010, all, 100. Note that the pattern is pseudorandom it is repeated after eight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hoppings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This means that at hopping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period 1, the pattern is 101. The frequency selected is 700 kHz; the source signal modulates this carrier frequency. The second k-bit pattern selected is 111, which selects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900-kHz carrier; the eighth pattern is 100, the frequency is 600 kHz. After eight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hoppings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pattern repeats, starting from 101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6.30 shows how the signal hops around from carrier to carrier. We assume the required bandwidth of the original signal is 100 kHz.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 can be shown that this scheme can accomplish the previously mentioned goals.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If there are many k-bit patterns and the hopping period is short, a sender and receiver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can have privacy. If an intruder tries to intercept the transmitted signal, she can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access a small piece of data because she does not know the spreading sequence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quickly adapt herself to the next hop. The scheme has also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antijamming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effect.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 sender may be able to send noise to jam the signal for one hopping period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(randomly), but not for the whole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is possible because a station uses just one frequency in each hopping period; M - 1 other frequencies can be used by other M - 1 stations.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FHSS is similar to FDM, as shown in Figure 6.31.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6.31 shows an example of four channels using FDM and four channels using FHSS. In FDM, each station uses 11M of the bandwidth, but the allocation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fixed; in FHSS, each station uses 11M of the bandwidth, but the allocation changes hop to hop.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6.31 shows an example of four channels using FDM and four channels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using FHSS. In FDM, each station uses 11M of the bandwidth, but the allocation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fixed; in FHSS, each station uses 11M of the bandwidth, but the allocation changes hop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 an example, let us consider the sequence used in a wireless LAN, the famous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Barker sequence where 11 is 11. We assume that the original signal and the chips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chip generator use polar NRZ encoding. Figure 6.33 shows the chips and the result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multiplying the original data by the chips to get the spread signal.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Figure 6.33, the spreading code is 11 chips having the pattern 10110111000 (in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case). If the original signal rate is N, the rate of the spread signal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means that the required bandwidth for the spread signal is 11 times larger than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bandwidth of the original signal. The spread signal can provide privacy if the intruder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does not know the code. It can also provide immunity against interference if each station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uses a different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Can we share a bandwidth in DSSS as we did in FHSS? The answer is no and yes. If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use a spreading code that spreads signals (from different stations) that cannot be combined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and separated, we cannot share a bandwidth. For example, as we will see in Chapter 14,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some wireless LANs use DSSS and the spread bandwidth cannot be shared. However, if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use a special type of sequence code that allows the combining and separating of spread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signals, we can share the bandwidth. As we will see in Chapter 16, a special spreading code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allows us to use DSSS in cellular telephony and share a bandwidth between several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D93-6BEB-A14E-B5C4-4B66061D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319D-FA99-D14E-97D2-8D5C6110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FF7B-0F39-D942-A559-4223B8B5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6D73-BCF4-0E4D-8ED4-F823BB96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BA5-90AE-554E-825B-91050B55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F096-B9DD-5B41-B7F4-043F05B3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C66-0BCE-5A4C-984A-F676C4A2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0396" y="1587323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1870" y="158732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3649" y="158732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B49-E00E-4E49-9291-3C287E37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498-1D66-EE40-BD70-CCF868C1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814-3BC9-624E-BB23-881A7A64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C608-39C4-6E42-9C1C-16BFD747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ED84-A070-3F4D-A32C-D33AC592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B46-ED72-D249-8D19-DABB8244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9740-5D96-D040-9E0F-69B477E4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9364-4EE3-F74A-9E01-15CF210C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5E75-F7EA-CA47-B146-5BA5F7FC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E73845-8983-B94E-9DAE-DB4FF5AB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808913" cy="10874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Bandwidth Utilization: </a:t>
            </a:r>
            <a:r>
              <a:rPr lang="en-US" dirty="0" smtClean="0"/>
              <a:t>Spreading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+ </a:t>
            </a:r>
            <a:r>
              <a:rPr lang="en-US" dirty="0" smtClean="0"/>
              <a:t>Transmission  Modes</a:t>
            </a:r>
            <a:endParaRPr lang="en-US" b="1" dirty="0"/>
          </a:p>
        </p:txBody>
      </p:sp>
      <p:sp>
        <p:nvSpPr>
          <p:cNvPr id="20482" name="Subtitle 6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53350" cy="484188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NET 205: Data Transmission and Digital Communication</a:t>
            </a:r>
          </a:p>
          <a:p>
            <a:pPr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28600" y="23622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latin typeface="Candara"/>
                <a:ea typeface="+mn-ea"/>
                <a:cs typeface="+mn-cs"/>
              </a:rPr>
              <a:t>2</a:t>
            </a:r>
            <a:r>
              <a:rPr lang="en-US" sz="2000" baseline="30000" dirty="0">
                <a:latin typeface="Candara"/>
                <a:ea typeface="+mn-ea"/>
                <a:cs typeface="+mn-cs"/>
              </a:rPr>
              <a:t>nd</a:t>
            </a:r>
            <a:r>
              <a:rPr lang="en-US" sz="2000" dirty="0">
                <a:latin typeface="Candara"/>
                <a:ea typeface="+mn-ea"/>
                <a:cs typeface="+mn-cs"/>
              </a:rPr>
              <a:t> semester 1438-1439</a:t>
            </a:r>
          </a:p>
          <a:p>
            <a:pPr algn="ctr">
              <a:defRPr/>
            </a:pPr>
            <a:endParaRPr lang="en-US" altLang="x-none" sz="2400" spc="-50" dirty="0">
              <a:solidFill>
                <a:srgbClr val="000000"/>
              </a:solidFill>
              <a:latin typeface="Calibri"/>
              <a:ea typeface="+mj-ea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dirty="0" smtClean="0"/>
              <a:t>The figure shows </a:t>
            </a:r>
            <a:r>
              <a:rPr lang="en-US" dirty="0"/>
              <a:t>how the signal </a:t>
            </a:r>
            <a:r>
              <a:rPr lang="en-US" dirty="0" smtClean="0"/>
              <a:t>hops around </a:t>
            </a:r>
            <a:r>
              <a:rPr lang="en-US" dirty="0"/>
              <a:t>from carrier to carrier. </a:t>
            </a:r>
            <a:r>
              <a:rPr lang="en-US" dirty="0" smtClean="0"/>
              <a:t>( assuming </a:t>
            </a:r>
            <a:r>
              <a:rPr lang="en-US" dirty="0"/>
              <a:t>the required bandwidth of the original </a:t>
            </a:r>
            <a:r>
              <a:rPr lang="en-US" dirty="0" smtClean="0"/>
              <a:t>signal is </a:t>
            </a:r>
            <a:r>
              <a:rPr lang="en-US" dirty="0"/>
              <a:t>100 </a:t>
            </a:r>
            <a:r>
              <a:rPr lang="en-US" dirty="0" smtClean="0"/>
              <a:t>kHz).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75" t="22289" r="10740" b="10502"/>
          <a:stretch/>
        </p:blipFill>
        <p:spPr>
          <a:xfrm>
            <a:off x="990600" y="3962400"/>
            <a:ext cx="7268158" cy="26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9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Bandwidth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If the number of hopping frequencies is </a:t>
            </a:r>
            <a:r>
              <a:rPr lang="en-US" i="1" dirty="0"/>
              <a:t>M</a:t>
            </a:r>
            <a:r>
              <a:rPr lang="en-US" dirty="0"/>
              <a:t>, we can multiplex </a:t>
            </a:r>
            <a:r>
              <a:rPr lang="en-US" i="1" dirty="0"/>
              <a:t>M</a:t>
            </a:r>
            <a:r>
              <a:rPr lang="en-US" dirty="0"/>
              <a:t> channels into one by </a:t>
            </a:r>
            <a:r>
              <a:rPr lang="en-US" dirty="0" smtClean="0"/>
              <a:t>using the </a:t>
            </a:r>
            <a:r>
              <a:rPr lang="en-US" dirty="0"/>
              <a:t>same </a:t>
            </a:r>
            <a:r>
              <a:rPr lang="en-US" dirty="0" err="1"/>
              <a:t>B</a:t>
            </a:r>
            <a:r>
              <a:rPr lang="en-US" baseline="-25000" dirty="0" err="1"/>
              <a:t>ss</a:t>
            </a:r>
            <a:r>
              <a:rPr lang="en-US" dirty="0"/>
              <a:t> bandwidth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 different stations can use the same </a:t>
            </a:r>
            <a:r>
              <a:rPr lang="en-US" dirty="0" err="1"/>
              <a:t>Bss</a:t>
            </a:r>
            <a:r>
              <a:rPr lang="en-US" dirty="0"/>
              <a:t> if an appropriate modulation </a:t>
            </a:r>
            <a:r>
              <a:rPr lang="en-US" dirty="0" smtClean="0"/>
              <a:t>technique such </a:t>
            </a:r>
            <a:r>
              <a:rPr lang="en-US" dirty="0"/>
              <a:t>as multiple FSK (MFSK) is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089" b="12902"/>
          <a:stretch/>
        </p:blipFill>
        <p:spPr>
          <a:xfrm>
            <a:off x="914400" y="3962400"/>
            <a:ext cx="7772400" cy="24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Sequence Spread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direct sequence spread spectrum</a:t>
            </a:r>
            <a:r>
              <a:rPr lang="en-US" dirty="0" smtClean="0"/>
              <a:t> (DSSS), </a:t>
            </a:r>
            <a:r>
              <a:rPr lang="en-US" dirty="0"/>
              <a:t>we replace each data </a:t>
            </a:r>
            <a:r>
              <a:rPr lang="en-US" dirty="0" smtClean="0"/>
              <a:t>bit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bits using a spreading code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bit is assigned a code of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bits</a:t>
            </a:r>
            <a:r>
              <a:rPr lang="en-US" dirty="0" smtClean="0"/>
              <a:t>, called </a:t>
            </a:r>
            <a:r>
              <a:rPr lang="en-US" dirty="0"/>
              <a:t>chips, where the chip rate is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times that of the data 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44" t="32233" r="3279" b="19760"/>
          <a:stretch/>
        </p:blipFill>
        <p:spPr>
          <a:xfrm>
            <a:off x="1905000" y="38862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0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8461" b="15645"/>
          <a:stretch/>
        </p:blipFill>
        <p:spPr>
          <a:xfrm>
            <a:off x="533400" y="1828800"/>
            <a:ext cx="792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Bandwidth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share the </a:t>
            </a:r>
            <a:r>
              <a:rPr lang="en-US" dirty="0" smtClean="0"/>
              <a:t>bandwidth, if we </a:t>
            </a:r>
            <a:r>
              <a:rPr lang="en-US" dirty="0"/>
              <a:t>use a special type of sequence code that allows the combining and separating of </a:t>
            </a:r>
            <a:r>
              <a:rPr lang="en-US" dirty="0" smtClean="0"/>
              <a:t>spread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The transmission of binary data across a link can be accomplished in </a:t>
            </a:r>
            <a:r>
              <a:rPr lang="en-US" dirty="0" smtClean="0"/>
              <a:t>either parallel </a:t>
            </a:r>
            <a:r>
              <a:rPr lang="en-US" dirty="0"/>
              <a:t>or serial mode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 parallel mode, multiple bits are sent with each clock tick.</a:t>
            </a:r>
          </a:p>
          <a:p>
            <a:pPr lvl="1"/>
            <a:r>
              <a:rPr lang="en-US" dirty="0"/>
              <a:t>In serial mode, 1 bit is sent with each clock tick.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45" t="26404" r="4051" b="23874"/>
          <a:stretch/>
        </p:blipFill>
        <p:spPr>
          <a:xfrm>
            <a:off x="803408" y="3957827"/>
            <a:ext cx="8303105" cy="28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0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Parallel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 smtClean="0"/>
              <a:t>In parallel transmission, the binary data ( 1s and 0s) organized </a:t>
            </a:r>
            <a:r>
              <a:rPr lang="en-US" dirty="0"/>
              <a:t>into groups of </a:t>
            </a:r>
            <a:r>
              <a:rPr lang="en-US" i="1" dirty="0"/>
              <a:t>n</a:t>
            </a:r>
            <a:r>
              <a:rPr lang="en-US" dirty="0"/>
              <a:t> bits </a:t>
            </a:r>
            <a:r>
              <a:rPr lang="en-US" dirty="0" smtClean="0"/>
              <a:t>each and then send data </a:t>
            </a:r>
            <a:r>
              <a:rPr lang="en-US" dirty="0"/>
              <a:t>n bits at a time instead of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891" t="25718" r="17171" b="18388"/>
          <a:stretch/>
        </p:blipFill>
        <p:spPr>
          <a:xfrm>
            <a:off x="1447800" y="3505199"/>
            <a:ext cx="6303774" cy="3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4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  and Disadvantage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The advantage of parallel transmission is </a:t>
            </a:r>
            <a:r>
              <a:rPr lang="en-US" dirty="0" smtClean="0"/>
              <a:t>speed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else being equal, parallel transmission can increase the transfer speed by a factor of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over serial transmission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The significant </a:t>
            </a:r>
            <a:r>
              <a:rPr lang="en-US" dirty="0"/>
              <a:t>disadvantage: cost. </a:t>
            </a:r>
            <a:endParaRPr lang="en-US" dirty="0" smtClean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transmission requires n </a:t>
            </a:r>
            <a:r>
              <a:rPr lang="en-US" dirty="0" smtClean="0"/>
              <a:t>communication lines </a:t>
            </a:r>
            <a:r>
              <a:rPr lang="en-US" dirty="0"/>
              <a:t>(</a:t>
            </a:r>
            <a:r>
              <a:rPr lang="en-US" dirty="0" smtClean="0"/>
              <a:t>wires) </a:t>
            </a:r>
            <a:r>
              <a:rPr lang="en-US" dirty="0"/>
              <a:t>just to transmit the data stream. </a:t>
            </a:r>
            <a:endParaRPr lang="en-US" dirty="0" smtClean="0"/>
          </a:p>
          <a:p>
            <a:pPr lvl="2"/>
            <a:r>
              <a:rPr lang="en-US" dirty="0" smtClean="0"/>
              <a:t>Because </a:t>
            </a:r>
            <a:r>
              <a:rPr lang="en-US" dirty="0"/>
              <a:t>this </a:t>
            </a:r>
            <a:r>
              <a:rPr lang="en-US" dirty="0" smtClean="0"/>
              <a:t>is expensive</a:t>
            </a:r>
            <a:r>
              <a:rPr lang="en-US" dirty="0"/>
              <a:t>, parallel transmission is usually limited to short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Serial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In serial transmission one bit follows </a:t>
            </a:r>
            <a:r>
              <a:rPr lang="en-US" dirty="0" smtClean="0"/>
              <a:t>another.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so we need only one </a:t>
            </a:r>
            <a:r>
              <a:rPr lang="en-US" dirty="0" smtClean="0"/>
              <a:t>communication channel </a:t>
            </a:r>
            <a:r>
              <a:rPr lang="en-US" dirty="0"/>
              <a:t>rather than n to transmit data between two communicating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74" t="26404" r="13569" b="18389"/>
          <a:stretch/>
        </p:blipFill>
        <p:spPr>
          <a:xfrm>
            <a:off x="1371600" y="3886200"/>
            <a:ext cx="6477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Corbel" charset="0"/>
              </a:rPr>
              <a:t>205NET CLO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3992563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1-Introduction to Communication Systems and Networks architecture OSI Reference Model.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latin typeface="Calibri" charset="0"/>
              </a:rPr>
              <a:t>2- Data Transmission Principles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3- Transmission medias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4- Data modulation and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encoding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rgbClr val="252731"/>
                </a:solidFill>
                <a:latin typeface="Calibri" charset="0"/>
              </a:rPr>
              <a:t>5- Multiplexing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6- Spreading technique</a:t>
            </a:r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7- Synchronize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and </a:t>
            </a:r>
            <a:r>
              <a:rPr lang="en-US" dirty="0" err="1" smtClean="0">
                <a:solidFill>
                  <a:schemeClr val="accent2"/>
                </a:solidFill>
                <a:latin typeface="Calibri" charset="0"/>
              </a:rPr>
              <a:t>asynchronize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 transmission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120F-8E6F-6747-BC25-B988853C33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Serial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33600"/>
            <a:ext cx="8172451" cy="3992563"/>
          </a:xfrm>
        </p:spPr>
        <p:txBody>
          <a:bodyPr/>
          <a:lstStyle/>
          <a:p>
            <a:r>
              <a:rPr lang="en-US" dirty="0"/>
              <a:t>The advantage of serial </a:t>
            </a:r>
            <a:r>
              <a:rPr lang="en-US" dirty="0" smtClean="0"/>
              <a:t>is </a:t>
            </a:r>
            <a:r>
              <a:rPr lang="en-US" dirty="0"/>
              <a:t>that </a:t>
            </a:r>
            <a:r>
              <a:rPr lang="en-US" dirty="0" smtClean="0"/>
              <a:t>it </a:t>
            </a:r>
            <a:r>
              <a:rPr lang="en-US" dirty="0"/>
              <a:t>reduces the cost of transmission over parallel </a:t>
            </a:r>
            <a:r>
              <a:rPr lang="en-US" dirty="0" smtClean="0"/>
              <a:t>by roughly </a:t>
            </a:r>
            <a:r>
              <a:rPr lang="en-US" dirty="0"/>
              <a:t>a factor of n</a:t>
            </a:r>
            <a:r>
              <a:rPr lang="en-US" dirty="0" smtClean="0"/>
              <a:t>.</a:t>
            </a:r>
          </a:p>
          <a:p>
            <a:r>
              <a:rPr lang="en-US" dirty="0"/>
              <a:t>Serial transmission occurs in one of three </a:t>
            </a:r>
            <a:r>
              <a:rPr lang="en-US" dirty="0" smtClean="0"/>
              <a:t>ways:</a:t>
            </a:r>
          </a:p>
          <a:p>
            <a:pPr lvl="1"/>
            <a:r>
              <a:rPr lang="en-US" dirty="0" smtClean="0"/>
              <a:t>asynchronous,</a:t>
            </a:r>
          </a:p>
          <a:p>
            <a:pPr lvl="1"/>
            <a:r>
              <a:rPr lang="en-US" dirty="0" smtClean="0"/>
              <a:t>synchronous,</a:t>
            </a:r>
          </a:p>
          <a:p>
            <a:pPr lvl="1"/>
            <a:r>
              <a:rPr lang="en-US" dirty="0" smtClean="0"/>
              <a:t>isochronous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Asynchronous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43434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In asynchronous transmission: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the </a:t>
            </a:r>
            <a:r>
              <a:rPr lang="en-US" dirty="0"/>
              <a:t>timing of a signal is </a:t>
            </a:r>
            <a:r>
              <a:rPr lang="en-US" dirty="0" smtClean="0"/>
              <a:t>unimportant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It depends on using patterns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</a:rPr>
              <a:t>Patterns are based on grouping the bit stream </a:t>
            </a:r>
            <a:r>
              <a:rPr lang="en-US" dirty="0" smtClean="0">
                <a:solidFill>
                  <a:schemeClr val="tx1"/>
                </a:solidFill>
              </a:rPr>
              <a:t>into bytes.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63" t="27369" r="5694" b="21603"/>
          <a:stretch/>
        </p:blipFill>
        <p:spPr>
          <a:xfrm>
            <a:off x="990600" y="4191000"/>
            <a:ext cx="7409287" cy="24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8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Asynchronous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</a:rPr>
              <a:t>An example of a pattern: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An extra bit (usually a 0) called the </a:t>
            </a:r>
            <a:r>
              <a:rPr lang="en-US" dirty="0">
                <a:solidFill>
                  <a:schemeClr val="accent2"/>
                </a:solidFill>
              </a:rPr>
              <a:t>start bit </a:t>
            </a:r>
            <a:r>
              <a:rPr lang="en-US" dirty="0"/>
              <a:t>is added to the beginning of each byte </a:t>
            </a:r>
            <a:r>
              <a:rPr lang="en-US" dirty="0">
                <a:sym typeface="Wingdings"/>
              </a:rPr>
              <a:t> t</a:t>
            </a:r>
            <a:r>
              <a:rPr lang="en-US" dirty="0"/>
              <a:t>o alert the receiver to the arrival of a new group.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1 or more additional bits (usually 1 s) called </a:t>
            </a:r>
            <a:r>
              <a:rPr lang="en-US" dirty="0">
                <a:solidFill>
                  <a:srgbClr val="FF6600"/>
                </a:solidFill>
              </a:rPr>
              <a:t>stop bits </a:t>
            </a:r>
            <a:r>
              <a:rPr lang="en-US" dirty="0">
                <a:solidFill>
                  <a:schemeClr val="tx1"/>
                </a:solidFill>
              </a:rPr>
              <a:t>are appended to the end of the byte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 t</a:t>
            </a:r>
            <a:r>
              <a:rPr lang="en-US" dirty="0">
                <a:solidFill>
                  <a:schemeClr val="tx1"/>
                </a:solidFill>
              </a:rPr>
              <a:t>o let the receiver know that the byte is finished.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/>
              <a:t>By this method, </a:t>
            </a:r>
            <a:r>
              <a:rPr lang="en-US" dirty="0" smtClean="0"/>
              <a:t>each byte </a:t>
            </a:r>
            <a:r>
              <a:rPr lang="en-US" dirty="0"/>
              <a:t>is increased in size to at least 10 </a:t>
            </a:r>
            <a:r>
              <a:rPr lang="en-US" dirty="0" smtClean="0"/>
              <a:t>bits ( data + synchronization bits).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/>
              <a:t>the transmission of each byte may then </a:t>
            </a:r>
            <a:r>
              <a:rPr lang="en-US" dirty="0" smtClean="0"/>
              <a:t>be followed </a:t>
            </a:r>
            <a:r>
              <a:rPr lang="en-US" dirty="0"/>
              <a:t>by a gap of varying duration. This gap can be represented either by an </a:t>
            </a:r>
            <a:r>
              <a:rPr lang="en-US" dirty="0" smtClean="0"/>
              <a:t>idle channel </a:t>
            </a:r>
            <a:r>
              <a:rPr lang="en-US" dirty="0"/>
              <a:t>or by a stream of additional stop bits.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  and Disadvantage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Slow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The addition of stop and start bits and the insertion of gaps into the bit </a:t>
            </a:r>
            <a:r>
              <a:rPr lang="en-US" dirty="0" smtClean="0"/>
              <a:t>stream make </a:t>
            </a:r>
            <a:r>
              <a:rPr lang="en-US" dirty="0"/>
              <a:t>asynchronous transmission slower than forms of transmission that can </a:t>
            </a:r>
            <a:r>
              <a:rPr lang="en-US" dirty="0" smtClean="0"/>
              <a:t>operate without </a:t>
            </a:r>
            <a:r>
              <a:rPr lang="en-US" dirty="0"/>
              <a:t>the addition of control information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cheap and </a:t>
            </a:r>
            <a:r>
              <a:rPr lang="en-US" dirty="0" smtClean="0">
                <a:solidFill>
                  <a:schemeClr val="accent4"/>
                </a:solidFill>
              </a:rPr>
              <a:t>effective: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two </a:t>
            </a:r>
            <a:r>
              <a:rPr lang="en-US" dirty="0" smtClean="0"/>
              <a:t>advantages that </a:t>
            </a:r>
            <a:r>
              <a:rPr lang="en-US" dirty="0"/>
              <a:t>make it an attractive choice for situations such as low-speed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1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Synchronous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In synchronous transmission, we send bits one after another without start or </a:t>
            </a:r>
            <a:r>
              <a:rPr lang="en-US" dirty="0" smtClean="0"/>
              <a:t>stop bits </a:t>
            </a:r>
            <a:r>
              <a:rPr lang="en-US" dirty="0"/>
              <a:t>or gaps. It is the responsibility of the receiver to group the 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3941" b="33200"/>
          <a:stretch/>
        </p:blipFill>
        <p:spPr>
          <a:xfrm>
            <a:off x="533400" y="4038600"/>
            <a:ext cx="8102600" cy="19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Synchronous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bit stream is combined into longer "frames," </a:t>
            </a:r>
            <a:r>
              <a:rPr lang="en-US" sz="2200" dirty="0" smtClean="0"/>
              <a:t>which may </a:t>
            </a:r>
            <a:r>
              <a:rPr lang="en-US" sz="2200" dirty="0"/>
              <a:t>contain multiple bytes. </a:t>
            </a:r>
            <a:endParaRPr lang="en-US" sz="2200" dirty="0" smtClean="0"/>
          </a:p>
          <a:p>
            <a:pPr>
              <a:spcBef>
                <a:spcPts val="1400"/>
              </a:spcBef>
            </a:pPr>
            <a:r>
              <a:rPr lang="en-US" sz="2200" dirty="0" smtClean="0"/>
              <a:t>Bytes </a:t>
            </a:r>
            <a:r>
              <a:rPr lang="en-US" sz="2200" dirty="0"/>
              <a:t>is </a:t>
            </a:r>
            <a:r>
              <a:rPr lang="en-US" sz="2200" dirty="0" smtClean="0"/>
              <a:t>sent sequentially without </a:t>
            </a:r>
            <a:r>
              <a:rPr lang="en-US" sz="2200" dirty="0"/>
              <a:t>a gap between </a:t>
            </a:r>
            <a:r>
              <a:rPr lang="en-US" sz="2200" dirty="0" smtClean="0"/>
              <a:t>it.</a:t>
            </a:r>
          </a:p>
          <a:p>
            <a:pPr lvl="1">
              <a:spcBef>
                <a:spcPts val="1400"/>
              </a:spcBef>
            </a:pPr>
            <a:r>
              <a:rPr lang="en-US" sz="2000" dirty="0" smtClean="0"/>
              <a:t>there </a:t>
            </a:r>
            <a:r>
              <a:rPr lang="en-US" sz="2000" dirty="0"/>
              <a:t>may be uneven gaps between </a:t>
            </a:r>
            <a:r>
              <a:rPr lang="en-US" sz="2000" dirty="0" smtClean="0"/>
              <a:t>frames</a:t>
            </a:r>
            <a:endParaRPr lang="en-US" sz="2200" dirty="0" smtClean="0"/>
          </a:p>
          <a:p>
            <a:pPr>
              <a:spcBef>
                <a:spcPts val="1400"/>
              </a:spcBef>
            </a:pPr>
            <a:r>
              <a:rPr lang="en-US" sz="2200" dirty="0" smtClean="0"/>
              <a:t>The receiver is responsible for separating the bit </a:t>
            </a:r>
            <a:r>
              <a:rPr lang="en-US" sz="2200" dirty="0"/>
              <a:t>stream into bytes for decoding purposes</a:t>
            </a:r>
            <a:r>
              <a:rPr lang="en-US" sz="2200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T</a:t>
            </a:r>
            <a:r>
              <a:rPr lang="en-US" sz="2200" dirty="0" smtClean="0"/>
              <a:t>here </a:t>
            </a:r>
            <a:r>
              <a:rPr lang="en-US" sz="2200" dirty="0"/>
              <a:t>is no built-in mechanism </a:t>
            </a:r>
            <a:r>
              <a:rPr lang="en-US" sz="2200" dirty="0" smtClean="0"/>
              <a:t>for </a:t>
            </a:r>
            <a:r>
              <a:rPr lang="en-US" sz="2200" dirty="0"/>
              <a:t>bit synchronization </a:t>
            </a:r>
            <a:r>
              <a:rPr lang="en-US" sz="2200" dirty="0" smtClean="0"/>
              <a:t>midstream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Timing is very important.</a:t>
            </a:r>
            <a:endParaRPr lang="en-US" sz="2200" dirty="0"/>
          </a:p>
          <a:p>
            <a:pPr lvl="1">
              <a:spcBef>
                <a:spcPts val="14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accuracy of the received information is completely </a:t>
            </a:r>
            <a:r>
              <a:rPr lang="en-US" sz="2000" dirty="0" smtClean="0"/>
              <a:t>dependent on </a:t>
            </a:r>
            <a:r>
              <a:rPr lang="en-US" sz="2000" dirty="0"/>
              <a:t>the </a:t>
            </a:r>
            <a:r>
              <a:rPr lang="en-US" sz="2000" dirty="0" smtClean="0"/>
              <a:t>receiver.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r>
              <a:rPr lang="en-US" dirty="0"/>
              <a:t>The advantage of synchronous transmission is </a:t>
            </a:r>
            <a:r>
              <a:rPr lang="en-US" dirty="0" smtClean="0"/>
              <a:t>speed: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extra bits or gaps </a:t>
            </a:r>
            <a:r>
              <a:rPr lang="en-US" dirty="0" smtClean="0"/>
              <a:t>to introduce </a:t>
            </a:r>
            <a:r>
              <a:rPr lang="en-US" dirty="0"/>
              <a:t>at the sending end and remove at the receiving end, </a:t>
            </a:r>
            <a:r>
              <a:rPr lang="en-US" dirty="0" smtClean="0"/>
              <a:t>and fewer </a:t>
            </a:r>
            <a:r>
              <a:rPr lang="en-US" dirty="0"/>
              <a:t>bits </a:t>
            </a:r>
            <a:r>
              <a:rPr lang="en-US" dirty="0" smtClean="0"/>
              <a:t>move </a:t>
            </a:r>
            <a:r>
              <a:rPr lang="en-US" dirty="0"/>
              <a:t>across the </a:t>
            </a:r>
            <a:r>
              <a:rPr lang="en-US" dirty="0" smtClean="0"/>
              <a:t>link</a:t>
            </a:r>
            <a:endParaRPr lang="en-US" dirty="0"/>
          </a:p>
          <a:p>
            <a:pPr lvl="1"/>
            <a:r>
              <a:rPr lang="en-US" dirty="0" smtClean="0"/>
              <a:t>So it </a:t>
            </a:r>
            <a:r>
              <a:rPr lang="en-US" dirty="0"/>
              <a:t>is more useful for high-speed applications such </a:t>
            </a:r>
            <a:r>
              <a:rPr lang="en-US" dirty="0" smtClean="0"/>
              <a:t>as the </a:t>
            </a:r>
            <a:r>
              <a:rPr lang="en-US" dirty="0"/>
              <a:t>transmission of data from one computer to another.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Isochronous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In real-time audio and video, in which uneven delays between frames are not acceptable</a:t>
            </a:r>
            <a:r>
              <a:rPr lang="en-US" dirty="0" smtClean="0"/>
              <a:t>, synchronous </a:t>
            </a:r>
            <a:r>
              <a:rPr lang="en-US" dirty="0"/>
              <a:t>transmission </a:t>
            </a:r>
            <a:r>
              <a:rPr lang="en-US" dirty="0" smtClean="0"/>
              <a:t>fails.</a:t>
            </a:r>
          </a:p>
          <a:p>
            <a:r>
              <a:rPr lang="en-US" dirty="0" smtClean="0"/>
              <a:t>For </a:t>
            </a:r>
            <a:r>
              <a:rPr lang="en-US" dirty="0"/>
              <a:t>this </a:t>
            </a:r>
            <a:r>
              <a:rPr lang="en-US" dirty="0" smtClean="0"/>
              <a:t>type of </a:t>
            </a:r>
            <a:r>
              <a:rPr lang="en-US" dirty="0"/>
              <a:t>application, synchronization between characters is not enough; the entire stream </a:t>
            </a:r>
            <a:r>
              <a:rPr lang="en-US" dirty="0" smtClean="0"/>
              <a:t>of bits </a:t>
            </a:r>
            <a:r>
              <a:rPr lang="en-US" dirty="0"/>
              <a:t>must be synchronized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isochronous transmission guarantees that the </a:t>
            </a:r>
            <a:r>
              <a:rPr lang="en-US" dirty="0" smtClean="0"/>
              <a:t>data arrive </a:t>
            </a:r>
            <a:r>
              <a:rPr lang="en-US" dirty="0"/>
              <a:t>at a fixed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4E5689-F268-C449-9AC6-BDFCE735056D}" type="slidenum">
              <a:rPr lang="en-US" sz="1400">
                <a:solidFill>
                  <a:srgbClr val="FFFFFF"/>
                </a:solidFill>
              </a:rPr>
              <a:pPr/>
              <a:t>28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2819400"/>
            <a:ext cx="9144001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44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Any Questions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SPREAD </a:t>
            </a:r>
            <a:r>
              <a:rPr lang="en-US" sz="2400" dirty="0" smtClean="0">
                <a:latin typeface="Arial"/>
                <a:cs typeface="Arial"/>
              </a:rPr>
              <a:t>SPECTRUM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Frequency Hopping Spread Spectrum 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Direct Sequence </a:t>
            </a:r>
            <a:r>
              <a:rPr lang="en-US" sz="2400" dirty="0">
                <a:latin typeface="Arial"/>
                <a:cs typeface="Arial"/>
              </a:rPr>
              <a:t>Spread Spectrum 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TRANSMISSION </a:t>
            </a:r>
            <a:r>
              <a:rPr lang="en-US" sz="2400" dirty="0" smtClean="0">
                <a:latin typeface="Arial"/>
                <a:cs typeface="Arial"/>
              </a:rPr>
              <a:t>MODES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Parallel transmission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Serial </a:t>
            </a:r>
            <a:r>
              <a:rPr lang="en-US" sz="2400" dirty="0" smtClean="0">
                <a:latin typeface="Arial"/>
                <a:cs typeface="Arial"/>
              </a:rPr>
              <a:t>transmission</a:t>
            </a:r>
            <a:endParaRPr lang="en-US" sz="24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asynchronous,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synchronous,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isochronous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67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Multiplexing combines signals from several sources to achieve bandwidth </a:t>
            </a:r>
            <a:r>
              <a:rPr lang="en-US" dirty="0" smtClean="0"/>
              <a:t>efficiency.</a:t>
            </a:r>
          </a:p>
          <a:p>
            <a:r>
              <a:rPr lang="en-US" dirty="0"/>
              <a:t>In spread </a:t>
            </a:r>
            <a:r>
              <a:rPr lang="en-US" dirty="0" smtClean="0"/>
              <a:t>spectrum, we also </a:t>
            </a:r>
            <a:r>
              <a:rPr lang="en-US" dirty="0"/>
              <a:t>combine signals from different sources to fit into a larger bandwidth, but our </a:t>
            </a:r>
            <a:r>
              <a:rPr lang="en-US" dirty="0" smtClean="0"/>
              <a:t>goals </a:t>
            </a:r>
            <a:r>
              <a:rPr lang="en-US" dirty="0"/>
              <a:t>are somewhat </a:t>
            </a:r>
            <a:r>
              <a:rPr lang="en-US" dirty="0" smtClean="0"/>
              <a:t>different</a:t>
            </a:r>
          </a:p>
          <a:p>
            <a:pPr lvl="1"/>
            <a:r>
              <a:rPr lang="en-US" dirty="0"/>
              <a:t>Spread spectrum is designed to be used in wireless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In these types of applications, stations must be able to share the medium  without interception  and  without jamming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Spread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401050" cy="2468563"/>
          </a:xfrm>
        </p:spPr>
        <p:txBody>
          <a:bodyPr/>
          <a:lstStyle/>
          <a:p>
            <a:r>
              <a:rPr lang="en-US" dirty="0"/>
              <a:t>Spread spectrum achieves its </a:t>
            </a:r>
            <a:r>
              <a:rPr lang="en-US" dirty="0" smtClean="0"/>
              <a:t>goals through </a:t>
            </a:r>
            <a:r>
              <a:rPr lang="en-US" dirty="0"/>
              <a:t>two principles</a:t>
            </a:r>
            <a:r>
              <a:rPr lang="en-US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bandwidth allocated to each station needs to be, by far, larger than what </a:t>
            </a:r>
            <a:r>
              <a:rPr lang="en-US" dirty="0" smtClean="0"/>
              <a:t>is needed</a:t>
            </a:r>
            <a:r>
              <a:rPr lang="en-US" dirty="0"/>
              <a:t>. This allows redundancy.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expanding of the </a:t>
            </a:r>
            <a:r>
              <a:rPr lang="en-US" dirty="0" smtClean="0"/>
              <a:t>bandwidth must </a:t>
            </a:r>
            <a:r>
              <a:rPr lang="en-US" dirty="0"/>
              <a:t>be done by </a:t>
            </a:r>
            <a:r>
              <a:rPr lang="en-US" dirty="0" smtClean="0"/>
              <a:t>a process </a:t>
            </a:r>
            <a:r>
              <a:rPr lang="en-US" dirty="0"/>
              <a:t>that is independent of the original signal. In other words, the </a:t>
            </a:r>
            <a:r>
              <a:rPr lang="en-US" dirty="0" smtClean="0"/>
              <a:t>spreading process </a:t>
            </a:r>
            <a:r>
              <a:rPr lang="en-US" dirty="0"/>
              <a:t>occurs after the signal is created by the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3948" b="18731"/>
          <a:stretch/>
        </p:blipFill>
        <p:spPr>
          <a:xfrm>
            <a:off x="1676400" y="2133600"/>
            <a:ext cx="6477000" cy="1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Spread </a:t>
            </a:r>
            <a:r>
              <a:rPr lang="en-US" dirty="0" smtClean="0"/>
              <a:t>Spectrum Techniques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5724090"/>
              </p:ext>
            </p:extLst>
          </p:nvPr>
        </p:nvGraphicFramePr>
        <p:xfrm>
          <a:off x="685800" y="2209800"/>
          <a:ext cx="77160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4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Frequency Hopping Spread Spectrum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The frequency hopping spread spectrum (FHSS) technique uses </a:t>
            </a:r>
            <a:r>
              <a:rPr lang="en-US" i="1" dirty="0"/>
              <a:t>M</a:t>
            </a:r>
            <a:r>
              <a:rPr lang="en-US" dirty="0"/>
              <a:t> different </a:t>
            </a:r>
            <a:r>
              <a:rPr lang="en-US" dirty="0" smtClean="0"/>
              <a:t>carrier frequencies </a:t>
            </a:r>
            <a:r>
              <a:rPr lang="en-US" dirty="0"/>
              <a:t>that are modulated by the source signal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charset="0"/>
              </a:rPr>
              <a:t>At one moment, the signal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modulates one 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carrier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frequency.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At 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the next moment, the signal modulates another carrier frequency.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..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etc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88" t="22632" r="9710" b="9472"/>
          <a:stretch/>
        </p:blipFill>
        <p:spPr>
          <a:xfrm>
            <a:off x="1981200" y="4724400"/>
            <a:ext cx="5129902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6172200"/>
            <a:ext cx="241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creates a k-bit pattern </a:t>
            </a:r>
          </a:p>
        </p:txBody>
      </p:sp>
    </p:spTree>
    <p:extLst>
      <p:ext uri="{BB962C8B-B14F-4D97-AF65-F5344CB8AC3E}">
        <p14:creationId xmlns:p14="http://schemas.microsoft.com/office/powerpoint/2010/main" val="40581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Suppose we have decided to have eight hopping frequencies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  is </a:t>
            </a:r>
            <a:r>
              <a:rPr lang="en-US" dirty="0"/>
              <a:t>8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k </a:t>
            </a:r>
            <a:r>
              <a:rPr lang="en-US" dirty="0"/>
              <a:t>is </a:t>
            </a:r>
            <a:r>
              <a:rPr lang="en-US" dirty="0" smtClean="0"/>
              <a:t>3   ( k= log</a:t>
            </a:r>
            <a:r>
              <a:rPr lang="en-US" baseline="-25000" dirty="0" smtClean="0"/>
              <a:t>2</a:t>
            </a:r>
            <a:r>
              <a:rPr lang="en-US" dirty="0" smtClean="0"/>
              <a:t> M). </a:t>
            </a:r>
          </a:p>
          <a:p>
            <a:r>
              <a:rPr lang="en-US" sz="2000" dirty="0" smtClean="0"/>
              <a:t>The pseudorandom code </a:t>
            </a:r>
            <a:r>
              <a:rPr lang="en-US" sz="2000" dirty="0"/>
              <a:t>generator will create eight different 3-bit patterns. These are mapped </a:t>
            </a:r>
            <a:r>
              <a:rPr lang="en-US" sz="2000" dirty="0" smtClean="0"/>
              <a:t>to eight </a:t>
            </a:r>
            <a:r>
              <a:rPr lang="en-US" sz="2000" dirty="0"/>
              <a:t>different frequencies in the frequency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73" t="21603" r="9196" b="11187"/>
          <a:stretch/>
        </p:blipFill>
        <p:spPr>
          <a:xfrm>
            <a:off x="1981200" y="4495800"/>
            <a:ext cx="5083839" cy="21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9CCD6095AF24C91DBA4888DF0800F" ma:contentTypeVersion="0" ma:contentTypeDescription="Create a new document." ma:contentTypeScope="" ma:versionID="11217909730de4603cfe40fa920b5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9087F-56F2-490C-A4D5-AF64B0809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FD4B8-14AB-4639-A50B-E72AEEBED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29540</TotalTime>
  <Words>3203</Words>
  <Application>Microsoft Macintosh PowerPoint</Application>
  <PresentationFormat>On-screen Show (4:3)</PresentationFormat>
  <Paragraphs>283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Spectrum</vt:lpstr>
      <vt:lpstr>Bandwidth Utilization: Spreading + Transmission  Modes</vt:lpstr>
      <vt:lpstr>205NET CLO</vt:lpstr>
      <vt:lpstr>Outline </vt:lpstr>
      <vt:lpstr>SPREAD SPECTRUM</vt:lpstr>
      <vt:lpstr>Introduction</vt:lpstr>
      <vt:lpstr>Spread Spectrum</vt:lpstr>
      <vt:lpstr>Spread Spectrum Techniques  </vt:lpstr>
      <vt:lpstr>Frequency Hopping Spread Spectrum </vt:lpstr>
      <vt:lpstr>Example</vt:lpstr>
      <vt:lpstr>Example</vt:lpstr>
      <vt:lpstr>Bandwidth Sharing</vt:lpstr>
      <vt:lpstr>Direct Sequence Spread Spectrum</vt:lpstr>
      <vt:lpstr>Example</vt:lpstr>
      <vt:lpstr>Bandwidth Sharing</vt:lpstr>
      <vt:lpstr>TRANSMISSION MODES</vt:lpstr>
      <vt:lpstr>Introduction</vt:lpstr>
      <vt:lpstr>Parallel Transmission</vt:lpstr>
      <vt:lpstr>Advantage  and Disadvantage </vt:lpstr>
      <vt:lpstr>Serial Transmission</vt:lpstr>
      <vt:lpstr>Serial Transmission</vt:lpstr>
      <vt:lpstr>Asynchronous Transmission</vt:lpstr>
      <vt:lpstr>Asynchronous Transmission</vt:lpstr>
      <vt:lpstr>Advantage  and Disadvantage </vt:lpstr>
      <vt:lpstr>Synchronous Transmission</vt:lpstr>
      <vt:lpstr>Synchronous Transmission</vt:lpstr>
      <vt:lpstr>Advantage </vt:lpstr>
      <vt:lpstr>Isochronous</vt:lpstr>
      <vt:lpstr>PowerPoint Presentation</vt:lpstr>
    </vt:vector>
  </TitlesOfParts>
  <Company>International Institute of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Bruhadeshwar Bezawada</dc:creator>
  <cp:lastModifiedBy>Nour Alhariqi</cp:lastModifiedBy>
  <cp:revision>613</cp:revision>
  <cp:lastPrinted>2018-03-29T04:55:35Z</cp:lastPrinted>
  <dcterms:created xsi:type="dcterms:W3CDTF">2007-07-09T18:36:04Z</dcterms:created>
  <dcterms:modified xsi:type="dcterms:W3CDTF">2018-11-11T11:16:20Z</dcterms:modified>
</cp:coreProperties>
</file>