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256" r:id="rId3"/>
    <p:sldId id="279" r:id="rId4"/>
    <p:sldId id="307" r:id="rId5"/>
    <p:sldId id="308" r:id="rId6"/>
    <p:sldId id="337" r:id="rId7"/>
    <p:sldId id="338" r:id="rId8"/>
    <p:sldId id="339" r:id="rId9"/>
    <p:sldId id="340" r:id="rId10"/>
    <p:sldId id="341" r:id="rId11"/>
    <p:sldId id="342" r:id="rId12"/>
    <p:sldId id="343" r:id="rId13"/>
    <p:sldId id="336" r:id="rId14"/>
    <p:sldId id="344" r:id="rId15"/>
    <p:sldId id="310" r:id="rId16"/>
    <p:sldId id="312" r:id="rId17"/>
    <p:sldId id="311" r:id="rId18"/>
    <p:sldId id="318" r:id="rId19"/>
    <p:sldId id="313" r:id="rId20"/>
    <p:sldId id="314" r:id="rId21"/>
    <p:sldId id="315" r:id="rId22"/>
    <p:sldId id="316" r:id="rId23"/>
    <p:sldId id="317" r:id="rId24"/>
    <p:sldId id="319" r:id="rId25"/>
    <p:sldId id="321" r:id="rId26"/>
    <p:sldId id="323" r:id="rId27"/>
    <p:sldId id="324" r:id="rId28"/>
    <p:sldId id="325" r:id="rId29"/>
    <p:sldId id="326" r:id="rId30"/>
    <p:sldId id="327" r:id="rId31"/>
    <p:sldId id="334" r:id="rId32"/>
    <p:sldId id="328" r:id="rId33"/>
    <p:sldId id="329" r:id="rId34"/>
    <p:sldId id="333" r:id="rId35"/>
    <p:sldId id="330" r:id="rId36"/>
    <p:sldId id="331" r:id="rId37"/>
    <p:sldId id="332" r:id="rId38"/>
    <p:sldId id="335" r:id="rId3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B3B30D"/>
    <a:srgbClr val="008000"/>
    <a:srgbClr val="096713"/>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10" autoAdjust="0"/>
    <p:restoredTop sz="95596" autoAdjust="0"/>
  </p:normalViewPr>
  <p:slideViewPr>
    <p:cSldViewPr>
      <p:cViewPr varScale="1">
        <p:scale>
          <a:sx n="70" d="100"/>
          <a:sy n="70" d="100"/>
        </p:scale>
        <p:origin x="-11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ar-SA"/>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ar-SA"/>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ar-SA"/>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57FE97F-CC77-4F77-A0B0-150698603699}" type="slidenum">
              <a:rPr lang="en-US" altLang="ar-SA"/>
              <a:pPr/>
              <a:t>‹#›</a:t>
            </a:fld>
            <a:endParaRPr lang="en-US" altLang="ar-SA"/>
          </a:p>
        </p:txBody>
      </p:sp>
    </p:spTree>
    <p:extLst>
      <p:ext uri="{BB962C8B-B14F-4D97-AF65-F5344CB8AC3E}">
        <p14:creationId xmlns:p14="http://schemas.microsoft.com/office/powerpoint/2010/main" val="41160254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3CAFB-73C4-4908-91C0-FBC2BE56EFF4}" type="slidenum">
              <a:rPr lang="en-US" altLang="ar-SA"/>
              <a:pPr/>
              <a:t>1</a:t>
            </a:fld>
            <a:endParaRPr lang="en-US" altLang="ar-SA"/>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17</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18</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19</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20</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21</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27</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28</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29</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30</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31</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12</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13</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14</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15</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115E-6F96-4C9A-BCCE-6E96CA516DE8}" type="slidenum">
              <a:rPr lang="en-US" altLang="ar-SA"/>
              <a:pPr/>
              <a:t>16</a:t>
            </a:fld>
            <a:endParaRPr lang="en-US" altLang="ar-S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7650" y="114300"/>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200"/>
            </a:lvl1pPr>
          </a:lstStyle>
          <a:p>
            <a:pPr lvl="0"/>
            <a:r>
              <a:rPr lang="en-US" altLang="ar-SA" noProof="0" smtClean="0"/>
              <a:t>Click to edit Master title style</a:t>
            </a:r>
          </a:p>
        </p:txBody>
      </p:sp>
      <p:sp>
        <p:nvSpPr>
          <p:cNvPr id="3075" name="Rectangle 3"/>
          <p:cNvSpPr>
            <a:spLocks noGrp="1" noChangeArrowheads="1"/>
          </p:cNvSpPr>
          <p:nvPr>
            <p:ph type="subTitle" idx="1"/>
          </p:nvPr>
        </p:nvSpPr>
        <p:spPr>
          <a:xfrm>
            <a:off x="247650" y="800100"/>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000"/>
            </a:lvl1pPr>
          </a:lstStyle>
          <a:p>
            <a:pPr lvl="0"/>
            <a:r>
              <a:rPr lang="en-US" altLang="ar-SA"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43651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19075"/>
            <a:ext cx="2182812" cy="5343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219075"/>
            <a:ext cx="6399213"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50316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19075"/>
            <a:ext cx="8734425" cy="534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24104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7650" y="114300"/>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200"/>
            </a:lvl1pPr>
          </a:lstStyle>
          <a:p>
            <a:pPr lvl="0"/>
            <a:r>
              <a:rPr lang="en-US" altLang="ar-SA" noProof="0" smtClean="0"/>
              <a:t>Click to edit Master title style</a:t>
            </a:r>
          </a:p>
        </p:txBody>
      </p:sp>
      <p:sp>
        <p:nvSpPr>
          <p:cNvPr id="3075" name="Rectangle 3"/>
          <p:cNvSpPr>
            <a:spLocks noGrp="1" noChangeArrowheads="1"/>
          </p:cNvSpPr>
          <p:nvPr>
            <p:ph type="subTitle" idx="1"/>
          </p:nvPr>
        </p:nvSpPr>
        <p:spPr>
          <a:xfrm>
            <a:off x="247650" y="800100"/>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000"/>
            </a:lvl1pPr>
          </a:lstStyle>
          <a:p>
            <a:pPr lvl="0"/>
            <a:r>
              <a:rPr lang="en-US" altLang="ar-SA" noProof="0" smtClean="0"/>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91173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8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9525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780232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371175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extLst>
      <p:ext uri="{BB962C8B-B14F-4D97-AF65-F5344CB8AC3E}">
        <p14:creationId xmlns:p14="http://schemas.microsoft.com/office/powerpoint/2010/main" val="371134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5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911733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3179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41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436517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219075"/>
            <a:ext cx="2182812" cy="5343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228600" y="219075"/>
            <a:ext cx="6399213" cy="5343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503160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19075"/>
            <a:ext cx="8734425" cy="5343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24104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8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9525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86300" y="12954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78023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Tree>
    <p:extLst>
      <p:ext uri="{BB962C8B-B14F-4D97-AF65-F5344CB8AC3E}">
        <p14:creationId xmlns:p14="http://schemas.microsoft.com/office/powerpoint/2010/main" val="337117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Tree>
    <p:extLst>
      <p:ext uri="{BB962C8B-B14F-4D97-AF65-F5344CB8AC3E}">
        <p14:creationId xmlns:p14="http://schemas.microsoft.com/office/powerpoint/2010/main" val="371134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35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317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41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19075"/>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Rectangle 3"/>
          <p:cNvSpPr>
            <a:spLocks noGrp="1" noChangeArrowheads="1"/>
          </p:cNvSpPr>
          <p:nvPr>
            <p:ph type="body" idx="1"/>
          </p:nvPr>
        </p:nvSpPr>
        <p:spPr bwMode="auto">
          <a:xfrm>
            <a:off x="952500" y="12954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2"/>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2"/>
          </a:solidFill>
          <a:latin typeface="+mn-lt"/>
        </a:defRPr>
      </a:lvl2pPr>
      <a:lvl3pPr marL="1143000" indent="-228600" algn="r" rtl="1" eaLnBrk="1" fontAlgn="base" hangingPunct="1">
        <a:spcBef>
          <a:spcPct val="20000"/>
        </a:spcBef>
        <a:spcAft>
          <a:spcPct val="0"/>
        </a:spcAft>
        <a:buChar char="•"/>
        <a:defRPr sz="2400">
          <a:solidFill>
            <a:schemeClr val="bg2"/>
          </a:solidFill>
          <a:latin typeface="+mn-lt"/>
        </a:defRPr>
      </a:lvl3pPr>
      <a:lvl4pPr marL="1600200" indent="-228600" algn="r" rtl="1" eaLnBrk="1" fontAlgn="base" hangingPunct="1">
        <a:spcBef>
          <a:spcPct val="20000"/>
        </a:spcBef>
        <a:spcAft>
          <a:spcPct val="0"/>
        </a:spcAft>
        <a:buChar char="–"/>
        <a:defRPr sz="2000">
          <a:solidFill>
            <a:schemeClr val="bg2"/>
          </a:solidFill>
          <a:latin typeface="+mn-lt"/>
        </a:defRPr>
      </a:lvl4pPr>
      <a:lvl5pPr marL="2057400" indent="-228600" algn="r" rtl="1" eaLnBrk="1" fontAlgn="base" hangingPunct="1">
        <a:spcBef>
          <a:spcPct val="20000"/>
        </a:spcBef>
        <a:spcAft>
          <a:spcPct val="0"/>
        </a:spcAft>
        <a:buChar char="»"/>
        <a:defRPr sz="2000">
          <a:solidFill>
            <a:schemeClr val="bg2"/>
          </a:solidFill>
          <a:latin typeface="+mn-lt"/>
        </a:defRPr>
      </a:lvl5pPr>
      <a:lvl6pPr marL="2514600" indent="-228600" algn="r" rtl="1" eaLnBrk="1" fontAlgn="base" hangingPunct="1">
        <a:spcBef>
          <a:spcPct val="20000"/>
        </a:spcBef>
        <a:spcAft>
          <a:spcPct val="0"/>
        </a:spcAft>
        <a:buChar char="»"/>
        <a:defRPr sz="2000">
          <a:solidFill>
            <a:schemeClr val="bg2"/>
          </a:solidFill>
          <a:latin typeface="+mn-lt"/>
        </a:defRPr>
      </a:lvl6pPr>
      <a:lvl7pPr marL="2971800" indent="-228600" algn="r" rtl="1" eaLnBrk="1" fontAlgn="base" hangingPunct="1">
        <a:spcBef>
          <a:spcPct val="20000"/>
        </a:spcBef>
        <a:spcAft>
          <a:spcPct val="0"/>
        </a:spcAft>
        <a:buChar char="»"/>
        <a:defRPr sz="2000">
          <a:solidFill>
            <a:schemeClr val="bg2"/>
          </a:solidFill>
          <a:latin typeface="+mn-lt"/>
        </a:defRPr>
      </a:lvl7pPr>
      <a:lvl8pPr marL="3429000" indent="-228600" algn="r" rtl="1" eaLnBrk="1" fontAlgn="base" hangingPunct="1">
        <a:spcBef>
          <a:spcPct val="20000"/>
        </a:spcBef>
        <a:spcAft>
          <a:spcPct val="0"/>
        </a:spcAft>
        <a:buChar char="»"/>
        <a:defRPr sz="2000">
          <a:solidFill>
            <a:schemeClr val="bg2"/>
          </a:solidFill>
          <a:latin typeface="+mn-lt"/>
        </a:defRPr>
      </a:lvl8pPr>
      <a:lvl9pPr marL="3886200" indent="-228600" algn="r" rtl="1" eaLnBrk="1" fontAlgn="base" hangingPunct="1">
        <a:spcBef>
          <a:spcPct val="20000"/>
        </a:spcBef>
        <a:spcAft>
          <a:spcPct val="0"/>
        </a:spcAft>
        <a:buChar char="»"/>
        <a:defRPr sz="2000">
          <a:solidFill>
            <a:schemeClr val="bg2"/>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19075"/>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Rectangle 3"/>
          <p:cNvSpPr>
            <a:spLocks noGrp="1" noChangeArrowheads="1"/>
          </p:cNvSpPr>
          <p:nvPr>
            <p:ph type="body" idx="1"/>
          </p:nvPr>
        </p:nvSpPr>
        <p:spPr bwMode="auto">
          <a:xfrm>
            <a:off x="952500" y="12954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2"/>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2"/>
          </a:solidFill>
          <a:latin typeface="+mn-lt"/>
        </a:defRPr>
      </a:lvl2pPr>
      <a:lvl3pPr marL="1143000" indent="-228600" algn="r" rtl="1" eaLnBrk="1" fontAlgn="base" hangingPunct="1">
        <a:spcBef>
          <a:spcPct val="20000"/>
        </a:spcBef>
        <a:spcAft>
          <a:spcPct val="0"/>
        </a:spcAft>
        <a:buChar char="•"/>
        <a:defRPr sz="2400">
          <a:solidFill>
            <a:schemeClr val="bg2"/>
          </a:solidFill>
          <a:latin typeface="+mn-lt"/>
        </a:defRPr>
      </a:lvl3pPr>
      <a:lvl4pPr marL="1600200" indent="-228600" algn="r" rtl="1" eaLnBrk="1" fontAlgn="base" hangingPunct="1">
        <a:spcBef>
          <a:spcPct val="20000"/>
        </a:spcBef>
        <a:spcAft>
          <a:spcPct val="0"/>
        </a:spcAft>
        <a:buChar char="–"/>
        <a:defRPr sz="2000">
          <a:solidFill>
            <a:schemeClr val="bg2"/>
          </a:solidFill>
          <a:latin typeface="+mn-lt"/>
        </a:defRPr>
      </a:lvl4pPr>
      <a:lvl5pPr marL="2057400" indent="-228600" algn="r" rtl="1" eaLnBrk="1" fontAlgn="base" hangingPunct="1">
        <a:spcBef>
          <a:spcPct val="20000"/>
        </a:spcBef>
        <a:spcAft>
          <a:spcPct val="0"/>
        </a:spcAft>
        <a:buChar char="»"/>
        <a:defRPr sz="2000">
          <a:solidFill>
            <a:schemeClr val="bg2"/>
          </a:solidFill>
          <a:latin typeface="+mn-lt"/>
        </a:defRPr>
      </a:lvl5pPr>
      <a:lvl6pPr marL="2514600" indent="-228600" algn="r" rtl="1" eaLnBrk="1" fontAlgn="base" hangingPunct="1">
        <a:spcBef>
          <a:spcPct val="20000"/>
        </a:spcBef>
        <a:spcAft>
          <a:spcPct val="0"/>
        </a:spcAft>
        <a:buChar char="»"/>
        <a:defRPr sz="2000">
          <a:solidFill>
            <a:schemeClr val="bg2"/>
          </a:solidFill>
          <a:latin typeface="+mn-lt"/>
        </a:defRPr>
      </a:lvl6pPr>
      <a:lvl7pPr marL="2971800" indent="-228600" algn="r" rtl="1" eaLnBrk="1" fontAlgn="base" hangingPunct="1">
        <a:spcBef>
          <a:spcPct val="20000"/>
        </a:spcBef>
        <a:spcAft>
          <a:spcPct val="0"/>
        </a:spcAft>
        <a:buChar char="»"/>
        <a:defRPr sz="2000">
          <a:solidFill>
            <a:schemeClr val="bg2"/>
          </a:solidFill>
          <a:latin typeface="+mn-lt"/>
        </a:defRPr>
      </a:lvl7pPr>
      <a:lvl8pPr marL="3429000" indent="-228600" algn="r" rtl="1" eaLnBrk="1" fontAlgn="base" hangingPunct="1">
        <a:spcBef>
          <a:spcPct val="20000"/>
        </a:spcBef>
        <a:spcAft>
          <a:spcPct val="0"/>
        </a:spcAft>
        <a:buChar char="»"/>
        <a:defRPr sz="2000">
          <a:solidFill>
            <a:schemeClr val="bg2"/>
          </a:solidFill>
          <a:latin typeface="+mn-lt"/>
        </a:defRPr>
      </a:lvl8pPr>
      <a:lvl9pPr marL="3886200" indent="-228600" algn="r" rtl="1" eaLnBrk="1" fontAlgn="base" hangingPunct="1">
        <a:spcBef>
          <a:spcPct val="20000"/>
        </a:spcBef>
        <a:spcAft>
          <a:spcPct val="0"/>
        </a:spcAft>
        <a:buChar char="»"/>
        <a:defRPr sz="2000">
          <a:solidFill>
            <a:schemeClr val="bg2"/>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267469" y="544910"/>
            <a:ext cx="8534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2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مستحدثات تقنيات التعليم</a:t>
            </a:r>
            <a:endParaRPr kumimoji="0" lang="ru-RU" altLang="ar-SA" sz="4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Accessibility ": </a:t>
            </a:r>
            <a:r>
              <a:rPr lang="ar-SA" b="1" dirty="0">
                <a:solidFill>
                  <a:schemeClr val="tx1"/>
                </a:solidFill>
              </a:rPr>
              <a:t>و– </a:t>
            </a:r>
            <a:r>
              <a:rPr lang="ar-SA" b="1" dirty="0" smtClean="0">
                <a:solidFill>
                  <a:schemeClr val="tx1"/>
                </a:solidFill>
              </a:rPr>
              <a:t>الإتاحة</a:t>
            </a:r>
          </a:p>
          <a:p>
            <a:pPr marL="0" indent="0" rtl="0">
              <a:buNone/>
            </a:pPr>
            <a:r>
              <a:rPr lang="ar-SA" b="1" dirty="0">
                <a:solidFill>
                  <a:schemeClr val="tx1"/>
                </a:solidFill>
              </a:rPr>
              <a:t>حيث اٍن استخدام المستحدثات التكنولوجية يرتبط ببيئة التعليم المفرد </a:t>
            </a:r>
            <a:r>
              <a:rPr lang="ar-SA" b="1" dirty="0" smtClean="0">
                <a:solidFill>
                  <a:schemeClr val="tx1"/>
                </a:solidFill>
              </a:rPr>
              <a:t>فان </a:t>
            </a:r>
            <a:r>
              <a:rPr lang="ar-SA" b="1" dirty="0">
                <a:solidFill>
                  <a:schemeClr val="tx1"/>
                </a:solidFill>
              </a:rPr>
              <a:t>المستخدم يجب أن تتاح له فرص الحصول على الخيارات </a:t>
            </a:r>
            <a:r>
              <a:rPr lang="ar-SA" b="1" dirty="0" smtClean="0">
                <a:solidFill>
                  <a:schemeClr val="tx1"/>
                </a:solidFill>
              </a:rPr>
              <a:t>والبدائل التعليمية </a:t>
            </a:r>
            <a:r>
              <a:rPr lang="ar-SA" b="1" dirty="0">
                <a:solidFill>
                  <a:schemeClr val="tx1"/>
                </a:solidFill>
              </a:rPr>
              <a:t>المختلفة </a:t>
            </a:r>
            <a:r>
              <a:rPr lang="ar-SA" b="1" dirty="0" err="1">
                <a:solidFill>
                  <a:schemeClr val="tx1"/>
                </a:solidFill>
              </a:rPr>
              <a:t>فى</a:t>
            </a:r>
            <a:r>
              <a:rPr lang="ar-SA" b="1" dirty="0">
                <a:solidFill>
                  <a:schemeClr val="tx1"/>
                </a:solidFill>
              </a:rPr>
              <a:t> الوقت الذى يناسبه, كما أن هذه </a:t>
            </a:r>
            <a:r>
              <a:rPr lang="ar-SA" b="1" dirty="0" smtClean="0">
                <a:solidFill>
                  <a:schemeClr val="tx1"/>
                </a:solidFill>
              </a:rPr>
              <a:t>البدائل والخيارات </a:t>
            </a:r>
            <a:r>
              <a:rPr lang="ar-SA" b="1" dirty="0">
                <a:solidFill>
                  <a:schemeClr val="tx1"/>
                </a:solidFill>
              </a:rPr>
              <a:t>يجب ان تقدم له ما يحتاجه من محتوى وأنشطة وأساليب</a:t>
            </a:r>
          </a:p>
          <a:p>
            <a:pPr marL="0" indent="0" rtl="0">
              <a:buNone/>
            </a:pPr>
            <a:r>
              <a:rPr lang="ar-SA" b="1" dirty="0">
                <a:solidFill>
                  <a:schemeClr val="tx1"/>
                </a:solidFill>
              </a:rPr>
              <a:t>تقويم بطرق سهله وميسره .</a:t>
            </a:r>
            <a:endParaRPr lang="ar-SA" dirty="0">
              <a:solidFill>
                <a:schemeClr val="tx1"/>
              </a:solidFill>
            </a:endParaRPr>
          </a:p>
        </p:txBody>
      </p:sp>
    </p:spTree>
    <p:extLst>
      <p:ext uri="{BB962C8B-B14F-4D97-AF65-F5344CB8AC3E}">
        <p14:creationId xmlns:p14="http://schemas.microsoft.com/office/powerpoint/2010/main" val="72714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23528" y="1295400"/>
            <a:ext cx="7944172" cy="4267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Total Quality Management ": </a:t>
            </a:r>
            <a:r>
              <a:rPr lang="ar-SA" b="1" dirty="0" smtClean="0">
                <a:solidFill>
                  <a:schemeClr val="tx1"/>
                </a:solidFill>
              </a:rPr>
              <a:t>الجودة </a:t>
            </a:r>
            <a:r>
              <a:rPr lang="ar-SA" b="1" dirty="0">
                <a:solidFill>
                  <a:schemeClr val="tx1"/>
                </a:solidFill>
              </a:rPr>
              <a:t>الشاملة</a:t>
            </a:r>
          </a:p>
          <a:p>
            <a:pPr marL="0" indent="0" rtl="0">
              <a:buNone/>
            </a:pPr>
            <a:r>
              <a:rPr lang="en-US" dirty="0" smtClean="0">
                <a:solidFill>
                  <a:schemeClr val="tx1"/>
                </a:solidFill>
              </a:rPr>
              <a:t>    </a:t>
            </a:r>
            <a:r>
              <a:rPr lang="ar-SA" b="1" dirty="0" smtClean="0">
                <a:solidFill>
                  <a:schemeClr val="tx1"/>
                </a:solidFill>
              </a:rPr>
              <a:t>يرتبط </a:t>
            </a:r>
            <a:r>
              <a:rPr lang="ar-SA" b="1" dirty="0">
                <a:solidFill>
                  <a:schemeClr val="tx1"/>
                </a:solidFill>
              </a:rPr>
              <a:t>تصميم المستحدثات التكنولوجية </a:t>
            </a:r>
            <a:r>
              <a:rPr lang="ar-SA" b="1" dirty="0" err="1">
                <a:solidFill>
                  <a:schemeClr val="tx1"/>
                </a:solidFill>
              </a:rPr>
              <a:t>فى</a:t>
            </a:r>
            <a:r>
              <a:rPr lang="ar-SA" b="1" dirty="0">
                <a:solidFill>
                  <a:schemeClr val="tx1"/>
                </a:solidFill>
              </a:rPr>
              <a:t> أي من جوانبها المادية </a:t>
            </a:r>
            <a:r>
              <a:rPr lang="ar-SA" b="1" dirty="0" smtClean="0">
                <a:solidFill>
                  <a:schemeClr val="tx1"/>
                </a:solidFill>
              </a:rPr>
              <a:t>المتمثلة</a:t>
            </a:r>
            <a:r>
              <a:rPr lang="ar-SA" dirty="0">
                <a:solidFill>
                  <a:schemeClr val="tx1"/>
                </a:solidFill>
              </a:rPr>
              <a:t> </a:t>
            </a:r>
            <a:r>
              <a:rPr lang="ar-SA" b="1" dirty="0" err="1" smtClean="0">
                <a:solidFill>
                  <a:schemeClr val="tx1"/>
                </a:solidFill>
              </a:rPr>
              <a:t>فى</a:t>
            </a:r>
            <a:r>
              <a:rPr lang="ar-SA" b="1" dirty="0" smtClean="0">
                <a:solidFill>
                  <a:schemeClr val="tx1"/>
                </a:solidFill>
              </a:rPr>
              <a:t> </a:t>
            </a:r>
            <a:r>
              <a:rPr lang="ar-SA" b="1" dirty="0">
                <a:solidFill>
                  <a:schemeClr val="tx1"/>
                </a:solidFill>
              </a:rPr>
              <a:t>الأجهزة والأدوات, وجوانبها الفكرية المتمثلة </a:t>
            </a:r>
            <a:r>
              <a:rPr lang="ar-SA" b="1" dirty="0" err="1">
                <a:solidFill>
                  <a:schemeClr val="tx1"/>
                </a:solidFill>
              </a:rPr>
              <a:t>فى</a:t>
            </a:r>
            <a:r>
              <a:rPr lang="ar-SA" b="1" dirty="0">
                <a:solidFill>
                  <a:schemeClr val="tx1"/>
                </a:solidFill>
              </a:rPr>
              <a:t> المواد </a:t>
            </a:r>
            <a:r>
              <a:rPr lang="ar-SA" b="1" dirty="0" smtClean="0">
                <a:solidFill>
                  <a:schemeClr val="tx1"/>
                </a:solidFill>
              </a:rPr>
              <a:t>التعليمية والبرمجيات </a:t>
            </a:r>
            <a:r>
              <a:rPr lang="ar-SA" b="1" dirty="0">
                <a:solidFill>
                  <a:schemeClr val="tx1"/>
                </a:solidFill>
              </a:rPr>
              <a:t>بالجودة الشاملة حيث تتواجد نظم مراقبة الجودة </a:t>
            </a:r>
            <a:r>
              <a:rPr lang="ar-SA" b="1" dirty="0" err="1">
                <a:solidFill>
                  <a:schemeClr val="tx1"/>
                </a:solidFill>
              </a:rPr>
              <a:t>فى</a:t>
            </a:r>
            <a:r>
              <a:rPr lang="ar-SA" b="1" dirty="0">
                <a:solidFill>
                  <a:schemeClr val="tx1"/>
                </a:solidFill>
              </a:rPr>
              <a:t> </a:t>
            </a:r>
            <a:r>
              <a:rPr lang="ar-SA" b="1" dirty="0" smtClean="0">
                <a:solidFill>
                  <a:schemeClr val="tx1"/>
                </a:solidFill>
              </a:rPr>
              <a:t>كافة مراحل </a:t>
            </a:r>
            <a:r>
              <a:rPr lang="ar-SA" b="1" dirty="0">
                <a:solidFill>
                  <a:schemeClr val="tx1"/>
                </a:solidFill>
              </a:rPr>
              <a:t>تصميم المستحدثات التكنولوجية وإنتاجها, واستخدامها, وإداراتها .</a:t>
            </a:r>
            <a:endParaRPr lang="ar-SA" dirty="0">
              <a:solidFill>
                <a:schemeClr val="tx1"/>
              </a:solidFill>
            </a:endParaRPr>
          </a:p>
        </p:txBody>
      </p:sp>
    </p:spTree>
    <p:extLst>
      <p:ext uri="{BB962C8B-B14F-4D97-AF65-F5344CB8AC3E}">
        <p14:creationId xmlns:p14="http://schemas.microsoft.com/office/powerpoint/2010/main" val="417849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algn="just">
              <a:buSzPct val="90000"/>
            </a:pPr>
            <a:r>
              <a:rPr lang="ar-SA" altLang="ko-KR" dirty="0" smtClean="0">
                <a:solidFill>
                  <a:srgbClr val="00B050"/>
                </a:solidFill>
                <a:latin typeface="Verdana" pitchFamily="34" charset="0"/>
                <a:ea typeface="굴림" pitchFamily="34" charset="-127"/>
              </a:rPr>
              <a:t>تطور العلوم السلوكية والتربوية.</a:t>
            </a:r>
          </a:p>
          <a:p>
            <a:pPr marL="0" indent="0" algn="just">
              <a:buSzPct val="90000"/>
              <a:buNone/>
            </a:pPr>
            <a:r>
              <a:rPr lang="ar-SA" altLang="ko-KR" sz="2800" dirty="0" smtClean="0">
                <a:solidFill>
                  <a:schemeClr val="tx1"/>
                </a:solidFill>
                <a:latin typeface="Verdana" pitchFamily="34" charset="0"/>
                <a:ea typeface="굴림" pitchFamily="34" charset="-127"/>
              </a:rPr>
              <a:t>ومنها علم التعليم وعلم التصميم التعليمي وغيرها من العلوم، مما يدعو إلى توظيف هذه المعرفة لتطوير العملية التعليمية، وهو </a:t>
            </a:r>
            <a:r>
              <a:rPr lang="ar-SA" altLang="ko-KR" sz="2800" dirty="0" err="1" smtClean="0">
                <a:solidFill>
                  <a:schemeClr val="tx1"/>
                </a:solidFill>
                <a:latin typeface="Verdana" pitchFamily="34" charset="0"/>
                <a:ea typeface="굴림" pitchFamily="34" charset="-127"/>
              </a:rPr>
              <a:t>ماقد</a:t>
            </a:r>
            <a:r>
              <a:rPr lang="ar-SA" altLang="ko-KR" sz="2800" dirty="0" smtClean="0">
                <a:solidFill>
                  <a:schemeClr val="tx1"/>
                </a:solidFill>
                <a:latin typeface="Verdana" pitchFamily="34" charset="0"/>
                <a:ea typeface="굴림" pitchFamily="34" charset="-127"/>
              </a:rPr>
              <a:t> يتحقق من خلال توظيف مستحدثات تقنيات التعليم.</a:t>
            </a:r>
          </a:p>
          <a:p>
            <a:pPr algn="just">
              <a:buSzPct val="90000"/>
            </a:pPr>
            <a:r>
              <a:rPr lang="ar-SA" altLang="ko-KR" dirty="0" smtClean="0">
                <a:solidFill>
                  <a:srgbClr val="00B050"/>
                </a:solidFill>
                <a:latin typeface="Verdana" pitchFamily="34" charset="0"/>
                <a:ea typeface="굴림" pitchFamily="34" charset="-127"/>
              </a:rPr>
              <a:t>تطور التقنيات الحديثة في الجانب المادي والجانب الفكري.</a:t>
            </a:r>
          </a:p>
          <a:p>
            <a:pPr algn="just">
              <a:buSzPct val="90000"/>
            </a:pPr>
            <a:r>
              <a:rPr lang="ar-SA" altLang="ko-KR" dirty="0" smtClean="0">
                <a:solidFill>
                  <a:srgbClr val="00B050"/>
                </a:solidFill>
                <a:latin typeface="Verdana" pitchFamily="34" charset="0"/>
                <a:ea typeface="굴림" pitchFamily="34" charset="-127"/>
              </a:rPr>
              <a:t>أزمة التجديد التربوي.</a:t>
            </a:r>
          </a:p>
          <a:p>
            <a:pPr marL="0" indent="0" algn="just">
              <a:buSzPct val="90000"/>
              <a:buNone/>
            </a:pPr>
            <a:r>
              <a:rPr lang="ar-SA" altLang="ko-KR" sz="2800" dirty="0" smtClean="0">
                <a:solidFill>
                  <a:schemeClr val="tx1"/>
                </a:solidFill>
                <a:latin typeface="Verdana" pitchFamily="34" charset="0"/>
                <a:ea typeface="굴림" pitchFamily="34" charset="-127"/>
              </a:rPr>
              <a:t>وذلك بالاستعانة بمستحدثات تقنيات التعليم لرفع مستوى النظام التعليمي وتحسين مخرجاته.</a:t>
            </a:r>
          </a:p>
          <a:p>
            <a:pPr algn="just">
              <a:buSzPct val="90000"/>
            </a:pPr>
            <a:r>
              <a:rPr lang="ar-SA" altLang="ko-KR" dirty="0" smtClean="0">
                <a:solidFill>
                  <a:srgbClr val="00B050"/>
                </a:solidFill>
                <a:latin typeface="Verdana" pitchFamily="34" charset="0"/>
                <a:ea typeface="굴림" pitchFamily="34" charset="-127"/>
              </a:rPr>
              <a:t>الانفجار السكاني والمعرفي.</a:t>
            </a:r>
          </a:p>
          <a:p>
            <a:pPr marL="0" indent="0" algn="just">
              <a:buNone/>
            </a:pPr>
            <a:endParaRPr lang="ar-SA" altLang="ko-KR" dirty="0" smtClean="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مبررات استخدام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2309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marL="0" indent="0" algn="just">
              <a:buSzPct val="90000"/>
              <a:buNone/>
            </a:pPr>
            <a:endParaRPr lang="ar-SA" altLang="ko-KR" sz="2800" dirty="0" smtClean="0">
              <a:solidFill>
                <a:schemeClr val="tx1"/>
              </a:solidFill>
              <a:latin typeface="Verdana" pitchFamily="34" charset="0"/>
              <a:ea typeface="굴림" pitchFamily="34" charset="-127"/>
            </a:endParaRPr>
          </a:p>
          <a:p>
            <a:pPr algn="just">
              <a:buSzPct val="90000"/>
            </a:pPr>
            <a:r>
              <a:rPr lang="ar-SA" altLang="ko-KR" dirty="0" smtClean="0">
                <a:solidFill>
                  <a:srgbClr val="00B050"/>
                </a:solidFill>
                <a:latin typeface="Verdana" pitchFamily="34" charset="0"/>
                <a:ea typeface="굴림" pitchFamily="34" charset="-127"/>
              </a:rPr>
              <a:t>الانفجار السكاني والمعرفي.</a:t>
            </a:r>
          </a:p>
          <a:p>
            <a:pPr marL="0" indent="0">
              <a:buNone/>
            </a:pPr>
            <a:r>
              <a:rPr lang="ar-SA" sz="2800" dirty="0">
                <a:solidFill>
                  <a:schemeClr val="tx1"/>
                </a:solidFill>
                <a:latin typeface="Verdana" pitchFamily="34" charset="0"/>
                <a:ea typeface="굴림" pitchFamily="34" charset="-127"/>
              </a:rPr>
              <a:t>النمو الهائل لأعداد </a:t>
            </a:r>
            <a:r>
              <a:rPr lang="ar-SA" sz="2800" dirty="0" err="1" smtClean="0">
                <a:solidFill>
                  <a:schemeClr val="tx1"/>
                </a:solidFill>
                <a:latin typeface="Verdana" pitchFamily="34" charset="0"/>
                <a:ea typeface="굴림" pitchFamily="34" charset="-127"/>
              </a:rPr>
              <a:t>المتعلمين،وعدم</a:t>
            </a:r>
            <a:r>
              <a:rPr lang="ar-SA" sz="2800" dirty="0" smtClean="0">
                <a:solidFill>
                  <a:schemeClr val="tx1"/>
                </a:solidFill>
                <a:latin typeface="Verdana" pitchFamily="34" charset="0"/>
                <a:ea typeface="굴림" pitchFamily="34" charset="-127"/>
              </a:rPr>
              <a:t> </a:t>
            </a:r>
            <a:r>
              <a:rPr lang="ar-SA" sz="2800" dirty="0">
                <a:solidFill>
                  <a:schemeClr val="tx1"/>
                </a:solidFill>
                <a:latin typeface="Verdana" pitchFamily="34" charset="0"/>
                <a:ea typeface="굴림" pitchFamily="34" charset="-127"/>
              </a:rPr>
              <a:t>قدرة المؤسسات التعليمية على استيعاب هذه الأعداد </a:t>
            </a:r>
            <a:r>
              <a:rPr lang="ar-SA" sz="2800" dirty="0" smtClean="0">
                <a:solidFill>
                  <a:schemeClr val="tx1"/>
                </a:solidFill>
                <a:latin typeface="Verdana" pitchFamily="34" charset="0"/>
                <a:ea typeface="굴림" pitchFamily="34" charset="-127"/>
              </a:rPr>
              <a:t>المتزايدة، فضلاً </a:t>
            </a:r>
            <a:r>
              <a:rPr lang="ar-SA" sz="2800" dirty="0">
                <a:solidFill>
                  <a:schemeClr val="tx1"/>
                </a:solidFill>
                <a:latin typeface="Verdana" pitchFamily="34" charset="0"/>
                <a:ea typeface="굴림" pitchFamily="34" charset="-127"/>
              </a:rPr>
              <a:t>عن الانفجار المعرفي والتقني الهائل، أدى ذلك إلى </a:t>
            </a:r>
            <a:r>
              <a:rPr lang="ar-SA" sz="2800" dirty="0" smtClean="0">
                <a:solidFill>
                  <a:schemeClr val="tx1"/>
                </a:solidFill>
                <a:latin typeface="Verdana" pitchFamily="34" charset="0"/>
                <a:ea typeface="굴림" pitchFamily="34" charset="-127"/>
              </a:rPr>
              <a:t>ضرورة استخدام </a:t>
            </a:r>
            <a:r>
              <a:rPr lang="ar-SA" sz="2800" dirty="0">
                <a:solidFill>
                  <a:schemeClr val="tx1"/>
                </a:solidFill>
                <a:latin typeface="Verdana" pitchFamily="34" charset="0"/>
                <a:ea typeface="굴림" pitchFamily="34" charset="-127"/>
              </a:rPr>
              <a:t>مستحدثات تقنيات التعليم في المنظومة التعليمية.</a:t>
            </a:r>
            <a:endParaRPr lang="ar-SA" altLang="ko-KR" sz="2800" dirty="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مبررات استخدام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481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نماذج من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grpSp>
        <p:nvGrpSpPr>
          <p:cNvPr id="34" name="Group 2"/>
          <p:cNvGrpSpPr>
            <a:grpSpLocks/>
          </p:cNvGrpSpPr>
          <p:nvPr/>
        </p:nvGrpSpPr>
        <p:grpSpPr bwMode="auto">
          <a:xfrm>
            <a:off x="4928438" y="2603076"/>
            <a:ext cx="1556763" cy="723153"/>
            <a:chOff x="2976" y="2352"/>
            <a:chExt cx="864" cy="385"/>
          </a:xfrm>
        </p:grpSpPr>
        <p:grpSp>
          <p:nvGrpSpPr>
            <p:cNvPr id="35" name="Group 3"/>
            <p:cNvGrpSpPr>
              <a:grpSpLocks/>
            </p:cNvGrpSpPr>
            <p:nvPr/>
          </p:nvGrpSpPr>
          <p:grpSpPr bwMode="auto">
            <a:xfrm>
              <a:off x="2976" y="2462"/>
              <a:ext cx="826" cy="275"/>
              <a:chOff x="2256" y="2939"/>
              <a:chExt cx="1276" cy="425"/>
            </a:xfrm>
          </p:grpSpPr>
          <p:sp>
            <p:nvSpPr>
              <p:cNvPr id="39" name="Oval 4"/>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0" name="Rectangle 5"/>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36" name="Oval 6"/>
            <p:cNvSpPr>
              <a:spLocks noChangeArrowheads="1"/>
            </p:cNvSpPr>
            <p:nvPr/>
          </p:nvSpPr>
          <p:spPr bwMode="auto">
            <a:xfrm>
              <a:off x="2976" y="2352"/>
              <a:ext cx="826" cy="22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37" name="Oval 7"/>
            <p:cNvSpPr>
              <a:spLocks noChangeArrowheads="1"/>
            </p:cNvSpPr>
            <p:nvPr/>
          </p:nvSpPr>
          <p:spPr bwMode="auto">
            <a:xfrm>
              <a:off x="2981" y="2355"/>
              <a:ext cx="816" cy="212"/>
            </a:xfrm>
            <a:prstGeom prst="ellipse">
              <a:avLst/>
            </a:prstGeom>
            <a:gradFill rotWithShape="1">
              <a:gsLst>
                <a:gs pos="0">
                  <a:schemeClr val="accent1"/>
                </a:gs>
                <a:gs pos="100000">
                  <a:schemeClr val="accent1">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38" name="Freeform 8"/>
            <p:cNvSpPr>
              <a:spLocks/>
            </p:cNvSpPr>
            <p:nvPr/>
          </p:nvSpPr>
          <p:spPr bwMode="auto">
            <a:xfrm>
              <a:off x="3502" y="2369"/>
              <a:ext cx="338" cy="116"/>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41" name="AutoShape 9"/>
          <p:cNvSpPr>
            <a:spLocks noChangeArrowheads="1"/>
          </p:cNvSpPr>
          <p:nvPr/>
        </p:nvSpPr>
        <p:spPr bwMode="auto">
          <a:xfrm rot="15820281">
            <a:off x="4988035" y="3706844"/>
            <a:ext cx="1803188" cy="160362"/>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42" name="Group 10"/>
          <p:cNvGrpSpPr>
            <a:grpSpLocks/>
          </p:cNvGrpSpPr>
          <p:nvPr/>
        </p:nvGrpSpPr>
        <p:grpSpPr bwMode="auto">
          <a:xfrm>
            <a:off x="1949019" y="3151604"/>
            <a:ext cx="2421632" cy="1117600"/>
            <a:chOff x="1518" y="2850"/>
            <a:chExt cx="1344" cy="595"/>
          </a:xfrm>
        </p:grpSpPr>
        <p:grpSp>
          <p:nvGrpSpPr>
            <p:cNvPr id="43" name="Group 11"/>
            <p:cNvGrpSpPr>
              <a:grpSpLocks/>
            </p:cNvGrpSpPr>
            <p:nvPr/>
          </p:nvGrpSpPr>
          <p:grpSpPr bwMode="auto">
            <a:xfrm>
              <a:off x="1518" y="3020"/>
              <a:ext cx="1276" cy="425"/>
              <a:chOff x="2256" y="2939"/>
              <a:chExt cx="1276" cy="425"/>
            </a:xfrm>
          </p:grpSpPr>
          <p:sp>
            <p:nvSpPr>
              <p:cNvPr id="47" name="Oval 12"/>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8" name="Rectangle 13"/>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44" name="Oval 14"/>
            <p:cNvSpPr>
              <a:spLocks noChangeArrowheads="1"/>
            </p:cNvSpPr>
            <p:nvPr/>
          </p:nvSpPr>
          <p:spPr bwMode="auto">
            <a:xfrm>
              <a:off x="1518" y="2850"/>
              <a:ext cx="1276" cy="34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45" name="Oval 15"/>
            <p:cNvSpPr>
              <a:spLocks noChangeArrowheads="1"/>
            </p:cNvSpPr>
            <p:nvPr/>
          </p:nvSpPr>
          <p:spPr bwMode="auto">
            <a:xfrm>
              <a:off x="1526" y="2854"/>
              <a:ext cx="1260" cy="328"/>
            </a:xfrm>
            <a:prstGeom prst="ellipse">
              <a:avLst/>
            </a:prstGeom>
            <a:gradFill rotWithShape="1">
              <a:gsLst>
                <a:gs pos="0">
                  <a:schemeClr val="bg2"/>
                </a:gs>
                <a:gs pos="100000">
                  <a:schemeClr val="bg2">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46" name="Freeform 16"/>
            <p:cNvSpPr>
              <a:spLocks/>
            </p:cNvSpPr>
            <p:nvPr/>
          </p:nvSpPr>
          <p:spPr bwMode="auto">
            <a:xfrm>
              <a:off x="2340" y="2876"/>
              <a:ext cx="522" cy="169"/>
            </a:xfrm>
            <a:custGeom>
              <a:avLst/>
              <a:gdLst>
                <a:gd name="T0" fmla="*/ 403 w 522"/>
                <a:gd name="T1" fmla="*/ 169 h 169"/>
                <a:gd name="T2" fmla="*/ 0 w 522"/>
                <a:gd name="T3" fmla="*/ 0 h 169"/>
                <a:gd name="T4" fmla="*/ 213 w 522"/>
                <a:gd name="T5" fmla="*/ 60 h 169"/>
                <a:gd name="T6" fmla="*/ 403 w 522"/>
                <a:gd name="T7" fmla="*/ 169 h 169"/>
              </a:gdLst>
              <a:ahLst/>
              <a:cxnLst>
                <a:cxn ang="0">
                  <a:pos x="T0" y="T1"/>
                </a:cxn>
                <a:cxn ang="0">
                  <a:pos x="T2" y="T3"/>
                </a:cxn>
                <a:cxn ang="0">
                  <a:pos x="T4" y="T5"/>
                </a:cxn>
                <a:cxn ang="0">
                  <a:pos x="T6" y="T7"/>
                </a:cxn>
              </a:cxnLst>
              <a:rect l="0" t="0" r="r" b="b"/>
              <a:pathLst>
                <a:path w="522" h="169">
                  <a:moveTo>
                    <a:pt x="403" y="169"/>
                  </a:moveTo>
                  <a:cubicBezTo>
                    <a:pt x="522" y="91"/>
                    <a:pt x="202" y="10"/>
                    <a:pt x="0" y="0"/>
                  </a:cubicBezTo>
                  <a:cubicBezTo>
                    <a:pt x="64" y="15"/>
                    <a:pt x="79" y="12"/>
                    <a:pt x="213" y="60"/>
                  </a:cubicBezTo>
                  <a:cubicBezTo>
                    <a:pt x="347" y="108"/>
                    <a:pt x="377" y="150"/>
                    <a:pt x="403" y="16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9" name="Group 17"/>
          <p:cNvGrpSpPr>
            <a:grpSpLocks/>
          </p:cNvGrpSpPr>
          <p:nvPr/>
        </p:nvGrpSpPr>
        <p:grpSpPr bwMode="auto">
          <a:xfrm>
            <a:off x="6887540" y="2987641"/>
            <a:ext cx="1902711" cy="884688"/>
            <a:chOff x="4176" y="2640"/>
            <a:chExt cx="1056" cy="471"/>
          </a:xfrm>
        </p:grpSpPr>
        <p:grpSp>
          <p:nvGrpSpPr>
            <p:cNvPr id="50" name="Group 18"/>
            <p:cNvGrpSpPr>
              <a:grpSpLocks/>
            </p:cNvGrpSpPr>
            <p:nvPr/>
          </p:nvGrpSpPr>
          <p:grpSpPr bwMode="auto">
            <a:xfrm>
              <a:off x="4176" y="2775"/>
              <a:ext cx="1010" cy="336"/>
              <a:chOff x="2256" y="2939"/>
              <a:chExt cx="1276" cy="425"/>
            </a:xfrm>
          </p:grpSpPr>
          <p:sp>
            <p:nvSpPr>
              <p:cNvPr id="54" name="Oval 19"/>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5" name="Rectangle 20"/>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51" name="Oval 21"/>
            <p:cNvSpPr>
              <a:spLocks noChangeArrowheads="1"/>
            </p:cNvSpPr>
            <p:nvPr/>
          </p:nvSpPr>
          <p:spPr bwMode="auto">
            <a:xfrm>
              <a:off x="4176" y="2640"/>
              <a:ext cx="1010" cy="26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52" name="Oval 22"/>
            <p:cNvSpPr>
              <a:spLocks noChangeArrowheads="1"/>
            </p:cNvSpPr>
            <p:nvPr/>
          </p:nvSpPr>
          <p:spPr bwMode="auto">
            <a:xfrm>
              <a:off x="4182" y="2643"/>
              <a:ext cx="998" cy="260"/>
            </a:xfrm>
            <a:prstGeom prst="ellipse">
              <a:avLst/>
            </a:prstGeom>
            <a:gradFill rotWithShape="1">
              <a:gsLst>
                <a:gs pos="0">
                  <a:schemeClr val="accent2"/>
                </a:gs>
                <a:gs pos="100000">
                  <a:schemeClr val="accent2">
                    <a:gamma/>
                    <a:tint val="67843"/>
                    <a:invGamma/>
                  </a:scheme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53" name="Freeform 23"/>
            <p:cNvSpPr>
              <a:spLocks/>
            </p:cNvSpPr>
            <p:nvPr/>
          </p:nvSpPr>
          <p:spPr bwMode="auto">
            <a:xfrm>
              <a:off x="4819" y="2661"/>
              <a:ext cx="413" cy="141"/>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56" name="AutoShape 24"/>
          <p:cNvSpPr>
            <a:spLocks noChangeArrowheads="1"/>
          </p:cNvSpPr>
          <p:nvPr/>
        </p:nvSpPr>
        <p:spPr bwMode="auto">
          <a:xfrm rot="18612790">
            <a:off x="6514268" y="4038734"/>
            <a:ext cx="1713028" cy="160362"/>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57" name="AutoShape 25"/>
          <p:cNvSpPr>
            <a:spLocks noChangeArrowheads="1"/>
          </p:cNvSpPr>
          <p:nvPr/>
        </p:nvSpPr>
        <p:spPr bwMode="auto">
          <a:xfrm rot="1108189">
            <a:off x="3312639" y="4295241"/>
            <a:ext cx="2940553" cy="270478"/>
          </a:xfrm>
          <a:prstGeom prst="roundRect">
            <a:avLst>
              <a:gd name="adj" fmla="val 50000"/>
            </a:avLst>
          </a:prstGeom>
          <a:gradFill rotWithShape="1">
            <a:gsLst>
              <a:gs pos="0">
                <a:schemeClr val="folHlink">
                  <a:gamma/>
                  <a:tint val="26667"/>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58" name="Group 26"/>
          <p:cNvGrpSpPr>
            <a:grpSpLocks/>
          </p:cNvGrpSpPr>
          <p:nvPr/>
        </p:nvGrpSpPr>
        <p:grpSpPr bwMode="auto">
          <a:xfrm>
            <a:off x="4650310" y="3757211"/>
            <a:ext cx="2854066" cy="1327973"/>
            <a:chOff x="2976" y="3072"/>
            <a:chExt cx="1584" cy="707"/>
          </a:xfrm>
        </p:grpSpPr>
        <p:grpSp>
          <p:nvGrpSpPr>
            <p:cNvPr id="59" name="Group 27"/>
            <p:cNvGrpSpPr>
              <a:grpSpLocks/>
            </p:cNvGrpSpPr>
            <p:nvPr/>
          </p:nvGrpSpPr>
          <p:grpSpPr bwMode="auto">
            <a:xfrm>
              <a:off x="2976" y="3274"/>
              <a:ext cx="1515" cy="505"/>
              <a:chOff x="2256" y="2939"/>
              <a:chExt cx="1276" cy="425"/>
            </a:xfrm>
          </p:grpSpPr>
          <p:sp>
            <p:nvSpPr>
              <p:cNvPr id="63" name="Oval 28"/>
              <p:cNvSpPr>
                <a:spLocks noChangeArrowheads="1"/>
              </p:cNvSpPr>
              <p:nvPr/>
            </p:nvSpPr>
            <p:spPr bwMode="auto">
              <a:xfrm>
                <a:off x="2256" y="3024"/>
                <a:ext cx="1276" cy="34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4" name="Rectangle 29"/>
              <p:cNvSpPr>
                <a:spLocks noChangeArrowheads="1"/>
              </p:cNvSpPr>
              <p:nvPr/>
            </p:nvSpPr>
            <p:spPr bwMode="auto">
              <a:xfrm>
                <a:off x="2256" y="2939"/>
                <a:ext cx="1276" cy="25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grpSp>
        <p:sp>
          <p:nvSpPr>
            <p:cNvPr id="60" name="Oval 30"/>
            <p:cNvSpPr>
              <a:spLocks noChangeArrowheads="1"/>
            </p:cNvSpPr>
            <p:nvPr/>
          </p:nvSpPr>
          <p:spPr bwMode="auto">
            <a:xfrm>
              <a:off x="2976" y="3072"/>
              <a:ext cx="1515" cy="404"/>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61" name="Oval 31"/>
            <p:cNvSpPr>
              <a:spLocks noChangeArrowheads="1"/>
            </p:cNvSpPr>
            <p:nvPr/>
          </p:nvSpPr>
          <p:spPr bwMode="auto">
            <a:xfrm>
              <a:off x="2985" y="3077"/>
              <a:ext cx="1497" cy="389"/>
            </a:xfrm>
            <a:prstGeom prst="ellipse">
              <a:avLst/>
            </a:prstGeom>
            <a:blipFill>
              <a:blip r:embed="rId4"/>
              <a:stretch>
                <a:fillRect/>
              </a:stretch>
            </a:bli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aseline="-25000"/>
            </a:p>
          </p:txBody>
        </p:sp>
        <p:sp>
          <p:nvSpPr>
            <p:cNvPr id="62" name="Freeform 32"/>
            <p:cNvSpPr>
              <a:spLocks/>
            </p:cNvSpPr>
            <p:nvPr/>
          </p:nvSpPr>
          <p:spPr bwMode="auto">
            <a:xfrm>
              <a:off x="3940" y="3103"/>
              <a:ext cx="620" cy="213"/>
            </a:xfrm>
            <a:custGeom>
              <a:avLst/>
              <a:gdLst>
                <a:gd name="T0" fmla="*/ 414 w 522"/>
                <a:gd name="T1" fmla="*/ 179 h 179"/>
                <a:gd name="T2" fmla="*/ 0 w 522"/>
                <a:gd name="T3" fmla="*/ 0 h 179"/>
                <a:gd name="T4" fmla="*/ 213 w 522"/>
                <a:gd name="T5" fmla="*/ 60 h 179"/>
                <a:gd name="T6" fmla="*/ 414 w 522"/>
                <a:gd name="T7" fmla="*/ 179 h 179"/>
              </a:gdLst>
              <a:ahLst/>
              <a:cxnLst>
                <a:cxn ang="0">
                  <a:pos x="T0" y="T1"/>
                </a:cxn>
                <a:cxn ang="0">
                  <a:pos x="T2" y="T3"/>
                </a:cxn>
                <a:cxn ang="0">
                  <a:pos x="T4" y="T5"/>
                </a:cxn>
                <a:cxn ang="0">
                  <a:pos x="T6" y="T7"/>
                </a:cxn>
              </a:cxnLst>
              <a:rect l="0" t="0" r="r" b="b"/>
              <a:pathLst>
                <a:path w="522" h="179">
                  <a:moveTo>
                    <a:pt x="414" y="179"/>
                  </a:moveTo>
                  <a:cubicBezTo>
                    <a:pt x="522" y="89"/>
                    <a:pt x="202" y="10"/>
                    <a:pt x="0" y="0"/>
                  </a:cubicBezTo>
                  <a:cubicBezTo>
                    <a:pt x="64" y="15"/>
                    <a:pt x="79" y="12"/>
                    <a:pt x="213" y="60"/>
                  </a:cubicBezTo>
                  <a:cubicBezTo>
                    <a:pt x="347" y="108"/>
                    <a:pt x="388" y="160"/>
                    <a:pt x="414" y="179"/>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65" name="Text Box 35"/>
          <p:cNvSpPr txBox="1">
            <a:spLocks noChangeArrowheads="1"/>
          </p:cNvSpPr>
          <p:nvPr/>
        </p:nvSpPr>
        <p:spPr bwMode="auto">
          <a:xfrm>
            <a:off x="4502978" y="4364018"/>
            <a:ext cx="3022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1"/>
            <a:r>
              <a:rPr lang="ar-SA" altLang="ar-SA" sz="3600" b="1" baseline="-25000" dirty="0" smtClean="0">
                <a:solidFill>
                  <a:srgbClr val="000000"/>
                </a:solidFill>
                <a:effectLst>
                  <a:outerShdw blurRad="38100" dist="38100" dir="2700000" algn="tl">
                    <a:srgbClr val="000000">
                      <a:alpha val="43137"/>
                    </a:srgbClr>
                  </a:outerShdw>
                </a:effectLst>
                <a:cs typeface="Arial" panose="020B0604020202020204" pitchFamily="34" charset="0"/>
              </a:rPr>
              <a:t>الحاسوب التعليمي</a:t>
            </a:r>
            <a:endParaRPr lang="en-US" altLang="ar-SA" sz="3600" b="1" baseline="-25000" dirty="0">
              <a:solidFill>
                <a:srgbClr val="000000"/>
              </a:solidFill>
              <a:effectLst>
                <a:outerShdw blurRad="38100" dist="38100" dir="2700000" algn="tl">
                  <a:srgbClr val="000000">
                    <a:alpha val="43137"/>
                  </a:srgbClr>
                </a:outerShdw>
              </a:effectLst>
              <a:cs typeface="Arial" panose="020B0604020202020204" pitchFamily="34" charset="0"/>
            </a:endParaRPr>
          </a:p>
        </p:txBody>
      </p:sp>
      <p:sp>
        <p:nvSpPr>
          <p:cNvPr id="66" name="Text Box 36"/>
          <p:cNvSpPr txBox="1">
            <a:spLocks noChangeArrowheads="1"/>
          </p:cNvSpPr>
          <p:nvPr/>
        </p:nvSpPr>
        <p:spPr bwMode="auto">
          <a:xfrm>
            <a:off x="6557531" y="2492896"/>
            <a:ext cx="2334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altLang="ar-SA" sz="3600" b="1" baseline="-25000" dirty="0" smtClean="0">
                <a:solidFill>
                  <a:srgbClr val="000000"/>
                </a:solidFill>
                <a:effectLst>
                  <a:outerShdw blurRad="38100" dist="38100" dir="2700000" algn="tl">
                    <a:srgbClr val="000000">
                      <a:alpha val="43137"/>
                    </a:srgbClr>
                  </a:outerShdw>
                </a:effectLst>
              </a:rPr>
              <a:t>التعلم عن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67" name="Text Box 36"/>
          <p:cNvSpPr txBox="1">
            <a:spLocks noChangeArrowheads="1"/>
          </p:cNvSpPr>
          <p:nvPr/>
        </p:nvSpPr>
        <p:spPr bwMode="auto">
          <a:xfrm>
            <a:off x="4434700" y="2071546"/>
            <a:ext cx="2334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altLang="ar-SA" sz="3600" b="1" baseline="-25000" dirty="0" smtClean="0">
                <a:solidFill>
                  <a:srgbClr val="000000"/>
                </a:solidFill>
                <a:effectLst>
                  <a:outerShdw blurRad="38100" dist="38100" dir="2700000" algn="tl">
                    <a:srgbClr val="000000">
                      <a:alpha val="43137"/>
                    </a:srgbClr>
                  </a:outerShdw>
                </a:effectLst>
              </a:rPr>
              <a:t>التعلم من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68" name="Text Box 36"/>
          <p:cNvSpPr txBox="1">
            <a:spLocks noChangeArrowheads="1"/>
          </p:cNvSpPr>
          <p:nvPr/>
        </p:nvSpPr>
        <p:spPr bwMode="auto">
          <a:xfrm>
            <a:off x="2200549" y="2348880"/>
            <a:ext cx="18755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altLang="ar-SA" sz="3600" b="1" baseline="-25000" dirty="0" smtClean="0">
                <a:solidFill>
                  <a:srgbClr val="000000"/>
                </a:solidFill>
                <a:effectLst>
                  <a:outerShdw blurRad="38100" dist="38100" dir="2700000" algn="tl">
                    <a:srgbClr val="000000">
                      <a:alpha val="43137"/>
                    </a:srgbClr>
                  </a:outerShdw>
                </a:effectLst>
              </a:rPr>
              <a:t>التعلم بالحاسوب أو مع الحاسوب</a:t>
            </a:r>
            <a:endParaRPr lang="en-US" altLang="ar-SA" sz="3600" b="1" baseline="-25000" dirty="0">
              <a:solidFill>
                <a:srgbClr val="000000"/>
              </a:solidFill>
              <a:effectLst>
                <a:outerShdw blurRad="38100" dist="38100" dir="2700000" algn="tl">
                  <a:srgbClr val="000000">
                    <a:alpha val="43137"/>
                  </a:srgbClr>
                </a:outerShdw>
              </a:effectLst>
            </a:endParaRPr>
          </a:p>
        </p:txBody>
      </p:sp>
      <p:sp>
        <p:nvSpPr>
          <p:cNvPr id="4" name="Rectangle 3"/>
          <p:cNvSpPr/>
          <p:nvPr/>
        </p:nvSpPr>
        <p:spPr>
          <a:xfrm>
            <a:off x="1643042" y="897057"/>
            <a:ext cx="7572428" cy="646331"/>
          </a:xfrm>
          <a:prstGeom prst="rect">
            <a:avLst/>
          </a:prstGeom>
        </p:spPr>
        <p:txBody>
          <a:bodyPr wrap="square">
            <a:spAutoFit/>
          </a:bodyPr>
          <a:lstStyle/>
          <a:p>
            <a:pPr rtl="1"/>
            <a:r>
              <a:rPr lang="ar-SA" altLang="ar-SA" sz="3600" dirty="0" smtClean="0">
                <a:solidFill>
                  <a:schemeClr val="bg1">
                    <a:lumMod val="50000"/>
                  </a:schemeClr>
                </a:solidFill>
              </a:rPr>
              <a:t>أولاً: الحاسوب التعليمي </a:t>
            </a:r>
            <a:r>
              <a:rPr lang="en-US" altLang="ar-SA" sz="3200" dirty="0">
                <a:solidFill>
                  <a:schemeClr val="bg1">
                    <a:lumMod val="50000"/>
                  </a:schemeClr>
                </a:solidFill>
                <a:latin typeface="Times New Roman" panose="02020603050405020304" pitchFamily="18" charset="0"/>
                <a:cs typeface="Times New Roman" panose="02020603050405020304" pitchFamily="18" charset="0"/>
              </a:rPr>
              <a:t>Instructional Computer</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71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مستطيل مستدير الزوايا 8"/>
          <p:cNvSpPr/>
          <p:nvPr/>
        </p:nvSpPr>
        <p:spPr>
          <a:xfrm>
            <a:off x="6948264" y="1412776"/>
            <a:ext cx="2016224"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dirty="0" smtClean="0">
                <a:solidFill>
                  <a:schemeClr val="tx1"/>
                </a:solidFill>
                <a:latin typeface="Arial" panose="020B0604020202020204" pitchFamily="34" charset="0"/>
                <a:cs typeface="Arial" panose="020B0604020202020204" pitchFamily="34" charset="0"/>
              </a:rPr>
              <a:t>التعلم عن الحاسوب</a:t>
            </a:r>
            <a:endParaRPr lang="ar-SA" sz="2800" dirty="0">
              <a:solidFill>
                <a:schemeClr val="tx1"/>
              </a:solidFill>
              <a:latin typeface="Arial" panose="020B0604020202020204" pitchFamily="34" charset="0"/>
              <a:cs typeface="Arial" panose="020B0604020202020204" pitchFamily="34" charset="0"/>
            </a:endParaRPr>
          </a:p>
        </p:txBody>
      </p:sp>
      <p:sp>
        <p:nvSpPr>
          <p:cNvPr id="70" name="مستطيل مستدير الزوايا 11"/>
          <p:cNvSpPr/>
          <p:nvPr/>
        </p:nvSpPr>
        <p:spPr>
          <a:xfrm>
            <a:off x="6913934" y="3176972"/>
            <a:ext cx="2016224" cy="144016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dirty="0" smtClean="0">
                <a:solidFill>
                  <a:schemeClr val="tx1"/>
                </a:solidFill>
              </a:rPr>
              <a:t>التعلم من الحاسوب</a:t>
            </a:r>
            <a:endParaRPr lang="ar-SA" sz="2800" dirty="0">
              <a:solidFill>
                <a:schemeClr val="tx1"/>
              </a:solidFill>
            </a:endParaRPr>
          </a:p>
        </p:txBody>
      </p:sp>
      <p:sp>
        <p:nvSpPr>
          <p:cNvPr id="71" name="مستطيل مستدير الزوايا 12"/>
          <p:cNvSpPr/>
          <p:nvPr/>
        </p:nvSpPr>
        <p:spPr>
          <a:xfrm>
            <a:off x="6857925" y="5013176"/>
            <a:ext cx="2016224" cy="144016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dirty="0" smtClean="0">
                <a:solidFill>
                  <a:schemeClr val="tx1"/>
                </a:solidFill>
              </a:rPr>
              <a:t>التعلم بالحاسوب أو مع الحاسوب</a:t>
            </a:r>
            <a:endParaRPr lang="ar-SA" sz="2800" dirty="0">
              <a:solidFill>
                <a:schemeClr val="tx1"/>
              </a:solidFill>
            </a:endParaRPr>
          </a:p>
        </p:txBody>
      </p:sp>
      <p:sp>
        <p:nvSpPr>
          <p:cNvPr id="72" name="مستطيل 10"/>
          <p:cNvSpPr/>
          <p:nvPr/>
        </p:nvSpPr>
        <p:spPr>
          <a:xfrm>
            <a:off x="1835696" y="2276872"/>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مقرر الحاسب الآلي للصف الثاني الثانوي</a:t>
            </a:r>
            <a:endParaRPr lang="ar-SA" sz="2000" b="1" dirty="0">
              <a:solidFill>
                <a:schemeClr val="tx1"/>
              </a:solidFill>
            </a:endParaRPr>
          </a:p>
        </p:txBody>
      </p:sp>
      <p:sp>
        <p:nvSpPr>
          <p:cNvPr id="73" name="مستطيل 13"/>
          <p:cNvSpPr/>
          <p:nvPr/>
        </p:nvSpPr>
        <p:spPr>
          <a:xfrm>
            <a:off x="1835696" y="3861048"/>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كتاب لتعليم أحد لغات البرمجة</a:t>
            </a:r>
            <a:endParaRPr lang="ar-SA" sz="2000" b="1" dirty="0">
              <a:solidFill>
                <a:schemeClr val="tx1"/>
              </a:solidFill>
            </a:endParaRPr>
          </a:p>
        </p:txBody>
      </p:sp>
      <p:sp>
        <p:nvSpPr>
          <p:cNvPr id="74" name="مستطيل 14"/>
          <p:cNvSpPr/>
          <p:nvPr/>
        </p:nvSpPr>
        <p:spPr>
          <a:xfrm>
            <a:off x="1835696" y="3068960"/>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فيلم تعليمي في موقع اليوتيوب</a:t>
            </a:r>
            <a:endParaRPr lang="ar-SA" sz="2000" b="1" dirty="0">
              <a:solidFill>
                <a:schemeClr val="tx1"/>
              </a:solidFill>
            </a:endParaRPr>
          </a:p>
        </p:txBody>
      </p:sp>
      <p:sp>
        <p:nvSpPr>
          <p:cNvPr id="75" name="مستطيل 15"/>
          <p:cNvSpPr/>
          <p:nvPr/>
        </p:nvSpPr>
        <p:spPr>
          <a:xfrm>
            <a:off x="1835696" y="4653136"/>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البحث عن معلومة معينة في موقع جوجل</a:t>
            </a:r>
            <a:endParaRPr lang="ar-SA" sz="2000" b="1" dirty="0">
              <a:solidFill>
                <a:schemeClr val="tx1"/>
              </a:solidFill>
            </a:endParaRPr>
          </a:p>
        </p:txBody>
      </p:sp>
      <p:sp>
        <p:nvSpPr>
          <p:cNvPr id="76" name="مستطيل 16"/>
          <p:cNvSpPr/>
          <p:nvPr/>
        </p:nvSpPr>
        <p:spPr>
          <a:xfrm>
            <a:off x="1835696" y="1484784"/>
            <a:ext cx="2160240" cy="648072"/>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برنامج تعليمي بعنوان "تعلم الإنجليزية”</a:t>
            </a:r>
            <a:endParaRPr lang="ar-SA" sz="2000" b="1" dirty="0">
              <a:solidFill>
                <a:schemeClr val="tx1"/>
              </a:solidFill>
            </a:endParaRPr>
          </a:p>
        </p:txBody>
      </p:sp>
      <p:sp>
        <p:nvSpPr>
          <p:cNvPr id="77" name="مستطيل 17"/>
          <p:cNvSpPr/>
          <p:nvPr/>
        </p:nvSpPr>
        <p:spPr>
          <a:xfrm>
            <a:off x="1835696" y="5445224"/>
            <a:ext cx="2160240" cy="864096"/>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000" b="1" dirty="0" smtClean="0">
                <a:solidFill>
                  <a:schemeClr val="tx1"/>
                </a:solidFill>
              </a:rPr>
              <a:t>لعبة تعليمية إلكترونية لتعليم جدول الضرب</a:t>
            </a:r>
            <a:endParaRPr lang="ar-SA" sz="2000" b="1" dirty="0">
              <a:solidFill>
                <a:schemeClr val="tx1"/>
              </a:solidFill>
            </a:endParaRPr>
          </a:p>
        </p:txBody>
      </p:sp>
      <p:sp>
        <p:nvSpPr>
          <p:cNvPr id="78"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bg2"/>
                </a:solidFill>
                <a:latin typeface="+mj-lt"/>
                <a:ea typeface="+mj-ea"/>
                <a:cs typeface="+mj-cs"/>
              </a:defRPr>
            </a:lvl1pPr>
            <a:lvl2pPr algn="l" rtl="1" eaLnBrk="1" fontAlgn="base" hangingPunct="1">
              <a:spcBef>
                <a:spcPct val="0"/>
              </a:spcBef>
              <a:spcAft>
                <a:spcPct val="0"/>
              </a:spcAft>
              <a:defRPr sz="4400">
                <a:solidFill>
                  <a:schemeClr val="bg2"/>
                </a:solidFill>
                <a:latin typeface="Microsoft Sans Serif" pitchFamily="34" charset="0"/>
              </a:defRPr>
            </a:lvl2pPr>
            <a:lvl3pPr algn="l" rtl="1" eaLnBrk="1" fontAlgn="base" hangingPunct="1">
              <a:spcBef>
                <a:spcPct val="0"/>
              </a:spcBef>
              <a:spcAft>
                <a:spcPct val="0"/>
              </a:spcAft>
              <a:defRPr sz="4400">
                <a:solidFill>
                  <a:schemeClr val="bg2"/>
                </a:solidFill>
                <a:latin typeface="Microsoft Sans Serif" pitchFamily="34" charset="0"/>
              </a:defRPr>
            </a:lvl3pPr>
            <a:lvl4pPr algn="l" rtl="1" eaLnBrk="1" fontAlgn="base" hangingPunct="1">
              <a:spcBef>
                <a:spcPct val="0"/>
              </a:spcBef>
              <a:spcAft>
                <a:spcPct val="0"/>
              </a:spcAft>
              <a:defRPr sz="4400">
                <a:solidFill>
                  <a:schemeClr val="bg2"/>
                </a:solidFill>
                <a:latin typeface="Microsoft Sans Serif" pitchFamily="34" charset="0"/>
              </a:defRPr>
            </a:lvl4pPr>
            <a:lvl5pPr algn="l" rtl="1" eaLnBrk="1" fontAlgn="base" hangingPunct="1">
              <a:spcBef>
                <a:spcPct val="0"/>
              </a:spcBef>
              <a:spcAft>
                <a:spcPct val="0"/>
              </a:spcAft>
              <a:defRPr sz="4400">
                <a:solidFill>
                  <a:schemeClr val="bg2"/>
                </a:solidFill>
                <a:latin typeface="Microsoft Sans Serif" pitchFamily="34" charset="0"/>
              </a:defRPr>
            </a:lvl5pPr>
            <a:lvl6pPr marL="457200" algn="l" rtl="1" eaLnBrk="1" fontAlgn="base" hangingPunct="1">
              <a:spcBef>
                <a:spcPct val="0"/>
              </a:spcBef>
              <a:spcAft>
                <a:spcPct val="0"/>
              </a:spcAft>
              <a:defRPr sz="4400">
                <a:solidFill>
                  <a:schemeClr val="bg2"/>
                </a:solidFill>
                <a:latin typeface="Microsoft Sans Serif" pitchFamily="34" charset="0"/>
              </a:defRPr>
            </a:lvl6pPr>
            <a:lvl7pPr marL="914400" algn="l" rtl="1" eaLnBrk="1" fontAlgn="base" hangingPunct="1">
              <a:spcBef>
                <a:spcPct val="0"/>
              </a:spcBef>
              <a:spcAft>
                <a:spcPct val="0"/>
              </a:spcAft>
              <a:defRPr sz="4400">
                <a:solidFill>
                  <a:schemeClr val="bg2"/>
                </a:solidFill>
                <a:latin typeface="Microsoft Sans Serif" pitchFamily="34" charset="0"/>
              </a:defRPr>
            </a:lvl7pPr>
            <a:lvl8pPr marL="1371600" algn="l" rtl="1" eaLnBrk="1" fontAlgn="base" hangingPunct="1">
              <a:spcBef>
                <a:spcPct val="0"/>
              </a:spcBef>
              <a:spcAft>
                <a:spcPct val="0"/>
              </a:spcAft>
              <a:defRPr sz="4400">
                <a:solidFill>
                  <a:schemeClr val="bg2"/>
                </a:solidFill>
                <a:latin typeface="Microsoft Sans Serif" pitchFamily="34" charset="0"/>
              </a:defRPr>
            </a:lvl8pPr>
            <a:lvl9pPr marL="1828800" algn="l" rtl="1" eaLnBrk="1" fontAlgn="base" hangingPunct="1">
              <a:spcBef>
                <a:spcPct val="0"/>
              </a:spcBef>
              <a:spcAft>
                <a:spcPct val="0"/>
              </a:spcAft>
              <a:defRPr sz="4400">
                <a:solidFill>
                  <a:schemeClr val="bg2"/>
                </a:solidFill>
                <a:latin typeface="Microsoft Sans Serif" pitchFamily="34" charset="0"/>
              </a:defRPr>
            </a:lvl9pPr>
          </a:lstStyle>
          <a:p>
            <a:pPr algn="ctr"/>
            <a:r>
              <a:rPr lang="ar-SA" altLang="ar-SA" sz="4000" kern="0" dirty="0" smtClean="0">
                <a:solidFill>
                  <a:srgbClr val="008000"/>
                </a:solidFill>
                <a:effectLst>
                  <a:outerShdw blurRad="38100" dist="38100" dir="2700000" algn="tl">
                    <a:srgbClr val="000000">
                      <a:alpha val="43137"/>
                    </a:srgbClr>
                  </a:outerShdw>
                </a:effectLst>
              </a:rPr>
              <a:t>أشكال الحاسوب في التعليم </a:t>
            </a:r>
            <a:endParaRPr lang="en-US" altLang="ar-SA" sz="4000" kern="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18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 -7.40741E-7 L 0.30729 0.58287 " pathEditMode="relative" rAng="0" ptsTypes="AA">
                                      <p:cBhvr>
                                        <p:cTn id="6" dur="2000" fill="hold"/>
                                        <p:tgtEl>
                                          <p:spTgt spid="76"/>
                                        </p:tgtEl>
                                        <p:attrNameLst>
                                          <p:attrName>ppt_x</p:attrName>
                                          <p:attrName>ppt_y</p:attrName>
                                        </p:attrNameLst>
                                      </p:cBhvr>
                                      <p:rCtr x="15365" y="29144"/>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 0 L 0.3151 -0.06829 " pathEditMode="relative" rAng="0" ptsTypes="AA">
                                      <p:cBhvr>
                                        <p:cTn id="10" dur="2000" fill="hold"/>
                                        <p:tgtEl>
                                          <p:spTgt spid="72"/>
                                        </p:tgtEl>
                                        <p:attrNameLst>
                                          <p:attrName>ppt_x</p:attrName>
                                          <p:attrName>ppt_y</p:attrName>
                                        </p:attrNameLst>
                                      </p:cBhvr>
                                      <p:rCtr x="15747" y="-342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0 7.40741E-7 L 0.3151 0.0787 " pathEditMode="relative" rAng="0" ptsTypes="AA">
                                      <p:cBhvr>
                                        <p:cTn id="14" dur="2000" fill="hold"/>
                                        <p:tgtEl>
                                          <p:spTgt spid="74"/>
                                        </p:tgtEl>
                                        <p:attrNameLst>
                                          <p:attrName>ppt_x</p:attrName>
                                          <p:attrName>ppt_y</p:attrName>
                                        </p:attrNameLst>
                                      </p:cBhvr>
                                      <p:rCtr x="15747" y="3935"/>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0 1.48148E-6 L 0.07101 -0.29931 " pathEditMode="relative" rAng="0" ptsTypes="AA">
                                      <p:cBhvr>
                                        <p:cTn id="18" dur="2000" fill="hold"/>
                                        <p:tgtEl>
                                          <p:spTgt spid="73"/>
                                        </p:tgtEl>
                                        <p:attrNameLst>
                                          <p:attrName>ppt_x</p:attrName>
                                          <p:attrName>ppt_y</p:attrName>
                                        </p:attrNameLst>
                                      </p:cBhvr>
                                      <p:rCtr x="3542" y="-14977"/>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grpId="0" nodeType="clickEffect">
                                  <p:stCondLst>
                                    <p:cond delay="0"/>
                                  </p:stCondLst>
                                  <p:childTnLst>
                                    <p:animMotion origin="layout" path="M 0 2.22222E-6 L 0.07101 -0.15232 " pathEditMode="relative" rAng="0" ptsTypes="AA">
                                      <p:cBhvr>
                                        <p:cTn id="22" dur="2000" fill="hold"/>
                                        <p:tgtEl>
                                          <p:spTgt spid="75"/>
                                        </p:tgtEl>
                                        <p:attrNameLst>
                                          <p:attrName>ppt_x</p:attrName>
                                          <p:attrName>ppt_y</p:attrName>
                                        </p:attrNameLst>
                                      </p:cBhvr>
                                      <p:rCtr x="3542" y="-7616"/>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0" nodeType="clickEffect">
                                  <p:stCondLst>
                                    <p:cond delay="0"/>
                                  </p:stCondLst>
                                  <p:childTnLst>
                                    <p:animMotion origin="layout" path="M 0 2.22222E-6 L 0.06319 -0.01042 " pathEditMode="relative" rAng="0" ptsTypes="AA">
                                      <p:cBhvr>
                                        <p:cTn id="26" dur="2000" fill="hold"/>
                                        <p:tgtEl>
                                          <p:spTgt spid="77"/>
                                        </p:tgtEl>
                                        <p:attrNameLst>
                                          <p:attrName>ppt_x</p:attrName>
                                          <p:attrName>ppt_y</p:attrName>
                                        </p:attrNameLst>
                                      </p:cBhvr>
                                      <p:rCtr x="3160"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331640" y="1322040"/>
            <a:ext cx="7583760" cy="5275312"/>
          </a:xfrm>
        </p:spPr>
        <p:txBody>
          <a:bodyPr/>
          <a:lstStyle/>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 برمجيات التدريب و الممارسة   </a:t>
            </a:r>
            <a:r>
              <a:rPr lang="en-US" sz="3000" dirty="0">
                <a:solidFill>
                  <a:srgbClr val="000000"/>
                </a:solidFill>
                <a:latin typeface="Arial" panose="020B0604020202020204" pitchFamily="34" charset="0"/>
                <a:cs typeface="Arial" panose="020B0604020202020204" pitchFamily="34" charset="0"/>
              </a:rPr>
              <a:t>Drill &amp; Practice</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التعليم  الخصوصي</a:t>
            </a:r>
            <a:r>
              <a:rPr lang="en-US" sz="3000" dirty="0">
                <a:solidFill>
                  <a:srgbClr val="92D050"/>
                </a:solidFill>
                <a:latin typeface="Arial" panose="020B0604020202020204" pitchFamily="34" charset="0"/>
                <a:cs typeface="Arial" panose="020B0604020202020204" pitchFamily="34" charset="0"/>
              </a:rPr>
              <a:t>Tutorial  </a:t>
            </a:r>
            <a:endParaRPr lang="ar-SA" sz="3000" dirty="0">
              <a:solidFill>
                <a:srgbClr val="92D05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المحاكاة  </a:t>
            </a:r>
            <a:r>
              <a:rPr lang="en-US" sz="3000" dirty="0">
                <a:solidFill>
                  <a:srgbClr val="000000"/>
                </a:solidFill>
                <a:latin typeface="Arial" panose="020B0604020202020204" pitchFamily="34" charset="0"/>
                <a:cs typeface="Arial" panose="020B0604020202020204" pitchFamily="34" charset="0"/>
              </a:rPr>
              <a:t>Simulation</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حل المشكلات  </a:t>
            </a:r>
            <a:r>
              <a:rPr lang="en-US" sz="3000" dirty="0">
                <a:solidFill>
                  <a:srgbClr val="000000"/>
                </a:solidFill>
                <a:latin typeface="Arial" panose="020B0604020202020204" pitchFamily="34" charset="0"/>
                <a:cs typeface="Arial" panose="020B0604020202020204" pitchFamily="34" charset="0"/>
              </a:rPr>
              <a:t>Problem Solving</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الحوار </a:t>
            </a:r>
            <a:r>
              <a:rPr lang="en-US" sz="3000" dirty="0">
                <a:solidFill>
                  <a:srgbClr val="92D050"/>
                </a:solidFill>
                <a:latin typeface="Arial" panose="020B0604020202020204" pitchFamily="34" charset="0"/>
                <a:cs typeface="Arial" panose="020B0604020202020204" pitchFamily="34" charset="0"/>
              </a:rPr>
              <a:t>Dialogue </a:t>
            </a:r>
            <a:endParaRPr lang="ar-SA" sz="3000" dirty="0">
              <a:solidFill>
                <a:srgbClr val="92D05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92D050"/>
                </a:solidFill>
                <a:latin typeface="Arial" panose="020B0604020202020204" pitchFamily="34" charset="0"/>
                <a:cs typeface="Arial" panose="020B0604020202020204" pitchFamily="34" charset="0"/>
              </a:rPr>
              <a:t>برمجيات الاستقصاء </a:t>
            </a:r>
            <a:r>
              <a:rPr lang="ar-SA" sz="3000" dirty="0" err="1">
                <a:solidFill>
                  <a:srgbClr val="92D050"/>
                </a:solidFill>
                <a:latin typeface="Arial" panose="020B0604020202020204" pitchFamily="34" charset="0"/>
                <a:cs typeface="Arial" panose="020B0604020202020204" pitchFamily="34" charset="0"/>
              </a:rPr>
              <a:t>Inquiry</a:t>
            </a:r>
            <a:r>
              <a:rPr lang="ar-SA" sz="3000" dirty="0">
                <a:solidFill>
                  <a:srgbClr val="92D050"/>
                </a:solidFill>
                <a:latin typeface="Arial" panose="020B0604020202020204" pitchFamily="34" charset="0"/>
                <a:cs typeface="Arial" panose="020B0604020202020204" pitchFamily="34" charset="0"/>
              </a:rPr>
              <a:t> </a:t>
            </a: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الألعاب التعليمية  </a:t>
            </a:r>
            <a:r>
              <a:rPr lang="ar-SA" sz="3000" dirty="0" err="1">
                <a:solidFill>
                  <a:srgbClr val="000000"/>
                </a:solidFill>
                <a:latin typeface="Arial" panose="020B0604020202020204" pitchFamily="34" charset="0"/>
                <a:cs typeface="Arial" panose="020B0604020202020204" pitchFamily="34" charset="0"/>
              </a:rPr>
              <a:t>Gaming</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الوسائط المتعددة  </a:t>
            </a:r>
            <a:r>
              <a:rPr lang="ar-SA" sz="3000" dirty="0" err="1">
                <a:solidFill>
                  <a:srgbClr val="000000"/>
                </a:solidFill>
                <a:latin typeface="Arial" panose="020B0604020202020204" pitchFamily="34" charset="0"/>
                <a:cs typeface="Arial" panose="020B0604020202020204" pitchFamily="34" charset="0"/>
              </a:rPr>
              <a:t>Multimedia</a:t>
            </a:r>
            <a:endParaRPr lang="ar-SA" sz="3000" dirty="0">
              <a:solidFill>
                <a:srgbClr val="000000"/>
              </a:solidFill>
              <a:latin typeface="Arial" panose="020B0604020202020204" pitchFamily="34" charset="0"/>
              <a:cs typeface="Arial" panose="020B0604020202020204" pitchFamily="34" charset="0"/>
            </a:endParaRPr>
          </a:p>
          <a:p>
            <a:pPr marL="274320" indent="-274320">
              <a:buFont typeface="Wingdings"/>
              <a:buChar char=""/>
              <a:defRPr/>
            </a:pPr>
            <a:r>
              <a:rPr lang="ar-SA" sz="3000" dirty="0">
                <a:solidFill>
                  <a:srgbClr val="000000"/>
                </a:solidFill>
                <a:latin typeface="Arial" panose="020B0604020202020204" pitchFamily="34" charset="0"/>
                <a:cs typeface="Arial" panose="020B0604020202020204" pitchFamily="34" charset="0"/>
              </a:rPr>
              <a:t>برمجيات الوسائط الفائقة  </a:t>
            </a:r>
            <a:r>
              <a:rPr lang="ar-SA" sz="3000" dirty="0" err="1">
                <a:solidFill>
                  <a:srgbClr val="000000"/>
                </a:solidFill>
                <a:latin typeface="Arial" panose="020B0604020202020204" pitchFamily="34" charset="0"/>
                <a:cs typeface="Arial" panose="020B0604020202020204" pitchFamily="34" charset="0"/>
              </a:rPr>
              <a:t>Hypermedia</a:t>
            </a:r>
            <a:endParaRPr lang="ar-SA" sz="3000" dirty="0">
              <a:solidFill>
                <a:srgbClr val="000000"/>
              </a:solidFill>
              <a:latin typeface="Arial" panose="020B0604020202020204" pitchFamily="34" charset="0"/>
              <a:cs typeface="Arial" panose="020B0604020202020204" pitchFamily="34" charset="0"/>
            </a:endParaRPr>
          </a:p>
          <a:p>
            <a:pPr marL="0" indent="0" algn="just">
              <a:buNone/>
            </a:pPr>
            <a:endParaRPr lang="ar-SA" altLang="ko-KR" sz="30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أنماط البرامج التعليمية</a:t>
            </a:r>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786314" y="1571612"/>
            <a:ext cx="4129086" cy="1571636"/>
          </a:xfrm>
        </p:spPr>
        <p:txBody>
          <a:bodyPr/>
          <a:lstStyle/>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عرض تقديمي رقم (1):</a:t>
            </a:r>
          </a:p>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مدة العرض: (15 دقيقة)</a:t>
            </a: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واجب جماعي</a:t>
            </a:r>
          </a:p>
        </p:txBody>
      </p:sp>
      <p:pic>
        <p:nvPicPr>
          <p:cNvPr id="5" name="صورة 4" descr="presentation-icon.png"/>
          <p:cNvPicPr>
            <a:picLocks noChangeAspect="1"/>
          </p:cNvPicPr>
          <p:nvPr/>
        </p:nvPicPr>
        <p:blipFill>
          <a:blip r:embed="rId4" cstate="print">
            <a:duotone>
              <a:schemeClr val="accent1">
                <a:shade val="45000"/>
                <a:satMod val="135000"/>
              </a:schemeClr>
              <a:prstClr val="white"/>
            </a:duotone>
          </a:blip>
          <a:stretch>
            <a:fillRect/>
          </a:stretch>
        </p:blipFill>
        <p:spPr>
          <a:xfrm>
            <a:off x="1785918" y="1000108"/>
            <a:ext cx="3143248" cy="3143248"/>
          </a:xfrm>
          <a:prstGeom prst="rect">
            <a:avLst/>
          </a:prstGeom>
        </p:spPr>
      </p:pic>
      <p:sp>
        <p:nvSpPr>
          <p:cNvPr id="6" name="مربع نص 5"/>
          <p:cNvSpPr txBox="1"/>
          <p:nvPr/>
        </p:nvSpPr>
        <p:spPr>
          <a:xfrm>
            <a:off x="2071670" y="3857628"/>
            <a:ext cx="6858048" cy="1200329"/>
          </a:xfrm>
          <a:prstGeom prst="rect">
            <a:avLst/>
          </a:prstGeom>
          <a:noFill/>
        </p:spPr>
        <p:txBody>
          <a:bodyPr wrap="square" rtlCol="1">
            <a:spAutoFit/>
          </a:bodyPr>
          <a:lstStyle/>
          <a:p>
            <a:r>
              <a:rPr lang="ar-SA" sz="3600" dirty="0" smtClean="0"/>
              <a:t>أنماط البرامج التعليمية الفرق بينها مع استعراض أمثلة ونماذج مختلفة</a:t>
            </a:r>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نماذج من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sp>
        <p:nvSpPr>
          <p:cNvPr id="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ثانياً: الإنترنت في التعليم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Internet</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9" name="Rectangle 3"/>
          <p:cNvSpPr txBox="1">
            <a:spLocks noChangeArrowheads="1"/>
          </p:cNvSpPr>
          <p:nvPr/>
        </p:nvSpPr>
        <p:spPr bwMode="auto">
          <a:xfrm>
            <a:off x="1785918" y="1805006"/>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l">
              <a:spcBef>
                <a:spcPct val="20000"/>
              </a:spcBef>
              <a:buFont typeface="Arial" pitchFamily="34" charset="0"/>
              <a:buChar char="•"/>
            </a:pPr>
            <a:r>
              <a:rPr lang="en-US" altLang="ko-KR" sz="2800" kern="0" dirty="0" smtClean="0">
                <a:latin typeface="Times New Roman" pitchFamily="18" charset="0"/>
                <a:ea typeface="굴림" pitchFamily="34" charset="-127"/>
                <a:cs typeface="Times New Roman" pitchFamily="18" charset="0"/>
              </a:rPr>
              <a:t> Internet        International Network</a:t>
            </a:r>
          </a:p>
          <a:p>
            <a:pPr lvl="0" algn="just" rtl="1">
              <a:spcBef>
                <a:spcPct val="20000"/>
              </a:spcBef>
            </a:pPr>
            <a:r>
              <a:rPr lang="en-US" altLang="ko-KR" sz="2800" kern="0" dirty="0" smtClean="0">
                <a:latin typeface="Times New Roman" pitchFamily="18" charset="0"/>
                <a:ea typeface="굴림" pitchFamily="34" charset="-127"/>
                <a:cs typeface="Times New Roman" pitchFamily="18" charset="0"/>
              </a:rPr>
              <a:t> </a:t>
            </a:r>
            <a:r>
              <a:rPr lang="ar-SA" altLang="ko-KR" sz="2800" kern="0" dirty="0" smtClean="0">
                <a:latin typeface="Times New Roman" pitchFamily="18" charset="0"/>
                <a:ea typeface="굴림" pitchFamily="34" charset="-127"/>
                <a:cs typeface="Times New Roman" pitchFamily="18" charset="0"/>
              </a:rPr>
              <a:t>وبالعربية "الشبكة العالمية للمعلومات". </a:t>
            </a:r>
          </a:p>
          <a:p>
            <a:pPr lvl="0" algn="just" rtl="1">
              <a:spcBef>
                <a:spcPct val="20000"/>
              </a:spcBef>
            </a:pPr>
            <a:r>
              <a:rPr lang="ar-SA" altLang="ko-KR" sz="2800" kern="0" dirty="0" smtClean="0">
                <a:solidFill>
                  <a:srgbClr val="0070C0"/>
                </a:solidFill>
                <a:latin typeface="Times New Roman" pitchFamily="18" charset="0"/>
                <a:ea typeface="굴림" pitchFamily="34" charset="-127"/>
                <a:cs typeface="Times New Roman" pitchFamily="18" charset="0"/>
              </a:rPr>
              <a:t>وتعرف بأنها: </a:t>
            </a:r>
            <a:r>
              <a:rPr lang="ar-SA" altLang="ko-KR" sz="2800" kern="0" dirty="0" smtClean="0">
                <a:latin typeface="Times New Roman" pitchFamily="18" charset="0"/>
                <a:ea typeface="굴림" pitchFamily="34" charset="-127"/>
                <a:cs typeface="Times New Roman" pitchFamily="18" charset="0"/>
              </a:rPr>
              <a:t>"ملايين من نظم الكمبيوتر وشبكاته المنتشرة حول العالم والمتصلة مع بعضها البعض بواسطة خطوط هاتفية سلكية أو لا سلكية لتشكل شبكة عملاقة، ويمكن لأي كمبيوتر شخصي الاتصال بأحد الأجهزة التي في الشبكة ".</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chemeClr val="tx1"/>
              </a:solidFill>
              <a:effectLst/>
              <a:uLnTx/>
              <a:uFillTx/>
              <a:latin typeface="Times New Roman" pitchFamily="18" charset="0"/>
              <a:ea typeface="굴림" pitchFamily="34" charset="-127"/>
              <a:cs typeface="Times New Roman" pitchFamily="18" charset="0"/>
            </a:endParaRPr>
          </a:p>
        </p:txBody>
      </p:sp>
      <p:sp>
        <p:nvSpPr>
          <p:cNvPr id="70" name="شارة رتبة 69"/>
          <p:cNvSpPr/>
          <p:nvPr/>
        </p:nvSpPr>
        <p:spPr bwMode="auto">
          <a:xfrm>
            <a:off x="3286116" y="2000240"/>
            <a:ext cx="571504" cy="214314"/>
          </a:xfrm>
          <a:prstGeom prst="chevron">
            <a:avLst/>
          </a:prstGeom>
          <a:ln/>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pic>
        <p:nvPicPr>
          <p:cNvPr id="71"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
        <p:nvSpPr>
          <p:cNvPr id="9" name="مستطيل 8"/>
          <p:cNvSpPr/>
          <p:nvPr/>
        </p:nvSpPr>
        <p:spPr bwMode="auto">
          <a:xfrm>
            <a:off x="2357422" y="5000636"/>
            <a:ext cx="6500858" cy="1000132"/>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2800" dirty="0" smtClean="0"/>
              <a:t>من الخطأ إطلاق مصطلح  </a:t>
            </a:r>
            <a:r>
              <a:rPr kumimoji="0" lang="ar-SA" sz="2800" b="0" i="0" u="none" strike="noStrike" cap="none" normalizeH="0" baseline="0" dirty="0" smtClean="0">
                <a:ln>
                  <a:noFill/>
                </a:ln>
                <a:solidFill>
                  <a:schemeClr val="tx1"/>
                </a:solidFill>
                <a:effectLst/>
                <a:latin typeface="Arial" pitchFamily="34" charset="0"/>
              </a:rPr>
              <a:t>”شبكة</a:t>
            </a:r>
            <a:r>
              <a:rPr kumimoji="0" lang="ar-SA" sz="2800" b="0" i="0" u="none" strike="noStrike" cap="none" normalizeH="0" dirty="0" smtClean="0">
                <a:ln>
                  <a:noFill/>
                </a:ln>
                <a:solidFill>
                  <a:schemeClr val="tx1"/>
                </a:solidFill>
                <a:effectLst/>
                <a:latin typeface="Arial" pitchFamily="34" charset="0"/>
              </a:rPr>
              <a:t> الإنترنت“</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dirty="0" smtClean="0">
                <a:ln>
                  <a:noFill/>
                </a:ln>
                <a:solidFill>
                  <a:schemeClr val="tx1"/>
                </a:solidFill>
                <a:effectLst/>
                <a:latin typeface="Arial" pitchFamily="34" charset="0"/>
              </a:rPr>
              <a:t> على ”الإنترنت“ لماذا؟</a:t>
            </a:r>
            <a:endParaRPr kumimoji="0" lang="ar-SA" b="0" i="0" u="none" strike="noStrike" cap="none" normalizeH="0" baseline="0" dirty="0" smtClean="0">
              <a:ln>
                <a:noFill/>
              </a:ln>
              <a:solidFill>
                <a:schemeClr val="tx1"/>
              </a:solidFill>
              <a:effectLst/>
              <a:latin typeface="Arial" pitchFamily="34" charset="0"/>
            </a:endParaRPr>
          </a:p>
        </p:txBody>
      </p:sp>
      <p:pic>
        <p:nvPicPr>
          <p:cNvPr id="135170" name="Picture 2" descr="https://encrypted-tbn3.gstatic.com/images?q=tbn:ANd9GcTCxXRB-zROqUugusuenxqUaTsnk4XqXDC31em7n7wXE9x0BS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1604" y="4286256"/>
            <a:ext cx="2081204" cy="2081205"/>
          </a:xfrm>
          <a:prstGeom prst="rect">
            <a:avLst/>
          </a:prstGeom>
          <a:noFill/>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strips(downLeft)">
                                      <p:cBhvr>
                                        <p:cTn id="7" dur="500"/>
                                        <p:tgtEl>
                                          <p:spTgt spid="13517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الخدمات التي يوفرها الانترنت</a:t>
            </a:r>
          </a:p>
        </p:txBody>
      </p:sp>
      <p:sp>
        <p:nvSpPr>
          <p:cNvPr id="69" name="Rectangle 3"/>
          <p:cNvSpPr txBox="1">
            <a:spLocks noChangeArrowheads="1"/>
          </p:cNvSpPr>
          <p:nvPr/>
        </p:nvSpPr>
        <p:spPr bwMode="auto">
          <a:xfrm>
            <a:off x="1571604" y="1214422"/>
            <a:ext cx="7343796"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البريد الالكتروني </a:t>
            </a:r>
            <a:r>
              <a:rPr lang="en-US" altLang="ko-KR" sz="2800" kern="0" dirty="0" smtClean="0">
                <a:latin typeface="Times New Roman" pitchFamily="18" charset="0"/>
                <a:ea typeface="굴림" pitchFamily="34" charset="-127"/>
                <a:cs typeface="Times New Roman" pitchFamily="18" charset="0"/>
              </a:rPr>
              <a:t>E-mail)</a:t>
            </a:r>
            <a:r>
              <a:rPr lang="ar-SA" altLang="ko-KR" sz="2800" kern="0" dirty="0" smtClean="0">
                <a:latin typeface="Times New Roman" pitchFamily="18" charset="0"/>
                <a:ea typeface="굴림" pitchFamily="34" charset="-127"/>
                <a:cs typeface="Times New Roman" pitchFamily="18" charset="0"/>
              </a:rPr>
              <a:t>)</a:t>
            </a:r>
            <a:endParaRPr lang="en-US" altLang="ko-KR" sz="2800" kern="0" dirty="0" smtClean="0">
              <a:latin typeface="Times New Roman" pitchFamily="18" charset="0"/>
              <a:ea typeface="굴림" pitchFamily="34" charset="-127"/>
              <a:cs typeface="Times New Roman" pitchFamily="18" charset="0"/>
            </a:endParaRP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القوائم البريدية </a:t>
            </a:r>
            <a:r>
              <a:rPr lang="en-US" altLang="ko-KR" sz="2800" kern="0" dirty="0" smtClean="0">
                <a:latin typeface="Times New Roman" pitchFamily="18" charset="0"/>
                <a:ea typeface="굴림" pitchFamily="34" charset="-127"/>
                <a:cs typeface="Times New Roman" pitchFamily="18" charset="0"/>
              </a:rPr>
              <a:t>(Mailing list)</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المحادثة </a:t>
            </a:r>
            <a:r>
              <a:rPr lang="en-US" altLang="ko-KR" sz="2800" kern="0" dirty="0" smtClean="0">
                <a:latin typeface="Times New Roman" pitchFamily="18" charset="0"/>
                <a:ea typeface="굴림" pitchFamily="34" charset="-127"/>
                <a:cs typeface="Times New Roman" pitchFamily="18" charset="0"/>
              </a:rPr>
              <a:t>(Chatting)</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الشبكة </a:t>
            </a:r>
            <a:r>
              <a:rPr lang="ar-SA" altLang="ko-KR" sz="2800" kern="0" dirty="0" err="1" smtClean="0">
                <a:latin typeface="Times New Roman" pitchFamily="18" charset="0"/>
                <a:ea typeface="굴림" pitchFamily="34" charset="-127"/>
                <a:cs typeface="Times New Roman" pitchFamily="18" charset="0"/>
              </a:rPr>
              <a:t>العنكبوتية</a:t>
            </a:r>
            <a:r>
              <a:rPr lang="ar-SA" altLang="ko-KR" sz="2800" kern="0" dirty="0" smtClean="0">
                <a:latin typeface="Times New Roman" pitchFamily="18" charset="0"/>
                <a:ea typeface="굴림" pitchFamily="34" charset="-127"/>
                <a:cs typeface="Times New Roman" pitchFamily="18" charset="0"/>
              </a:rPr>
              <a:t> العالمية أو شبكة الويب</a:t>
            </a:r>
            <a:br>
              <a:rPr lang="ar-SA" altLang="ko-KR" sz="2800" kern="0" dirty="0" smtClean="0">
                <a:latin typeface="Times New Roman" pitchFamily="18" charset="0"/>
                <a:ea typeface="굴림" pitchFamily="34" charset="-127"/>
                <a:cs typeface="Times New Roman" pitchFamily="18" charset="0"/>
              </a:rPr>
            </a:br>
            <a:r>
              <a:rPr lang="ar-SA" altLang="ko-KR" sz="2800" kern="0" dirty="0" smtClean="0">
                <a:latin typeface="Times New Roman" pitchFamily="18" charset="0"/>
                <a:ea typeface="굴림" pitchFamily="34" charset="-127"/>
                <a:cs typeface="Times New Roman" pitchFamily="18" charset="0"/>
              </a:rPr>
              <a:t> </a:t>
            </a:r>
            <a:r>
              <a:rPr lang="en-US" altLang="ko-KR" sz="2800" kern="0" dirty="0" smtClean="0">
                <a:latin typeface="Times New Roman" pitchFamily="18" charset="0"/>
                <a:ea typeface="굴림" pitchFamily="34" charset="-127"/>
                <a:cs typeface="Times New Roman" pitchFamily="18" charset="0"/>
              </a:rPr>
              <a:t>(WWW: World Wide Web)</a:t>
            </a:r>
            <a:endParaRPr lang="ar-SA" altLang="ko-KR" sz="2800" kern="0" dirty="0" smtClean="0">
              <a:latin typeface="Times New Roman" pitchFamily="18" charset="0"/>
              <a:ea typeface="굴림" pitchFamily="34" charset="-127"/>
              <a:cs typeface="Times New Roman" pitchFamily="18" charset="0"/>
            </a:endParaRPr>
          </a:p>
          <a:p>
            <a:pPr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نقل الملفات (التحميل والتنزيل)</a:t>
            </a:r>
            <a:br>
              <a:rPr lang="ar-SA" altLang="ko-KR" sz="2800" kern="0" dirty="0" smtClean="0">
                <a:latin typeface="Times New Roman" pitchFamily="18" charset="0"/>
                <a:ea typeface="굴림" pitchFamily="34" charset="-127"/>
                <a:cs typeface="Times New Roman" pitchFamily="18" charset="0"/>
              </a:rPr>
            </a:br>
            <a:r>
              <a:rPr lang="ar-SA" altLang="ko-KR" kern="0" dirty="0" smtClean="0">
                <a:latin typeface="Times New Roman" pitchFamily="18" charset="0"/>
                <a:ea typeface="굴림" pitchFamily="34" charset="-127"/>
                <a:cs typeface="Times New Roman" pitchFamily="18" charset="0"/>
              </a:rPr>
              <a:t> </a:t>
            </a:r>
            <a:r>
              <a:rPr lang="en-US" altLang="ko-KR" kern="0" dirty="0" smtClean="0">
                <a:latin typeface="Times New Roman" pitchFamily="18" charset="0"/>
                <a:ea typeface="굴림" pitchFamily="34" charset="-127"/>
                <a:cs typeface="Times New Roman" pitchFamily="18" charset="0"/>
              </a:rPr>
              <a:t>(FTP: File Transfer Protocol): Downloading – Uploading</a:t>
            </a:r>
            <a:endParaRPr lang="en-US" altLang="ko-KR" sz="2800" kern="0" dirty="0" smtClean="0">
              <a:latin typeface="Times New Roman" pitchFamily="18" charset="0"/>
              <a:ea typeface="굴림" pitchFamily="34" charset="-127"/>
              <a:cs typeface="Times New Roman" pitchFamily="18" charset="0"/>
            </a:endParaRP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محركات البحث </a:t>
            </a:r>
            <a:r>
              <a:rPr lang="en-US" altLang="ko-KR" sz="2800" kern="0" dirty="0" smtClean="0">
                <a:latin typeface="Times New Roman" pitchFamily="18" charset="0"/>
                <a:ea typeface="굴림" pitchFamily="34" charset="-127"/>
                <a:cs typeface="Times New Roman" pitchFamily="18" charset="0"/>
              </a:rPr>
              <a:t>Search Engine)</a:t>
            </a:r>
            <a:r>
              <a:rPr lang="ar-SA" altLang="ko-KR" sz="2800" kern="0" dirty="0" smtClean="0">
                <a:latin typeface="Times New Roman" pitchFamily="18" charset="0"/>
                <a:ea typeface="굴림" pitchFamily="34" charset="-127"/>
                <a:cs typeface="Times New Roman" pitchFamily="18" charset="0"/>
              </a:rPr>
              <a:t>)</a:t>
            </a:r>
          </a:p>
          <a:p>
            <a:pPr lvl="0" algn="r" rtl="1">
              <a:spcBef>
                <a:spcPct val="20000"/>
              </a:spcBef>
              <a:buFont typeface="Arial" pitchFamily="34" charset="0"/>
              <a:buChar char="•"/>
            </a:pPr>
            <a:r>
              <a:rPr lang="ar-SA" altLang="ko-KR" sz="2800" kern="0" dirty="0" smtClean="0">
                <a:latin typeface="Times New Roman" pitchFamily="18" charset="0"/>
                <a:ea typeface="굴림" pitchFamily="34" charset="-127"/>
                <a:cs typeface="Times New Roman" pitchFamily="18" charset="0"/>
              </a:rPr>
              <a:t> قواعد المعلومات </a:t>
            </a:r>
            <a:r>
              <a:rPr lang="en-US" altLang="ko-KR" sz="2800" kern="0" dirty="0" smtClean="0">
                <a:latin typeface="Times New Roman" pitchFamily="18" charset="0"/>
                <a:ea typeface="굴림" pitchFamily="34" charset="-127"/>
                <a:cs typeface="Times New Roman" pitchFamily="18" charset="0"/>
              </a:rPr>
              <a:t>Databases)</a:t>
            </a:r>
            <a:r>
              <a:rPr lang="ar-SA" altLang="ko-KR" sz="2800" kern="0" dirty="0" smtClean="0">
                <a:latin typeface="Times New Roman" pitchFamily="18" charset="0"/>
                <a:ea typeface="굴림" pitchFamily="34" charset="-127"/>
                <a:cs typeface="Times New Roman" pitchFamily="18" charset="0"/>
              </a:rPr>
              <a:t>)</a:t>
            </a:r>
            <a:endParaRPr lang="en-US" altLang="ko-KR" sz="2800" kern="0" dirty="0" smtClean="0">
              <a:latin typeface="Times New Roman" pitchFamily="18" charset="0"/>
              <a:ea typeface="굴림" pitchFamily="34" charset="-127"/>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000" b="0" i="0" u="none" strike="noStrike" kern="0" cap="none" spc="0" normalizeH="0" baseline="0" noProof="0" dirty="0" smtClean="0">
              <a:ln>
                <a:noFill/>
              </a:ln>
              <a:solidFill>
                <a:schemeClr val="tx1"/>
              </a:solidFill>
              <a:effectLst/>
              <a:uLnTx/>
              <a:uFillTx/>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
        <p:nvSpPr>
          <p:cNvPr id="6" name="مستطيل 5"/>
          <p:cNvSpPr/>
          <p:nvPr/>
        </p:nvSpPr>
        <p:spPr bwMode="auto">
          <a:xfrm>
            <a:off x="2357422" y="5786454"/>
            <a:ext cx="6500858" cy="85725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Arial" pitchFamily="34" charset="0"/>
              </a:rPr>
              <a:t>هل</a:t>
            </a:r>
            <a:r>
              <a:rPr kumimoji="0" lang="ar-SA" sz="2800" b="0" i="0" u="none" strike="noStrike" cap="none" normalizeH="0" dirty="0" smtClean="0">
                <a:ln>
                  <a:noFill/>
                </a:ln>
                <a:solidFill>
                  <a:schemeClr val="tx1"/>
                </a:solidFill>
                <a:effectLst/>
                <a:latin typeface="Arial" pitchFamily="34" charset="0"/>
              </a:rPr>
              <a:t> </a:t>
            </a:r>
            <a:r>
              <a:rPr kumimoji="0" lang="ar-SA" sz="2800" b="0" i="0" u="none" strike="noStrike" cap="none" normalizeH="0" dirty="0" smtClean="0">
                <a:ln>
                  <a:noFill/>
                </a:ln>
                <a:solidFill>
                  <a:srgbClr val="0070C0"/>
                </a:solidFill>
                <a:effectLst/>
                <a:latin typeface="Arial" pitchFamily="34" charset="0"/>
              </a:rPr>
              <a:t>الإنترنت </a:t>
            </a:r>
            <a:r>
              <a:rPr lang="ar-SA" sz="2800" dirty="0" smtClean="0">
                <a:solidFill>
                  <a:srgbClr val="0070C0"/>
                </a:solidFill>
              </a:rPr>
              <a:t>(شبكة المعلومات العالمية) </a:t>
            </a:r>
            <a:r>
              <a:rPr lang="ar-SA" sz="2800" dirty="0" smtClean="0"/>
              <a:t>هي نفسها </a:t>
            </a:r>
            <a:r>
              <a:rPr lang="ar-SA" sz="2800" dirty="0" smtClean="0">
                <a:solidFill>
                  <a:srgbClr val="008000"/>
                </a:solidFill>
              </a:rPr>
              <a:t>(الشبكة </a:t>
            </a:r>
            <a:r>
              <a:rPr lang="ar-SA" sz="2800" dirty="0" err="1" smtClean="0">
                <a:solidFill>
                  <a:srgbClr val="008000"/>
                </a:solidFill>
              </a:rPr>
              <a:t>العنكبوتية</a:t>
            </a:r>
            <a:r>
              <a:rPr lang="ar-SA" sz="2800" dirty="0" smtClean="0">
                <a:solidFill>
                  <a:srgbClr val="008000"/>
                </a:solidFill>
              </a:rPr>
              <a:t> العالمية أو شبكة الويب)</a:t>
            </a:r>
            <a:endParaRPr kumimoji="0" lang="ar-SA" b="0" i="0" u="none" strike="noStrike" cap="none" normalizeH="0" baseline="0" dirty="0" smtClean="0">
              <a:ln>
                <a:noFill/>
              </a:ln>
              <a:solidFill>
                <a:srgbClr val="008000"/>
              </a:solidFill>
              <a:effectLst/>
              <a:latin typeface="Arial" pitchFamily="34" charset="0"/>
            </a:endParaRPr>
          </a:p>
        </p:txBody>
      </p:sp>
      <p:pic>
        <p:nvPicPr>
          <p:cNvPr id="7" name="Picture 2" descr="https://encrypted-tbn3.gstatic.com/images?q=tbn:ANd9GcTCxXRB-zROqUugusuenxqUaTsnk4XqXDC31em7n7wXE9x0BS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633540" y="4714884"/>
            <a:ext cx="2081204" cy="2081205"/>
          </a:xfrm>
          <a:prstGeom prst="rect">
            <a:avLst/>
          </a:prstGeom>
          <a:noFill/>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9">
                                            <p:txEl>
                                              <p:pRg st="3" end="3"/>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par>
                                <p:cTn id="12" presetID="18" presetClass="entr" presetSubtype="1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13"/>
          <p:cNvSpPr>
            <a:spLocks noChangeArrowheads="1"/>
          </p:cNvSpPr>
          <p:nvPr/>
        </p:nvSpPr>
        <p:spPr bwMode="auto">
          <a:xfrm>
            <a:off x="2843808" y="2281535"/>
            <a:ext cx="5370512" cy="36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grpSp>
        <p:nvGrpSpPr>
          <p:cNvPr id="7" name="Group 6"/>
          <p:cNvGrpSpPr/>
          <p:nvPr/>
        </p:nvGrpSpPr>
        <p:grpSpPr>
          <a:xfrm>
            <a:off x="7873726" y="1743447"/>
            <a:ext cx="620713" cy="581025"/>
            <a:chOff x="1701800" y="2066925"/>
            <a:chExt cx="620713" cy="581025"/>
          </a:xfrm>
        </p:grpSpPr>
        <p:sp>
          <p:nvSpPr>
            <p:cNvPr id="8" name="Oval 8"/>
            <p:cNvSpPr>
              <a:spLocks noChangeArrowheads="1"/>
            </p:cNvSpPr>
            <p:nvPr/>
          </p:nvSpPr>
          <p:spPr bwMode="auto">
            <a:xfrm>
              <a:off x="1763713" y="2111375"/>
              <a:ext cx="517525" cy="517525"/>
            </a:xfrm>
            <a:prstGeom prst="ellipse">
              <a:avLst/>
            </a:prstGeom>
            <a:solidFill>
              <a:schemeClr val="bg2"/>
            </a:solidFill>
            <a:ln>
              <a:noFill/>
            </a:ln>
            <a:effectLst/>
            <a:extLst>
              <a:ext uri="{91240B29-F687-4F45-9708-019B960494DF}">
                <a14:hiddenLine xmlns:a14="http://schemas.microsoft.com/office/drawing/2010/main" w="9525">
                  <a:solidFill>
                    <a:srgbClr val="96969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a:solidFill>
                  <a:srgbClr val="000000"/>
                </a:solidFill>
              </a:endParaRPr>
            </a:p>
          </p:txBody>
        </p:sp>
        <p:sp>
          <p:nvSpPr>
            <p:cNvPr id="9" name="Oval 9"/>
            <p:cNvSpPr>
              <a:spLocks noChangeArrowheads="1"/>
            </p:cNvSpPr>
            <p:nvPr/>
          </p:nvSpPr>
          <p:spPr bwMode="auto">
            <a:xfrm flipH="1">
              <a:off x="1822450" y="2117725"/>
              <a:ext cx="404813" cy="303213"/>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10" name="AutoShape 12"/>
            <p:cNvSpPr>
              <a:spLocks noChangeArrowheads="1"/>
            </p:cNvSpPr>
            <p:nvPr/>
          </p:nvSpPr>
          <p:spPr bwMode="gray">
            <a:xfrm>
              <a:off x="1701800" y="2066925"/>
              <a:ext cx="620713"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a:solidFill>
                    <a:srgbClr val="000000"/>
                  </a:solidFill>
                </a:rPr>
                <a:t>1</a:t>
              </a:r>
              <a:endParaRPr kumimoji="1" lang="en-US" altLang="ko-KR" sz="1800" b="1" dirty="0">
                <a:solidFill>
                  <a:srgbClr val="000000"/>
                </a:solidFill>
                <a:ea typeface="굴림" pitchFamily="34" charset="-127"/>
              </a:endParaRPr>
            </a:p>
          </p:txBody>
        </p:sp>
      </p:grpSp>
      <p:sp>
        <p:nvSpPr>
          <p:cNvPr id="11" name="AutoShape 14"/>
          <p:cNvSpPr>
            <a:spLocks noChangeArrowheads="1"/>
          </p:cNvSpPr>
          <p:nvPr/>
        </p:nvSpPr>
        <p:spPr bwMode="gray">
          <a:xfrm>
            <a:off x="3021831" y="1754485"/>
            <a:ext cx="4876800" cy="633413"/>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3200" dirty="0" smtClean="0">
                <a:solidFill>
                  <a:srgbClr val="000000"/>
                </a:solidFill>
                <a:ea typeface="굴림" pitchFamily="34" charset="-127"/>
                <a:cs typeface="Arial" panose="020B0604020202020204" pitchFamily="34" charset="0"/>
              </a:rPr>
              <a:t>مفهوم مستحدثات تقنيات التعليم </a:t>
            </a:r>
            <a:endParaRPr kumimoji="1" lang="ar-SA" altLang="ko-KR" sz="3200" dirty="0">
              <a:solidFill>
                <a:srgbClr val="000000"/>
              </a:solidFill>
              <a:ea typeface="굴림" pitchFamily="34" charset="-127"/>
              <a:cs typeface="Arial" panose="020B0604020202020204" pitchFamily="34" charset="0"/>
            </a:endParaRPr>
          </a:p>
        </p:txBody>
      </p:sp>
      <p:sp>
        <p:nvSpPr>
          <p:cNvPr id="12" name="AutoShape 19"/>
          <p:cNvSpPr>
            <a:spLocks noChangeArrowheads="1"/>
          </p:cNvSpPr>
          <p:nvPr/>
        </p:nvSpPr>
        <p:spPr bwMode="gray">
          <a:xfrm>
            <a:off x="3147020" y="2581573"/>
            <a:ext cx="4876800"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vl="0" algn="r" rtl="1" latinLnBrk="1"/>
            <a:r>
              <a:rPr kumimoji="1" lang="ar-SA" altLang="ko-KR" sz="3200" dirty="0" smtClean="0">
                <a:solidFill>
                  <a:srgbClr val="000000"/>
                </a:solidFill>
                <a:ea typeface="굴림" pitchFamily="34" charset="-127"/>
                <a:cs typeface="Arial" panose="020B0604020202020204" pitchFamily="34" charset="0"/>
              </a:rPr>
              <a:t>خصائص مستحدثات تقنيات التعليم </a:t>
            </a:r>
            <a:endParaRPr kumimoji="1" lang="ar-SA" altLang="ko-KR" sz="3200" dirty="0">
              <a:solidFill>
                <a:srgbClr val="000000"/>
              </a:solidFill>
              <a:ea typeface="굴림" pitchFamily="34" charset="-127"/>
              <a:cs typeface="Arial" panose="020B0604020202020204" pitchFamily="34" charset="0"/>
            </a:endParaRPr>
          </a:p>
        </p:txBody>
      </p:sp>
      <p:sp>
        <p:nvSpPr>
          <p:cNvPr id="13" name="AutoShape 20"/>
          <p:cNvSpPr>
            <a:spLocks noChangeArrowheads="1"/>
          </p:cNvSpPr>
          <p:nvPr/>
        </p:nvSpPr>
        <p:spPr bwMode="gray">
          <a:xfrm>
            <a:off x="3075012" y="3408660"/>
            <a:ext cx="4854575" cy="633413"/>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vl="0" algn="r" rtl="1" latinLnBrk="1"/>
            <a:r>
              <a:rPr kumimoji="1" lang="ar-SA" altLang="ko-KR" sz="3200" dirty="0" smtClean="0">
                <a:solidFill>
                  <a:srgbClr val="000000"/>
                </a:solidFill>
                <a:ea typeface="굴림" pitchFamily="34" charset="-127"/>
                <a:cs typeface="Arial" panose="020B0604020202020204" pitchFamily="34" charset="0"/>
              </a:rPr>
              <a:t>مبررات استخدام </a:t>
            </a:r>
            <a:r>
              <a:rPr kumimoji="1" lang="ar-SA" altLang="ko-KR" sz="3200" dirty="0">
                <a:solidFill>
                  <a:srgbClr val="000000"/>
                </a:solidFill>
                <a:ea typeface="굴림" pitchFamily="34" charset="-127"/>
                <a:cs typeface="Arial" panose="020B0604020202020204" pitchFamily="34" charset="0"/>
              </a:rPr>
              <a:t>مستحدثات تقنيات التعليم </a:t>
            </a:r>
          </a:p>
        </p:txBody>
      </p:sp>
      <p:sp>
        <p:nvSpPr>
          <p:cNvPr id="14" name="AutoShape 21"/>
          <p:cNvSpPr>
            <a:spLocks noChangeArrowheads="1"/>
          </p:cNvSpPr>
          <p:nvPr/>
        </p:nvSpPr>
        <p:spPr bwMode="gray">
          <a:xfrm>
            <a:off x="3084537" y="4235748"/>
            <a:ext cx="4854575" cy="633412"/>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2">
                        <a:gamma/>
                        <a:shade val="46275"/>
                        <a:invGamma/>
                      </a:schemeClr>
                    </a:gs>
                    <a:gs pos="5000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3200" dirty="0" smtClean="0">
                <a:solidFill>
                  <a:srgbClr val="000000"/>
                </a:solidFill>
                <a:ea typeface="굴림" pitchFamily="34" charset="-127"/>
                <a:cs typeface="Arial" panose="020B0604020202020204" pitchFamily="34" charset="0"/>
              </a:rPr>
              <a:t>نماذج من مستحدثات تقنيات التعليم</a:t>
            </a:r>
            <a:endParaRPr kumimoji="1" lang="ar-SA" altLang="ko-KR" sz="3200" dirty="0">
              <a:solidFill>
                <a:srgbClr val="000000"/>
              </a:solidFill>
              <a:ea typeface="굴림" pitchFamily="34" charset="-127"/>
              <a:cs typeface="Arial" panose="020B0604020202020204" pitchFamily="34" charset="0"/>
            </a:endParaRPr>
          </a:p>
        </p:txBody>
      </p:sp>
      <p:sp>
        <p:nvSpPr>
          <p:cNvPr id="15" name="Rectangle 26"/>
          <p:cNvSpPr>
            <a:spLocks noChangeArrowheads="1"/>
          </p:cNvSpPr>
          <p:nvPr/>
        </p:nvSpPr>
        <p:spPr bwMode="auto">
          <a:xfrm>
            <a:off x="2774975" y="4765973"/>
            <a:ext cx="5370512" cy="3651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sp>
        <p:nvSpPr>
          <p:cNvPr id="16" name="AutoShape 49"/>
          <p:cNvSpPr>
            <a:spLocks noChangeArrowheads="1"/>
          </p:cNvSpPr>
          <p:nvPr/>
        </p:nvSpPr>
        <p:spPr bwMode="gray">
          <a:xfrm>
            <a:off x="2921000" y="404664"/>
            <a:ext cx="3352800" cy="9906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0" lang="ar-SA" sz="4800" b="0" i="0" u="none" strike="noStrike" kern="0" cap="none" spc="0" normalizeH="0" baseline="0" noProof="0" dirty="0" smtClean="0">
                <a:ln>
                  <a:noFill/>
                </a:ln>
                <a:solidFill>
                  <a:srgbClr val="008000"/>
                </a:solidFill>
                <a:uLnTx/>
                <a:uFillTx/>
                <a:cs typeface="Arial" panose="020B0604020202020204" pitchFamily="34" charset="0"/>
              </a:rPr>
              <a:t>عناصر المحاضرة </a:t>
            </a:r>
            <a:endParaRPr lang="en-US" altLang="ko-KR" sz="6600" baseline="-25000" dirty="0">
              <a:solidFill>
                <a:srgbClr val="008000"/>
              </a:solidFill>
              <a:ea typeface="굴림" pitchFamily="34" charset="-127"/>
              <a:cs typeface="Arial" panose="020B0604020202020204" pitchFamily="34" charset="0"/>
            </a:endParaRPr>
          </a:p>
        </p:txBody>
      </p:sp>
      <p:sp>
        <p:nvSpPr>
          <p:cNvPr id="17" name="Rectangle 56"/>
          <p:cNvSpPr>
            <a:spLocks noChangeArrowheads="1"/>
          </p:cNvSpPr>
          <p:nvPr/>
        </p:nvSpPr>
        <p:spPr bwMode="auto">
          <a:xfrm>
            <a:off x="2843808" y="3107035"/>
            <a:ext cx="5370512" cy="365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sp>
        <p:nvSpPr>
          <p:cNvPr id="18" name="Rectangle 57"/>
          <p:cNvSpPr>
            <a:spLocks noChangeArrowheads="1"/>
          </p:cNvSpPr>
          <p:nvPr/>
        </p:nvSpPr>
        <p:spPr bwMode="auto">
          <a:xfrm>
            <a:off x="2771800" y="3935710"/>
            <a:ext cx="5370512" cy="3651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00" baseline="-25000">
              <a:solidFill>
                <a:srgbClr val="000000"/>
              </a:solidFill>
            </a:endParaRPr>
          </a:p>
        </p:txBody>
      </p:sp>
      <p:grpSp>
        <p:nvGrpSpPr>
          <p:cNvPr id="19" name="Group 18"/>
          <p:cNvGrpSpPr/>
          <p:nvPr/>
        </p:nvGrpSpPr>
        <p:grpSpPr>
          <a:xfrm>
            <a:off x="7873727" y="2607543"/>
            <a:ext cx="620712" cy="581025"/>
            <a:chOff x="1709738" y="2908300"/>
            <a:chExt cx="620712" cy="581025"/>
          </a:xfrm>
        </p:grpSpPr>
        <p:sp>
          <p:nvSpPr>
            <p:cNvPr id="20" name="Oval 58"/>
            <p:cNvSpPr>
              <a:spLocks noChangeArrowheads="1"/>
            </p:cNvSpPr>
            <p:nvPr/>
          </p:nvSpPr>
          <p:spPr bwMode="auto">
            <a:xfrm>
              <a:off x="1763713" y="2940050"/>
              <a:ext cx="517525" cy="51752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1" name="Oval 59"/>
            <p:cNvSpPr>
              <a:spLocks noChangeArrowheads="1"/>
            </p:cNvSpPr>
            <p:nvPr/>
          </p:nvSpPr>
          <p:spPr bwMode="auto">
            <a:xfrm flipH="1">
              <a:off x="1819275" y="2947988"/>
              <a:ext cx="404813" cy="303212"/>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22" name="AutoShape 60"/>
            <p:cNvSpPr>
              <a:spLocks noChangeArrowheads="1"/>
            </p:cNvSpPr>
            <p:nvPr/>
          </p:nvSpPr>
          <p:spPr bwMode="gray">
            <a:xfrm>
              <a:off x="1709738" y="2908300"/>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2</a:t>
              </a:r>
              <a:endParaRPr kumimoji="1" lang="en-US" altLang="ko-KR" sz="1800" b="1" dirty="0">
                <a:solidFill>
                  <a:srgbClr val="000000"/>
                </a:solidFill>
                <a:ea typeface="굴림" pitchFamily="34" charset="-127"/>
              </a:endParaRPr>
            </a:p>
          </p:txBody>
        </p:sp>
      </p:grpSp>
      <p:grpSp>
        <p:nvGrpSpPr>
          <p:cNvPr id="23" name="Group 22"/>
          <p:cNvGrpSpPr/>
          <p:nvPr/>
        </p:nvGrpSpPr>
        <p:grpSpPr>
          <a:xfrm>
            <a:off x="7873727" y="3421360"/>
            <a:ext cx="620712" cy="581025"/>
            <a:chOff x="1709738" y="3733800"/>
            <a:chExt cx="620712" cy="581025"/>
          </a:xfrm>
        </p:grpSpPr>
        <p:sp>
          <p:nvSpPr>
            <p:cNvPr id="24" name="Oval 61"/>
            <p:cNvSpPr>
              <a:spLocks noChangeArrowheads="1"/>
            </p:cNvSpPr>
            <p:nvPr/>
          </p:nvSpPr>
          <p:spPr bwMode="auto">
            <a:xfrm>
              <a:off x="1763713" y="3765550"/>
              <a:ext cx="517525" cy="517525"/>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5" name="Oval 62"/>
            <p:cNvSpPr>
              <a:spLocks noChangeArrowheads="1"/>
            </p:cNvSpPr>
            <p:nvPr/>
          </p:nvSpPr>
          <p:spPr bwMode="auto">
            <a:xfrm flipH="1">
              <a:off x="1819275" y="3773488"/>
              <a:ext cx="404813" cy="303212"/>
            </a:xfrm>
            <a:prstGeom prst="ellipse">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26" name="AutoShape 63"/>
            <p:cNvSpPr>
              <a:spLocks noChangeArrowheads="1"/>
            </p:cNvSpPr>
            <p:nvPr/>
          </p:nvSpPr>
          <p:spPr bwMode="gray">
            <a:xfrm>
              <a:off x="1709738" y="3733800"/>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3</a:t>
              </a:r>
              <a:endParaRPr kumimoji="1" lang="en-US" altLang="ko-KR" sz="1800" b="1" dirty="0">
                <a:solidFill>
                  <a:srgbClr val="000000"/>
                </a:solidFill>
                <a:ea typeface="굴림" pitchFamily="34" charset="-127"/>
              </a:endParaRPr>
            </a:p>
          </p:txBody>
        </p:sp>
      </p:grpSp>
      <p:grpSp>
        <p:nvGrpSpPr>
          <p:cNvPr id="27" name="Group 26"/>
          <p:cNvGrpSpPr/>
          <p:nvPr/>
        </p:nvGrpSpPr>
        <p:grpSpPr>
          <a:xfrm>
            <a:off x="7873727" y="4250035"/>
            <a:ext cx="620712" cy="581025"/>
            <a:chOff x="1709738" y="4562475"/>
            <a:chExt cx="620712" cy="581025"/>
          </a:xfrm>
        </p:grpSpPr>
        <p:sp>
          <p:nvSpPr>
            <p:cNvPr id="28" name="Oval 64"/>
            <p:cNvSpPr>
              <a:spLocks noChangeArrowheads="1"/>
            </p:cNvSpPr>
            <p:nvPr/>
          </p:nvSpPr>
          <p:spPr bwMode="auto">
            <a:xfrm>
              <a:off x="1763713" y="4594225"/>
              <a:ext cx="517525" cy="5175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solidFill>
                  <a:srgbClr val="000000"/>
                </a:solidFill>
              </a:endParaRPr>
            </a:p>
          </p:txBody>
        </p:sp>
        <p:sp>
          <p:nvSpPr>
            <p:cNvPr id="29" name="Oval 65"/>
            <p:cNvSpPr>
              <a:spLocks noChangeArrowheads="1"/>
            </p:cNvSpPr>
            <p:nvPr/>
          </p:nvSpPr>
          <p:spPr bwMode="auto">
            <a:xfrm flipH="1">
              <a:off x="1819275" y="4602163"/>
              <a:ext cx="404813" cy="303212"/>
            </a:xfrm>
            <a:prstGeom prst="ellipse">
              <a:avLst/>
            </a:prstGeom>
            <a:gradFill rotWithShape="1">
              <a:gsLst>
                <a:gs pos="0">
                  <a:schemeClr val="hlink">
                    <a:gamma/>
                    <a:tint val="1451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rgbClr val="000000"/>
                </a:solidFill>
              </a:endParaRPr>
            </a:p>
          </p:txBody>
        </p:sp>
        <p:sp>
          <p:nvSpPr>
            <p:cNvPr id="30" name="AutoShape 66"/>
            <p:cNvSpPr>
              <a:spLocks noChangeArrowheads="1"/>
            </p:cNvSpPr>
            <p:nvPr/>
          </p:nvSpPr>
          <p:spPr bwMode="gray">
            <a:xfrm>
              <a:off x="1709738" y="4562475"/>
              <a:ext cx="620712" cy="5810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rtl="1" latinLnBrk="1"/>
              <a:r>
                <a:rPr kumimoji="1" lang="ar-SA" altLang="ko-KR" sz="1800" b="1" dirty="0" smtClean="0">
                  <a:solidFill>
                    <a:srgbClr val="000000"/>
                  </a:solidFill>
                </a:rPr>
                <a:t>4</a:t>
              </a:r>
              <a:endParaRPr kumimoji="1" lang="en-US" altLang="ko-KR" sz="1800" b="1" dirty="0">
                <a:solidFill>
                  <a:srgbClr val="000000"/>
                </a:solidFill>
                <a:ea typeface="굴림" pitchFamily="34" charset="-127"/>
              </a:endParaRPr>
            </a:p>
          </p:txBody>
        </p:sp>
      </p:grpSp>
      <p:sp>
        <p:nvSpPr>
          <p:cNvPr id="36" name="AutoShape 14"/>
          <p:cNvSpPr>
            <a:spLocks noChangeArrowheads="1"/>
          </p:cNvSpPr>
          <p:nvPr/>
        </p:nvSpPr>
        <p:spPr bwMode="gray">
          <a:xfrm>
            <a:off x="2143108" y="4929198"/>
            <a:ext cx="5755523" cy="1143008"/>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rtl="1" latinLnBrk="1"/>
            <a:r>
              <a:rPr kumimoji="1" lang="ar-SA" altLang="ko-KR" sz="2800" dirty="0" smtClean="0">
                <a:solidFill>
                  <a:srgbClr val="000000"/>
                </a:solidFill>
                <a:ea typeface="굴림" pitchFamily="34" charset="-127"/>
                <a:cs typeface="Arial" panose="020B0604020202020204" pitchFamily="34" charset="0"/>
              </a:rPr>
              <a:t>الحاسوب التعليمي – الإنترنت – التعلم الإلكتروني</a:t>
            </a:r>
          </a:p>
          <a:p>
            <a:pPr algn="r" rtl="1" latinLnBrk="1"/>
            <a:r>
              <a:rPr kumimoji="1" lang="ar-SA" altLang="ko-KR" sz="2800" dirty="0" smtClean="0">
                <a:solidFill>
                  <a:srgbClr val="000000"/>
                </a:solidFill>
                <a:ea typeface="굴림" pitchFamily="34" charset="-127"/>
                <a:cs typeface="Arial" panose="020B0604020202020204" pitchFamily="34" charset="0"/>
              </a:rPr>
              <a:t>التعلم المتنقل - التعلم عن بعد – المقرر الإلكتروني</a:t>
            </a:r>
            <a:br>
              <a:rPr kumimoji="1" lang="ar-SA" altLang="ko-KR" sz="2800" dirty="0" smtClean="0">
                <a:solidFill>
                  <a:srgbClr val="000000"/>
                </a:solidFill>
                <a:ea typeface="굴림" pitchFamily="34" charset="-127"/>
                <a:cs typeface="Arial" panose="020B0604020202020204" pitchFamily="34" charset="0"/>
              </a:rPr>
            </a:br>
            <a:r>
              <a:rPr kumimoji="1" lang="ar-SA" altLang="ko-KR" sz="2800" dirty="0" smtClean="0">
                <a:solidFill>
                  <a:srgbClr val="000000"/>
                </a:solidFill>
                <a:ea typeface="굴림" pitchFamily="34" charset="-127"/>
                <a:cs typeface="Arial" panose="020B0604020202020204" pitchFamily="34" charset="0"/>
              </a:rPr>
              <a:t>الكتاب الإلكتروني – الكائنات التعليمية</a:t>
            </a:r>
            <a:endParaRPr kumimoji="1" lang="ar-SA" altLang="ko-KR" sz="2800" dirty="0">
              <a:solidFill>
                <a:srgbClr val="000000"/>
              </a:solidFill>
              <a:ea typeface="굴림" pitchFamily="34" charset="-127"/>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r>
              <a:rPr lang="ar-SA" altLang="ko-KR" sz="3000" kern="0" dirty="0" smtClean="0">
                <a:latin typeface="Times New Roman" pitchFamily="18" charset="0"/>
                <a:ea typeface="굴림" pitchFamily="34" charset="-127"/>
                <a:cs typeface="Times New Roman" pitchFamily="18" charset="0"/>
              </a:rPr>
              <a:t>هي الخدمات التي تقدمها شبكة الويب وتتاح لمجموعة كبيرة من الناس عبر الإنترنت, وقد مرت هذه الخدمات عبر تطورها في عدة أجيال:</a:t>
            </a: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sp>
        <p:nvSpPr>
          <p:cNvPr id="6" name="Oval 155"/>
          <p:cNvSpPr>
            <a:spLocks noChangeArrowheads="1"/>
          </p:cNvSpPr>
          <p:nvPr/>
        </p:nvSpPr>
        <p:spPr bwMode="auto">
          <a:xfrm>
            <a:off x="6899528" y="3848126"/>
            <a:ext cx="1447800" cy="1447800"/>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7" name="AutoShape 156"/>
          <p:cNvSpPr>
            <a:spLocks noChangeArrowheads="1"/>
          </p:cNvSpPr>
          <p:nvPr/>
        </p:nvSpPr>
        <p:spPr bwMode="auto">
          <a:xfrm rot="3295887" flipH="1">
            <a:off x="6173576" y="3208337"/>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8" name="Oval 158"/>
          <p:cNvSpPr>
            <a:spLocks noChangeArrowheads="1"/>
          </p:cNvSpPr>
          <p:nvPr/>
        </p:nvSpPr>
        <p:spPr bwMode="auto">
          <a:xfrm>
            <a:off x="6936040" y="3884639"/>
            <a:ext cx="1374775" cy="1374775"/>
          </a:xfrm>
          <a:prstGeom prst="ellipse">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9" name="Oval 159"/>
          <p:cNvSpPr>
            <a:spLocks noChangeArrowheads="1"/>
          </p:cNvSpPr>
          <p:nvPr/>
        </p:nvSpPr>
        <p:spPr bwMode="auto">
          <a:xfrm flipH="1">
            <a:off x="7134478" y="3905276"/>
            <a:ext cx="982662" cy="654050"/>
          </a:xfrm>
          <a:prstGeom prst="ellipse">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10" name="Oval 135"/>
          <p:cNvSpPr>
            <a:spLocks noChangeArrowheads="1"/>
          </p:cNvSpPr>
          <p:nvPr/>
        </p:nvSpPr>
        <p:spPr bwMode="auto">
          <a:xfrm>
            <a:off x="5299328" y="3848126"/>
            <a:ext cx="1447800" cy="1447800"/>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1" name="AutoShape 136"/>
          <p:cNvSpPr>
            <a:spLocks noChangeArrowheads="1"/>
          </p:cNvSpPr>
          <p:nvPr/>
        </p:nvSpPr>
        <p:spPr bwMode="auto">
          <a:xfrm rot="3295887" flipH="1">
            <a:off x="4530502" y="3279775"/>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7" name="AutoShape 67"/>
          <p:cNvSpPr>
            <a:spLocks noChangeArrowheads="1"/>
          </p:cNvSpPr>
          <p:nvPr/>
        </p:nvSpPr>
        <p:spPr bwMode="auto">
          <a:xfrm rot="3295887" flipH="1">
            <a:off x="2958866" y="3351213"/>
            <a:ext cx="1447800" cy="1524000"/>
          </a:xfrm>
          <a:custGeom>
            <a:avLst/>
            <a:gdLst>
              <a:gd name="G0" fmla="+- 113337 0 0"/>
              <a:gd name="G1" fmla="+- -9067673 0 0"/>
              <a:gd name="G2" fmla="+- 113337 0 -9067673"/>
              <a:gd name="G3" fmla="+- 10800 0 0"/>
              <a:gd name="G4" fmla="+- 0 0 113337"/>
              <a:gd name="T0" fmla="*/ 360 256 1"/>
              <a:gd name="T1" fmla="*/ 0 256 1"/>
              <a:gd name="G5" fmla="+- G2 T0 T1"/>
              <a:gd name="G6" fmla="?: G2 G2 G5"/>
              <a:gd name="G7" fmla="+- 0 0 G6"/>
              <a:gd name="G8" fmla="+- 7157 0 0"/>
              <a:gd name="G9" fmla="+- 0 0 -9067673"/>
              <a:gd name="G10" fmla="+- 7157 0 2700"/>
              <a:gd name="G11" fmla="cos G10 113337"/>
              <a:gd name="G12" fmla="sin G10 113337"/>
              <a:gd name="G13" fmla="cos 13500 113337"/>
              <a:gd name="G14" fmla="sin 13500 113337"/>
              <a:gd name="G15" fmla="+- G11 10800 0"/>
              <a:gd name="G16" fmla="+- G12 10800 0"/>
              <a:gd name="G17" fmla="+- G13 10800 0"/>
              <a:gd name="G18" fmla="+- G14 10800 0"/>
              <a:gd name="G19" fmla="*/ 7157 1 2"/>
              <a:gd name="G20" fmla="+- G19 5400 0"/>
              <a:gd name="G21" fmla="cos G20 113337"/>
              <a:gd name="G22" fmla="sin G20 113337"/>
              <a:gd name="G23" fmla="+- G21 10800 0"/>
              <a:gd name="G24" fmla="+- G12 G23 G22"/>
              <a:gd name="G25" fmla="+- G22 G23 G11"/>
              <a:gd name="G26" fmla="cos 10800 113337"/>
              <a:gd name="G27" fmla="sin 10800 113337"/>
              <a:gd name="G28" fmla="cos 7157 113337"/>
              <a:gd name="G29" fmla="sin 7157 113337"/>
              <a:gd name="G30" fmla="+- G26 10800 0"/>
              <a:gd name="G31" fmla="+- G27 10800 0"/>
              <a:gd name="G32" fmla="+- G28 10800 0"/>
              <a:gd name="G33" fmla="+- G29 10800 0"/>
              <a:gd name="G34" fmla="+- G19 5400 0"/>
              <a:gd name="G35" fmla="cos G34 -9067673"/>
              <a:gd name="G36" fmla="sin G34 -9067673"/>
              <a:gd name="G37" fmla="+/ -9067673 113337 2"/>
              <a:gd name="T2" fmla="*/ 180 256 1"/>
              <a:gd name="T3" fmla="*/ 0 256 1"/>
              <a:gd name="G38" fmla="+- G37 T2 T3"/>
              <a:gd name="G39" fmla="?: G2 G37 G38"/>
              <a:gd name="G40" fmla="cos 10800 G39"/>
              <a:gd name="G41" fmla="sin 10800 G39"/>
              <a:gd name="G42" fmla="cos 7157 G39"/>
              <a:gd name="G43" fmla="sin 7157 G39"/>
              <a:gd name="G44" fmla="+- G40 10800 0"/>
              <a:gd name="G45" fmla="+- G41 10800 0"/>
              <a:gd name="G46" fmla="+- G42 10800 0"/>
              <a:gd name="G47" fmla="+- G43 10800 0"/>
              <a:gd name="G48" fmla="+- G35 10800 0"/>
              <a:gd name="G49" fmla="+- G36 10800 0"/>
              <a:gd name="T4" fmla="*/ 14790 w 21600"/>
              <a:gd name="T5" fmla="*/ 764 h 21600"/>
              <a:gd name="T6" fmla="*/ 4089 w 21600"/>
              <a:gd name="T7" fmla="*/ 4834 h 21600"/>
              <a:gd name="T8" fmla="*/ 13444 w 21600"/>
              <a:gd name="T9" fmla="*/ 4149 h 21600"/>
              <a:gd name="T10" fmla="*/ 24293 w 21600"/>
              <a:gd name="T11" fmla="*/ 11207 h 21600"/>
              <a:gd name="T12" fmla="*/ 19638 w 21600"/>
              <a:gd name="T13" fmla="*/ 15590 h 21600"/>
              <a:gd name="T14" fmla="*/ 15254 w 21600"/>
              <a:gd name="T15" fmla="*/ 1093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953" y="11015"/>
                </a:moveTo>
                <a:cubicBezTo>
                  <a:pt x="17955" y="10944"/>
                  <a:pt x="17957" y="10872"/>
                  <a:pt x="17957" y="10800"/>
                </a:cubicBezTo>
                <a:cubicBezTo>
                  <a:pt x="17957" y="6847"/>
                  <a:pt x="14752" y="3643"/>
                  <a:pt x="10800" y="3643"/>
                </a:cubicBezTo>
                <a:cubicBezTo>
                  <a:pt x="8755" y="3642"/>
                  <a:pt x="6809" y="4517"/>
                  <a:pt x="5451" y="6044"/>
                </a:cubicBezTo>
                <a:lnTo>
                  <a:pt x="2728" y="3624"/>
                </a:lnTo>
                <a:cubicBezTo>
                  <a:pt x="4778" y="1318"/>
                  <a:pt x="7715" y="-1"/>
                  <a:pt x="10800" y="0"/>
                </a:cubicBezTo>
                <a:cubicBezTo>
                  <a:pt x="16764" y="0"/>
                  <a:pt x="21600" y="4835"/>
                  <a:pt x="21600" y="10800"/>
                </a:cubicBezTo>
                <a:cubicBezTo>
                  <a:pt x="21600" y="10908"/>
                  <a:pt x="21598" y="11017"/>
                  <a:pt x="21595" y="11125"/>
                </a:cubicBezTo>
                <a:lnTo>
                  <a:pt x="24293" y="11207"/>
                </a:lnTo>
                <a:lnTo>
                  <a:pt x="19638" y="15590"/>
                </a:lnTo>
                <a:lnTo>
                  <a:pt x="15254" y="10934"/>
                </a:lnTo>
                <a:lnTo>
                  <a:pt x="17953" y="11015"/>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18" name="AutoShape 85"/>
          <p:cNvSpPr>
            <a:spLocks noChangeArrowheads="1"/>
          </p:cNvSpPr>
          <p:nvPr/>
        </p:nvSpPr>
        <p:spPr bwMode="auto">
          <a:xfrm rot="10800000">
            <a:off x="2071670" y="3857628"/>
            <a:ext cx="1219200" cy="609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a:noFill/>
          </a:ln>
          <a:effectLst/>
          <a:scene3d>
            <a:camera prst="orthographicFront">
              <a:rot lat="0" lon="21299999" rev="0"/>
            </a:camera>
            <a:lightRig rig="threePt" dir="t"/>
          </a:scene3d>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nvGrpSpPr>
          <p:cNvPr id="21" name="Group 160"/>
          <p:cNvGrpSpPr>
            <a:grpSpLocks/>
          </p:cNvGrpSpPr>
          <p:nvPr/>
        </p:nvGrpSpPr>
        <p:grpSpPr bwMode="auto">
          <a:xfrm>
            <a:off x="3718178" y="3848126"/>
            <a:ext cx="1447800" cy="1447800"/>
            <a:chOff x="1440" y="1692"/>
            <a:chExt cx="912" cy="912"/>
          </a:xfrm>
        </p:grpSpPr>
        <p:sp>
          <p:nvSpPr>
            <p:cNvPr id="22" name="Oval 9"/>
            <p:cNvSpPr>
              <a:spLocks noChangeArrowheads="1"/>
            </p:cNvSpPr>
            <p:nvPr/>
          </p:nvSpPr>
          <p:spPr bwMode="auto">
            <a:xfrm>
              <a:off x="1440" y="1692"/>
              <a:ext cx="912" cy="912"/>
            </a:xfrm>
            <a:prstGeom prst="ellipse">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3" name="Oval 13"/>
            <p:cNvSpPr>
              <a:spLocks noChangeArrowheads="1"/>
            </p:cNvSpPr>
            <p:nvPr/>
          </p:nvSpPr>
          <p:spPr bwMode="auto">
            <a:xfrm>
              <a:off x="1463" y="1715"/>
              <a:ext cx="866" cy="866"/>
            </a:xfrm>
            <a:prstGeom prst="ellipse">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4" name="Oval 21"/>
            <p:cNvSpPr>
              <a:spLocks noChangeArrowheads="1"/>
            </p:cNvSpPr>
            <p:nvPr/>
          </p:nvSpPr>
          <p:spPr bwMode="auto">
            <a:xfrm flipH="1">
              <a:off x="1588" y="1728"/>
              <a:ext cx="619" cy="412"/>
            </a:xfrm>
            <a:prstGeom prst="ellipse">
              <a:avLst/>
            </a:pr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grpSp>
      <p:grpSp>
        <p:nvGrpSpPr>
          <p:cNvPr id="26" name="Group 161"/>
          <p:cNvGrpSpPr>
            <a:grpSpLocks/>
          </p:cNvGrpSpPr>
          <p:nvPr/>
        </p:nvGrpSpPr>
        <p:grpSpPr bwMode="auto">
          <a:xfrm>
            <a:off x="5335840" y="3884639"/>
            <a:ext cx="1374775" cy="1374775"/>
            <a:chOff x="2459" y="1715"/>
            <a:chExt cx="866" cy="866"/>
          </a:xfrm>
        </p:grpSpPr>
        <p:sp>
          <p:nvSpPr>
            <p:cNvPr id="27" name="Oval 138"/>
            <p:cNvSpPr>
              <a:spLocks noChangeArrowheads="1"/>
            </p:cNvSpPr>
            <p:nvPr/>
          </p:nvSpPr>
          <p:spPr bwMode="auto">
            <a:xfrm>
              <a:off x="2459" y="1715"/>
              <a:ext cx="866" cy="866"/>
            </a:xfrm>
            <a:prstGeom prst="ellipse">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sp>
          <p:nvSpPr>
            <p:cNvPr id="28" name="Oval 139"/>
            <p:cNvSpPr>
              <a:spLocks noChangeArrowheads="1"/>
            </p:cNvSpPr>
            <p:nvPr/>
          </p:nvSpPr>
          <p:spPr bwMode="auto">
            <a:xfrm flipH="1">
              <a:off x="2584" y="1728"/>
              <a:ext cx="619" cy="412"/>
            </a:xfrm>
            <a:prstGeom prst="ellipse">
              <a:avLst/>
            </a:pr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grpSp>
      <p:sp>
        <p:nvSpPr>
          <p:cNvPr id="30" name="AutoShape 110"/>
          <p:cNvSpPr>
            <a:spLocks noChangeArrowheads="1"/>
          </p:cNvSpPr>
          <p:nvPr/>
        </p:nvSpPr>
        <p:spPr bwMode="gray">
          <a:xfrm>
            <a:off x="6929454"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1.0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1.0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
        <p:nvSpPr>
          <p:cNvPr id="37" name="مستطيل 36"/>
          <p:cNvSpPr/>
          <p:nvPr/>
        </p:nvSpPr>
        <p:spPr bwMode="auto">
          <a:xfrm>
            <a:off x="4500562" y="5500702"/>
            <a:ext cx="2928958" cy="500066"/>
          </a:xfrm>
          <a:prstGeom prst="rect">
            <a:avLst/>
          </a:prstGeom>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3200" b="0" i="0" u="none" strike="noStrike" cap="none" normalizeH="0" baseline="0" dirty="0" smtClean="0">
                <a:ln>
                  <a:noFill/>
                </a:ln>
                <a:solidFill>
                  <a:srgbClr val="006600"/>
                </a:solidFill>
                <a:latin typeface="Arial" pitchFamily="34" charset="0"/>
              </a:rPr>
              <a:t>أجيال الويب</a:t>
            </a:r>
          </a:p>
        </p:txBody>
      </p:sp>
      <p:sp>
        <p:nvSpPr>
          <p:cNvPr id="38" name="AutoShape 110"/>
          <p:cNvSpPr>
            <a:spLocks noChangeArrowheads="1"/>
          </p:cNvSpPr>
          <p:nvPr/>
        </p:nvSpPr>
        <p:spPr bwMode="gray">
          <a:xfrm>
            <a:off x="5357818"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2.0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2.0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
        <p:nvSpPr>
          <p:cNvPr id="39" name="AutoShape 110"/>
          <p:cNvSpPr>
            <a:spLocks noChangeArrowheads="1"/>
          </p:cNvSpPr>
          <p:nvPr/>
        </p:nvSpPr>
        <p:spPr bwMode="gray">
          <a:xfrm>
            <a:off x="3786182" y="4286256"/>
            <a:ext cx="1285884" cy="63819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ar-SA"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الويب 3.0</a:t>
            </a: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r>
            <a:b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kumimoji="1" lang="en-US" altLang="ko-KR"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Web 3.0</a:t>
            </a:r>
            <a:endParaRPr kumimoji="1" lang="en-US" altLang="ko-KR" b="1" dirty="0">
              <a:solidFill>
                <a:schemeClr val="bg1"/>
              </a:solidFill>
              <a:effectLst>
                <a:outerShdw blurRad="38100" dist="38100" dir="2700000" algn="tl">
                  <a:srgbClr val="000000">
                    <a:alpha val="43137"/>
                  </a:srgbClr>
                </a:outerShdw>
              </a:effectLst>
              <a:latin typeface="Times New Roman" pitchFamily="18" charset="0"/>
              <a:ea typeface="굴림" pitchFamily="34" charset="-127"/>
              <a:cs typeface="Times New Roman" pitchFamily="18" charset="0"/>
            </a:endParaRPr>
          </a:p>
        </p:txBody>
      </p:sp>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endParaRPr lang="ar-SA" altLang="ko-KR" sz="3000" kern="0" dirty="0" smtClean="0">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pic>
        <p:nvPicPr>
          <p:cNvPr id="8" name="صورة 7" descr="UNSET.jpg"/>
          <p:cNvPicPr>
            <a:picLocks noChangeAspect="1"/>
          </p:cNvPicPr>
          <p:nvPr/>
        </p:nvPicPr>
        <p:blipFill>
          <a:blip r:embed="rId5"/>
          <a:stretch>
            <a:fillRect/>
          </a:stretch>
        </p:blipFill>
        <p:spPr>
          <a:xfrm>
            <a:off x="2071670" y="1428736"/>
            <a:ext cx="6810406" cy="5162288"/>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أدوات التعلم عن طريق الويب </a:t>
            </a:r>
          </a:p>
        </p:txBody>
      </p:sp>
      <p:sp>
        <p:nvSpPr>
          <p:cNvPr id="69" name="Rectangle 3"/>
          <p:cNvSpPr txBox="1">
            <a:spLocks noChangeArrowheads="1"/>
          </p:cNvSpPr>
          <p:nvPr/>
        </p:nvSpPr>
        <p:spPr bwMode="auto">
          <a:xfrm>
            <a:off x="1785918" y="1447816"/>
            <a:ext cx="7129482" cy="498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pPr>
            <a:endParaRPr lang="ar-SA" altLang="ko-KR" sz="3000" kern="0" dirty="0" smtClean="0">
              <a:latin typeface="Times New Roman" pitchFamily="18" charset="0"/>
              <a:ea typeface="굴림" pitchFamily="34" charset="-127"/>
              <a:cs typeface="Times New Roman" pitchFamily="18" charset="0"/>
            </a:endParaRPr>
          </a:p>
        </p:txBody>
      </p:sp>
      <p:pic>
        <p:nvPicPr>
          <p:cNvPr id="162818" name="Picture 2"/>
          <p:cNvPicPr>
            <a:picLocks noChangeAspect="1" noChangeArrowheads="1"/>
          </p:cNvPicPr>
          <p:nvPr/>
        </p:nvPicPr>
        <p:blipFill>
          <a:blip r:embed="rId4">
            <a:clrChange>
              <a:clrFrom>
                <a:srgbClr val="336599"/>
              </a:clrFrom>
              <a:clrTo>
                <a:srgbClr val="336599">
                  <a:alpha val="0"/>
                </a:srgbClr>
              </a:clrTo>
            </a:clrChange>
            <a:duotone>
              <a:schemeClr val="accent2">
                <a:shade val="45000"/>
                <a:satMod val="135000"/>
              </a:schemeClr>
              <a:prstClr val="white"/>
            </a:duotone>
          </a:blip>
          <a:srcRect l="29167" t="33333" r="60416" b="11666"/>
          <a:stretch>
            <a:fillRect/>
          </a:stretch>
        </p:blipFill>
        <p:spPr bwMode="auto">
          <a:xfrm>
            <a:off x="214282" y="428604"/>
            <a:ext cx="1428760" cy="4714908"/>
          </a:xfrm>
          <a:prstGeom prst="rect">
            <a:avLst/>
          </a:prstGeom>
          <a:noFill/>
          <a:ln w="9525">
            <a:noFill/>
            <a:miter lim="800000"/>
            <a:headEnd/>
            <a:tailEnd/>
          </a:ln>
          <a:effectLst/>
        </p:spPr>
      </p:pic>
      <p:pic>
        <p:nvPicPr>
          <p:cNvPr id="7" name="صورة 6" descr="Web3.jpg"/>
          <p:cNvPicPr>
            <a:picLocks noChangeAspect="1"/>
          </p:cNvPicPr>
          <p:nvPr/>
        </p:nvPicPr>
        <p:blipFill>
          <a:blip r:embed="rId5"/>
          <a:stretch>
            <a:fillRect/>
          </a:stretch>
        </p:blipFill>
        <p:spPr>
          <a:xfrm>
            <a:off x="1928794" y="1357298"/>
            <a:ext cx="2933700" cy="3400425"/>
          </a:xfrm>
          <a:prstGeom prst="rect">
            <a:avLst/>
          </a:prstGeom>
        </p:spPr>
      </p:pic>
      <p:sp>
        <p:nvSpPr>
          <p:cNvPr id="9" name="مربع نص 8"/>
          <p:cNvSpPr txBox="1"/>
          <p:nvPr/>
        </p:nvSpPr>
        <p:spPr>
          <a:xfrm>
            <a:off x="2143108" y="4000504"/>
            <a:ext cx="6572296" cy="1938992"/>
          </a:xfrm>
          <a:prstGeom prst="rect">
            <a:avLst/>
          </a:prstGeom>
          <a:noFill/>
        </p:spPr>
        <p:txBody>
          <a:bodyPr wrap="square" rtlCol="1">
            <a:spAutoFit/>
          </a:bodyPr>
          <a:lstStyle/>
          <a:p>
            <a:pPr algn="r" rtl="1">
              <a:buFont typeface="Arial" pitchFamily="34" charset="0"/>
              <a:buChar char="•"/>
            </a:pPr>
            <a:r>
              <a:rPr lang="ar-SA" sz="3200" dirty="0" smtClean="0"/>
              <a:t> يعتمد بشكل أساسي على الذكاء الاصطناعي.</a:t>
            </a:r>
          </a:p>
          <a:p>
            <a:pPr algn="r" rtl="1">
              <a:buFont typeface="Arial" pitchFamily="34" charset="0"/>
              <a:buChar char="•"/>
            </a:pPr>
            <a:r>
              <a:rPr lang="ar-SA" sz="3200" dirty="0" smtClean="0"/>
              <a:t> يقوم تحويل بيانات الويب إلى لغة تفهمها الآلة.</a:t>
            </a:r>
          </a:p>
          <a:p>
            <a:pPr algn="r" rtl="1">
              <a:buFont typeface="Arial" pitchFamily="34" charset="0"/>
              <a:buChar char="•"/>
            </a:pPr>
            <a:r>
              <a:rPr lang="ar-SA" sz="3200" dirty="0" smtClean="0"/>
              <a:t> يكون البحث أكثر سهولة ودقة في النتائج</a:t>
            </a:r>
            <a:r>
              <a:rPr lang="ar-SA" sz="2800" dirty="0" smtClean="0"/>
              <a:t>.</a:t>
            </a:r>
            <a:endParaRPr lang="ar-SA" dirty="0" smtClean="0"/>
          </a:p>
          <a:p>
            <a:pPr algn="r"/>
            <a:endParaRPr lang="en-US" dirty="0" smtClean="0"/>
          </a:p>
        </p:txBody>
      </p:sp>
      <p:sp>
        <p:nvSpPr>
          <p:cNvPr id="10" name="مستطيل مستدير الزوايا 9"/>
          <p:cNvSpPr/>
          <p:nvPr/>
        </p:nvSpPr>
        <p:spPr bwMode="auto">
          <a:xfrm>
            <a:off x="4929190" y="1500174"/>
            <a:ext cx="3714776" cy="2071702"/>
          </a:xfrm>
          <a:prstGeom prst="roundRect">
            <a:avLst/>
          </a:prstGeom>
          <a:gradFill flip="none" rotWithShape="1">
            <a:gsLst>
              <a:gs pos="0">
                <a:srgbClr val="B3B30D">
                  <a:tint val="66000"/>
                  <a:satMod val="160000"/>
                </a:srgbClr>
              </a:gs>
              <a:gs pos="50000">
                <a:srgbClr val="B3B30D">
                  <a:tint val="44500"/>
                  <a:satMod val="160000"/>
                </a:srgbClr>
              </a:gs>
              <a:gs pos="100000">
                <a:srgbClr val="B3B30D">
                  <a:tint val="23500"/>
                  <a:satMod val="160000"/>
                </a:srgbClr>
              </a:gs>
            </a:gsLst>
            <a:lin ang="27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r>
              <a:rPr lang="ar-SA" sz="3200" b="1" dirty="0" smtClean="0">
                <a:solidFill>
                  <a:schemeClr val="accent6">
                    <a:lumMod val="50000"/>
                  </a:schemeClr>
                </a:solidFill>
                <a:latin typeface="WinSoft Pro" pitchFamily="2" charset="-78"/>
                <a:cs typeface="WinSoft Pro" pitchFamily="2" charset="-78"/>
              </a:rPr>
              <a:t>الجيل الثالث: الويب 3.0 </a:t>
            </a:r>
            <a:endParaRPr lang="en-US" sz="3200" b="1" dirty="0" smtClean="0">
              <a:solidFill>
                <a:schemeClr val="accent6">
                  <a:lumMod val="50000"/>
                </a:schemeClr>
              </a:solidFill>
              <a:latin typeface="WinSoft Pro" pitchFamily="2" charset="-78"/>
              <a:cs typeface="WinSoft Pro" pitchFamily="2" charset="-78"/>
            </a:endParaRPr>
          </a:p>
          <a:p>
            <a:r>
              <a:rPr lang="en-US" sz="3600" b="1" dirty="0" smtClean="0">
                <a:solidFill>
                  <a:schemeClr val="accent6">
                    <a:lumMod val="50000"/>
                  </a:schemeClr>
                </a:solidFill>
                <a:latin typeface="WinSoft Pro" pitchFamily="2" charset="-78"/>
                <a:cs typeface="WinSoft Pro" pitchFamily="2" charset="-78"/>
              </a:rPr>
              <a:t>Semantic Web </a:t>
            </a:r>
          </a:p>
          <a:p>
            <a:r>
              <a:rPr lang="en-US" sz="3200" b="1" dirty="0" smtClean="0">
                <a:solidFill>
                  <a:schemeClr val="accent6">
                    <a:lumMod val="50000"/>
                  </a:schemeClr>
                </a:solidFill>
                <a:latin typeface="WinSoft Pro" pitchFamily="2" charset="-78"/>
                <a:cs typeface="WinSoft Pro" pitchFamily="2" charset="-78"/>
              </a:rPr>
              <a:t> </a:t>
            </a:r>
            <a:r>
              <a:rPr lang="ar-SA" sz="3200" b="1" dirty="0" smtClean="0">
                <a:solidFill>
                  <a:schemeClr val="accent6">
                    <a:lumMod val="50000"/>
                  </a:schemeClr>
                </a:solidFill>
                <a:latin typeface="WinSoft Pro" pitchFamily="2" charset="-78"/>
                <a:cs typeface="WinSoft Pro" pitchFamily="2" charset="-78"/>
              </a:rPr>
              <a:t>الويب الدلالي</a:t>
            </a:r>
          </a:p>
        </p:txBody>
      </p:sp>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3786182" y="1571612"/>
            <a:ext cx="5129218" cy="1500198"/>
          </a:xfrm>
        </p:spPr>
        <p:txBody>
          <a:bodyPr/>
          <a:lstStyle/>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عرض تقديمي رقم (2)و(3):</a:t>
            </a:r>
          </a:p>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مدة العرض: (15 دقيقة)</a:t>
            </a:r>
          </a:p>
          <a:p>
            <a:pPr marL="0" indent="0" algn="just">
              <a:buNone/>
            </a:pPr>
            <a:endParaRPr lang="ar-SA" altLang="ko-KR" sz="3600" dirty="0" smtClean="0">
              <a:solidFill>
                <a:srgbClr val="000000"/>
              </a:solidFill>
              <a:latin typeface="Arial" panose="020B0604020202020204" pitchFamily="34" charset="0"/>
              <a:ea typeface="굴림" pitchFamily="34" charset="-127"/>
              <a:cs typeface="Arial" panose="020B0604020202020204" pitchFamily="34" charset="0"/>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واجب جماعي</a:t>
            </a:r>
          </a:p>
        </p:txBody>
      </p:sp>
      <p:pic>
        <p:nvPicPr>
          <p:cNvPr id="5" name="صورة 4" descr="presentation-icon.png"/>
          <p:cNvPicPr>
            <a:picLocks noChangeAspect="1"/>
          </p:cNvPicPr>
          <p:nvPr/>
        </p:nvPicPr>
        <p:blipFill>
          <a:blip r:embed="rId4" cstate="print">
            <a:duotone>
              <a:schemeClr val="accent1">
                <a:shade val="45000"/>
                <a:satMod val="135000"/>
              </a:schemeClr>
              <a:prstClr val="white"/>
            </a:duotone>
          </a:blip>
          <a:stretch>
            <a:fillRect/>
          </a:stretch>
        </p:blipFill>
        <p:spPr>
          <a:xfrm>
            <a:off x="1785918" y="1000108"/>
            <a:ext cx="3143248" cy="3143248"/>
          </a:xfrm>
          <a:prstGeom prst="rect">
            <a:avLst/>
          </a:prstGeom>
        </p:spPr>
      </p:pic>
      <p:sp>
        <p:nvSpPr>
          <p:cNvPr id="6" name="مربع نص 5"/>
          <p:cNvSpPr txBox="1"/>
          <p:nvPr/>
        </p:nvSpPr>
        <p:spPr>
          <a:xfrm>
            <a:off x="2071670" y="3857628"/>
            <a:ext cx="6858048" cy="1754326"/>
          </a:xfrm>
          <a:prstGeom prst="rect">
            <a:avLst/>
          </a:prstGeom>
          <a:noFill/>
        </p:spPr>
        <p:txBody>
          <a:bodyPr wrap="square" rtlCol="1">
            <a:spAutoFit/>
          </a:bodyPr>
          <a:lstStyle/>
          <a:p>
            <a:r>
              <a:rPr lang="ar-SA" sz="3600" dirty="0" smtClean="0"/>
              <a:t>تطبيقات الويب 2.0 المختلفة واستخداماتها في التعليم مع استعراض أمثلة ونماذج لذلك.</a:t>
            </a:r>
          </a:p>
          <a:p>
            <a:endParaRPr lang="ar-SA" sz="3600" dirty="0"/>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altLang="ko-KR" sz="3200" kern="0" dirty="0" smtClean="0">
                <a:solidFill>
                  <a:srgbClr val="000000"/>
                </a:solidFill>
                <a:latin typeface="Times New Roman" pitchFamily="18" charset="0"/>
                <a:ea typeface="굴림" pitchFamily="34" charset="-127"/>
                <a:cs typeface="Times New Roman" pitchFamily="18" charset="0"/>
              </a:rPr>
              <a:t>هو منظومة تعليمية لتقديم البرامج التعليمية أو التدريبية للمتعلمين أو المتدربين في أي وقت وفي أي مكان باستخدام تقنيات المعلومات والاتصالات التفاعلية مثل (الإنترنت، الإذاعة، القنوات المحلية أو الفضائية للتلفاز، الأقراص المدمجة، التليفون، البريد الإلكتروني، أجهزة الحاسوب، المؤتمرات عن بعد) لتوفير بيئة تعليمية تفاعلية متعددة المصادر.</a:t>
            </a: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rgbClr val="000000"/>
              </a:solidFill>
              <a:effectLst/>
              <a:uLnTx/>
              <a:uFillTx/>
              <a:latin typeface="Times New Roman" pitchFamily="18" charset="0"/>
              <a:ea typeface="굴림" pitchFamily="34" charset="-127"/>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ثالثاً: التعلم الإلكتروني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E-Learning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bwMode="auto">
          <a:xfrm>
            <a:off x="2357422" y="5429264"/>
            <a:ext cx="6500858" cy="121444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70C0"/>
                </a:solidFill>
                <a:effectLst/>
                <a:latin typeface="Arial" pitchFamily="34" charset="0"/>
              </a:rPr>
              <a:t>صح أم خطأ:</a:t>
            </a:r>
            <a:r>
              <a:rPr kumimoji="0" lang="ar-SA" sz="2800" b="0" i="0" u="none" strike="noStrike" cap="none" normalizeH="0" dirty="0" smtClean="0">
                <a:ln>
                  <a:noFill/>
                </a:ln>
                <a:solidFill>
                  <a:srgbClr val="0070C0"/>
                </a:solidFill>
                <a:effectLst/>
                <a:latin typeface="Arial" pitchFamily="34" charset="0"/>
              </a:rPr>
              <a:t> </a:t>
            </a:r>
            <a:r>
              <a:rPr kumimoji="0" lang="ar-SA" sz="2800" b="0" i="0" u="none" strike="noStrike" cap="none" normalizeH="0" dirty="0" err="1" smtClean="0">
                <a:ln>
                  <a:noFill/>
                </a:ln>
                <a:solidFill>
                  <a:schemeClr val="tx1"/>
                </a:solidFill>
                <a:effectLst/>
                <a:latin typeface="Arial" pitchFamily="34" charset="0"/>
              </a:rPr>
              <a:t>لايمكن</a:t>
            </a:r>
            <a:r>
              <a:rPr kumimoji="0" lang="ar-SA" sz="2800" b="0" i="0" u="none" strike="noStrike" cap="none" normalizeH="0" dirty="0" smtClean="0">
                <a:ln>
                  <a:noFill/>
                </a:ln>
                <a:solidFill>
                  <a:schemeClr val="tx1"/>
                </a:solidFill>
                <a:effectLst/>
                <a:latin typeface="Arial" pitchFamily="34" charset="0"/>
              </a:rPr>
              <a:t> أن يكون هناك تعلم إلكتروني</a:t>
            </a:r>
            <a:br>
              <a:rPr kumimoji="0" lang="ar-SA" sz="2800" b="0" i="0" u="none" strike="noStrike" cap="none" normalizeH="0" dirty="0" smtClean="0">
                <a:ln>
                  <a:noFill/>
                </a:ln>
                <a:solidFill>
                  <a:schemeClr val="tx1"/>
                </a:solidFill>
                <a:effectLst/>
                <a:latin typeface="Arial" pitchFamily="34" charset="0"/>
              </a:rPr>
            </a:br>
            <a:r>
              <a:rPr kumimoji="0" lang="ar-SA" sz="2800" b="0" i="0" u="none" strike="noStrike" cap="none" normalizeH="0" dirty="0" smtClean="0">
                <a:ln>
                  <a:noFill/>
                </a:ln>
                <a:solidFill>
                  <a:schemeClr val="tx1"/>
                </a:solidFill>
                <a:effectLst/>
                <a:latin typeface="Arial" pitchFamily="34" charset="0"/>
              </a:rPr>
              <a:t> بدون وجود اتصال إنترنت. </a:t>
            </a:r>
            <a:r>
              <a:rPr kumimoji="0" lang="ar-SA" sz="2800" b="0" i="0" u="none" strike="noStrike" cap="none" normalizeH="0" dirty="0" smtClean="0">
                <a:ln>
                  <a:noFill/>
                </a:ln>
                <a:solidFill>
                  <a:srgbClr val="0070C0"/>
                </a:solidFill>
                <a:effectLst/>
                <a:latin typeface="Arial" pitchFamily="34" charset="0"/>
              </a:rPr>
              <a:t>أعطي مثال؟</a:t>
            </a:r>
            <a:endParaRPr kumimoji="0" lang="ar-SA" b="0" i="0" u="none" strike="noStrike" cap="none" normalizeH="0" baseline="0" dirty="0" smtClean="0">
              <a:ln>
                <a:noFill/>
              </a:ln>
              <a:solidFill>
                <a:srgbClr val="0070C0"/>
              </a:solidFill>
              <a:effectLst/>
              <a:latin typeface="Arial" pitchFamily="34" charset="0"/>
            </a:endParaRPr>
          </a:p>
        </p:txBody>
      </p:sp>
      <p:pic>
        <p:nvPicPr>
          <p:cNvPr id="16" name="Picture 2" descr="https://encrypted-tbn3.gstatic.com/images?q=tbn:ANd9GcTCxXRB-zROqUugusuenxqUaTsnk4XqXDC31em7n7wXE9x0BSE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33540" y="4714884"/>
            <a:ext cx="2081204" cy="2081205"/>
          </a:xfrm>
          <a:prstGeom prst="rect">
            <a:avLst/>
          </a:prstGeom>
          <a:noFill/>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أنماط التعلم الإلكتروني</a:t>
            </a:r>
            <a:endParaRPr lang="en-US" altLang="ar-SA" sz="4000" dirty="0">
              <a:solidFill>
                <a:srgbClr val="008000"/>
              </a:solidFill>
              <a:effectLst>
                <a:outerShdw blurRad="38100" dist="38100" dir="2700000" algn="tl">
                  <a:srgbClr val="000000">
                    <a:alpha val="43137"/>
                  </a:srgbClr>
                </a:outerShdw>
              </a:effectLst>
            </a:endParaRPr>
          </a:p>
        </p:txBody>
      </p:sp>
      <p:sp>
        <p:nvSpPr>
          <p:cNvPr id="69" name="Rectangle 3"/>
          <p:cNvSpPr txBox="1">
            <a:spLocks noChangeArrowheads="1"/>
          </p:cNvSpPr>
          <p:nvPr/>
        </p:nvSpPr>
        <p:spPr bwMode="auto">
          <a:xfrm>
            <a:off x="1857356" y="1571612"/>
            <a:ext cx="7079704"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b="1" dirty="0" smtClean="0">
                <a:solidFill>
                  <a:schemeClr val="accent6">
                    <a:lumMod val="75000"/>
                  </a:schemeClr>
                </a:solidFill>
                <a:latin typeface="Times New Roman" pitchFamily="18" charset="0"/>
                <a:cs typeface="Times New Roman" pitchFamily="18" charset="0"/>
              </a:rPr>
              <a:t>التعلم الإلكتروني المتزامن</a:t>
            </a:r>
            <a:br>
              <a:rPr lang="ar-SA" sz="3000" b="1" dirty="0" smtClean="0">
                <a:solidFill>
                  <a:schemeClr val="accent6">
                    <a:lumMod val="75000"/>
                  </a:schemeClr>
                </a:solidFill>
                <a:latin typeface="Times New Roman" pitchFamily="18" charset="0"/>
                <a:cs typeface="Times New Roman" pitchFamily="18" charset="0"/>
              </a:rPr>
            </a:br>
            <a:r>
              <a:rPr lang="ar-SA" sz="3000" b="1" dirty="0" smtClean="0">
                <a:solidFill>
                  <a:schemeClr val="accent6">
                    <a:lumMod val="75000"/>
                  </a:schemeClr>
                </a:solidFill>
                <a:latin typeface="Times New Roman" pitchFamily="18" charset="0"/>
                <a:cs typeface="Times New Roman" pitchFamily="18" charset="0"/>
              </a:rPr>
              <a:t> (</a:t>
            </a:r>
            <a:r>
              <a:rPr lang="en-US" sz="3000" b="1" dirty="0" smtClean="0">
                <a:solidFill>
                  <a:schemeClr val="accent6">
                    <a:lumMod val="75000"/>
                  </a:schemeClr>
                </a:solidFill>
                <a:latin typeface="Times New Roman" pitchFamily="18" charset="0"/>
                <a:cs typeface="Times New Roman" pitchFamily="18" charset="0"/>
              </a:rPr>
              <a:t>(Asynchronous E-Learning </a:t>
            </a:r>
            <a:r>
              <a:rPr lang="ar-SA" sz="3000" b="1" dirty="0" smtClean="0">
                <a:solidFill>
                  <a:schemeClr val="accent6">
                    <a:lumMod val="75000"/>
                  </a:schemeClr>
                </a:solidFill>
                <a:latin typeface="Times New Roman" pitchFamily="18" charset="0"/>
                <a:cs typeface="Times New Roman" pitchFamily="18" charset="0"/>
              </a:rPr>
              <a:t>: </a:t>
            </a:r>
          </a:p>
          <a:p>
            <a:pPr marL="342900" marR="0" lvl="0" indent="-342900" algn="just" defTabSz="914400" rtl="1" eaLnBrk="1" fontAlgn="auto" latinLnBrk="0" hangingPunct="1">
              <a:lnSpc>
                <a:spcPct val="100000"/>
              </a:lnSpc>
              <a:spcBef>
                <a:spcPct val="20000"/>
              </a:spcBef>
              <a:spcAft>
                <a:spcPts val="0"/>
              </a:spcAft>
              <a:buClrTx/>
              <a:buSzTx/>
              <a:tabLst/>
              <a:defRPr/>
            </a:pPr>
            <a:r>
              <a:rPr lang="ar-SA" sz="3000" dirty="0" smtClean="0">
                <a:latin typeface="Times New Roman" pitchFamily="18" charset="0"/>
                <a:cs typeface="Times New Roman" pitchFamily="18" charset="0"/>
              </a:rPr>
              <a:t>وهو التعليم المباشر والذي يحتاج إلى وجود المعلم والمتعلمين في نفس الوقت.</a:t>
            </a:r>
            <a:endParaRPr lang="en-US" sz="3000" dirty="0" smtClean="0">
              <a:latin typeface="Times New Roman" pitchFamily="18" charset="0"/>
              <a:cs typeface="Times New Roman" pitchFamily="18" charset="0"/>
            </a:endParaRPr>
          </a:p>
          <a:p>
            <a:pPr marL="342900" indent="-342900" algn="r" rtl="1" fontAlgn="auto">
              <a:spcBef>
                <a:spcPct val="20000"/>
              </a:spcBef>
              <a:spcAft>
                <a:spcPts val="0"/>
              </a:spcAft>
              <a:buFont typeface="Arial" pitchFamily="34" charset="0"/>
              <a:buChar char="•"/>
              <a:defRPr/>
            </a:pPr>
            <a:r>
              <a:rPr lang="ar-SA" sz="3000" b="1" dirty="0" smtClean="0">
                <a:solidFill>
                  <a:schemeClr val="accent6">
                    <a:lumMod val="75000"/>
                  </a:schemeClr>
                </a:solidFill>
                <a:latin typeface="Times New Roman" pitchFamily="18" charset="0"/>
                <a:cs typeface="Times New Roman" pitchFamily="18" charset="0"/>
              </a:rPr>
              <a:t>التعلم الإلكتروني غير المتزامن</a:t>
            </a:r>
            <a:br>
              <a:rPr lang="ar-SA" sz="3000" b="1" dirty="0" smtClean="0">
                <a:solidFill>
                  <a:schemeClr val="accent6">
                    <a:lumMod val="75000"/>
                  </a:schemeClr>
                </a:solidFill>
                <a:latin typeface="Times New Roman" pitchFamily="18" charset="0"/>
                <a:cs typeface="Times New Roman" pitchFamily="18" charset="0"/>
              </a:rPr>
            </a:br>
            <a:r>
              <a:rPr lang="ar-SA" sz="3000" b="1" dirty="0" smtClean="0">
                <a:solidFill>
                  <a:schemeClr val="accent6">
                    <a:lumMod val="75000"/>
                  </a:schemeClr>
                </a:solidFill>
                <a:latin typeface="Times New Roman" pitchFamily="18" charset="0"/>
                <a:cs typeface="Times New Roman" pitchFamily="18" charset="0"/>
              </a:rPr>
              <a:t> (</a:t>
            </a:r>
            <a:r>
              <a:rPr lang="en-US" sz="3000" b="1" dirty="0" smtClean="0">
                <a:solidFill>
                  <a:schemeClr val="accent6">
                    <a:lumMod val="75000"/>
                  </a:schemeClr>
                </a:solidFill>
                <a:latin typeface="Times New Roman" pitchFamily="18" charset="0"/>
                <a:cs typeface="Times New Roman" pitchFamily="18" charset="0"/>
              </a:rPr>
              <a:t>(Asynchronous E-Learning </a:t>
            </a:r>
            <a:r>
              <a:rPr lang="ar-SA" sz="3000" b="1" dirty="0" smtClean="0">
                <a:solidFill>
                  <a:schemeClr val="accent6">
                    <a:lumMod val="75000"/>
                  </a:schemeClr>
                </a:solidFill>
                <a:latin typeface="Times New Roman" pitchFamily="18" charset="0"/>
                <a:cs typeface="Times New Roman" pitchFamily="18" charset="0"/>
              </a:rPr>
              <a:t>:</a:t>
            </a:r>
          </a:p>
          <a:p>
            <a:pPr marL="342900" indent="-342900" algn="just" rtl="1" fontAlgn="auto">
              <a:spcBef>
                <a:spcPct val="20000"/>
              </a:spcBef>
              <a:spcAft>
                <a:spcPts val="0"/>
              </a:spcAft>
              <a:defRPr/>
            </a:pPr>
            <a:r>
              <a:rPr lang="ar-SA" sz="3000" dirty="0" smtClean="0">
                <a:latin typeface="Times New Roman" pitchFamily="18" charset="0"/>
                <a:cs typeface="Times New Roman" pitchFamily="18" charset="0"/>
              </a:rPr>
              <a:t>وهو التعليم غير المباشر الذي لا يحتاج إلى وجود المتعلمين في نفس الوقت.</a:t>
            </a:r>
            <a:endParaRPr lang="en-US" sz="3000" dirty="0" smtClean="0">
              <a:latin typeface="Times New Roman" pitchFamily="18" charset="0"/>
              <a:cs typeface="Times New Roman"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kumimoji="0" lang="ar-SA" altLang="ko-KR" sz="3200" b="0" i="0" u="none" strike="noStrike" kern="0" cap="none" spc="0" normalizeH="0" baseline="0" noProof="0" dirty="0" smtClean="0">
              <a:ln>
                <a:noFill/>
              </a:ln>
              <a:solidFill>
                <a:srgbClr val="000000"/>
              </a:solidFill>
              <a:effectLst/>
              <a:uLnTx/>
              <a:uFillTx/>
              <a:latin typeface="Times New Roman" pitchFamily="18" charset="0"/>
              <a:ea typeface="굴림" pitchFamily="34" charset="-127"/>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أشكال استخدام التعلم الإلكتروني </a:t>
            </a:r>
          </a:p>
        </p:txBody>
      </p:sp>
      <p:sp>
        <p:nvSpPr>
          <p:cNvPr id="69" name="Rectangle 3"/>
          <p:cNvSpPr txBox="1">
            <a:spLocks noChangeArrowheads="1"/>
          </p:cNvSpPr>
          <p:nvPr/>
        </p:nvSpPr>
        <p:spPr bwMode="auto">
          <a:xfrm>
            <a:off x="1785918" y="1571612"/>
            <a:ext cx="7358082"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dirty="0" smtClean="0">
                <a:solidFill>
                  <a:schemeClr val="accent6">
                    <a:lumMod val="75000"/>
                  </a:schemeClr>
                </a:solidFill>
                <a:latin typeface="Times New Roman" pitchFamily="18" charset="0"/>
                <a:cs typeface="Times New Roman" pitchFamily="18" charset="0"/>
              </a:rPr>
              <a:t>التعلم الإلكتروني الجزئي:</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استخدام تقنيات التعليم الإلكتروني مع التعليم الصفي المعتاد.</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مثل: توجيه الطلاب إجراء بحث بالرجوع إلى الإنترنت.</a:t>
            </a:r>
          </a:p>
          <a:p>
            <a:pPr marR="0" lvl="0" algn="r" defTabSz="914400" rtl="1" eaLnBrk="1" fontAlgn="auto" latinLnBrk="0" hangingPunct="1">
              <a:lnSpc>
                <a:spcPct val="100000"/>
              </a:lnSpc>
              <a:spcBef>
                <a:spcPct val="20000"/>
              </a:spcBef>
              <a:spcAft>
                <a:spcPts val="0"/>
              </a:spcAft>
              <a:buClrTx/>
              <a:buSzTx/>
              <a:tabLst/>
              <a:defRPr/>
            </a:pPr>
            <a:endParaRPr lang="ar-SA" sz="3000" dirty="0" smtClean="0">
              <a:solidFill>
                <a:schemeClr val="accent6">
                  <a:lumMod val="75000"/>
                </a:schemeClr>
              </a:solidFill>
              <a:latin typeface="Times New Roman" pitchFamily="18" charset="0"/>
              <a:cs typeface="Times New Roman" pitchFamily="18" charset="0"/>
            </a:endParaRPr>
          </a:p>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dirty="0" smtClean="0">
                <a:solidFill>
                  <a:schemeClr val="accent6">
                    <a:lumMod val="75000"/>
                  </a:schemeClr>
                </a:solidFill>
                <a:latin typeface="Times New Roman" pitchFamily="18" charset="0"/>
                <a:cs typeface="Times New Roman" pitchFamily="18" charset="0"/>
              </a:rPr>
              <a:t>التعلم الإلكتروني المختلط ( التعلم المدمج ):</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هو الجمع بين التعلم الصفي والتعلم </a:t>
            </a:r>
            <a:r>
              <a:rPr lang="ar-SA" sz="3000" dirty="0" smtClean="0">
                <a:solidFill>
                  <a:srgbClr val="0070C0"/>
                </a:solidFill>
                <a:latin typeface="Times New Roman" pitchFamily="18" charset="0"/>
                <a:cs typeface="Times New Roman" pitchFamily="18" charset="0"/>
              </a:rPr>
              <a:t>الالكتروني داخل غرفة الصف</a:t>
            </a:r>
            <a:r>
              <a:rPr lang="ar-SA" sz="3000" dirty="0" smtClean="0">
                <a:solidFill>
                  <a:srgbClr val="000000"/>
                </a:solidFill>
                <a:latin typeface="Times New Roman" pitchFamily="18" charset="0"/>
                <a:cs typeface="Times New Roman" pitchFamily="18" charset="0"/>
              </a:rPr>
              <a:t>, مع التأكيد على أن </a:t>
            </a:r>
            <a:r>
              <a:rPr lang="ar-SA" sz="3000" dirty="0" smtClean="0">
                <a:solidFill>
                  <a:srgbClr val="0070C0"/>
                </a:solidFill>
                <a:latin typeface="Times New Roman" pitchFamily="18" charset="0"/>
                <a:cs typeface="Times New Roman" pitchFamily="18" charset="0"/>
              </a:rPr>
              <a:t>دور المعلم </a:t>
            </a:r>
            <a:r>
              <a:rPr lang="ar-SA" sz="3000" dirty="0" smtClean="0">
                <a:solidFill>
                  <a:srgbClr val="000000"/>
                </a:solidFill>
                <a:latin typeface="Times New Roman" pitchFamily="18" charset="0"/>
                <a:cs typeface="Times New Roman" pitchFamily="18" charset="0"/>
              </a:rPr>
              <a:t>ليس الملقن بل الموجه والمدير للموقف التعليمي و</a:t>
            </a:r>
            <a:r>
              <a:rPr lang="ar-SA" sz="3000" dirty="0" smtClean="0">
                <a:solidFill>
                  <a:srgbClr val="0070C0"/>
                </a:solidFill>
                <a:latin typeface="Times New Roman" pitchFamily="18" charset="0"/>
                <a:cs typeface="Times New Roman" pitchFamily="18" charset="0"/>
              </a:rPr>
              <a:t>دور المتعلم  </a:t>
            </a:r>
            <a:r>
              <a:rPr lang="ar-SA" sz="3000" dirty="0" smtClean="0">
                <a:solidFill>
                  <a:srgbClr val="000000"/>
                </a:solidFill>
                <a:latin typeface="Times New Roman" pitchFamily="18" charset="0"/>
                <a:cs typeface="Times New Roman" pitchFamily="18" charset="0"/>
              </a:rPr>
              <a:t>هو الأساس.</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مثل: استخدام برمجية تعليمية.</a:t>
            </a:r>
            <a:endParaRPr lang="ar-SA" sz="3000" dirty="0" smtClean="0">
              <a:solidFill>
                <a:schemeClr val="accent6">
                  <a:lumMod val="75000"/>
                </a:schemeClr>
              </a:solidFill>
              <a:latin typeface="Times New Roman" pitchFamily="18" charset="0"/>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أشكال استخدام التعلم الإلكتروني </a:t>
            </a:r>
          </a:p>
        </p:txBody>
      </p:sp>
      <p:sp>
        <p:nvSpPr>
          <p:cNvPr id="69" name="Rectangle 3"/>
          <p:cNvSpPr txBox="1">
            <a:spLocks noChangeArrowheads="1"/>
          </p:cNvSpPr>
          <p:nvPr/>
        </p:nvSpPr>
        <p:spPr bwMode="auto">
          <a:xfrm>
            <a:off x="1857356" y="1500174"/>
            <a:ext cx="7215206"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b="1" dirty="0" smtClean="0">
                <a:solidFill>
                  <a:schemeClr val="accent6">
                    <a:lumMod val="75000"/>
                  </a:schemeClr>
                </a:solidFill>
                <a:latin typeface="Times New Roman" pitchFamily="18" charset="0"/>
                <a:cs typeface="Times New Roman" pitchFamily="18" charset="0"/>
              </a:rPr>
              <a:t>التعلم الإلكتروني الكامل:</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يستخدم التعلم الإلكتروني </a:t>
            </a:r>
            <a:r>
              <a:rPr lang="ar-SA" sz="3000" dirty="0" smtClean="0">
                <a:solidFill>
                  <a:srgbClr val="0070C0"/>
                </a:solidFill>
                <a:latin typeface="Times New Roman" pitchFamily="18" charset="0"/>
                <a:cs typeface="Times New Roman" pitchFamily="18" charset="0"/>
              </a:rPr>
              <a:t>بديلاً</a:t>
            </a:r>
            <a:r>
              <a:rPr lang="ar-SA" sz="3000" dirty="0" smtClean="0">
                <a:solidFill>
                  <a:srgbClr val="000000"/>
                </a:solidFill>
                <a:latin typeface="Times New Roman" pitchFamily="18" charset="0"/>
                <a:cs typeface="Times New Roman" pitchFamily="18" charset="0"/>
              </a:rPr>
              <a:t> للتعليم الصفي، حيث يخرج </a:t>
            </a:r>
            <a:r>
              <a:rPr lang="ar-SA" sz="3000" dirty="0" smtClean="0">
                <a:solidFill>
                  <a:srgbClr val="0070C0"/>
                </a:solidFill>
                <a:latin typeface="Times New Roman" pitchFamily="18" charset="0"/>
                <a:cs typeface="Times New Roman" pitchFamily="18" charset="0"/>
              </a:rPr>
              <a:t>خارج حدود الصف الدراسي</a:t>
            </a:r>
            <a:r>
              <a:rPr lang="ar-SA" sz="3000" dirty="0" smtClean="0">
                <a:solidFill>
                  <a:srgbClr val="000000"/>
                </a:solidFill>
                <a:latin typeface="Times New Roman" pitchFamily="18" charset="0"/>
                <a:cs typeface="Times New Roman" pitchFamily="18" charset="0"/>
              </a:rPr>
              <a:t>, حيث يتم التعلم في فصول افتراضية وهو ما يسمى </a:t>
            </a:r>
            <a:r>
              <a:rPr lang="ar-SA" sz="3000" dirty="0" smtClean="0">
                <a:solidFill>
                  <a:srgbClr val="0070C0"/>
                </a:solidFill>
                <a:latin typeface="Times New Roman" pitchFamily="18" charset="0"/>
                <a:cs typeface="Times New Roman" pitchFamily="18" charset="0"/>
              </a:rPr>
              <a:t>بالتعلم الافتراضي</a:t>
            </a:r>
            <a:r>
              <a:rPr lang="ar-SA" sz="3000" dirty="0" smtClean="0">
                <a:solidFill>
                  <a:srgbClr val="000000"/>
                </a:solidFill>
                <a:latin typeface="Times New Roman" pitchFamily="18" charset="0"/>
                <a:cs typeface="Times New Roman" pitchFamily="18" charset="0"/>
              </a:rPr>
              <a:t>.</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يكون </a:t>
            </a:r>
            <a:r>
              <a:rPr lang="ar-SA" sz="3000" dirty="0" smtClean="0">
                <a:solidFill>
                  <a:srgbClr val="0070C0"/>
                </a:solidFill>
                <a:latin typeface="Times New Roman" pitchFamily="18" charset="0"/>
                <a:cs typeface="Times New Roman" pitchFamily="18" charset="0"/>
              </a:rPr>
              <a:t>دور المتعلم </a:t>
            </a:r>
            <a:r>
              <a:rPr lang="ar-SA" sz="3000" dirty="0" smtClean="0">
                <a:solidFill>
                  <a:srgbClr val="000000"/>
                </a:solidFill>
                <a:latin typeface="Times New Roman" pitchFamily="18" charset="0"/>
                <a:cs typeface="Times New Roman" pitchFamily="18" charset="0"/>
              </a:rPr>
              <a:t>هنا هو الدور الأساسي حيث </a:t>
            </a:r>
            <a:r>
              <a:rPr lang="ar-SA" sz="3000" dirty="0" smtClean="0">
                <a:solidFill>
                  <a:srgbClr val="0070C0"/>
                </a:solidFill>
                <a:latin typeface="Times New Roman" pitchFamily="18" charset="0"/>
                <a:cs typeface="Times New Roman" pitchFamily="18" charset="0"/>
              </a:rPr>
              <a:t>يتعلم ذاتياً </a:t>
            </a:r>
            <a:r>
              <a:rPr lang="ar-SA" sz="3000" dirty="0" smtClean="0">
                <a:solidFill>
                  <a:srgbClr val="000000"/>
                </a:solidFill>
                <a:latin typeface="Times New Roman" pitchFamily="18" charset="0"/>
                <a:cs typeface="Times New Roman" pitchFamily="18" charset="0"/>
              </a:rPr>
              <a:t>بطريقة فردية أو بطريقة تعاونية مع مجموعة صغيرة من زملائه.</a:t>
            </a:r>
          </a:p>
          <a:p>
            <a:pPr marR="0" lvl="0" algn="r" defTabSz="914400" rtl="1" eaLnBrk="1" fontAlgn="auto" latinLnBrk="0" hangingPunct="1">
              <a:lnSpc>
                <a:spcPct val="100000"/>
              </a:lnSpc>
              <a:spcBef>
                <a:spcPct val="20000"/>
              </a:spcBef>
              <a:spcAft>
                <a:spcPts val="0"/>
              </a:spcAft>
              <a:buClrTx/>
              <a:buSzTx/>
              <a:tabLst/>
              <a:defRPr/>
            </a:pPr>
            <a:endParaRPr lang="ar-SA" sz="3000" dirty="0" smtClean="0">
              <a:solidFill>
                <a:srgbClr val="000000"/>
              </a:solidFill>
              <a:latin typeface="Times New Roman" pitchFamily="18" charset="0"/>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619672" y="276399"/>
            <a:ext cx="7488832"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أشكال استخدام التعلم الإلكتروني </a:t>
            </a:r>
          </a:p>
        </p:txBody>
      </p:sp>
      <p:sp>
        <p:nvSpPr>
          <p:cNvPr id="69" name="Rectangle 3"/>
          <p:cNvSpPr txBox="1">
            <a:spLocks noChangeArrowheads="1"/>
          </p:cNvSpPr>
          <p:nvPr/>
        </p:nvSpPr>
        <p:spPr bwMode="auto">
          <a:xfrm>
            <a:off x="1857356" y="1500174"/>
            <a:ext cx="7215206" cy="50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R="0" lvl="0" algn="r" defTabSz="914400" rtl="1" eaLnBrk="1" fontAlgn="auto" latinLnBrk="0" hangingPunct="1">
              <a:lnSpc>
                <a:spcPct val="100000"/>
              </a:lnSpc>
              <a:spcBef>
                <a:spcPct val="20000"/>
              </a:spcBef>
              <a:spcAft>
                <a:spcPts val="0"/>
              </a:spcAft>
              <a:buClrTx/>
              <a:buSzTx/>
              <a:buFont typeface="Arial" pitchFamily="34" charset="0"/>
              <a:buChar char="•"/>
              <a:tabLst/>
              <a:defRPr/>
            </a:pPr>
            <a:r>
              <a:rPr lang="ar-SA" sz="3000" b="1" dirty="0" smtClean="0">
                <a:solidFill>
                  <a:schemeClr val="accent6">
                    <a:lumMod val="75000"/>
                  </a:schemeClr>
                </a:solidFill>
                <a:latin typeface="Times New Roman" pitchFamily="18" charset="0"/>
                <a:cs typeface="Times New Roman" pitchFamily="18" charset="0"/>
              </a:rPr>
              <a:t>التعلم الإلكتروني الكامل:</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يستخدم التعلم الإلكتروني </a:t>
            </a:r>
            <a:r>
              <a:rPr lang="ar-SA" sz="3000" dirty="0" smtClean="0">
                <a:solidFill>
                  <a:srgbClr val="0070C0"/>
                </a:solidFill>
                <a:latin typeface="Times New Roman" pitchFamily="18" charset="0"/>
                <a:cs typeface="Times New Roman" pitchFamily="18" charset="0"/>
              </a:rPr>
              <a:t>بديلاً</a:t>
            </a:r>
            <a:r>
              <a:rPr lang="ar-SA" sz="3000" dirty="0" smtClean="0">
                <a:solidFill>
                  <a:srgbClr val="000000"/>
                </a:solidFill>
                <a:latin typeface="Times New Roman" pitchFamily="18" charset="0"/>
                <a:cs typeface="Times New Roman" pitchFamily="18" charset="0"/>
              </a:rPr>
              <a:t> للتعليم الصفي، حيث يخرج </a:t>
            </a:r>
            <a:r>
              <a:rPr lang="ar-SA" sz="3000" dirty="0" smtClean="0">
                <a:solidFill>
                  <a:srgbClr val="0070C0"/>
                </a:solidFill>
                <a:latin typeface="Times New Roman" pitchFamily="18" charset="0"/>
                <a:cs typeface="Times New Roman" pitchFamily="18" charset="0"/>
              </a:rPr>
              <a:t>خارج حدود الصف الدراسي</a:t>
            </a:r>
            <a:r>
              <a:rPr lang="ar-SA" sz="3000" dirty="0" smtClean="0">
                <a:solidFill>
                  <a:srgbClr val="000000"/>
                </a:solidFill>
                <a:latin typeface="Times New Roman" pitchFamily="18" charset="0"/>
                <a:cs typeface="Times New Roman" pitchFamily="18" charset="0"/>
              </a:rPr>
              <a:t>, حيث يتم التعلم في فصول افتراضية وهو ما يسمى </a:t>
            </a:r>
            <a:r>
              <a:rPr lang="ar-SA" sz="3000" dirty="0" smtClean="0">
                <a:solidFill>
                  <a:srgbClr val="0070C0"/>
                </a:solidFill>
                <a:latin typeface="Times New Roman" pitchFamily="18" charset="0"/>
                <a:cs typeface="Times New Roman" pitchFamily="18" charset="0"/>
              </a:rPr>
              <a:t>بالتعلم الافتراضي</a:t>
            </a:r>
            <a:r>
              <a:rPr lang="ar-SA" sz="3000" dirty="0" smtClean="0">
                <a:solidFill>
                  <a:srgbClr val="000000"/>
                </a:solidFill>
                <a:latin typeface="Times New Roman" pitchFamily="18" charset="0"/>
                <a:cs typeface="Times New Roman" pitchFamily="18" charset="0"/>
              </a:rPr>
              <a:t>.</a:t>
            </a:r>
          </a:p>
          <a:p>
            <a:pPr marR="0" lvl="0" algn="r" defTabSz="914400" rtl="1" eaLnBrk="1" fontAlgn="auto" latinLnBrk="0" hangingPunct="1">
              <a:lnSpc>
                <a:spcPct val="100000"/>
              </a:lnSpc>
              <a:spcBef>
                <a:spcPct val="20000"/>
              </a:spcBef>
              <a:spcAft>
                <a:spcPts val="0"/>
              </a:spcAft>
              <a:buClrTx/>
              <a:buSzTx/>
              <a:tabLst/>
              <a:defRPr/>
            </a:pPr>
            <a:r>
              <a:rPr lang="ar-SA" sz="3000" dirty="0" smtClean="0">
                <a:solidFill>
                  <a:srgbClr val="000000"/>
                </a:solidFill>
                <a:latin typeface="Times New Roman" pitchFamily="18" charset="0"/>
                <a:cs typeface="Times New Roman" pitchFamily="18" charset="0"/>
              </a:rPr>
              <a:t>يكون </a:t>
            </a:r>
            <a:r>
              <a:rPr lang="ar-SA" sz="3000" dirty="0" smtClean="0">
                <a:solidFill>
                  <a:srgbClr val="0070C0"/>
                </a:solidFill>
                <a:latin typeface="Times New Roman" pitchFamily="18" charset="0"/>
                <a:cs typeface="Times New Roman" pitchFamily="18" charset="0"/>
              </a:rPr>
              <a:t>دور المتعلم </a:t>
            </a:r>
            <a:r>
              <a:rPr lang="ar-SA" sz="3000" dirty="0" smtClean="0">
                <a:solidFill>
                  <a:srgbClr val="000000"/>
                </a:solidFill>
                <a:latin typeface="Times New Roman" pitchFamily="18" charset="0"/>
                <a:cs typeface="Times New Roman" pitchFamily="18" charset="0"/>
              </a:rPr>
              <a:t>هنا هو الدور الأساسي حيث </a:t>
            </a:r>
            <a:r>
              <a:rPr lang="ar-SA" sz="3000" dirty="0" smtClean="0">
                <a:solidFill>
                  <a:srgbClr val="0070C0"/>
                </a:solidFill>
                <a:latin typeface="Times New Roman" pitchFamily="18" charset="0"/>
                <a:cs typeface="Times New Roman" pitchFamily="18" charset="0"/>
              </a:rPr>
              <a:t>يتعلم ذاتياً </a:t>
            </a:r>
            <a:r>
              <a:rPr lang="ar-SA" sz="3000" dirty="0" smtClean="0">
                <a:solidFill>
                  <a:srgbClr val="000000"/>
                </a:solidFill>
                <a:latin typeface="Times New Roman" pitchFamily="18" charset="0"/>
                <a:cs typeface="Times New Roman" pitchFamily="18" charset="0"/>
              </a:rPr>
              <a:t>بطريقة فردية أو بطريقة تعاونية مع مجموعة صغيرة من زملائه.</a:t>
            </a:r>
          </a:p>
          <a:p>
            <a:pPr marR="0" lvl="0" algn="r" defTabSz="914400" rtl="1" eaLnBrk="1" fontAlgn="auto" latinLnBrk="0" hangingPunct="1">
              <a:lnSpc>
                <a:spcPct val="100000"/>
              </a:lnSpc>
              <a:spcBef>
                <a:spcPct val="20000"/>
              </a:spcBef>
              <a:spcAft>
                <a:spcPts val="0"/>
              </a:spcAft>
              <a:buClrTx/>
              <a:buSzTx/>
              <a:tabLst/>
              <a:defRPr/>
            </a:pPr>
            <a:endParaRPr lang="ar-SA" sz="3000" dirty="0" smtClean="0">
              <a:solidFill>
                <a:srgbClr val="000000"/>
              </a:solidFill>
              <a:latin typeface="Times New Roman" pitchFamily="18" charset="0"/>
              <a:cs typeface="Times New Roman" pitchFamily="18" charset="0"/>
            </a:endParaRPr>
          </a:p>
        </p:txBody>
      </p:sp>
      <p:pic>
        <p:nvPicPr>
          <p:cNvPr id="10" name="صورة 9" descr="elearning-courses-for-sale.jpg"/>
          <p:cNvPicPr>
            <a:picLocks noChangeAspect="1"/>
          </p:cNvPicPr>
          <p:nvPr/>
        </p:nvPicPr>
        <p:blipFill>
          <a:blip r:embed="rId4">
            <a:duotone>
              <a:schemeClr val="accent6">
                <a:shade val="45000"/>
                <a:satMod val="135000"/>
              </a:schemeClr>
              <a:prstClr val="white"/>
            </a:duotone>
          </a:blip>
          <a:stretch>
            <a:fillRect/>
          </a:stretch>
        </p:blipFill>
        <p:spPr>
          <a:xfrm>
            <a:off x="71406" y="1142984"/>
            <a:ext cx="1684160" cy="1428760"/>
          </a:xfrm>
          <a:prstGeom prst="rect">
            <a:avLst/>
          </a:prstGeom>
          <a:ln>
            <a:noFill/>
          </a:ln>
          <a:effectLst>
            <a:softEdge rad="112500"/>
          </a:effectLst>
        </p:spPr>
      </p:pic>
      <p:pic>
        <p:nvPicPr>
          <p:cNvPr id="11" name="صورة 10" descr="Elearning_Publishing_jpg.jpg"/>
          <p:cNvPicPr>
            <a:picLocks noChangeAspect="1"/>
          </p:cNvPicPr>
          <p:nvPr/>
        </p:nvPicPr>
        <p:blipFill>
          <a:blip r:embed="rId5">
            <a:duotone>
              <a:schemeClr val="accent6">
                <a:shade val="45000"/>
                <a:satMod val="135000"/>
              </a:schemeClr>
              <a:prstClr val="white"/>
            </a:duotone>
          </a:blip>
          <a:stretch>
            <a:fillRect/>
          </a:stretch>
        </p:blipFill>
        <p:spPr>
          <a:xfrm>
            <a:off x="71406" y="2857496"/>
            <a:ext cx="1647823" cy="1643074"/>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altLang="ko-KR" sz="2800" kern="0" dirty="0" smtClean="0">
                <a:solidFill>
                  <a:srgbClr val="000000"/>
                </a:solidFill>
                <a:latin typeface="Times New Roman" pitchFamily="18" charset="0"/>
                <a:ea typeface="굴림" pitchFamily="34" charset="-127"/>
                <a:cs typeface="Times New Roman" pitchFamily="18" charset="0"/>
              </a:rPr>
              <a:t>هو استخدام الأجهزة اللاسلكية النقالة الصغيرة والمحمولة يدوياً مثل: - الهواتف النقالة </a:t>
            </a:r>
            <a:r>
              <a:rPr lang="en-US" altLang="ko-KR" sz="2800" kern="0" dirty="0" smtClean="0">
                <a:solidFill>
                  <a:srgbClr val="000000"/>
                </a:solidFill>
                <a:latin typeface="Times New Roman" pitchFamily="18" charset="0"/>
                <a:ea typeface="굴림" pitchFamily="34" charset="-127"/>
                <a:cs typeface="Times New Roman" pitchFamily="18" charset="0"/>
              </a:rPr>
              <a:t>Mobile Phones </a:t>
            </a: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الهواتف الذكية </a:t>
            </a:r>
            <a:r>
              <a:rPr lang="en-US" altLang="ko-KR" sz="2800" kern="0" dirty="0" smtClean="0">
                <a:solidFill>
                  <a:srgbClr val="000000"/>
                </a:solidFill>
                <a:latin typeface="Times New Roman" pitchFamily="18" charset="0"/>
                <a:ea typeface="굴림" pitchFamily="34" charset="-127"/>
                <a:cs typeface="Times New Roman" pitchFamily="18" charset="0"/>
              </a:rPr>
              <a:t>Smart Phones </a:t>
            </a:r>
            <a:endParaRPr lang="ar-SA" altLang="ko-KR" sz="2800" kern="0" dirty="0" smtClean="0">
              <a:solidFill>
                <a:srgbClr val="000000"/>
              </a:solidFill>
              <a:latin typeface="Times New Roman" pitchFamily="18" charset="0"/>
              <a:ea typeface="굴림" pitchFamily="34" charset="-127"/>
              <a:cs typeface="Times New Roman" pitchFamily="18" charset="0"/>
            </a:endParaRP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المساعدات الشخصية الرقمية </a:t>
            </a:r>
            <a:r>
              <a:rPr lang="en-US" altLang="ko-KR" sz="2800" kern="0" dirty="0" smtClean="0">
                <a:solidFill>
                  <a:srgbClr val="000000"/>
                </a:solidFill>
                <a:latin typeface="Times New Roman" pitchFamily="18" charset="0"/>
                <a:ea typeface="굴림" pitchFamily="34" charset="-127"/>
                <a:cs typeface="Times New Roman" pitchFamily="18" charset="0"/>
              </a:rPr>
              <a:t> PDAs</a:t>
            </a:r>
          </a:p>
          <a:p>
            <a:pPr lvl="0" algn="just" rtl="1">
              <a:spcBef>
                <a:spcPts val="0"/>
              </a:spcBef>
              <a:defRPr/>
            </a:pPr>
            <a:r>
              <a:rPr lang="ar-SA" altLang="ko-KR" sz="2800" kern="0" dirty="0" smtClean="0">
                <a:solidFill>
                  <a:srgbClr val="000000"/>
                </a:solidFill>
                <a:latin typeface="Times New Roman" pitchFamily="18" charset="0"/>
                <a:ea typeface="굴림" pitchFamily="34" charset="-127"/>
                <a:cs typeface="Times New Roman" pitchFamily="18" charset="0"/>
              </a:rPr>
              <a:t>              - الحاسبات الشخصية الصغيرة </a:t>
            </a:r>
            <a:r>
              <a:rPr lang="en-US" altLang="ko-KR" sz="2800" kern="0" dirty="0" smtClean="0">
                <a:solidFill>
                  <a:srgbClr val="000000"/>
                </a:solidFill>
                <a:latin typeface="Times New Roman" pitchFamily="18" charset="0"/>
                <a:ea typeface="굴림" pitchFamily="34" charset="-127"/>
                <a:cs typeface="Times New Roman" pitchFamily="18" charset="0"/>
              </a:rPr>
              <a:t>Tablet PCs  </a:t>
            </a:r>
          </a:p>
          <a:p>
            <a:pPr lvl="0" algn="just" rtl="1">
              <a:spcBef>
                <a:spcPct val="20000"/>
              </a:spcBef>
              <a:defRPr/>
            </a:pPr>
            <a:r>
              <a:rPr lang="ar-SA" altLang="ko-KR" sz="2800" kern="0" dirty="0" smtClean="0">
                <a:solidFill>
                  <a:srgbClr val="000000"/>
                </a:solidFill>
                <a:latin typeface="Times New Roman" pitchFamily="18" charset="0"/>
                <a:ea typeface="굴림" pitchFamily="34" charset="-127"/>
                <a:cs typeface="Times New Roman" pitchFamily="18" charset="0"/>
              </a:rPr>
              <a:t>لتحقيق المرونة  والتفاعل في عمليتي التعليم والتعلم </a:t>
            </a:r>
            <a:r>
              <a:rPr lang="ar-SA" altLang="ko-KR" sz="2800" kern="0" dirty="0" smtClean="0">
                <a:solidFill>
                  <a:srgbClr val="0070C0"/>
                </a:solidFill>
                <a:latin typeface="Times New Roman" pitchFamily="18" charset="0"/>
                <a:ea typeface="굴림" pitchFamily="34" charset="-127"/>
                <a:cs typeface="Times New Roman" pitchFamily="18" charset="0"/>
              </a:rPr>
              <a:t>في أي وقت وأي مكان.</a:t>
            </a:r>
            <a:endParaRPr kumimoji="0" lang="ar-SA" altLang="ko-KR" sz="2800" b="0" i="0" u="none" strike="noStrike" kern="0" cap="none" spc="0" normalizeH="0" baseline="0" noProof="0" dirty="0" smtClean="0">
              <a:ln>
                <a:noFill/>
              </a:ln>
              <a:solidFill>
                <a:srgbClr val="0070C0"/>
              </a:solidFill>
              <a:effectLst/>
              <a:uLnTx/>
              <a:uFillTx/>
              <a:latin typeface="Times New Roman" pitchFamily="18" charset="0"/>
              <a:ea typeface="굴림" pitchFamily="34" charset="-127"/>
              <a:cs typeface="Times New Roman" pitchFamily="18" charset="0"/>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رابعاً: التعلم المتنقل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M-Learning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bwMode="auto">
          <a:xfrm>
            <a:off x="2428860" y="4929198"/>
            <a:ext cx="6500858" cy="1643074"/>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Arial" pitchFamily="34" charset="0"/>
              </a:rPr>
              <a:t>س1: هل استخدام جهاز الحاسب المحمول ”</a:t>
            </a:r>
            <a:r>
              <a:rPr kumimoji="0" lang="en-US" sz="2800" b="0" i="0" u="none" strike="noStrike" cap="none" normalizeH="0" baseline="0" dirty="0" smtClean="0">
                <a:ln>
                  <a:noFill/>
                </a:ln>
                <a:solidFill>
                  <a:srgbClr val="000000"/>
                </a:solidFill>
                <a:effectLst/>
                <a:latin typeface="Arial" pitchFamily="34" charset="0"/>
              </a:rPr>
              <a:t>Laptop</a:t>
            </a:r>
            <a:r>
              <a:rPr kumimoji="0" lang="ar-SA" sz="2800" b="0" i="0" u="none" strike="noStrike" cap="none" normalizeH="0" baseline="0" dirty="0" smtClean="0">
                <a:ln>
                  <a:noFill/>
                </a:ln>
                <a:solidFill>
                  <a:srgbClr val="000000"/>
                </a:solidFill>
                <a:effectLst/>
                <a:latin typeface="Arial" pitchFamily="34" charset="0"/>
              </a:rPr>
              <a:t>“ للوصول</a:t>
            </a:r>
            <a:r>
              <a:rPr kumimoji="0" lang="ar-SA" sz="2800" b="0" i="0" u="none" strike="noStrike" cap="none" normalizeH="0" dirty="0" smtClean="0">
                <a:ln>
                  <a:noFill/>
                </a:ln>
                <a:solidFill>
                  <a:srgbClr val="000000"/>
                </a:solidFill>
                <a:effectLst/>
                <a:latin typeface="Arial" pitchFamily="34" charset="0"/>
              </a:rPr>
              <a:t> إلى المحتوى التعليمي </a:t>
            </a:r>
            <a:r>
              <a:rPr kumimoji="0" lang="ar-SA" sz="2800" b="0" i="0" u="none" strike="noStrike" cap="none" normalizeH="0" baseline="0" dirty="0" smtClean="0">
                <a:ln>
                  <a:noFill/>
                </a:ln>
                <a:solidFill>
                  <a:srgbClr val="000000"/>
                </a:solidFill>
                <a:effectLst/>
                <a:latin typeface="Arial" pitchFamily="34" charset="0"/>
              </a:rPr>
              <a:t>يعتبر تعلم متنقل؟</a:t>
            </a:r>
          </a:p>
          <a:p>
            <a:pPr marL="0" marR="0" indent="0" algn="r" defTabSz="914400" rtl="1" eaLnBrk="1" fontAlgn="base" latinLnBrk="0" hangingPunct="1">
              <a:lnSpc>
                <a:spcPct val="100000"/>
              </a:lnSpc>
              <a:spcBef>
                <a:spcPct val="0"/>
              </a:spcBef>
              <a:spcAft>
                <a:spcPct val="0"/>
              </a:spcAft>
              <a:buClrTx/>
              <a:buSzTx/>
              <a:buFontTx/>
              <a:buNone/>
              <a:tabLst/>
            </a:pPr>
            <a:r>
              <a:rPr lang="ar-SA" sz="2800" dirty="0" smtClean="0">
                <a:solidFill>
                  <a:schemeClr val="accent5">
                    <a:lumMod val="50000"/>
                  </a:schemeClr>
                </a:solidFill>
              </a:rPr>
              <a:t>س2: </a:t>
            </a:r>
            <a:r>
              <a:rPr lang="ar-SA" sz="2800" dirty="0" err="1" smtClean="0">
                <a:solidFill>
                  <a:schemeClr val="accent5">
                    <a:lumMod val="50000"/>
                  </a:schemeClr>
                </a:solidFill>
              </a:rPr>
              <a:t>ماهي</a:t>
            </a:r>
            <a:r>
              <a:rPr lang="ar-SA" sz="2800" dirty="0" smtClean="0">
                <a:solidFill>
                  <a:schemeClr val="accent5">
                    <a:lumMod val="50000"/>
                  </a:schemeClr>
                </a:solidFill>
              </a:rPr>
              <a:t> عيوب التعلم المتنقل التي تجعلنا </a:t>
            </a:r>
            <a:r>
              <a:rPr lang="ar-SA" sz="2800" dirty="0" err="1" smtClean="0">
                <a:solidFill>
                  <a:schemeClr val="accent5">
                    <a:lumMod val="50000"/>
                  </a:schemeClr>
                </a:solidFill>
              </a:rPr>
              <a:t>لانستغني</a:t>
            </a:r>
            <a:r>
              <a:rPr lang="ar-SA" sz="2800" dirty="0" smtClean="0">
                <a:solidFill>
                  <a:schemeClr val="accent5">
                    <a:lumMod val="50000"/>
                  </a:schemeClr>
                </a:solidFill>
              </a:rPr>
              <a:t> عن التعلم الإلكتروني؟</a:t>
            </a:r>
            <a:endParaRPr kumimoji="0" lang="ar-SA" b="0" i="0" u="none" strike="noStrike" cap="none" normalizeH="0" baseline="0" dirty="0" smtClean="0">
              <a:ln>
                <a:noFill/>
              </a:ln>
              <a:solidFill>
                <a:schemeClr val="accent5">
                  <a:lumMod val="50000"/>
                </a:schemeClr>
              </a:solidFill>
              <a:latin typeface="Arial" pitchFamily="34" charset="0"/>
            </a:endParaRP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5852" y="4357694"/>
            <a:ext cx="2081204" cy="2081205"/>
          </a:xfrm>
          <a:prstGeom prst="rect">
            <a:avLst/>
          </a:prstGeom>
          <a:noFill/>
        </p:spPr>
      </p:pic>
      <p:pic>
        <p:nvPicPr>
          <p:cNvPr id="12" name="صورة 11" descr="MobileLearningDevices.jpg"/>
          <p:cNvPicPr>
            <a:picLocks noChangeAspect="1"/>
          </p:cNvPicPr>
          <p:nvPr/>
        </p:nvPicPr>
        <p:blipFill>
          <a:blip r:embed="rId5">
            <a:clrChange>
              <a:clrFrom>
                <a:srgbClr val="FFFFFF"/>
              </a:clrFrom>
              <a:clrTo>
                <a:srgbClr val="FFFFFF">
                  <a:alpha val="0"/>
                </a:srgbClr>
              </a:clrTo>
            </a:clrChange>
            <a:duotone>
              <a:prstClr val="black"/>
              <a:schemeClr val="tx2">
                <a:tint val="45000"/>
                <a:satMod val="400000"/>
              </a:schemeClr>
            </a:duotone>
          </a:blip>
          <a:stretch>
            <a:fillRect/>
          </a:stretch>
        </p:blipFill>
        <p:spPr>
          <a:xfrm>
            <a:off x="0" y="1214422"/>
            <a:ext cx="1928793" cy="1571636"/>
          </a:xfrm>
          <a:prstGeom prst="rect">
            <a:avLst/>
          </a:prstGeom>
        </p:spPr>
      </p:pic>
      <p:pic>
        <p:nvPicPr>
          <p:cNvPr id="17" name="صورة 16" descr="Mobile-App-Platform.png"/>
          <p:cNvPicPr>
            <a:picLocks noChangeAspect="1"/>
          </p:cNvPicPr>
          <p:nvPr/>
        </p:nvPicPr>
        <p:blipFill>
          <a:blip r:embed="rId6"/>
          <a:stretch>
            <a:fillRect/>
          </a:stretch>
        </p:blipFill>
        <p:spPr>
          <a:xfrm>
            <a:off x="0" y="3357562"/>
            <a:ext cx="1671638" cy="1552575"/>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1835696" y="1322040"/>
            <a:ext cx="7079704" cy="4267200"/>
          </a:xfrm>
        </p:spPr>
        <p:txBody>
          <a:bodyPr/>
          <a:lstStyle/>
          <a:p>
            <a:pPr marL="0" lvl="0" indent="0" algn="just">
              <a:buNone/>
            </a:pPr>
            <a:r>
              <a:rPr lang="ar-SA" altLang="ko-KR" dirty="0" smtClean="0">
                <a:solidFill>
                  <a:schemeClr val="tx1"/>
                </a:solidFill>
                <a:latin typeface="Verdana" pitchFamily="34" charset="0"/>
                <a:ea typeface="굴림" pitchFamily="34" charset="-127"/>
              </a:rPr>
              <a:t>هي مجموعة من النماذج والنظم والأساليب والتقنيات التعليمية التفاعلية الحديثة </a:t>
            </a:r>
            <a:r>
              <a:rPr kumimoji="0" lang="ar-SA" b="0" i="0" u="none" strike="noStrike" kern="1200" cap="none" spc="0" normalizeH="0" noProof="0" dirty="0" smtClean="0">
                <a:ln>
                  <a:noFill/>
                </a:ln>
                <a:solidFill>
                  <a:schemeClr val="tx1"/>
                </a:solidFill>
                <a:effectLst/>
                <a:uLnTx/>
                <a:uFillTx/>
              </a:rPr>
              <a:t>والمعتمدة بشكل كبير على</a:t>
            </a:r>
            <a:r>
              <a:rPr lang="ar-SA" altLang="ko-KR" dirty="0" smtClean="0">
                <a:solidFill>
                  <a:schemeClr val="tx1"/>
                </a:solidFill>
                <a:latin typeface="Verdana" pitchFamily="34" charset="0"/>
                <a:ea typeface="굴림" pitchFamily="34" charset="-127"/>
              </a:rPr>
              <a:t> </a:t>
            </a:r>
            <a:r>
              <a:rPr lang="ar-SA" altLang="ko-KR" dirty="0" smtClean="0">
                <a:solidFill>
                  <a:srgbClr val="0070C0"/>
                </a:solidFill>
                <a:latin typeface="Verdana" pitchFamily="34" charset="0"/>
                <a:ea typeface="굴림" pitchFamily="34" charset="-127"/>
              </a:rPr>
              <a:t>تقنيات المعلومات والاتصال</a:t>
            </a:r>
            <a:r>
              <a:rPr lang="ar-SA" altLang="ko-KR" dirty="0" smtClean="0">
                <a:solidFill>
                  <a:schemeClr val="tx1"/>
                </a:solidFill>
                <a:latin typeface="Verdana" pitchFamily="34" charset="0"/>
                <a:ea typeface="굴림" pitchFamily="34" charset="-127"/>
              </a:rPr>
              <a:t> والتي تستخدم لتطوير وتحديث العملية التعليمية لتحقيق أهدافها بكفاءة وفاعلية </a:t>
            </a:r>
            <a:r>
              <a:rPr lang="ar-SA" u="sng" kern="1200" dirty="0" smtClean="0">
                <a:solidFill>
                  <a:srgbClr val="0070C0"/>
                </a:solidFill>
              </a:rPr>
              <a:t>مثل</a:t>
            </a:r>
            <a:r>
              <a:rPr lang="ar-SA" kern="1200" dirty="0" smtClean="0">
                <a:solidFill>
                  <a:srgbClr val="0070C0"/>
                </a:solidFill>
              </a:rPr>
              <a:t> </a:t>
            </a:r>
            <a:r>
              <a:rPr lang="ar-SA" kern="1200" dirty="0" smtClean="0">
                <a:solidFill>
                  <a:schemeClr val="tx1"/>
                </a:solidFill>
              </a:rPr>
              <a:t>(الحاسوب التعليمي، التعلم الإلكتروني, التعلم المتنقل, التعليم الافتراضي,...)</a:t>
            </a:r>
            <a:endParaRPr lang="en-US" kern="1200" dirty="0" smtClean="0">
              <a:solidFill>
                <a:schemeClr val="tx1"/>
              </a:solidFill>
            </a:endParaRPr>
          </a:p>
          <a:p>
            <a:pPr marL="0" indent="0" algn="just">
              <a:buNone/>
            </a:pPr>
            <a:endParaRPr lang="ar-SA" altLang="ko-KR" dirty="0" smtClean="0">
              <a:solidFill>
                <a:schemeClr val="tx1"/>
              </a:solidFill>
              <a:latin typeface="Verdana" pitchFamily="34" charset="0"/>
              <a:ea typeface="굴림" pitchFamily="34" charset="-127"/>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5476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مفهوم مستحدثات تقنيات التعليم</a:t>
            </a:r>
            <a:endParaRPr lang="en-US" altLang="ar-SA" sz="4000" dirty="0">
              <a:solidFill>
                <a:srgbClr val="008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549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786314" y="1571612"/>
            <a:ext cx="4129086" cy="1571636"/>
          </a:xfrm>
        </p:spPr>
        <p:txBody>
          <a:bodyPr/>
          <a:lstStyle/>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عرض تقديمي رقم (4):</a:t>
            </a:r>
          </a:p>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مدة العرض: (15 دقيقة)</a:t>
            </a: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واجب جماعي</a:t>
            </a:r>
          </a:p>
        </p:txBody>
      </p:sp>
      <p:pic>
        <p:nvPicPr>
          <p:cNvPr id="5" name="صورة 4" descr="presentation-icon.png"/>
          <p:cNvPicPr>
            <a:picLocks noChangeAspect="1"/>
          </p:cNvPicPr>
          <p:nvPr/>
        </p:nvPicPr>
        <p:blipFill>
          <a:blip r:embed="rId4" cstate="print">
            <a:duotone>
              <a:schemeClr val="accent1">
                <a:shade val="45000"/>
                <a:satMod val="135000"/>
              </a:schemeClr>
              <a:prstClr val="white"/>
            </a:duotone>
          </a:blip>
          <a:stretch>
            <a:fillRect/>
          </a:stretch>
        </p:blipFill>
        <p:spPr>
          <a:xfrm>
            <a:off x="1785918" y="1000108"/>
            <a:ext cx="3143248" cy="3143248"/>
          </a:xfrm>
          <a:prstGeom prst="rect">
            <a:avLst/>
          </a:prstGeom>
        </p:spPr>
      </p:pic>
      <p:sp>
        <p:nvSpPr>
          <p:cNvPr id="6" name="مربع نص 5"/>
          <p:cNvSpPr txBox="1"/>
          <p:nvPr/>
        </p:nvSpPr>
        <p:spPr>
          <a:xfrm>
            <a:off x="2071670" y="3857628"/>
            <a:ext cx="6858048" cy="2308324"/>
          </a:xfrm>
          <a:prstGeom prst="rect">
            <a:avLst/>
          </a:prstGeom>
          <a:noFill/>
        </p:spPr>
        <p:txBody>
          <a:bodyPr wrap="square" rtlCol="1">
            <a:spAutoFit/>
          </a:bodyPr>
          <a:lstStyle/>
          <a:p>
            <a:pPr rtl="1"/>
            <a:r>
              <a:rPr lang="ar-SA" sz="3600" dirty="0" smtClean="0"/>
              <a:t>استخدام الجوال في التعليم: استعراض تطبيقات </a:t>
            </a:r>
            <a:r>
              <a:rPr lang="ar-SA" sz="3600" dirty="0" err="1" smtClean="0"/>
              <a:t>الآيفون</a:t>
            </a:r>
            <a:r>
              <a:rPr lang="ar-SA" sz="3600" dirty="0" smtClean="0"/>
              <a:t> </a:t>
            </a:r>
            <a:r>
              <a:rPr lang="ar-SA" sz="3600" dirty="0" err="1" smtClean="0"/>
              <a:t>أوالجالكسي</a:t>
            </a:r>
            <a:r>
              <a:rPr lang="ar-SA" sz="3600" dirty="0" smtClean="0"/>
              <a:t> الخاصة بالتعليم مع تصنيفها حسب دورها في العملية التعليمية وحسب موضوعها</a:t>
            </a:r>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solidFill>
                  <a:srgbClr val="000000"/>
                </a:solidFill>
              </a:rPr>
              <a:t>ذلك النوع أو </a:t>
            </a:r>
            <a:r>
              <a:rPr lang="ar-SA" sz="2800" dirty="0" smtClean="0">
                <a:solidFill>
                  <a:srgbClr val="0070C0"/>
                </a:solidFill>
              </a:rPr>
              <a:t>النظام من التعليم </a:t>
            </a:r>
            <a:r>
              <a:rPr lang="ar-SA" sz="2800" dirty="0" smtClean="0">
                <a:solidFill>
                  <a:srgbClr val="000000"/>
                </a:solidFill>
              </a:rPr>
              <a:t>الذي يقدم فرص تعليمية وتدريبية إلى المتعلم </a:t>
            </a:r>
            <a:r>
              <a:rPr lang="ar-SA" sz="2800" dirty="0" smtClean="0">
                <a:solidFill>
                  <a:srgbClr val="0070C0"/>
                </a:solidFill>
              </a:rPr>
              <a:t>دون إشراف مباشر </a:t>
            </a:r>
            <a:r>
              <a:rPr lang="ar-SA" sz="2800" dirty="0" smtClean="0">
                <a:solidFill>
                  <a:srgbClr val="000000"/>
                </a:solidFill>
              </a:rPr>
              <a:t>من المعلم و</a:t>
            </a:r>
            <a:r>
              <a:rPr lang="ar-SA" sz="2800" dirty="0" smtClean="0">
                <a:solidFill>
                  <a:srgbClr val="0070C0"/>
                </a:solidFill>
              </a:rPr>
              <a:t>دون الالتزام بوقت ومكان محدد </a:t>
            </a:r>
            <a:r>
              <a:rPr lang="ar-SA" sz="2800" dirty="0" smtClean="0">
                <a:solidFill>
                  <a:srgbClr val="000000"/>
                </a:solidFill>
              </a:rPr>
              <a:t>لمن لم يستطيع استكمال الدراسة أو يعيقه العمل عن الانتظام في التعليم النظامي ويعتبر بديلاً للتعليم التقليدي أو مكملاً له، ويتم تحت إشراف مؤسسة تعليمية مسئولة عن إعداد المواد التعليمية والأدوات اللازمة للتعلم الفردي.</a:t>
            </a: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rtl="1"/>
            <a:r>
              <a:rPr lang="ar-SA" altLang="ar-SA" sz="3600" dirty="0" smtClean="0">
                <a:solidFill>
                  <a:schemeClr val="bg1">
                    <a:lumMod val="50000"/>
                  </a:schemeClr>
                </a:solidFill>
              </a:rPr>
              <a:t>خامساً: التعلم عن بعد </a:t>
            </a:r>
            <a:r>
              <a:rPr lang="en-US" altLang="ar-SA" sz="3200" dirty="0" smtClean="0">
                <a:solidFill>
                  <a:schemeClr val="bg1">
                    <a:lumMod val="50000"/>
                  </a:schemeClr>
                </a:solidFill>
                <a:latin typeface="Times New Roman" panose="02020603050405020304" pitchFamily="18" charset="0"/>
                <a:cs typeface="Times New Roman" panose="02020603050405020304" pitchFamily="18" charset="0"/>
              </a:rPr>
              <a:t>Distance Learning</a:t>
            </a:r>
            <a:endParaRPr lang="ar-SA" sz="2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5" name="مستطيل 14"/>
          <p:cNvSpPr/>
          <p:nvPr/>
        </p:nvSpPr>
        <p:spPr bwMode="auto">
          <a:xfrm>
            <a:off x="2357422" y="4714884"/>
            <a:ext cx="6500858" cy="1928826"/>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lang="ar-SA" sz="2800" dirty="0" err="1" smtClean="0">
                <a:solidFill>
                  <a:srgbClr val="006600"/>
                </a:solidFill>
              </a:rPr>
              <a:t>ماعلاقة</a:t>
            </a:r>
            <a:r>
              <a:rPr lang="ar-SA" sz="2800" dirty="0" smtClean="0">
                <a:solidFill>
                  <a:srgbClr val="006600"/>
                </a:solidFill>
              </a:rPr>
              <a:t> التعلم الإلكتروني بالتعلم عن بعد؟</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70C0"/>
                </a:solidFill>
                <a:effectLst/>
                <a:latin typeface="Arial" pitchFamily="34" charset="0"/>
              </a:rPr>
              <a:t>صح أم خطأ:</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Arial" pitchFamily="34" charset="0"/>
              </a:rPr>
              <a:t>كل</a:t>
            </a:r>
            <a:r>
              <a:rPr kumimoji="0" lang="ar-SA" sz="2800" b="0" i="0" u="none" strike="noStrike" cap="none" normalizeH="0" dirty="0" smtClean="0">
                <a:ln>
                  <a:noFill/>
                </a:ln>
                <a:solidFill>
                  <a:srgbClr val="000000"/>
                </a:solidFill>
                <a:effectLst/>
                <a:latin typeface="Arial" pitchFamily="34" charset="0"/>
              </a:rPr>
              <a:t> تعلم إلكتروني لابد أن يتم من بعد </a:t>
            </a:r>
          </a:p>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dirty="0" smtClean="0">
                <a:ln>
                  <a:noFill/>
                </a:ln>
                <a:solidFill>
                  <a:srgbClr val="000000"/>
                </a:solidFill>
                <a:effectLst/>
                <a:latin typeface="Arial" pitchFamily="34" charset="0"/>
              </a:rPr>
              <a:t>كل تعلم عن بعد هو تعلم إلكتروني</a:t>
            </a: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71604" y="4500570"/>
            <a:ext cx="2081204" cy="2081205"/>
          </a:xfrm>
          <a:prstGeom prst="rect">
            <a:avLst/>
          </a:prstGeom>
          <a:noFill/>
        </p:spPr>
      </p:pic>
      <p:pic>
        <p:nvPicPr>
          <p:cNvPr id="12" name="صورة 11" descr="images.jpg"/>
          <p:cNvPicPr>
            <a:picLocks noChangeAspect="1"/>
          </p:cNvPicPr>
          <p:nvPr/>
        </p:nvPicPr>
        <p:blipFill>
          <a:blip r:embed="rId5"/>
          <a:stretch>
            <a:fillRect/>
          </a:stretch>
        </p:blipFill>
        <p:spPr>
          <a:xfrm>
            <a:off x="0" y="1571612"/>
            <a:ext cx="1769819"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صورة 16" descr="DistanceLearningVector.jpg"/>
          <p:cNvPicPr>
            <a:picLocks noChangeAspect="1"/>
          </p:cNvPicPr>
          <p:nvPr/>
        </p:nvPicPr>
        <p:blipFill>
          <a:blip r:embed="rId6"/>
          <a:stretch>
            <a:fillRect/>
          </a:stretch>
        </p:blipFill>
        <p:spPr>
          <a:xfrm>
            <a:off x="0" y="3357562"/>
            <a:ext cx="174404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428736"/>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r" rtl="1" eaLnBrk="1" fontAlgn="auto" hangingPunct="1">
              <a:spcAft>
                <a:spcPts val="0"/>
              </a:spcAft>
              <a:buFontTx/>
              <a:buNone/>
              <a:defRPr/>
            </a:pPr>
            <a:r>
              <a:rPr lang="ar-SA" sz="2800" dirty="0" smtClean="0">
                <a:solidFill>
                  <a:srgbClr val="000000"/>
                </a:solidFill>
              </a:rPr>
              <a:t>1- شبكة الاتصالات الدولية الانترنت بخدماتها العديدة مثل صفحات الويب والبريد الإلكتروني وخدمات المحادثة ونقل الملفات .....</a:t>
            </a:r>
          </a:p>
          <a:p>
            <a:pPr algn="r" rtl="1" eaLnBrk="1" fontAlgn="auto" hangingPunct="1">
              <a:spcAft>
                <a:spcPts val="0"/>
              </a:spcAft>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2- مؤتمرات الفيديو</a:t>
            </a:r>
            <a:r>
              <a:rPr lang="en-US" sz="2800" dirty="0" smtClean="0">
                <a:solidFill>
                  <a:srgbClr val="000000"/>
                </a:solidFill>
              </a:rPr>
              <a:t>Video Conferencing </a:t>
            </a:r>
            <a:endParaRPr lang="ar-SA" sz="2800" dirty="0" smtClean="0">
              <a:solidFill>
                <a:srgbClr val="000000"/>
              </a:solidFill>
            </a:endParaRPr>
          </a:p>
          <a:p>
            <a:pPr algn="r" rtl="1" eaLnBrk="1" fontAlgn="auto" hangingPunct="1">
              <a:spcAft>
                <a:spcPts val="0"/>
              </a:spcAft>
              <a:buFontTx/>
              <a:buNone/>
              <a:defRPr/>
            </a:pPr>
            <a:endParaRPr lang="ar-SA" sz="800" dirty="0" smtClean="0">
              <a:solidFill>
                <a:srgbClr val="000000"/>
              </a:solidFill>
            </a:endParaRPr>
          </a:p>
          <a:p>
            <a:pPr algn="r" rtl="1" eaLnBrk="1" hangingPunct="1">
              <a:buFontTx/>
              <a:buNone/>
              <a:defRPr/>
            </a:pPr>
            <a:r>
              <a:rPr lang="ar-SA" sz="2800" dirty="0" smtClean="0">
                <a:solidFill>
                  <a:srgbClr val="000000"/>
                </a:solidFill>
              </a:rPr>
              <a:t>3- المؤتمرات المسموعة </a:t>
            </a:r>
            <a:r>
              <a:rPr lang="en-US" sz="2800" dirty="0" smtClean="0">
                <a:solidFill>
                  <a:srgbClr val="000000"/>
                </a:solidFill>
              </a:rPr>
              <a:t>Audio Teleconferencing</a:t>
            </a:r>
            <a:endParaRPr lang="ar-SA" sz="2800" dirty="0" smtClean="0">
              <a:solidFill>
                <a:srgbClr val="000000"/>
              </a:solidFill>
            </a:endParaRPr>
          </a:p>
          <a:p>
            <a:pPr algn="r" rtl="1" eaLnBrk="1" hangingPunct="1">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4- الفصول الافتراضية </a:t>
            </a:r>
            <a:r>
              <a:rPr lang="en-US" sz="2800" dirty="0" smtClean="0">
                <a:solidFill>
                  <a:srgbClr val="000000"/>
                </a:solidFill>
              </a:rPr>
              <a:t>Virtual Classroom</a:t>
            </a:r>
            <a:endParaRPr lang="ar-SA" sz="2800" dirty="0" smtClean="0">
              <a:solidFill>
                <a:srgbClr val="000000"/>
              </a:solidFill>
            </a:endParaRPr>
          </a:p>
          <a:p>
            <a:pPr algn="r" rtl="1" eaLnBrk="1" fontAlgn="auto" hangingPunct="1">
              <a:spcAft>
                <a:spcPts val="0"/>
              </a:spcAft>
              <a:buFontTx/>
              <a:buNone/>
              <a:defRPr/>
            </a:pPr>
            <a:endParaRPr lang="ar-SA" sz="800" dirty="0" smtClean="0">
              <a:solidFill>
                <a:srgbClr val="000000"/>
              </a:solidFill>
            </a:endParaRPr>
          </a:p>
          <a:p>
            <a:pPr algn="r" rtl="1" eaLnBrk="1" fontAlgn="auto" hangingPunct="1">
              <a:spcAft>
                <a:spcPts val="0"/>
              </a:spcAft>
              <a:buFontTx/>
              <a:buNone/>
              <a:defRPr/>
            </a:pPr>
            <a:r>
              <a:rPr lang="ar-SA" sz="2800" dirty="0" smtClean="0">
                <a:solidFill>
                  <a:srgbClr val="000000"/>
                </a:solidFill>
              </a:rPr>
              <a:t>5- الأقراص المدمجة </a:t>
            </a:r>
            <a:r>
              <a:rPr lang="en-US" sz="2800" dirty="0" smtClean="0">
                <a:solidFill>
                  <a:srgbClr val="000000"/>
                </a:solidFill>
              </a:rPr>
              <a:t>CD-ROMs</a:t>
            </a:r>
            <a:endParaRPr lang="ar-SA" sz="2800" dirty="0">
              <a:solidFill>
                <a:srgbClr val="000000"/>
              </a:solidFill>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rtl="1"/>
            <a:r>
              <a:rPr lang="ar-SA" altLang="ar-SA" sz="4000" kern="0" dirty="0" smtClean="0">
                <a:solidFill>
                  <a:srgbClr val="008000"/>
                </a:solidFill>
                <a:effectLst>
                  <a:outerShdw blurRad="38100" dist="38100" dir="2700000" algn="tl">
                    <a:srgbClr val="000000">
                      <a:alpha val="43137"/>
                    </a:srgbClr>
                  </a:outerShdw>
                </a:effectLst>
                <a:latin typeface="+mj-lt"/>
                <a:ea typeface="+mj-ea"/>
                <a:cs typeface="+mj-cs"/>
              </a:rPr>
              <a:t>الوسائط الإلكترونية المُستخدمة في التعلم الإلكتروني عن بعد</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5" name="مستطيل 14"/>
          <p:cNvSpPr/>
          <p:nvPr/>
        </p:nvSpPr>
        <p:spPr bwMode="auto">
          <a:xfrm>
            <a:off x="2357422" y="5286388"/>
            <a:ext cx="6500858" cy="107157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ctr"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6600"/>
                </a:solidFill>
                <a:effectLst/>
                <a:latin typeface="Arial" pitchFamily="34" charset="0"/>
              </a:rPr>
              <a:t>أعطي مثال على وسائط </a:t>
            </a:r>
            <a:r>
              <a:rPr lang="ar-SA" sz="2800" dirty="0" smtClean="0">
                <a:solidFill>
                  <a:srgbClr val="006600"/>
                </a:solidFill>
              </a:rPr>
              <a:t>تُستخدم في </a:t>
            </a:r>
            <a:r>
              <a:rPr lang="ar-SA" sz="2800" dirty="0" smtClean="0">
                <a:solidFill>
                  <a:srgbClr val="0070C0"/>
                </a:solidFill>
              </a:rPr>
              <a:t>التعلم عن بعد</a:t>
            </a:r>
            <a:br>
              <a:rPr lang="ar-SA" sz="2800" dirty="0" smtClean="0">
                <a:solidFill>
                  <a:srgbClr val="0070C0"/>
                </a:solidFill>
              </a:rPr>
            </a:br>
            <a:r>
              <a:rPr lang="ar-SA" sz="2800" dirty="0" smtClean="0">
                <a:solidFill>
                  <a:srgbClr val="0070C0"/>
                </a:solidFill>
              </a:rPr>
              <a:t>الغير إلكتروني</a:t>
            </a:r>
            <a:endParaRPr kumimoji="0" lang="ar-SA" b="0" i="0" u="none" strike="noStrike" cap="none" normalizeH="0" baseline="0" dirty="0" smtClean="0">
              <a:ln>
                <a:noFill/>
              </a:ln>
              <a:solidFill>
                <a:srgbClr val="0070C0"/>
              </a:solidFill>
              <a:effectLst/>
              <a:latin typeface="Arial" pitchFamily="34" charset="0"/>
            </a:endParaRPr>
          </a:p>
        </p:txBody>
      </p:sp>
      <p:pic>
        <p:nvPicPr>
          <p:cNvPr id="16" name="Picture 2" descr="https://encrypted-tbn3.gstatic.com/images?q=tbn:ANd9GcTCxXRB-zROqUugusuenxqUaTsnk4XqXDC31em7n7wXE9x0BSEs"/>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71604" y="4572008"/>
            <a:ext cx="2081204" cy="2081205"/>
          </a:xfrm>
          <a:prstGeom prst="rect">
            <a:avLst/>
          </a:prstGeom>
          <a:noFill/>
        </p:spPr>
      </p:pic>
      <p:pic>
        <p:nvPicPr>
          <p:cNvPr id="12" name="صورة 11" descr="images.jpg"/>
          <p:cNvPicPr>
            <a:picLocks noChangeAspect="1"/>
          </p:cNvPicPr>
          <p:nvPr/>
        </p:nvPicPr>
        <p:blipFill>
          <a:blip r:embed="rId5"/>
          <a:stretch>
            <a:fillRect/>
          </a:stretch>
        </p:blipFill>
        <p:spPr>
          <a:xfrm>
            <a:off x="0" y="1571612"/>
            <a:ext cx="1769819"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صورة 16" descr="DistanceLearningVector.jpg"/>
          <p:cNvPicPr>
            <a:picLocks noChangeAspect="1"/>
          </p:cNvPicPr>
          <p:nvPr/>
        </p:nvPicPr>
        <p:blipFill>
          <a:blip r:embed="rId6"/>
          <a:stretch>
            <a:fillRect/>
          </a:stretch>
        </p:blipFill>
        <p:spPr>
          <a:xfrm>
            <a:off x="0" y="3357562"/>
            <a:ext cx="1744045"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down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786314" y="1571612"/>
            <a:ext cx="4129086" cy="1571636"/>
          </a:xfrm>
        </p:spPr>
        <p:txBody>
          <a:bodyPr/>
          <a:lstStyle/>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عرض تقديمي رقم (5):</a:t>
            </a:r>
          </a:p>
          <a:p>
            <a:pPr marL="0" indent="0" algn="just">
              <a:buNone/>
            </a:pPr>
            <a:r>
              <a:rPr lang="ar-SA" altLang="ko-KR" sz="3600" dirty="0" smtClean="0">
                <a:solidFill>
                  <a:srgbClr val="000000"/>
                </a:solidFill>
                <a:effectLst>
                  <a:outerShdw blurRad="38100" dist="38100" dir="2700000" algn="tl">
                    <a:srgbClr val="000000">
                      <a:alpha val="43137"/>
                    </a:srgbClr>
                  </a:outerShdw>
                </a:effectLst>
                <a:latin typeface="Arial" panose="020B0604020202020204" pitchFamily="34" charset="0"/>
                <a:ea typeface="굴림" pitchFamily="34" charset="-127"/>
                <a:cs typeface="Arial" panose="020B0604020202020204" pitchFamily="34" charset="0"/>
              </a:rPr>
              <a:t>مدة العرض: (15 دقيقة)</a:t>
            </a: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814264" y="276399"/>
            <a:ext cx="6934200" cy="715962"/>
          </a:xfrm>
        </p:spPr>
        <p:txBody>
          <a:bodyPr/>
          <a:lstStyle/>
          <a:p>
            <a:pPr algn="ctr"/>
            <a:r>
              <a:rPr lang="ar-SA" altLang="ar-SA" sz="4000" dirty="0" smtClean="0">
                <a:solidFill>
                  <a:srgbClr val="008000"/>
                </a:solidFill>
                <a:effectLst>
                  <a:outerShdw blurRad="38100" dist="38100" dir="2700000" algn="tl">
                    <a:srgbClr val="000000">
                      <a:alpha val="43137"/>
                    </a:srgbClr>
                  </a:outerShdw>
                </a:effectLst>
              </a:rPr>
              <a:t>واجب جماعي</a:t>
            </a:r>
          </a:p>
        </p:txBody>
      </p:sp>
      <p:pic>
        <p:nvPicPr>
          <p:cNvPr id="5" name="صورة 4" descr="presentation-icon.png"/>
          <p:cNvPicPr>
            <a:picLocks noChangeAspect="1"/>
          </p:cNvPicPr>
          <p:nvPr/>
        </p:nvPicPr>
        <p:blipFill>
          <a:blip r:embed="rId4" cstate="print">
            <a:duotone>
              <a:schemeClr val="accent1">
                <a:shade val="45000"/>
                <a:satMod val="135000"/>
              </a:schemeClr>
              <a:prstClr val="white"/>
            </a:duotone>
          </a:blip>
          <a:stretch>
            <a:fillRect/>
          </a:stretch>
        </p:blipFill>
        <p:spPr>
          <a:xfrm>
            <a:off x="1785918" y="1000108"/>
            <a:ext cx="3143248" cy="3143248"/>
          </a:xfrm>
          <a:prstGeom prst="rect">
            <a:avLst/>
          </a:prstGeom>
        </p:spPr>
      </p:pic>
      <p:sp>
        <p:nvSpPr>
          <p:cNvPr id="6" name="مربع نص 5"/>
          <p:cNvSpPr txBox="1"/>
          <p:nvPr/>
        </p:nvSpPr>
        <p:spPr>
          <a:xfrm>
            <a:off x="2071670" y="3857628"/>
            <a:ext cx="6858048" cy="1754326"/>
          </a:xfrm>
          <a:prstGeom prst="rect">
            <a:avLst/>
          </a:prstGeom>
          <a:noFill/>
        </p:spPr>
        <p:txBody>
          <a:bodyPr wrap="square" rtlCol="1">
            <a:spAutoFit/>
          </a:bodyPr>
          <a:lstStyle/>
          <a:p>
            <a:pPr rtl="1"/>
            <a:r>
              <a:rPr lang="ar-SA" sz="3600" dirty="0" smtClean="0"/>
              <a:t>الفصول الافتراضية واستخدامها في التعليم مع استعراض أمثلة ونماذج مختلفة وشرح طريقة إنشاء فصل افتراضي</a:t>
            </a:r>
          </a:p>
        </p:txBody>
      </p:sp>
    </p:spTree>
    <p:extLst>
      <p:ext uri="{BB962C8B-B14F-4D97-AF65-F5344CB8AC3E}">
        <p14:creationId xmlns:p14="http://schemas.microsoft.com/office/powerpoint/2010/main" val="405519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هو مقرر يستخدم في تصميمه أنشطة ومواد تعليمية تعتمد على الحاسب وهو محتوى غني بمكونات الوسائط المتعددة التفاعلية في صورة برمجيات على شبكة محلية أو الإنترنت.</a:t>
            </a:r>
            <a:endParaRPr lang="ar-SA" sz="2800" dirty="0" smtClean="0">
              <a:solidFill>
                <a:srgbClr val="000000"/>
              </a:solidFill>
            </a:endParaRPr>
          </a:p>
        </p:txBody>
      </p:sp>
      <p:pic>
        <p:nvPicPr>
          <p:cNvPr id="11" name="صورة 10" descr="Elearning_Publishing_jpg.jpg"/>
          <p:cNvPicPr>
            <a:picLocks noChangeAspect="1"/>
          </p:cNvPicPr>
          <p:nvPr/>
        </p:nvPicPr>
        <p:blipFill>
          <a:blip r:embed="rId4">
            <a:duotone>
              <a:schemeClr val="accent6">
                <a:shade val="45000"/>
                <a:satMod val="135000"/>
              </a:schemeClr>
              <a:prstClr val="white"/>
            </a:duotone>
          </a:blip>
          <a:stretch>
            <a:fillRect/>
          </a:stretch>
        </p:blipFill>
        <p:spPr>
          <a:xfrm>
            <a:off x="0" y="3500438"/>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سادساً: المقرر الإلكتروني </a:t>
            </a:r>
            <a:r>
              <a:rPr lang="en-US" altLang="ar-SA" sz="3600" dirty="0" smtClean="0">
                <a:solidFill>
                  <a:schemeClr val="bg1">
                    <a:lumMod val="50000"/>
                  </a:schemeClr>
                </a:solidFill>
                <a:latin typeface="Times New Roman" pitchFamily="18" charset="0"/>
                <a:cs typeface="Times New Roman" pitchFamily="18" charset="0"/>
              </a:rPr>
              <a:t>E-course</a:t>
            </a:r>
          </a:p>
        </p:txBody>
      </p:sp>
      <p:pic>
        <p:nvPicPr>
          <p:cNvPr id="12" name="صورة 11" descr="1397008281.jpg"/>
          <p:cNvPicPr>
            <a:picLocks noChangeAspect="1"/>
          </p:cNvPicPr>
          <p:nvPr/>
        </p:nvPicPr>
        <p:blipFill>
          <a:blip r:embed="rId5"/>
          <a:stretch>
            <a:fillRect/>
          </a:stretch>
        </p:blipFill>
        <p:spPr>
          <a:xfrm>
            <a:off x="68381" y="1071546"/>
            <a:ext cx="1646099" cy="1928826"/>
          </a:xfrm>
          <a:prstGeom prst="rect">
            <a:avLst/>
          </a:prstGeom>
          <a:ln>
            <a:noFill/>
          </a:ln>
          <a:effectLst>
            <a:softEdge rad="112500"/>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هو كتاب ليس مطبوعاً على ورق بل عبارة عن صفحات إلكترونية تتضمن نصوص مكتوبة ونصوص فائقة وصور ثابتة وأخرى متحركة ويتم قراءته من خلال شاشة الحاسب أو أي أجهزة الكترونية متنقلة.</a:t>
            </a:r>
          </a:p>
          <a:p>
            <a:pPr lvl="0" algn="just" rtl="1">
              <a:spcBef>
                <a:spcPct val="20000"/>
              </a:spcBef>
              <a:defRPr/>
            </a:pPr>
            <a:endParaRPr lang="ar-SA" sz="2800" dirty="0" smtClean="0">
              <a:solidFill>
                <a:srgbClr val="000000"/>
              </a:solidFill>
            </a:endParaRPr>
          </a:p>
        </p:txBody>
      </p:sp>
      <p:pic>
        <p:nvPicPr>
          <p:cNvPr id="11" name="صورة 10" descr="Elearning_Publishing_jpg.jpg"/>
          <p:cNvPicPr>
            <a:picLocks noChangeAspect="1"/>
          </p:cNvPicPr>
          <p:nvPr/>
        </p:nvPicPr>
        <p:blipFill>
          <a:blip r:embed="rId4">
            <a:duotone>
              <a:schemeClr val="accent6">
                <a:shade val="45000"/>
                <a:satMod val="135000"/>
              </a:schemeClr>
              <a:prstClr val="white"/>
            </a:duotone>
          </a:blip>
          <a:stretch>
            <a:fillRect/>
          </a:stretch>
        </p:blipFill>
        <p:spPr>
          <a:xfrm>
            <a:off x="0" y="3500438"/>
            <a:ext cx="1647823" cy="1643074"/>
          </a:xfrm>
          <a:prstGeom prst="rect">
            <a:avLst/>
          </a:prstGeom>
          <a:ln>
            <a:noFill/>
          </a:ln>
          <a:effectLst>
            <a:softEdge rad="112500"/>
          </a:effectLst>
        </p:spPr>
      </p:pic>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2200549" y="897057"/>
            <a:ext cx="6697322"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سابعاً: الكتاب الإلكتروني </a:t>
            </a:r>
            <a:r>
              <a:rPr lang="en-US" altLang="ar-SA" sz="3600" dirty="0" smtClean="0">
                <a:solidFill>
                  <a:schemeClr val="bg1">
                    <a:lumMod val="50000"/>
                  </a:schemeClr>
                </a:solidFill>
                <a:latin typeface="Times New Roman" pitchFamily="18" charset="0"/>
                <a:cs typeface="Times New Roman" pitchFamily="18" charset="0"/>
              </a:rPr>
              <a:t>E-Book</a:t>
            </a:r>
          </a:p>
        </p:txBody>
      </p:sp>
      <p:pic>
        <p:nvPicPr>
          <p:cNvPr id="8" name="صورة 7" descr="BookPoppingOutOfTablet-reduc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0" y="1714488"/>
            <a:ext cx="1714480" cy="1428760"/>
          </a:xfrm>
          <a:prstGeom prst="rect">
            <a:avLst/>
          </a:prstGeom>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9" name="Rectangle 3"/>
          <p:cNvSpPr txBox="1">
            <a:spLocks noChangeArrowheads="1"/>
          </p:cNvSpPr>
          <p:nvPr/>
        </p:nvSpPr>
        <p:spPr bwMode="auto">
          <a:xfrm>
            <a:off x="1857356" y="1643050"/>
            <a:ext cx="707970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lgn="just" rtl="1">
              <a:spcBef>
                <a:spcPct val="20000"/>
              </a:spcBef>
              <a:defRPr/>
            </a:pPr>
            <a:r>
              <a:rPr lang="ar-SA" sz="2800" dirty="0" smtClean="0"/>
              <a:t>هي مصادر تعلم رقمية صغيرة قائمة بذاتها ومستقلة, تنشر عبر الإنترنت يمكن استخدامها في سياقات تعليمية متعددة لإثراء البيئة التعليمية, وتحقيق أهداف الموقف التعليمي, ويتم تخزينها في مستودعات الكترونية تسمى مستودعات الكائنات التعليمية.</a:t>
            </a:r>
            <a:endParaRPr lang="ar-SA" sz="2800" dirty="0" smtClean="0">
              <a:solidFill>
                <a:srgbClr val="000000"/>
              </a:solidFill>
            </a:endParaRPr>
          </a:p>
        </p:txBody>
      </p:sp>
      <p:sp>
        <p:nvSpPr>
          <p:cNvPr id="13" name="Rectangle 2"/>
          <p:cNvSpPr txBox="1">
            <a:spLocks noChangeArrowheads="1"/>
          </p:cNvSpPr>
          <p:nvPr/>
        </p:nvSpPr>
        <p:spPr bwMode="auto">
          <a:xfrm>
            <a:off x="1619672" y="276399"/>
            <a:ext cx="748883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altLang="ar-SA" sz="4000" b="0" i="0" u="none" strike="noStrike" kern="0" cap="none" spc="0" normalizeH="0" baseline="0" noProof="0" smtClean="0">
                <a:ln>
                  <a:noFill/>
                </a:ln>
                <a:solidFill>
                  <a:srgbClr val="008000"/>
                </a:solidFill>
                <a:effectLst>
                  <a:outerShdw blurRad="38100" dist="38100" dir="2700000" algn="tl">
                    <a:srgbClr val="000000">
                      <a:alpha val="43137"/>
                    </a:srgbClr>
                  </a:outerShdw>
                </a:effectLst>
                <a:uLnTx/>
                <a:uFillTx/>
                <a:latin typeface="+mj-lt"/>
                <a:ea typeface="+mj-ea"/>
                <a:cs typeface="+mj-cs"/>
              </a:rPr>
              <a:t>نماذج من مستحدثات تقنيات التعليم </a:t>
            </a:r>
            <a:endParaRPr kumimoji="0" lang="en-US" altLang="ar-SA" sz="4000" b="0" i="0" u="none" strike="noStrike" kern="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mj-cs"/>
            </a:endParaRPr>
          </a:p>
        </p:txBody>
      </p:sp>
      <p:sp>
        <p:nvSpPr>
          <p:cNvPr id="14" name="Rectangle 3"/>
          <p:cNvSpPr/>
          <p:nvPr/>
        </p:nvSpPr>
        <p:spPr>
          <a:xfrm>
            <a:off x="1785918" y="897057"/>
            <a:ext cx="7111953" cy="646331"/>
          </a:xfrm>
          <a:prstGeom prst="rect">
            <a:avLst/>
          </a:prstGeom>
        </p:spPr>
        <p:txBody>
          <a:bodyPr wrap="square">
            <a:spAutoFit/>
          </a:bodyPr>
          <a:lstStyle/>
          <a:p>
            <a:pPr lvl="0" rtl="1"/>
            <a:r>
              <a:rPr lang="ar-SA" altLang="ar-SA" sz="3600" dirty="0" smtClean="0">
                <a:solidFill>
                  <a:schemeClr val="bg1">
                    <a:lumMod val="50000"/>
                  </a:schemeClr>
                </a:solidFill>
                <a:latin typeface="Times New Roman" pitchFamily="18" charset="0"/>
                <a:cs typeface="Times New Roman" pitchFamily="18" charset="0"/>
              </a:rPr>
              <a:t>ثامناً: الكائنات التعليمية </a:t>
            </a:r>
            <a:r>
              <a:rPr lang="en-US" altLang="ar-SA" sz="3600" dirty="0" smtClean="0">
                <a:solidFill>
                  <a:schemeClr val="bg1">
                    <a:lumMod val="50000"/>
                  </a:schemeClr>
                </a:solidFill>
                <a:latin typeface="Times New Roman" pitchFamily="18" charset="0"/>
                <a:cs typeface="Times New Roman" pitchFamily="18" charset="0"/>
              </a:rPr>
              <a:t>Learning Objects</a:t>
            </a:r>
          </a:p>
        </p:txBody>
      </p:sp>
      <p:pic>
        <p:nvPicPr>
          <p:cNvPr id="9" name="صورة 8" descr="LearningObjects.png"/>
          <p:cNvPicPr>
            <a:picLocks noChangeAspect="1"/>
          </p:cNvPicPr>
          <p:nvPr/>
        </p:nvPicPr>
        <p:blipFill>
          <a:blip r:embed="rId4" cstate="print"/>
          <a:srcRect l="49057" b="26658"/>
          <a:stretch>
            <a:fillRect/>
          </a:stretch>
        </p:blipFill>
        <p:spPr>
          <a:xfrm>
            <a:off x="82396" y="1357298"/>
            <a:ext cx="1632084" cy="1571636"/>
          </a:xfrm>
          <a:prstGeom prst="rect">
            <a:avLst/>
          </a:prstGeom>
          <a:ln>
            <a:noFill/>
          </a:ln>
          <a:effectLst>
            <a:outerShdw blurRad="292100" dist="139700" dir="2700000" algn="tl" rotWithShape="0">
              <a:srgbClr val="333333">
                <a:alpha val="65000"/>
              </a:srgbClr>
            </a:outerShdw>
          </a:effectLst>
        </p:spPr>
      </p:pic>
      <p:pic>
        <p:nvPicPr>
          <p:cNvPr id="10" name="صورة 9" descr="LearningObjects.png"/>
          <p:cNvPicPr>
            <a:picLocks noChangeAspect="1"/>
          </p:cNvPicPr>
          <p:nvPr/>
        </p:nvPicPr>
        <p:blipFill>
          <a:blip r:embed="rId5" cstate="print"/>
          <a:srcRect r="52830" b="26658"/>
          <a:stretch>
            <a:fillRect/>
          </a:stretch>
        </p:blipFill>
        <p:spPr>
          <a:xfrm>
            <a:off x="134601" y="3571876"/>
            <a:ext cx="1579879" cy="16430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7349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ctr">
              <a:buNone/>
            </a:pPr>
            <a:endParaRPr lang="ar-SA" sz="5400" dirty="0" smtClean="0">
              <a:solidFill>
                <a:srgbClr val="000000"/>
              </a:solidFill>
              <a:effectLst>
                <a:outerShdw blurRad="38100" dist="38100" dir="2700000" algn="tl">
                  <a:srgbClr val="000000">
                    <a:alpha val="43137"/>
                  </a:srgbClr>
                </a:outerShdw>
              </a:effectLst>
            </a:endParaRPr>
          </a:p>
          <a:p>
            <a:pPr algn="ctr">
              <a:buNone/>
            </a:pPr>
            <a:r>
              <a:rPr lang="ar-SA" sz="5400" smtClean="0">
                <a:solidFill>
                  <a:srgbClr val="000000"/>
                </a:solidFill>
                <a:effectLst>
                  <a:outerShdw blurRad="38100" dist="38100" dir="2700000" algn="tl">
                    <a:srgbClr val="000000">
                      <a:alpha val="43137"/>
                    </a:srgbClr>
                  </a:outerShdw>
                </a:effectLst>
              </a:rPr>
              <a:t>انتهت المحاضرة</a:t>
            </a:r>
            <a:endParaRPr lang="ar-SA" sz="5400" dirty="0" smtClean="0">
              <a:solidFill>
                <a:srgbClr val="0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 name="Oval 224"/>
          <p:cNvSpPr>
            <a:spLocks noChangeArrowheads="1"/>
          </p:cNvSpPr>
          <p:nvPr/>
        </p:nvSpPr>
        <p:spPr bwMode="auto">
          <a:xfrm rot="1009471" flipH="1">
            <a:off x="7601427" y="4382310"/>
            <a:ext cx="710786" cy="63785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71" name="Oval 222"/>
          <p:cNvSpPr>
            <a:spLocks noChangeArrowheads="1"/>
          </p:cNvSpPr>
          <p:nvPr/>
        </p:nvSpPr>
        <p:spPr bwMode="auto">
          <a:xfrm rot="1009471" flipH="1">
            <a:off x="7601427" y="5102390"/>
            <a:ext cx="710786" cy="63785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 name="Rectangle 1"/>
          <p:cNvSpPr/>
          <p:nvPr/>
        </p:nvSpPr>
        <p:spPr bwMode="auto">
          <a:xfrm>
            <a:off x="0" y="0"/>
            <a:ext cx="9144000" cy="1268760"/>
          </a:xfrm>
          <a:prstGeom prst="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smtClean="0">
              <a:ln>
                <a:noFill/>
              </a:ln>
              <a:solidFill>
                <a:schemeClr val="tx1"/>
              </a:solidFill>
              <a:effectLst/>
              <a:latin typeface="Arial" pitchFamily="34" charset="0"/>
            </a:endParaRPr>
          </a:p>
        </p:txBody>
      </p:sp>
      <p:sp>
        <p:nvSpPr>
          <p:cNvPr id="60418" name="Rectangle 2"/>
          <p:cNvSpPr>
            <a:spLocks noGrp="1" noChangeArrowheads="1"/>
          </p:cNvSpPr>
          <p:nvPr>
            <p:ph type="title"/>
          </p:nvPr>
        </p:nvSpPr>
        <p:spPr>
          <a:xfrm>
            <a:off x="1547664" y="276399"/>
            <a:ext cx="6934200" cy="715962"/>
          </a:xfrm>
        </p:spPr>
        <p:txBody>
          <a:bodyPr/>
          <a:lstStyle/>
          <a:p>
            <a:pPr algn="r"/>
            <a:r>
              <a:rPr lang="ar-SA" altLang="ar-SA" sz="4000" dirty="0" smtClean="0">
                <a:solidFill>
                  <a:srgbClr val="008000"/>
                </a:solidFill>
                <a:effectLst>
                  <a:outerShdw blurRad="38100" dist="38100" dir="2700000" algn="tl">
                    <a:srgbClr val="000000">
                      <a:alpha val="43137"/>
                    </a:srgbClr>
                  </a:outerShdw>
                </a:effectLst>
              </a:rPr>
              <a:t>خصائص مستحدثات تقنيات التعليم </a:t>
            </a:r>
            <a:endParaRPr lang="en-US" altLang="ar-SA" sz="4000" dirty="0">
              <a:solidFill>
                <a:srgbClr val="008000"/>
              </a:solidFill>
              <a:effectLst>
                <a:outerShdw blurRad="38100" dist="38100" dir="2700000" algn="tl">
                  <a:srgbClr val="000000">
                    <a:alpha val="43137"/>
                  </a:srgbClr>
                </a:outerShdw>
              </a:effectLst>
            </a:endParaRPr>
          </a:p>
        </p:txBody>
      </p:sp>
      <p:grpSp>
        <p:nvGrpSpPr>
          <p:cNvPr id="7" name="Group 204"/>
          <p:cNvGrpSpPr>
            <a:grpSpLocks/>
          </p:cNvGrpSpPr>
          <p:nvPr/>
        </p:nvGrpSpPr>
        <p:grpSpPr bwMode="auto">
          <a:xfrm>
            <a:off x="3131840" y="1478103"/>
            <a:ext cx="4360969" cy="460675"/>
            <a:chOff x="1497" y="227"/>
            <a:chExt cx="1767" cy="208"/>
          </a:xfrm>
        </p:grpSpPr>
        <p:sp>
          <p:nvSpPr>
            <p:cNvPr id="35" name="AutoShape 205"/>
            <p:cNvSpPr>
              <a:spLocks noChangeArrowheads="1"/>
            </p:cNvSpPr>
            <p:nvPr/>
          </p:nvSpPr>
          <p:spPr bwMode="auto">
            <a:xfrm>
              <a:off x="1497" y="227"/>
              <a:ext cx="1767" cy="208"/>
            </a:xfrm>
            <a:prstGeom prst="roundRect">
              <a:avLst>
                <a:gd name="adj" fmla="val 50000"/>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6" name="AutoShape 206"/>
            <p:cNvSpPr>
              <a:spLocks noChangeArrowheads="1"/>
            </p:cNvSpPr>
            <p:nvPr/>
          </p:nvSpPr>
          <p:spPr bwMode="auto">
            <a:xfrm>
              <a:off x="1533" y="235"/>
              <a:ext cx="1701" cy="134"/>
            </a:xfrm>
            <a:prstGeom prst="roundRect">
              <a:avLst>
                <a:gd name="adj" fmla="val 50000"/>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8" name="Group 207"/>
          <p:cNvGrpSpPr>
            <a:grpSpLocks/>
          </p:cNvGrpSpPr>
          <p:nvPr/>
        </p:nvGrpSpPr>
        <p:grpSpPr bwMode="auto">
          <a:xfrm>
            <a:off x="3131840" y="2239990"/>
            <a:ext cx="4360969" cy="460675"/>
            <a:chOff x="1497" y="571"/>
            <a:chExt cx="2052" cy="241"/>
          </a:xfrm>
        </p:grpSpPr>
        <p:sp>
          <p:nvSpPr>
            <p:cNvPr id="33" name="AutoShape 208"/>
            <p:cNvSpPr>
              <a:spLocks noChangeArrowheads="1"/>
            </p:cNvSpPr>
            <p:nvPr/>
          </p:nvSpPr>
          <p:spPr bwMode="auto">
            <a:xfrm>
              <a:off x="1497" y="571"/>
              <a:ext cx="2052" cy="241"/>
            </a:xfrm>
            <a:prstGeom prst="roundRect">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4" name="AutoShape 209"/>
            <p:cNvSpPr>
              <a:spLocks noChangeArrowheads="1"/>
            </p:cNvSpPr>
            <p:nvPr/>
          </p:nvSpPr>
          <p:spPr bwMode="auto">
            <a:xfrm>
              <a:off x="1543" y="582"/>
              <a:ext cx="1975" cy="156"/>
            </a:xfrm>
            <a:prstGeom prst="roundRect">
              <a:avLst>
                <a:gd name="adj" fmla="val 50000"/>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9" name="Group 210"/>
          <p:cNvGrpSpPr>
            <a:grpSpLocks/>
          </p:cNvGrpSpPr>
          <p:nvPr/>
        </p:nvGrpSpPr>
        <p:grpSpPr bwMode="auto">
          <a:xfrm>
            <a:off x="3131840" y="2995232"/>
            <a:ext cx="4360969" cy="460675"/>
            <a:chOff x="1497" y="907"/>
            <a:chExt cx="2052" cy="241"/>
          </a:xfrm>
        </p:grpSpPr>
        <p:sp>
          <p:nvSpPr>
            <p:cNvPr id="31" name="AutoShape 211"/>
            <p:cNvSpPr>
              <a:spLocks noChangeArrowheads="1"/>
            </p:cNvSpPr>
            <p:nvPr/>
          </p:nvSpPr>
          <p:spPr bwMode="auto">
            <a:xfrm>
              <a:off x="1497" y="907"/>
              <a:ext cx="2052" cy="241"/>
            </a:xfrm>
            <a:prstGeom prst="roundRect">
              <a:avLst>
                <a:gd name="adj" fmla="val 50000"/>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2" name="AutoShape 212"/>
            <p:cNvSpPr>
              <a:spLocks noChangeArrowheads="1"/>
            </p:cNvSpPr>
            <p:nvPr/>
          </p:nvSpPr>
          <p:spPr bwMode="auto">
            <a:xfrm>
              <a:off x="1543" y="918"/>
              <a:ext cx="1975" cy="156"/>
            </a:xfrm>
            <a:prstGeom prst="roundRect">
              <a:avLst>
                <a:gd name="adj" fmla="val 50000"/>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0" name="Group 213"/>
          <p:cNvGrpSpPr>
            <a:grpSpLocks/>
          </p:cNvGrpSpPr>
          <p:nvPr/>
        </p:nvGrpSpPr>
        <p:grpSpPr bwMode="auto">
          <a:xfrm>
            <a:off x="3131840" y="3761547"/>
            <a:ext cx="4360969" cy="460675"/>
            <a:chOff x="1497" y="1243"/>
            <a:chExt cx="2052" cy="241"/>
          </a:xfrm>
        </p:grpSpPr>
        <p:sp>
          <p:nvSpPr>
            <p:cNvPr id="29" name="AutoShape 214"/>
            <p:cNvSpPr>
              <a:spLocks noChangeArrowheads="1"/>
            </p:cNvSpPr>
            <p:nvPr/>
          </p:nvSpPr>
          <p:spPr bwMode="auto">
            <a:xfrm>
              <a:off x="1497" y="1243"/>
              <a:ext cx="2052" cy="241"/>
            </a:xfrm>
            <a:prstGeom prst="roundRect">
              <a:avLst>
                <a:gd name="adj"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0" name="AutoShape 215"/>
            <p:cNvSpPr>
              <a:spLocks noChangeArrowheads="1"/>
            </p:cNvSpPr>
            <p:nvPr/>
          </p:nvSpPr>
          <p:spPr bwMode="auto">
            <a:xfrm>
              <a:off x="1543" y="1254"/>
              <a:ext cx="1975" cy="156"/>
            </a:xfrm>
            <a:prstGeom prst="roundRect">
              <a:avLst>
                <a:gd name="adj" fmla="val 50000"/>
              </a:avLst>
            </a:prstGeom>
            <a:gradFill rotWithShape="1">
              <a:gsLst>
                <a:gs pos="0">
                  <a:schemeClr val="hlink">
                    <a:gamma/>
                    <a:tint val="26667"/>
                    <a:invGamma/>
                  </a:schemeClr>
                </a:gs>
                <a:gs pos="100000">
                  <a:schemeClr val="hlink">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11" name="Group 216"/>
          <p:cNvGrpSpPr>
            <a:grpSpLocks/>
          </p:cNvGrpSpPr>
          <p:nvPr/>
        </p:nvGrpSpPr>
        <p:grpSpPr bwMode="auto">
          <a:xfrm>
            <a:off x="7588199" y="3655238"/>
            <a:ext cx="710786" cy="637858"/>
            <a:chOff x="1392" y="1417"/>
            <a:chExt cx="288" cy="288"/>
          </a:xfrm>
        </p:grpSpPr>
        <p:sp>
          <p:nvSpPr>
            <p:cNvPr id="27" name="Oval 217"/>
            <p:cNvSpPr>
              <a:spLocks noChangeArrowheads="1"/>
            </p:cNvSpPr>
            <p:nvPr/>
          </p:nvSpPr>
          <p:spPr bwMode="auto">
            <a:xfrm rot="1009471" flipH="1">
              <a:off x="1392" y="1417"/>
              <a:ext cx="288" cy="288"/>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8" name="Oval 218"/>
            <p:cNvSpPr>
              <a:spLocks noChangeArrowheads="1"/>
            </p:cNvSpPr>
            <p:nvPr/>
          </p:nvSpPr>
          <p:spPr bwMode="auto">
            <a:xfrm rot="19713862" flipH="1">
              <a:off x="1413" y="1432"/>
              <a:ext cx="189" cy="154"/>
            </a:xfrm>
            <a:prstGeom prst="ellipse">
              <a:avLst/>
            </a:prstGeom>
            <a:gradFill rotWithShape="1">
              <a:gsLst>
                <a:gs pos="0">
                  <a:schemeClr val="hlink">
                    <a:gamma/>
                    <a:tint val="26667"/>
                    <a:invGamma/>
                  </a:schemeClr>
                </a:gs>
                <a:gs pos="100000">
                  <a:schemeClr val="hlink">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grpSp>
        <p:nvGrpSpPr>
          <p:cNvPr id="12" name="Group 219"/>
          <p:cNvGrpSpPr>
            <a:grpSpLocks/>
          </p:cNvGrpSpPr>
          <p:nvPr/>
        </p:nvGrpSpPr>
        <p:grpSpPr bwMode="auto">
          <a:xfrm>
            <a:off x="7588199" y="2899996"/>
            <a:ext cx="710786" cy="637858"/>
            <a:chOff x="1392" y="1076"/>
            <a:chExt cx="288" cy="288"/>
          </a:xfrm>
        </p:grpSpPr>
        <p:sp>
          <p:nvSpPr>
            <p:cNvPr id="25" name="Oval 220"/>
            <p:cNvSpPr>
              <a:spLocks noChangeArrowheads="1"/>
            </p:cNvSpPr>
            <p:nvPr/>
          </p:nvSpPr>
          <p:spPr bwMode="auto">
            <a:xfrm rot="1009471" flipH="1">
              <a:off x="1392" y="1076"/>
              <a:ext cx="288" cy="28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26" name="Oval 221"/>
            <p:cNvSpPr>
              <a:spLocks noChangeArrowheads="1"/>
            </p:cNvSpPr>
            <p:nvPr/>
          </p:nvSpPr>
          <p:spPr bwMode="auto">
            <a:xfrm rot="19713862" flipH="1">
              <a:off x="1413" y="1091"/>
              <a:ext cx="189" cy="154"/>
            </a:xfrm>
            <a:prstGeom prst="ellipse">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sp>
        <p:nvSpPr>
          <p:cNvPr id="13" name="Oval 222"/>
          <p:cNvSpPr>
            <a:spLocks noChangeArrowheads="1"/>
          </p:cNvSpPr>
          <p:nvPr/>
        </p:nvSpPr>
        <p:spPr bwMode="auto">
          <a:xfrm rot="1009471" flipH="1">
            <a:off x="7588199" y="2144754"/>
            <a:ext cx="710786" cy="63785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4" name="Oval 223"/>
          <p:cNvSpPr>
            <a:spLocks noChangeArrowheads="1"/>
          </p:cNvSpPr>
          <p:nvPr/>
        </p:nvSpPr>
        <p:spPr bwMode="auto">
          <a:xfrm rot="19713862" flipH="1">
            <a:off x="7640027" y="2177976"/>
            <a:ext cx="466453" cy="341077"/>
          </a:xfrm>
          <a:prstGeom prst="ellipse">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5" name="Oval 224"/>
          <p:cNvSpPr>
            <a:spLocks noChangeArrowheads="1"/>
          </p:cNvSpPr>
          <p:nvPr/>
        </p:nvSpPr>
        <p:spPr bwMode="auto">
          <a:xfrm rot="1009471" flipH="1">
            <a:off x="7600539" y="1378438"/>
            <a:ext cx="710786" cy="63785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6" name="Oval 225"/>
          <p:cNvSpPr>
            <a:spLocks noChangeArrowheads="1"/>
          </p:cNvSpPr>
          <p:nvPr/>
        </p:nvSpPr>
        <p:spPr bwMode="auto">
          <a:xfrm rot="19713862" flipH="1">
            <a:off x="7652367" y="1411660"/>
            <a:ext cx="466453" cy="341077"/>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17" name="Text Box 226"/>
          <p:cNvSpPr txBox="1">
            <a:spLocks noChangeArrowheads="1"/>
          </p:cNvSpPr>
          <p:nvPr/>
        </p:nvSpPr>
        <p:spPr bwMode="auto">
          <a:xfrm rot="1146583">
            <a:off x="7779925" y="1518352"/>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1</a:t>
            </a:r>
            <a:endParaRPr lang="en-US" altLang="ar-SA" sz="2000" dirty="0"/>
          </a:p>
        </p:txBody>
      </p:sp>
      <p:sp>
        <p:nvSpPr>
          <p:cNvPr id="18" name="Text Box 227"/>
          <p:cNvSpPr txBox="1">
            <a:spLocks noChangeArrowheads="1"/>
          </p:cNvSpPr>
          <p:nvPr/>
        </p:nvSpPr>
        <p:spPr bwMode="auto">
          <a:xfrm rot="1146583">
            <a:off x="7779925" y="2262520"/>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2</a:t>
            </a:r>
            <a:endParaRPr lang="en-US" altLang="ar-SA" sz="2000" b="1" dirty="0">
              <a:solidFill>
                <a:schemeClr val="bg1"/>
              </a:solidFill>
            </a:endParaRPr>
          </a:p>
        </p:txBody>
      </p:sp>
      <p:sp>
        <p:nvSpPr>
          <p:cNvPr id="19" name="Text Box 228"/>
          <p:cNvSpPr txBox="1">
            <a:spLocks noChangeArrowheads="1"/>
          </p:cNvSpPr>
          <p:nvPr/>
        </p:nvSpPr>
        <p:spPr bwMode="auto">
          <a:xfrm rot="1146583">
            <a:off x="7779925" y="3006688"/>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3</a:t>
            </a:r>
            <a:endParaRPr lang="en-US" altLang="ar-SA" sz="2000" dirty="0"/>
          </a:p>
        </p:txBody>
      </p:sp>
      <p:sp>
        <p:nvSpPr>
          <p:cNvPr id="20" name="Text Box 229"/>
          <p:cNvSpPr txBox="1">
            <a:spLocks noChangeArrowheads="1"/>
          </p:cNvSpPr>
          <p:nvPr/>
        </p:nvSpPr>
        <p:spPr bwMode="auto">
          <a:xfrm rot="1146583">
            <a:off x="7779925" y="3750856"/>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4</a:t>
            </a:r>
            <a:endParaRPr lang="en-US" altLang="ar-SA" sz="2000" dirty="0"/>
          </a:p>
        </p:txBody>
      </p:sp>
      <p:sp>
        <p:nvSpPr>
          <p:cNvPr id="21" name="Text Box 230"/>
          <p:cNvSpPr txBox="1">
            <a:spLocks noChangeArrowheads="1"/>
          </p:cNvSpPr>
          <p:nvPr/>
        </p:nvSpPr>
        <p:spPr bwMode="auto">
          <a:xfrm>
            <a:off x="3353960" y="3741614"/>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التكاملية</a:t>
            </a:r>
            <a:endParaRPr lang="en-US" altLang="ar-SA" sz="2800" b="1" dirty="0">
              <a:effectLst>
                <a:outerShdw blurRad="38100" dist="38100" dir="2700000" algn="tl">
                  <a:srgbClr val="000000">
                    <a:alpha val="43137"/>
                  </a:srgbClr>
                </a:outerShdw>
              </a:effectLst>
            </a:endParaRPr>
          </a:p>
        </p:txBody>
      </p:sp>
      <p:sp>
        <p:nvSpPr>
          <p:cNvPr id="22" name="Text Box 231"/>
          <p:cNvSpPr txBox="1">
            <a:spLocks noChangeArrowheads="1"/>
          </p:cNvSpPr>
          <p:nvPr/>
        </p:nvSpPr>
        <p:spPr bwMode="auto">
          <a:xfrm>
            <a:off x="3353960" y="2970869"/>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ar-SA" sz="2800" b="1" dirty="0" smtClean="0">
                <a:solidFill>
                  <a:schemeClr val="bg1"/>
                </a:solidFill>
                <a:effectLst>
                  <a:outerShdw blurRad="38100" dist="38100" dir="2700000" algn="tl">
                    <a:srgbClr val="000000">
                      <a:alpha val="43137"/>
                    </a:srgbClr>
                  </a:outerShdw>
                </a:effectLst>
                <a:ea typeface="굴림" pitchFamily="34" charset="-127"/>
              </a:rPr>
              <a:t>الاتاحة</a:t>
            </a:r>
            <a:endParaRPr lang="en-US" altLang="ar-SA" sz="2800" b="1" dirty="0">
              <a:effectLst>
                <a:outerShdw blurRad="38100" dist="38100" dir="2700000" algn="tl">
                  <a:srgbClr val="000000">
                    <a:alpha val="43137"/>
                  </a:srgbClr>
                </a:outerShdw>
              </a:effectLst>
            </a:endParaRPr>
          </a:p>
        </p:txBody>
      </p:sp>
      <p:sp>
        <p:nvSpPr>
          <p:cNvPr id="23" name="Text Box 232"/>
          <p:cNvSpPr txBox="1">
            <a:spLocks noChangeArrowheads="1"/>
          </p:cNvSpPr>
          <p:nvPr/>
        </p:nvSpPr>
        <p:spPr bwMode="auto">
          <a:xfrm>
            <a:off x="3353960" y="2213412"/>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الفردية</a:t>
            </a:r>
            <a:endParaRPr lang="en-US" altLang="ar-SA" sz="2800" b="1" dirty="0">
              <a:effectLst>
                <a:outerShdw blurRad="38100" dist="38100" dir="2700000" algn="tl">
                  <a:srgbClr val="000000">
                    <a:alpha val="43137"/>
                  </a:srgbClr>
                </a:outerShdw>
              </a:effectLst>
            </a:endParaRPr>
          </a:p>
        </p:txBody>
      </p:sp>
      <p:sp>
        <p:nvSpPr>
          <p:cNvPr id="24" name="Text Box 233"/>
          <p:cNvSpPr txBox="1">
            <a:spLocks noChangeArrowheads="1"/>
          </p:cNvSpPr>
          <p:nvPr/>
        </p:nvSpPr>
        <p:spPr bwMode="auto">
          <a:xfrm>
            <a:off x="3353960" y="1449311"/>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ar-SA" sz="2800" b="1" dirty="0" smtClean="0">
                <a:solidFill>
                  <a:schemeClr val="bg1"/>
                </a:solidFill>
                <a:effectLst>
                  <a:outerShdw blurRad="38100" dist="38100" dir="2700000" algn="tl">
                    <a:srgbClr val="000000">
                      <a:alpha val="43137"/>
                    </a:srgbClr>
                  </a:outerShdw>
                </a:effectLst>
                <a:ea typeface="굴림" pitchFamily="34" charset="-127"/>
              </a:rPr>
              <a:t>التفاعلية والتشاركية</a:t>
            </a:r>
            <a:endParaRPr lang="en-US" altLang="ar-SA" sz="2800" b="1" dirty="0">
              <a:effectLst>
                <a:outerShdw blurRad="38100" dist="38100" dir="2700000" algn="tl">
                  <a:srgbClr val="000000">
                    <a:alpha val="43137"/>
                  </a:srgbClr>
                </a:outerShdw>
              </a:effectLst>
            </a:endParaRPr>
          </a:p>
        </p:txBody>
      </p:sp>
      <p:grpSp>
        <p:nvGrpSpPr>
          <p:cNvPr id="37" name="Group 204"/>
          <p:cNvGrpSpPr>
            <a:grpSpLocks/>
          </p:cNvGrpSpPr>
          <p:nvPr/>
        </p:nvGrpSpPr>
        <p:grpSpPr bwMode="auto">
          <a:xfrm>
            <a:off x="3131840" y="4411303"/>
            <a:ext cx="4360969" cy="460675"/>
            <a:chOff x="1497" y="227"/>
            <a:chExt cx="1767" cy="208"/>
          </a:xfrm>
        </p:grpSpPr>
        <p:sp>
          <p:nvSpPr>
            <p:cNvPr id="38" name="AutoShape 205"/>
            <p:cNvSpPr>
              <a:spLocks noChangeArrowheads="1"/>
            </p:cNvSpPr>
            <p:nvPr/>
          </p:nvSpPr>
          <p:spPr bwMode="auto">
            <a:xfrm>
              <a:off x="1497" y="227"/>
              <a:ext cx="1767" cy="208"/>
            </a:xfrm>
            <a:prstGeom prst="roundRect">
              <a:avLst>
                <a:gd name="adj" fmla="val 50000"/>
              </a:avLst>
            </a:prstGeom>
            <a:solidFill>
              <a:schemeClr val="bg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39" name="AutoShape 206"/>
            <p:cNvSpPr>
              <a:spLocks noChangeArrowheads="1"/>
            </p:cNvSpPr>
            <p:nvPr/>
          </p:nvSpPr>
          <p:spPr bwMode="auto">
            <a:xfrm>
              <a:off x="1533" y="235"/>
              <a:ext cx="1701" cy="134"/>
            </a:xfrm>
            <a:prstGeom prst="roundRect">
              <a:avLst>
                <a:gd name="adj" fmla="val 50000"/>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0" name="Group 207"/>
          <p:cNvGrpSpPr>
            <a:grpSpLocks/>
          </p:cNvGrpSpPr>
          <p:nvPr/>
        </p:nvGrpSpPr>
        <p:grpSpPr bwMode="auto">
          <a:xfrm>
            <a:off x="3131840" y="5173190"/>
            <a:ext cx="4360969" cy="460675"/>
            <a:chOff x="1497" y="571"/>
            <a:chExt cx="2052" cy="241"/>
          </a:xfrm>
        </p:grpSpPr>
        <p:sp>
          <p:nvSpPr>
            <p:cNvPr id="41" name="AutoShape 208"/>
            <p:cNvSpPr>
              <a:spLocks noChangeArrowheads="1"/>
            </p:cNvSpPr>
            <p:nvPr/>
          </p:nvSpPr>
          <p:spPr bwMode="auto">
            <a:xfrm>
              <a:off x="1497" y="571"/>
              <a:ext cx="2052" cy="241"/>
            </a:xfrm>
            <a:prstGeom prst="roundRect">
              <a:avLst>
                <a:gd name="adj" fmla="val 50000"/>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42" name="AutoShape 209"/>
            <p:cNvSpPr>
              <a:spLocks noChangeArrowheads="1"/>
            </p:cNvSpPr>
            <p:nvPr/>
          </p:nvSpPr>
          <p:spPr bwMode="auto">
            <a:xfrm>
              <a:off x="1543" y="582"/>
              <a:ext cx="1975" cy="156"/>
            </a:xfrm>
            <a:prstGeom prst="roundRect">
              <a:avLst>
                <a:gd name="adj" fmla="val 50000"/>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grpSp>
        <p:nvGrpSpPr>
          <p:cNvPr id="43" name="Group 210"/>
          <p:cNvGrpSpPr>
            <a:grpSpLocks/>
          </p:cNvGrpSpPr>
          <p:nvPr/>
        </p:nvGrpSpPr>
        <p:grpSpPr bwMode="auto">
          <a:xfrm>
            <a:off x="3131840" y="5928432"/>
            <a:ext cx="4360969" cy="460675"/>
            <a:chOff x="1497" y="907"/>
            <a:chExt cx="2052" cy="241"/>
          </a:xfrm>
        </p:grpSpPr>
        <p:sp>
          <p:nvSpPr>
            <p:cNvPr id="44" name="AutoShape 211"/>
            <p:cNvSpPr>
              <a:spLocks noChangeArrowheads="1"/>
            </p:cNvSpPr>
            <p:nvPr/>
          </p:nvSpPr>
          <p:spPr bwMode="auto">
            <a:xfrm>
              <a:off x="1497" y="907"/>
              <a:ext cx="2052" cy="241"/>
            </a:xfrm>
            <a:prstGeom prst="roundRect">
              <a:avLst>
                <a:gd name="adj" fmla="val 50000"/>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1800" b="1">
                <a:solidFill>
                  <a:schemeClr val="bg1"/>
                </a:solidFill>
              </a:endParaRPr>
            </a:p>
          </p:txBody>
        </p:sp>
        <p:sp>
          <p:nvSpPr>
            <p:cNvPr id="45" name="AutoShape 212"/>
            <p:cNvSpPr>
              <a:spLocks noChangeArrowheads="1"/>
            </p:cNvSpPr>
            <p:nvPr/>
          </p:nvSpPr>
          <p:spPr bwMode="auto">
            <a:xfrm>
              <a:off x="1543" y="918"/>
              <a:ext cx="1975" cy="156"/>
            </a:xfrm>
            <a:prstGeom prst="roundRect">
              <a:avLst>
                <a:gd name="adj" fmla="val 50000"/>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46" name="Text Box 231"/>
          <p:cNvSpPr txBox="1">
            <a:spLocks noChangeArrowheads="1"/>
          </p:cNvSpPr>
          <p:nvPr/>
        </p:nvSpPr>
        <p:spPr bwMode="auto">
          <a:xfrm>
            <a:off x="3353960" y="5904069"/>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الجودة الشاملة</a:t>
            </a:r>
            <a:endParaRPr lang="en-US" altLang="ar-SA" sz="2800" b="1" dirty="0">
              <a:effectLst>
                <a:outerShdw blurRad="38100" dist="38100" dir="2700000" algn="tl">
                  <a:srgbClr val="000000">
                    <a:alpha val="43137"/>
                  </a:srgbClr>
                </a:outerShdw>
              </a:effectLst>
            </a:endParaRPr>
          </a:p>
        </p:txBody>
      </p:sp>
      <p:sp>
        <p:nvSpPr>
          <p:cNvPr id="47" name="Text Box 232"/>
          <p:cNvSpPr txBox="1">
            <a:spLocks noChangeArrowheads="1"/>
          </p:cNvSpPr>
          <p:nvPr/>
        </p:nvSpPr>
        <p:spPr bwMode="auto">
          <a:xfrm>
            <a:off x="3353960" y="5146612"/>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الكونية</a:t>
            </a:r>
            <a:endParaRPr lang="en-US" altLang="ar-SA" sz="2800" b="1" dirty="0">
              <a:effectLst>
                <a:outerShdw blurRad="38100" dist="38100" dir="2700000" algn="tl">
                  <a:srgbClr val="000000">
                    <a:alpha val="43137"/>
                  </a:srgbClr>
                </a:outerShdw>
              </a:effectLst>
            </a:endParaRPr>
          </a:p>
        </p:txBody>
      </p:sp>
      <p:sp>
        <p:nvSpPr>
          <p:cNvPr id="48" name="Text Box 233"/>
          <p:cNvSpPr txBox="1">
            <a:spLocks noChangeArrowheads="1"/>
          </p:cNvSpPr>
          <p:nvPr/>
        </p:nvSpPr>
        <p:spPr bwMode="auto">
          <a:xfrm>
            <a:off x="3353960" y="4382511"/>
            <a:ext cx="3909324" cy="52322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ar-SA" altLang="ko-KR" sz="2800" b="1" dirty="0" smtClean="0">
                <a:solidFill>
                  <a:schemeClr val="bg1"/>
                </a:solidFill>
                <a:effectLst>
                  <a:outerShdw blurRad="38100" dist="38100" dir="2700000" algn="tl">
                    <a:srgbClr val="000000">
                      <a:alpha val="43137"/>
                    </a:srgbClr>
                  </a:outerShdw>
                </a:effectLst>
                <a:ea typeface="굴림" pitchFamily="34" charset="-127"/>
              </a:rPr>
              <a:t>التنوع (التعددية)</a:t>
            </a:r>
            <a:endParaRPr lang="en-US" altLang="ar-SA" sz="2800" b="1" dirty="0">
              <a:effectLst>
                <a:outerShdw blurRad="38100" dist="38100" dir="2700000" algn="tl">
                  <a:srgbClr val="000000">
                    <a:alpha val="43137"/>
                  </a:srgbClr>
                </a:outerShdw>
              </a:effectLst>
            </a:endParaRPr>
          </a:p>
        </p:txBody>
      </p:sp>
      <p:grpSp>
        <p:nvGrpSpPr>
          <p:cNvPr id="60" name="Group 219"/>
          <p:cNvGrpSpPr>
            <a:grpSpLocks/>
          </p:cNvGrpSpPr>
          <p:nvPr/>
        </p:nvGrpSpPr>
        <p:grpSpPr bwMode="auto">
          <a:xfrm>
            <a:off x="7599220" y="5877272"/>
            <a:ext cx="710786" cy="637858"/>
            <a:chOff x="1392" y="1076"/>
            <a:chExt cx="288" cy="288"/>
          </a:xfrm>
        </p:grpSpPr>
        <p:sp>
          <p:nvSpPr>
            <p:cNvPr id="61" name="Oval 220"/>
            <p:cNvSpPr>
              <a:spLocks noChangeArrowheads="1"/>
            </p:cNvSpPr>
            <p:nvPr/>
          </p:nvSpPr>
          <p:spPr bwMode="auto">
            <a:xfrm rot="1009471" flipH="1">
              <a:off x="1392" y="1076"/>
              <a:ext cx="288" cy="28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2" name="Oval 221"/>
            <p:cNvSpPr>
              <a:spLocks noChangeArrowheads="1"/>
            </p:cNvSpPr>
            <p:nvPr/>
          </p:nvSpPr>
          <p:spPr bwMode="auto">
            <a:xfrm rot="19713862" flipH="1">
              <a:off x="1413" y="1091"/>
              <a:ext cx="189" cy="154"/>
            </a:xfrm>
            <a:prstGeom prst="ellipse">
              <a:avLst/>
            </a:prstGeom>
            <a:gradFill rotWithShape="1">
              <a:gsLst>
                <a:gs pos="0">
                  <a:schemeClr val="accent2">
                    <a:gamma/>
                    <a:tint val="26667"/>
                    <a:invGamma/>
                  </a:schemeClr>
                </a:gs>
                <a:gs pos="100000">
                  <a:schemeClr val="accent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grpSp>
      <p:sp>
        <p:nvSpPr>
          <p:cNvPr id="63" name="Oval 223"/>
          <p:cNvSpPr>
            <a:spLocks noChangeArrowheads="1"/>
          </p:cNvSpPr>
          <p:nvPr/>
        </p:nvSpPr>
        <p:spPr bwMode="auto">
          <a:xfrm rot="19713862" flipH="1">
            <a:off x="7651048" y="5174146"/>
            <a:ext cx="466453" cy="341077"/>
          </a:xfrm>
          <a:prstGeom prst="ellipse">
            <a:avLst/>
          </a:prstGeom>
          <a:gradFill rotWithShape="1">
            <a:gsLst>
              <a:gs pos="0">
                <a:schemeClr val="accent1">
                  <a:gamma/>
                  <a:tint val="26667"/>
                  <a:invGamma/>
                </a:schemeClr>
              </a:gs>
              <a:gs pos="100000">
                <a:schemeClr val="accent1">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4" name="Oval 225"/>
          <p:cNvSpPr>
            <a:spLocks noChangeArrowheads="1"/>
          </p:cNvSpPr>
          <p:nvPr/>
        </p:nvSpPr>
        <p:spPr bwMode="auto">
          <a:xfrm rot="19713862" flipH="1">
            <a:off x="7663388" y="4407830"/>
            <a:ext cx="466453" cy="341077"/>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ltLang="ar-SA" sz="2000" b="1">
              <a:solidFill>
                <a:schemeClr val="bg1"/>
              </a:solidFill>
            </a:endParaRPr>
          </a:p>
        </p:txBody>
      </p:sp>
      <p:sp>
        <p:nvSpPr>
          <p:cNvPr id="65" name="Text Box 226"/>
          <p:cNvSpPr txBox="1">
            <a:spLocks noChangeArrowheads="1"/>
          </p:cNvSpPr>
          <p:nvPr/>
        </p:nvSpPr>
        <p:spPr bwMode="auto">
          <a:xfrm rot="1146583">
            <a:off x="7790946" y="4514522"/>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5</a:t>
            </a:r>
            <a:endParaRPr lang="en-US" altLang="ar-SA" sz="2000" dirty="0"/>
          </a:p>
        </p:txBody>
      </p:sp>
      <p:sp>
        <p:nvSpPr>
          <p:cNvPr id="66" name="Text Box 227"/>
          <p:cNvSpPr txBox="1">
            <a:spLocks noChangeArrowheads="1"/>
          </p:cNvSpPr>
          <p:nvPr/>
        </p:nvSpPr>
        <p:spPr bwMode="auto">
          <a:xfrm rot="1146583">
            <a:off x="7790946" y="5258690"/>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6</a:t>
            </a:r>
            <a:endParaRPr lang="en-US" altLang="ar-SA" sz="2000" b="1" dirty="0">
              <a:solidFill>
                <a:schemeClr val="bg1"/>
              </a:solidFill>
            </a:endParaRPr>
          </a:p>
        </p:txBody>
      </p:sp>
      <p:sp>
        <p:nvSpPr>
          <p:cNvPr id="67" name="Text Box 228"/>
          <p:cNvSpPr txBox="1">
            <a:spLocks noChangeArrowheads="1"/>
          </p:cNvSpPr>
          <p:nvPr/>
        </p:nvSpPr>
        <p:spPr bwMode="auto">
          <a:xfrm rot="1146583">
            <a:off x="7790946" y="6002858"/>
            <a:ext cx="327333" cy="40011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1"/>
            <a:r>
              <a:rPr lang="ar-SA" altLang="ar-SA" sz="2000" b="1" dirty="0" smtClean="0">
                <a:solidFill>
                  <a:schemeClr val="bg1"/>
                </a:solidFill>
              </a:rPr>
              <a:t>7</a:t>
            </a:r>
            <a:endParaRPr lang="en-US" altLang="ar-SA" sz="2000" dirty="0"/>
          </a:p>
        </p:txBody>
      </p:sp>
    </p:spTree>
    <p:extLst>
      <p:ext uri="{BB962C8B-B14F-4D97-AF65-F5344CB8AC3E}">
        <p14:creationId xmlns:p14="http://schemas.microsoft.com/office/powerpoint/2010/main" val="2787024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952500" y="1295400"/>
            <a:ext cx="7315200" cy="693440"/>
          </a:xfrm>
        </p:spPr>
        <p:txBody>
          <a:bodyPr/>
          <a:lstStyle/>
          <a:p>
            <a:pPr marL="0" indent="0" algn="r" rtl="0">
              <a:buNone/>
            </a:pPr>
            <a:r>
              <a:rPr lang="en-US" b="1" dirty="0" smtClean="0">
                <a:solidFill>
                  <a:schemeClr val="tx2">
                    <a:lumMod val="50000"/>
                  </a:schemeClr>
                </a:solidFill>
              </a:rPr>
              <a:t>: </a:t>
            </a:r>
            <a:r>
              <a:rPr lang="en-US" b="1" dirty="0">
                <a:solidFill>
                  <a:schemeClr val="tx2">
                    <a:lumMod val="50000"/>
                  </a:schemeClr>
                </a:solidFill>
              </a:rPr>
              <a:t>( Interactivity)</a:t>
            </a:r>
            <a:r>
              <a:rPr lang="en-US" b="1" dirty="0" smtClean="0">
                <a:solidFill>
                  <a:schemeClr val="tx2">
                    <a:lumMod val="50000"/>
                  </a:schemeClr>
                </a:solidFill>
              </a:rPr>
              <a:t> </a:t>
            </a:r>
            <a:r>
              <a:rPr lang="ar-SA" b="1" dirty="0" smtClean="0">
                <a:solidFill>
                  <a:schemeClr val="tx2">
                    <a:lumMod val="50000"/>
                  </a:schemeClr>
                </a:solidFill>
              </a:rPr>
              <a:t> التفاعلية</a:t>
            </a:r>
            <a:endParaRPr lang="ar-SA" b="1" dirty="0">
              <a:solidFill>
                <a:schemeClr val="tx2">
                  <a:lumMod val="50000"/>
                </a:schemeClr>
              </a:solidFill>
            </a:endParaRPr>
          </a:p>
        </p:txBody>
      </p:sp>
      <p:sp>
        <p:nvSpPr>
          <p:cNvPr id="4" name="مربع نص 3"/>
          <p:cNvSpPr txBox="1"/>
          <p:nvPr/>
        </p:nvSpPr>
        <p:spPr>
          <a:xfrm>
            <a:off x="899592" y="2204864"/>
            <a:ext cx="7416824" cy="2308324"/>
          </a:xfrm>
          <a:prstGeom prst="rect">
            <a:avLst/>
          </a:prstGeom>
          <a:solidFill>
            <a:schemeClr val="bg1"/>
          </a:solidFill>
        </p:spPr>
        <p:txBody>
          <a:bodyPr wrap="square" rtlCol="1">
            <a:spAutoFit/>
          </a:bodyPr>
          <a:lstStyle/>
          <a:p>
            <a:pPr algn="r"/>
            <a:r>
              <a:rPr lang="ar-SA" b="1" dirty="0">
                <a:solidFill>
                  <a:schemeClr val="tx2">
                    <a:lumMod val="50000"/>
                  </a:schemeClr>
                </a:solidFill>
              </a:rPr>
              <a:t>التفاعلية تصف نمط الاتصال </a:t>
            </a:r>
            <a:r>
              <a:rPr lang="ar-SA" b="1" dirty="0" err="1">
                <a:solidFill>
                  <a:schemeClr val="tx2">
                    <a:lumMod val="50000"/>
                  </a:schemeClr>
                </a:solidFill>
              </a:rPr>
              <a:t>فى</a:t>
            </a:r>
            <a:r>
              <a:rPr lang="ar-SA" b="1" dirty="0">
                <a:solidFill>
                  <a:schemeClr val="tx2">
                    <a:lumMod val="50000"/>
                  </a:schemeClr>
                </a:solidFill>
              </a:rPr>
              <a:t> موقف التعلم, وتوفر بيئة المستحدثات </a:t>
            </a:r>
            <a:r>
              <a:rPr lang="ar-SA" dirty="0">
                <a:solidFill>
                  <a:schemeClr val="tx2">
                    <a:lumMod val="50000"/>
                  </a:schemeClr>
                </a:solidFill>
              </a:rPr>
              <a:t></a:t>
            </a:r>
          </a:p>
          <a:p>
            <a:pPr algn="r"/>
            <a:r>
              <a:rPr lang="ar-SA" b="1" dirty="0">
                <a:solidFill>
                  <a:schemeClr val="tx2">
                    <a:lumMod val="50000"/>
                  </a:schemeClr>
                </a:solidFill>
              </a:rPr>
              <a:t>التكنولوجية بيئة اتصال ثنائية على الأقل, وهى </a:t>
            </a:r>
            <a:r>
              <a:rPr lang="ar-SA" b="1" dirty="0" err="1">
                <a:solidFill>
                  <a:schemeClr val="tx2">
                    <a:lumMod val="50000"/>
                  </a:schemeClr>
                </a:solidFill>
              </a:rPr>
              <a:t>فى</a:t>
            </a:r>
            <a:r>
              <a:rPr lang="ar-SA" b="1" dirty="0">
                <a:solidFill>
                  <a:schemeClr val="tx2">
                    <a:lumMod val="50000"/>
                  </a:schemeClr>
                </a:solidFill>
              </a:rPr>
              <a:t> ذلك تسمح للمتعلم</a:t>
            </a:r>
          </a:p>
          <a:p>
            <a:pPr algn="r"/>
            <a:r>
              <a:rPr lang="ar-SA" b="1" dirty="0">
                <a:solidFill>
                  <a:schemeClr val="tx2">
                    <a:lumMod val="50000"/>
                  </a:schemeClr>
                </a:solidFill>
              </a:rPr>
              <a:t>بدرجة من الحرية فيستطيع أن يتحكم </a:t>
            </a:r>
            <a:r>
              <a:rPr lang="ar-SA" b="1" dirty="0" err="1">
                <a:solidFill>
                  <a:schemeClr val="tx2">
                    <a:lumMod val="50000"/>
                  </a:schemeClr>
                </a:solidFill>
              </a:rPr>
              <a:t>فى</a:t>
            </a:r>
            <a:r>
              <a:rPr lang="ar-SA" b="1" dirty="0">
                <a:solidFill>
                  <a:schemeClr val="tx2">
                    <a:lumMod val="50000"/>
                  </a:schemeClr>
                </a:solidFill>
              </a:rPr>
              <a:t> معدل عرض محتوى المادة</a:t>
            </a:r>
          </a:p>
          <a:p>
            <a:pPr algn="r"/>
            <a:r>
              <a:rPr lang="ar-SA" b="1" dirty="0">
                <a:solidFill>
                  <a:schemeClr val="tx2">
                    <a:lumMod val="50000"/>
                  </a:schemeClr>
                </a:solidFill>
              </a:rPr>
              <a:t>المنقولة, ليختار المعدل الذى يناسبه . كما يستطيع المتعلم أن يتحاور مع</a:t>
            </a:r>
          </a:p>
          <a:p>
            <a:pPr algn="r"/>
            <a:r>
              <a:rPr lang="ar-SA" b="1" dirty="0">
                <a:solidFill>
                  <a:schemeClr val="tx2">
                    <a:lumMod val="50000"/>
                  </a:schemeClr>
                </a:solidFill>
              </a:rPr>
              <a:t>الجهاز الذى يقدم له المحتوى وأن يتجول داخل المادة المعروضة, ويتم</a:t>
            </a:r>
          </a:p>
          <a:p>
            <a:pPr algn="r"/>
            <a:r>
              <a:rPr lang="ar-SA" b="1" dirty="0">
                <a:solidFill>
                  <a:schemeClr val="tx2">
                    <a:lumMod val="50000"/>
                  </a:schemeClr>
                </a:solidFill>
              </a:rPr>
              <a:t>ذلك من خلال العديد من الأنشطة</a:t>
            </a:r>
            <a:r>
              <a:rPr lang="ar-SA" b="1" dirty="0">
                <a:solidFill>
                  <a:schemeClr val="bg1"/>
                </a:solidFill>
              </a:rPr>
              <a:t>.</a:t>
            </a:r>
            <a:endParaRPr lang="ar-SA" dirty="0">
              <a:solidFill>
                <a:schemeClr val="bg1"/>
              </a:solidFill>
            </a:endParaRPr>
          </a:p>
        </p:txBody>
      </p:sp>
    </p:spTree>
    <p:extLst>
      <p:ext uri="{BB962C8B-B14F-4D97-AF65-F5344CB8AC3E}">
        <p14:creationId xmlns:p14="http://schemas.microsoft.com/office/powerpoint/2010/main" val="4041619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2">
                    <a:lumMod val="50000"/>
                  </a:schemeClr>
                </a:solidFill>
              </a:rPr>
              <a:t>Individuality ": </a:t>
            </a:r>
            <a:r>
              <a:rPr lang="ar-SA" b="1" dirty="0">
                <a:solidFill>
                  <a:schemeClr val="tx2">
                    <a:lumMod val="50000"/>
                  </a:schemeClr>
                </a:solidFill>
              </a:rPr>
              <a:t>ب– </a:t>
            </a:r>
            <a:r>
              <a:rPr lang="ar-SA" b="1" dirty="0" smtClean="0">
                <a:solidFill>
                  <a:schemeClr val="tx2">
                    <a:lumMod val="50000"/>
                  </a:schemeClr>
                </a:solidFill>
              </a:rPr>
              <a:t>الفردية</a:t>
            </a:r>
          </a:p>
          <a:p>
            <a:pPr marL="0" indent="0" rtl="0">
              <a:buNone/>
            </a:pPr>
            <a:r>
              <a:rPr lang="ar-SA" b="1" dirty="0">
                <a:solidFill>
                  <a:schemeClr val="tx1"/>
                </a:solidFill>
              </a:rPr>
              <a:t>تسمح معظم المستحدثات التكنولوجية بتفريد المواقف التعليمية </a:t>
            </a:r>
            <a:r>
              <a:rPr lang="ar-SA" b="1" dirty="0" smtClean="0">
                <a:solidFill>
                  <a:schemeClr val="tx1"/>
                </a:solidFill>
              </a:rPr>
              <a:t>لتناسب </a:t>
            </a:r>
            <a:r>
              <a:rPr lang="ar-SA" b="1" dirty="0">
                <a:solidFill>
                  <a:schemeClr val="tx1"/>
                </a:solidFill>
              </a:rPr>
              <a:t>المتغيرات </a:t>
            </a:r>
            <a:r>
              <a:rPr lang="ar-SA" b="1" dirty="0" err="1">
                <a:solidFill>
                  <a:schemeClr val="tx1"/>
                </a:solidFill>
              </a:rPr>
              <a:t>فى</a:t>
            </a:r>
            <a:r>
              <a:rPr lang="ar-SA" b="1" dirty="0">
                <a:solidFill>
                  <a:schemeClr val="tx1"/>
                </a:solidFill>
              </a:rPr>
              <a:t> شخصيات المتعلمين وقدراتهم </a:t>
            </a:r>
            <a:r>
              <a:rPr lang="ar-SA" b="1" dirty="0" smtClean="0">
                <a:solidFill>
                  <a:schemeClr val="tx1"/>
                </a:solidFill>
              </a:rPr>
              <a:t>واستعداداتهم وخبراتهم </a:t>
            </a:r>
            <a:r>
              <a:rPr lang="ar-SA" b="1" dirty="0">
                <a:solidFill>
                  <a:schemeClr val="tx1"/>
                </a:solidFill>
              </a:rPr>
              <a:t>السابقة, ولقد صممت معظم هذه المستحدثات بحيث تعتمد</a:t>
            </a:r>
          </a:p>
          <a:p>
            <a:pPr marL="0" indent="0" rtl="0">
              <a:buNone/>
            </a:pPr>
            <a:r>
              <a:rPr lang="ar-SA" b="1" dirty="0">
                <a:solidFill>
                  <a:schemeClr val="tx1"/>
                </a:solidFill>
              </a:rPr>
              <a:t>للمتعلم </a:t>
            </a:r>
            <a:r>
              <a:rPr lang="en-US" dirty="0" smtClean="0">
                <a:solidFill>
                  <a:schemeClr val="tx1"/>
                </a:solidFill>
              </a:rPr>
              <a:t>Self-Pacing </a:t>
            </a:r>
            <a:r>
              <a:rPr lang="ar-SA" b="1" dirty="0">
                <a:solidFill>
                  <a:schemeClr val="tx1"/>
                </a:solidFill>
              </a:rPr>
              <a:t>على الخطو </a:t>
            </a:r>
            <a:r>
              <a:rPr lang="ar-SA" b="1" dirty="0" smtClean="0">
                <a:solidFill>
                  <a:schemeClr val="tx1"/>
                </a:solidFill>
              </a:rPr>
              <a:t>الذاتي</a:t>
            </a:r>
            <a:endParaRPr lang="ar-SA" b="1" dirty="0">
              <a:solidFill>
                <a:schemeClr val="tx1"/>
              </a:solidFill>
            </a:endParaRPr>
          </a:p>
        </p:txBody>
      </p:sp>
    </p:spTree>
    <p:extLst>
      <p:ext uri="{BB962C8B-B14F-4D97-AF65-F5344CB8AC3E}">
        <p14:creationId xmlns:p14="http://schemas.microsoft.com/office/powerpoint/2010/main" val="29078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Diversity ": </a:t>
            </a:r>
            <a:r>
              <a:rPr lang="ar-SA" b="1" dirty="0">
                <a:solidFill>
                  <a:schemeClr val="tx1"/>
                </a:solidFill>
              </a:rPr>
              <a:t>ج– </a:t>
            </a:r>
            <a:r>
              <a:rPr lang="ar-SA" b="1" dirty="0" smtClean="0">
                <a:solidFill>
                  <a:schemeClr val="tx1"/>
                </a:solidFill>
              </a:rPr>
              <a:t>التنوع</a:t>
            </a:r>
            <a:endParaRPr lang="en-US" b="1" dirty="0" smtClean="0">
              <a:solidFill>
                <a:schemeClr val="tx1"/>
              </a:solidFill>
            </a:endParaRPr>
          </a:p>
          <a:p>
            <a:pPr marL="0" indent="0">
              <a:buNone/>
            </a:pPr>
            <a:r>
              <a:rPr lang="ar-SA" b="1" dirty="0">
                <a:solidFill>
                  <a:schemeClr val="tx1"/>
                </a:solidFill>
              </a:rPr>
              <a:t>توفر المستحدثات التكنولوجية بيئة تعلم متنوعة يجد فيها كل متعلم ما </a:t>
            </a:r>
            <a:r>
              <a:rPr lang="ar-SA" b="1" dirty="0" smtClean="0">
                <a:solidFill>
                  <a:schemeClr val="tx1"/>
                </a:solidFill>
              </a:rPr>
              <a:t>يناسبه</a:t>
            </a:r>
            <a:r>
              <a:rPr lang="ar-SA" b="1" dirty="0">
                <a:solidFill>
                  <a:schemeClr val="tx1"/>
                </a:solidFill>
              </a:rPr>
              <a:t>, ويتحقق ذلك إجرائيا عن طريق توفيق مجموعة من </a:t>
            </a:r>
            <a:r>
              <a:rPr lang="ar-SA" b="1" dirty="0" smtClean="0">
                <a:solidFill>
                  <a:schemeClr val="tx1"/>
                </a:solidFill>
              </a:rPr>
              <a:t>البدائل والخيارات </a:t>
            </a:r>
            <a:r>
              <a:rPr lang="ar-SA" b="1" dirty="0">
                <a:solidFill>
                  <a:schemeClr val="tx1"/>
                </a:solidFill>
              </a:rPr>
              <a:t>التعليمية أمام المتعلم, وتتمثل هذه الخيارات </a:t>
            </a:r>
            <a:r>
              <a:rPr lang="ar-SA" b="1" dirty="0" err="1">
                <a:solidFill>
                  <a:schemeClr val="tx1"/>
                </a:solidFill>
              </a:rPr>
              <a:t>فى</a:t>
            </a:r>
            <a:r>
              <a:rPr lang="ar-SA" b="1" dirty="0">
                <a:solidFill>
                  <a:schemeClr val="tx1"/>
                </a:solidFill>
              </a:rPr>
              <a:t> </a:t>
            </a:r>
            <a:r>
              <a:rPr lang="ar-SA" b="1" dirty="0" smtClean="0">
                <a:solidFill>
                  <a:schemeClr val="tx1"/>
                </a:solidFill>
              </a:rPr>
              <a:t>الأنشطة التعليمية</a:t>
            </a:r>
            <a:r>
              <a:rPr lang="ar-SA" b="1" dirty="0">
                <a:solidFill>
                  <a:schemeClr val="tx1"/>
                </a:solidFill>
              </a:rPr>
              <a:t>, والمواد التعليمية, والاختبارات ومواعيد التقدم لها, </a:t>
            </a:r>
            <a:r>
              <a:rPr lang="ar-SA" b="1" dirty="0" smtClean="0">
                <a:solidFill>
                  <a:schemeClr val="tx1"/>
                </a:solidFill>
              </a:rPr>
              <a:t>كما تتمثل </a:t>
            </a:r>
            <a:r>
              <a:rPr lang="ar-SA" b="1" dirty="0" err="1">
                <a:solidFill>
                  <a:schemeClr val="tx1"/>
                </a:solidFill>
              </a:rPr>
              <a:t>فى</a:t>
            </a:r>
            <a:r>
              <a:rPr lang="ar-SA" b="1" dirty="0">
                <a:solidFill>
                  <a:schemeClr val="tx1"/>
                </a:solidFill>
              </a:rPr>
              <a:t> تعدد مستويات المحتوى وتعدد أساليب التعلم .</a:t>
            </a:r>
            <a:endParaRPr lang="ar-SA" dirty="0">
              <a:solidFill>
                <a:schemeClr val="tx1"/>
              </a:solidFill>
            </a:endParaRPr>
          </a:p>
        </p:txBody>
      </p:sp>
    </p:spTree>
    <p:extLst>
      <p:ext uri="{BB962C8B-B14F-4D97-AF65-F5344CB8AC3E}">
        <p14:creationId xmlns:p14="http://schemas.microsoft.com/office/powerpoint/2010/main" val="115205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 Globally ": </a:t>
            </a:r>
            <a:r>
              <a:rPr lang="ar-SA" b="1" dirty="0">
                <a:solidFill>
                  <a:schemeClr val="tx1"/>
                </a:solidFill>
              </a:rPr>
              <a:t>د– </a:t>
            </a:r>
            <a:r>
              <a:rPr lang="ar-SA" b="1" dirty="0" smtClean="0">
                <a:solidFill>
                  <a:schemeClr val="tx1"/>
                </a:solidFill>
              </a:rPr>
              <a:t>الكونية</a:t>
            </a:r>
          </a:p>
          <a:p>
            <a:pPr marL="0" indent="0" rtl="0">
              <a:buNone/>
            </a:pPr>
            <a:r>
              <a:rPr lang="ar-SA" b="1" dirty="0">
                <a:solidFill>
                  <a:schemeClr val="tx1"/>
                </a:solidFill>
              </a:rPr>
              <a:t>تتيح بعض المستحدثات التكنولوجية المتوفرة الآن أمام </a:t>
            </a:r>
            <a:r>
              <a:rPr lang="ar-SA" b="1" dirty="0" smtClean="0">
                <a:solidFill>
                  <a:schemeClr val="tx1"/>
                </a:solidFill>
              </a:rPr>
              <a:t>مستخدميها</a:t>
            </a:r>
            <a:r>
              <a:rPr lang="en-US" b="1" dirty="0" smtClean="0">
                <a:solidFill>
                  <a:schemeClr val="tx1"/>
                </a:solidFill>
              </a:rPr>
              <a:t> </a:t>
            </a:r>
            <a:r>
              <a:rPr lang="ar-SA" b="1" dirty="0" smtClean="0">
                <a:solidFill>
                  <a:schemeClr val="tx1"/>
                </a:solidFill>
              </a:rPr>
              <a:t>فرص </a:t>
            </a:r>
            <a:r>
              <a:rPr lang="ar-SA" b="1" dirty="0">
                <a:solidFill>
                  <a:schemeClr val="tx1"/>
                </a:solidFill>
              </a:rPr>
              <a:t>الانفتاح على مصادر المعلومات </a:t>
            </a:r>
            <a:r>
              <a:rPr lang="ar-SA" b="1" dirty="0" err="1">
                <a:solidFill>
                  <a:schemeClr val="tx1"/>
                </a:solidFill>
              </a:rPr>
              <a:t>فى</a:t>
            </a:r>
            <a:r>
              <a:rPr lang="ar-SA" b="1" dirty="0">
                <a:solidFill>
                  <a:schemeClr val="tx1"/>
                </a:solidFill>
              </a:rPr>
              <a:t> جميع أنحاء العالم, ويمكن</a:t>
            </a:r>
          </a:p>
          <a:p>
            <a:pPr marL="0" indent="0" rtl="0">
              <a:buNone/>
            </a:pPr>
            <a:r>
              <a:rPr lang="en-US" b="1" dirty="0">
                <a:solidFill>
                  <a:schemeClr val="tx1"/>
                </a:solidFill>
              </a:rPr>
              <a:t>) </a:t>
            </a:r>
            <a:r>
              <a:rPr lang="en-US" dirty="0">
                <a:solidFill>
                  <a:schemeClr val="tx1"/>
                </a:solidFill>
              </a:rPr>
              <a:t>Internet </a:t>
            </a:r>
            <a:r>
              <a:rPr lang="en-US" dirty="0" smtClean="0">
                <a:solidFill>
                  <a:schemeClr val="tx1"/>
                </a:solidFill>
              </a:rPr>
              <a:t>) </a:t>
            </a:r>
            <a:r>
              <a:rPr lang="ar-SA" b="1" dirty="0" smtClean="0">
                <a:solidFill>
                  <a:schemeClr val="tx1"/>
                </a:solidFill>
              </a:rPr>
              <a:t>للمستخدم </a:t>
            </a:r>
            <a:r>
              <a:rPr lang="ar-SA" b="1" dirty="0">
                <a:solidFill>
                  <a:schemeClr val="tx1"/>
                </a:solidFill>
              </a:rPr>
              <a:t>أن يتصل بالشبكة العالمية </a:t>
            </a:r>
            <a:r>
              <a:rPr lang="ar-SA" b="1" dirty="0" smtClean="0">
                <a:solidFill>
                  <a:schemeClr val="tx1"/>
                </a:solidFill>
              </a:rPr>
              <a:t>للاتصالات للحصول </a:t>
            </a:r>
            <a:r>
              <a:rPr lang="ar-SA" b="1" dirty="0">
                <a:solidFill>
                  <a:schemeClr val="tx1"/>
                </a:solidFill>
              </a:rPr>
              <a:t>على ما يحتاجه من معلومات </a:t>
            </a:r>
            <a:r>
              <a:rPr lang="ar-SA" b="1" dirty="0" err="1">
                <a:solidFill>
                  <a:schemeClr val="tx1"/>
                </a:solidFill>
              </a:rPr>
              <a:t>فى</a:t>
            </a:r>
            <a:r>
              <a:rPr lang="ar-SA" b="1" dirty="0">
                <a:solidFill>
                  <a:schemeClr val="tx1"/>
                </a:solidFill>
              </a:rPr>
              <a:t> كافة مجالات العلوم .</a:t>
            </a:r>
            <a:endParaRPr lang="ar-SA" dirty="0">
              <a:solidFill>
                <a:schemeClr val="tx1"/>
              </a:solidFill>
            </a:endParaRPr>
          </a:p>
        </p:txBody>
      </p:sp>
    </p:spTree>
    <p:extLst>
      <p:ext uri="{BB962C8B-B14F-4D97-AF65-F5344CB8AC3E}">
        <p14:creationId xmlns:p14="http://schemas.microsoft.com/office/powerpoint/2010/main" val="3275539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marL="0" indent="0" rtl="0">
              <a:buNone/>
            </a:pPr>
            <a:r>
              <a:rPr lang="en-US" b="1" dirty="0">
                <a:solidFill>
                  <a:schemeClr val="tx1"/>
                </a:solidFill>
              </a:rPr>
              <a:t>"Integrality ": </a:t>
            </a:r>
            <a:r>
              <a:rPr lang="ar-SA" b="1" dirty="0">
                <a:solidFill>
                  <a:schemeClr val="tx1"/>
                </a:solidFill>
              </a:rPr>
              <a:t>ه– </a:t>
            </a:r>
            <a:r>
              <a:rPr lang="ar-SA" b="1" dirty="0" smtClean="0">
                <a:solidFill>
                  <a:schemeClr val="tx1"/>
                </a:solidFill>
              </a:rPr>
              <a:t>التكاملية</a:t>
            </a:r>
          </a:p>
          <a:p>
            <a:pPr marL="0" indent="0" rtl="0">
              <a:buNone/>
            </a:pPr>
            <a:r>
              <a:rPr lang="ar-SA" b="1" dirty="0">
                <a:solidFill>
                  <a:schemeClr val="tx1"/>
                </a:solidFill>
              </a:rPr>
              <a:t>تتعدد مكونات المستحدثات التكنولوجية وتتنوع, ويراعى </a:t>
            </a:r>
            <a:r>
              <a:rPr lang="ar-SA" b="1" dirty="0" err="1">
                <a:solidFill>
                  <a:schemeClr val="tx1"/>
                </a:solidFill>
              </a:rPr>
              <a:t>مصمموا</a:t>
            </a:r>
            <a:r>
              <a:rPr lang="ar-SA" b="1" dirty="0">
                <a:solidFill>
                  <a:schemeClr val="tx1"/>
                </a:solidFill>
              </a:rPr>
              <a:t> </a:t>
            </a:r>
            <a:r>
              <a:rPr lang="ar-SA" b="1" dirty="0" smtClean="0">
                <a:solidFill>
                  <a:schemeClr val="tx1"/>
                </a:solidFill>
              </a:rPr>
              <a:t>هذه</a:t>
            </a:r>
            <a:r>
              <a:rPr lang="ar-SA" dirty="0">
                <a:solidFill>
                  <a:schemeClr val="tx1"/>
                </a:solidFill>
              </a:rPr>
              <a:t> </a:t>
            </a:r>
            <a:r>
              <a:rPr lang="ar-SA" b="1" dirty="0" smtClean="0">
                <a:solidFill>
                  <a:schemeClr val="tx1"/>
                </a:solidFill>
              </a:rPr>
              <a:t>المستحدثات </a:t>
            </a:r>
            <a:r>
              <a:rPr lang="ar-SA" b="1" dirty="0">
                <a:solidFill>
                  <a:schemeClr val="tx1"/>
                </a:solidFill>
              </a:rPr>
              <a:t>مبدأ التكامل بين مكونات كل مستحدث منها بحيث </a:t>
            </a:r>
            <a:r>
              <a:rPr lang="ar-SA" b="1" dirty="0" smtClean="0">
                <a:solidFill>
                  <a:schemeClr val="tx1"/>
                </a:solidFill>
              </a:rPr>
              <a:t>تشكل مكونات </a:t>
            </a:r>
            <a:r>
              <a:rPr lang="ar-SA" b="1" dirty="0">
                <a:solidFill>
                  <a:schemeClr val="tx1"/>
                </a:solidFill>
              </a:rPr>
              <a:t>المستحدث نظاما </a:t>
            </a:r>
            <a:r>
              <a:rPr lang="ar-SA" b="1" dirty="0" err="1">
                <a:solidFill>
                  <a:schemeClr val="tx1"/>
                </a:solidFill>
              </a:rPr>
              <a:t>متكاملا,حيث</a:t>
            </a:r>
            <a:r>
              <a:rPr lang="ar-SA" b="1" dirty="0">
                <a:solidFill>
                  <a:schemeClr val="tx1"/>
                </a:solidFill>
              </a:rPr>
              <a:t> تتكامل </a:t>
            </a:r>
            <a:r>
              <a:rPr lang="ar-SA" b="1" dirty="0" err="1">
                <a:solidFill>
                  <a:schemeClr val="tx1"/>
                </a:solidFill>
              </a:rPr>
              <a:t>فى</a:t>
            </a:r>
            <a:r>
              <a:rPr lang="ar-SA" b="1" dirty="0">
                <a:solidFill>
                  <a:schemeClr val="tx1"/>
                </a:solidFill>
              </a:rPr>
              <a:t> إطار واحد </a:t>
            </a:r>
            <a:r>
              <a:rPr lang="ar-SA" b="1" dirty="0" smtClean="0">
                <a:solidFill>
                  <a:schemeClr val="tx1"/>
                </a:solidFill>
              </a:rPr>
              <a:t>لتحقيق الهدف </a:t>
            </a:r>
            <a:r>
              <a:rPr lang="ar-SA" b="1" dirty="0">
                <a:solidFill>
                  <a:schemeClr val="tx1"/>
                </a:solidFill>
              </a:rPr>
              <a:t>المنشود .</a:t>
            </a:r>
            <a:endParaRPr lang="ar-SA" dirty="0">
              <a:solidFill>
                <a:schemeClr val="tx1"/>
              </a:solidFill>
            </a:endParaRPr>
          </a:p>
        </p:txBody>
      </p:sp>
    </p:spTree>
    <p:extLst>
      <p:ext uri="{BB962C8B-B14F-4D97-AF65-F5344CB8AC3E}">
        <p14:creationId xmlns:p14="http://schemas.microsoft.com/office/powerpoint/2010/main" val="3417046726"/>
      </p:ext>
    </p:extLst>
  </p:cSld>
  <p:clrMapOvr>
    <a:masterClrMapping/>
  </p:clrMapOvr>
</p:sld>
</file>

<file path=ppt/theme/theme1.xml><?xml version="1.0" encoding="utf-8"?>
<a:theme xmlns:a="http://schemas.openxmlformats.org/drawingml/2006/main" name="powerpoint-template-24">
  <a:themeElements>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template-24">
  <a:themeElements>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S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618C00"/>
        </a:lt2>
        <a:accent1>
          <a:srgbClr val="78A800"/>
        </a:accent1>
        <a:accent2>
          <a:srgbClr val="98CE20"/>
        </a:accent2>
        <a:accent3>
          <a:srgbClr val="FFFFFF"/>
        </a:accent3>
        <a:accent4>
          <a:srgbClr val="404040"/>
        </a:accent4>
        <a:accent5>
          <a:srgbClr val="BED1AA"/>
        </a:accent5>
        <a:accent6>
          <a:srgbClr val="89BA1C"/>
        </a:accent6>
        <a:hlink>
          <a:srgbClr val="9CDA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powerpoint-template-24</Template>
  <TotalTime>637</TotalTime>
  <Words>1664</Words>
  <Application>Microsoft Office PowerPoint</Application>
  <PresentationFormat>عرض على الشاشة (3:4)‏</PresentationFormat>
  <Paragraphs>226</Paragraphs>
  <Slides>37</Slides>
  <Notes>29</Notes>
  <HiddenSlides>0</HiddenSlides>
  <MMClips>0</MMClips>
  <ScaleCrop>false</ScaleCrop>
  <HeadingPairs>
    <vt:vector size="4" baseType="variant">
      <vt:variant>
        <vt:lpstr>نسق</vt:lpstr>
      </vt:variant>
      <vt:variant>
        <vt:i4>2</vt:i4>
      </vt:variant>
      <vt:variant>
        <vt:lpstr>عناوين الشرائح</vt:lpstr>
      </vt:variant>
      <vt:variant>
        <vt:i4>37</vt:i4>
      </vt:variant>
    </vt:vector>
  </HeadingPairs>
  <TitlesOfParts>
    <vt:vector size="39" baseType="lpstr">
      <vt:lpstr>powerpoint-template-24</vt:lpstr>
      <vt:lpstr>1_powerpoint-template-24</vt:lpstr>
      <vt:lpstr>عرض تقديمي في PowerPoint</vt:lpstr>
      <vt:lpstr>عرض تقديمي في PowerPoint</vt:lpstr>
      <vt:lpstr>مفهوم مستحدثات تقنيات التعليم</vt:lpstr>
      <vt:lpstr>خصائص مستحدثات تقنيات التعليم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مبررات استخدام مستحدثات تقنيات التعليم</vt:lpstr>
      <vt:lpstr>مبررات استخدام مستحدثات تقنيات التعليم</vt:lpstr>
      <vt:lpstr>نماذج من مستحدثات تقنيات التعليم </vt:lpstr>
      <vt:lpstr>عرض تقديمي في PowerPoint</vt:lpstr>
      <vt:lpstr>أنماط البرامج التعليمية</vt:lpstr>
      <vt:lpstr>واجب جماعي</vt:lpstr>
      <vt:lpstr>نماذج من مستحدثات تقنيات التعليم </vt:lpstr>
      <vt:lpstr>الخدمات التي يوفرها الانترنت</vt:lpstr>
      <vt:lpstr>أدوات التعلم عن طريق الويب </vt:lpstr>
      <vt:lpstr>أدوات التعلم عن طريق الويب </vt:lpstr>
      <vt:lpstr>أدوات التعلم عن طريق الويب </vt:lpstr>
      <vt:lpstr>واجب جماعي</vt:lpstr>
      <vt:lpstr>عرض تقديمي في PowerPoint</vt:lpstr>
      <vt:lpstr>أنماط التعلم الإلكتروني</vt:lpstr>
      <vt:lpstr>أشكال استخدام التعلم الإلكتروني </vt:lpstr>
      <vt:lpstr>أشكال استخدام التعلم الإلكتروني </vt:lpstr>
      <vt:lpstr>أشكال استخدام التعلم الإلكتروني </vt:lpstr>
      <vt:lpstr>عرض تقديمي في PowerPoint</vt:lpstr>
      <vt:lpstr>واجب جماعي</vt:lpstr>
      <vt:lpstr>عرض تقديمي في PowerPoint</vt:lpstr>
      <vt:lpstr>عرض تقديمي في PowerPoint</vt:lpstr>
      <vt:lpstr>واجب جماعي</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Khawla</dc:creator>
  <cp:lastModifiedBy>areej moh</cp:lastModifiedBy>
  <cp:revision>93</cp:revision>
  <dcterms:created xsi:type="dcterms:W3CDTF">2014-04-08T09:47:08Z</dcterms:created>
  <dcterms:modified xsi:type="dcterms:W3CDTF">2017-10-22T07:38:23Z</dcterms:modified>
</cp:coreProperties>
</file>