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48"/>
  </p:notesMasterIdLst>
  <p:sldIdLst>
    <p:sldId id="256" r:id="rId2"/>
    <p:sldId id="257" r:id="rId3"/>
    <p:sldId id="304" r:id="rId4"/>
    <p:sldId id="301" r:id="rId5"/>
    <p:sldId id="258" r:id="rId6"/>
    <p:sldId id="261" r:id="rId7"/>
    <p:sldId id="262" r:id="rId8"/>
    <p:sldId id="263" r:id="rId9"/>
    <p:sldId id="264" r:id="rId10"/>
    <p:sldId id="265" r:id="rId11"/>
    <p:sldId id="272" r:id="rId12"/>
    <p:sldId id="259" r:id="rId13"/>
    <p:sldId id="266" r:id="rId14"/>
    <p:sldId id="267" r:id="rId15"/>
    <p:sldId id="268" r:id="rId16"/>
    <p:sldId id="269" r:id="rId17"/>
    <p:sldId id="271" r:id="rId18"/>
    <p:sldId id="273" r:id="rId19"/>
    <p:sldId id="274" r:id="rId20"/>
    <p:sldId id="270" r:id="rId21"/>
    <p:sldId id="302" r:id="rId22"/>
    <p:sldId id="275" r:id="rId23"/>
    <p:sldId id="277" r:id="rId24"/>
    <p:sldId id="276" r:id="rId25"/>
    <p:sldId id="303" r:id="rId26"/>
    <p:sldId id="278" r:id="rId27"/>
    <p:sldId id="279" r:id="rId28"/>
    <p:sldId id="281" r:id="rId29"/>
    <p:sldId id="280"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0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2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9D6EA-4639-9349-9473-84734C282736}" type="datetimeFigureOut">
              <a:rPr lang="en-US" smtClean="0"/>
              <a:t>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C1D78-86D2-2F4F-8F6D-B13DD15E2CC3}" type="slidenum">
              <a:rPr lang="en-US" smtClean="0"/>
              <a:t>‹#›</a:t>
            </a:fld>
            <a:endParaRPr lang="en-US"/>
          </a:p>
        </p:txBody>
      </p:sp>
    </p:spTree>
    <p:extLst>
      <p:ext uri="{BB962C8B-B14F-4D97-AF65-F5344CB8AC3E}">
        <p14:creationId xmlns:p14="http://schemas.microsoft.com/office/powerpoint/2010/main" val="10716680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Calibri" charset="0"/>
              </a:rPr>
              <a:t>Converting digital data or low-pass analog signal to a band-pass analog signal is traditionally called </a:t>
            </a:r>
            <a:r>
              <a:rPr lang="en-US" i="1" dirty="0" smtClean="0">
                <a:solidFill>
                  <a:srgbClr val="FF0000"/>
                </a:solidFill>
                <a:latin typeface="Calibri" charset="0"/>
              </a:rPr>
              <a:t>modulation</a:t>
            </a:r>
            <a:r>
              <a:rPr lang="en-US" dirty="0" smtClean="0">
                <a:solidFill>
                  <a:srgbClr val="FF0000"/>
                </a:solidFill>
                <a:latin typeface="Calibri" charset="0"/>
              </a:rPr>
              <a:t>.</a:t>
            </a:r>
          </a:p>
          <a:p>
            <a:endParaRPr lang="en-US" dirty="0" smtClean="0"/>
          </a:p>
          <a:p>
            <a:r>
              <a:rPr lang="en-US" dirty="0" smtClean="0"/>
              <a:t>If </a:t>
            </a:r>
            <a:r>
              <a:rPr lang="en-US" dirty="0"/>
              <a:t>the available channel is a </a:t>
            </a:r>
            <a:r>
              <a:rPr lang="en-US" dirty="0" err="1"/>
              <a:t>bandpass</a:t>
            </a:r>
            <a:r>
              <a:rPr lang="en-US" dirty="0"/>
              <a:t> </a:t>
            </a:r>
            <a:r>
              <a:rPr lang="en-US" dirty="0" err="1"/>
              <a:t>channel~we</a:t>
            </a:r>
            <a:r>
              <a:rPr lang="en-US" dirty="0"/>
              <a:t> cannot send the digital signal directly to</a:t>
            </a:r>
          </a:p>
          <a:p>
            <a:r>
              <a:rPr lang="en-US" dirty="0"/>
              <a:t>the channel; we need to convert the digital signal to an analog signal before transmission.</a:t>
            </a: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887A12-C981-B748-A6C8-166408FA0B41}" type="slidenum">
              <a:rPr lang="en-US" sz="1200">
                <a:cs typeface="Arial" charset="0"/>
              </a:rPr>
              <a:pPr/>
              <a:t>5</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Multilevel modulation (MFSK) is not uncommon with the FSK method.</a:t>
            </a: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30468D-DDFF-F140-89A4-A4D7D2BFD4FC}" type="slidenum">
              <a:rPr lang="en-US" sz="1200">
                <a:cs typeface="Arial" charset="0"/>
              </a:rPr>
              <a:pPr/>
              <a:t>25</a:t>
            </a:fld>
            <a:endParaRPr lang="en-US" sz="120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rPr>
              <a:t>The implementation of BPSK is as simple as that for ASK. </a:t>
            </a:r>
          </a:p>
          <a:p>
            <a:pPr lvl="1"/>
            <a:r>
              <a:rPr lang="en-US" dirty="0" smtClean="0">
                <a:latin typeface="Calibri" charset="0"/>
              </a:rPr>
              <a:t>the signal element with phase 180° can be seen as the complement of the signal element with phase 0°.</a:t>
            </a:r>
          </a:p>
          <a:p>
            <a:endParaRPr lang="en-US" dirty="0" smtClean="0"/>
          </a:p>
          <a:p>
            <a:endParaRPr lang="en-US" dirty="0" smtClean="0"/>
          </a:p>
          <a:p>
            <a:r>
              <a:rPr lang="en-US" dirty="0" smtClean="0"/>
              <a:t>The </a:t>
            </a:r>
            <a:r>
              <a:rPr lang="en-US" dirty="0"/>
              <a:t>implementation of BPSK is as simple as that for ASK. The reason</a:t>
            </a:r>
          </a:p>
          <a:p>
            <a:r>
              <a:rPr lang="en-US" dirty="0"/>
              <a:t>is that the signal element with phase 180° can be seen as the complement of the signal</a:t>
            </a:r>
          </a:p>
          <a:p>
            <a:r>
              <a:rPr lang="en-US" dirty="0"/>
              <a:t>element with phase 0°. This gives us a clue on how to implement BPSK. We use</a:t>
            </a:r>
          </a:p>
          <a:p>
            <a:r>
              <a:rPr lang="en-US" dirty="0"/>
              <a:t>the same idea we used for ASK but with a polar NRZ signal instead of a unipolar NRZ</a:t>
            </a:r>
          </a:p>
          <a:p>
            <a:r>
              <a:rPr lang="en-US" dirty="0"/>
              <a:t>signal, as shown in Figure 5.10. The polar NRZ signal is multiplied by the carrier frequency;</a:t>
            </a:r>
          </a:p>
          <a:p>
            <a:r>
              <a:rPr lang="en-US" dirty="0"/>
              <a:t>the 1 bit (positive voltage) is represented by a phase starting at 0°; the </a:t>
            </a:r>
            <a:r>
              <a:rPr lang="en-US" dirty="0" err="1"/>
              <a:t>abit</a:t>
            </a:r>
            <a:endParaRPr lang="en-US" dirty="0"/>
          </a:p>
          <a:p>
            <a:r>
              <a:rPr lang="en-US" dirty="0"/>
              <a:t>(negative voltage) is represented by a phase starting at 180°.</a:t>
            </a: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87555A-D204-AD46-84D0-0104B67C71ED}" type="slidenum">
              <a:rPr lang="en-US" sz="1200">
                <a:cs typeface="Arial" charset="0"/>
              </a:rPr>
              <a:pPr/>
              <a:t>28</a:t>
            </a:fld>
            <a:endParaRPr lang="en-US" sz="120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Figure 5.14a shows the simplest 4-QAM scheme (four different signal element</a:t>
            </a:r>
          </a:p>
          <a:p>
            <a:r>
              <a:rPr lang="en-US"/>
              <a:t>types) using a unipolar NRZ signal to modulate each carrier. This is the same</a:t>
            </a:r>
          </a:p>
          <a:p>
            <a:r>
              <a:rPr lang="en-US"/>
              <a:t>mechanism we used for ASK (OOK). Part b shows another 4-QAM using polar NRZ,</a:t>
            </a:r>
          </a:p>
          <a:p>
            <a:r>
              <a:rPr lang="en-US"/>
              <a:t>but this is exactly the same as QPSK. Part c shows another QAM-4 in which we used a</a:t>
            </a:r>
          </a:p>
          <a:p>
            <a:r>
              <a:rPr lang="en-US"/>
              <a:t>signal with two positive levels to modulate each of the two carriers. Finally, Figure 5.14d</a:t>
            </a:r>
          </a:p>
          <a:p>
            <a:r>
              <a:rPr lang="en-US"/>
              <a:t>shows a 16-QAM constellation of a signal with eight levels, four positive and four</a:t>
            </a:r>
          </a:p>
          <a:p>
            <a:r>
              <a:rPr lang="en-US"/>
              <a:t>negative.</a:t>
            </a:r>
          </a:p>
          <a:p>
            <a:r>
              <a:rPr lang="en-US"/>
              <a:t>Figure 5.14</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6DB982-7757-9B40-B0FD-5207A6C1D217}" type="slidenum">
              <a:rPr lang="en-US" sz="1200">
                <a:cs typeface="Arial" charset="0"/>
              </a:rPr>
              <a:pPr/>
              <a:t>33</a:t>
            </a:fld>
            <a:endParaRPr lang="en-US" sz="120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only the amplitude changes to follow variations in the information</a:t>
            </a:r>
          </a:p>
          <a:p>
            <a:endParaRPr lang="en-US"/>
          </a:p>
          <a:p>
            <a:r>
              <a:rPr lang="en-US"/>
              <a:t>AM is normally implemented by using a simple multiplier</a:t>
            </a:r>
          </a:p>
          <a:p>
            <a:r>
              <a:rPr lang="en-US"/>
              <a:t>because the amplitude of the carrier signal needs to be changed according to the amplitude</a:t>
            </a:r>
          </a:p>
          <a:p>
            <a:r>
              <a:rPr lang="en-US"/>
              <a:t>of the modulating signal.</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CF6081-C5CD-8F48-8FEF-5E9A5B7A7CB3}" type="slidenum">
              <a:rPr lang="en-US" sz="1200">
                <a:cs typeface="Arial" charset="0"/>
              </a:rPr>
              <a:pPr/>
              <a:t>38</a:t>
            </a:fld>
            <a:endParaRPr lang="en-US" sz="120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However, the signal components above and below the carrier frequency carry exactly the same information. For this reason, some implementations</a:t>
            </a:r>
          </a:p>
          <a:p>
            <a:r>
              <a:rPr lang="en-US"/>
              <a:t>discard one-half of the signals and cut the bandwidth in half.</a:t>
            </a:r>
          </a:p>
          <a:p>
            <a:r>
              <a:rPr lang="en-US"/>
              <a:t>The total bandwidth required for AM can be determined from the bandwidth of the audio signal: BAM =2B.</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3F3E60-0743-4144-A695-D377ACC4E3C4}" type="slidenum">
              <a:rPr lang="en-US" sz="1200">
                <a:cs typeface="Arial" charset="0"/>
              </a:rPr>
              <a:pPr/>
              <a:t>39</a:t>
            </a:fld>
            <a:endParaRPr lang="en-US" sz="120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 In fact, the Federal Communications Commission (FCC) allows 10 kHz for each AM station.</a:t>
            </a:r>
          </a:p>
          <a:p>
            <a:endParaRPr lang="en-US"/>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4517F5-6EE1-8644-AB37-C472DA7CC4B0}" type="slidenum">
              <a:rPr lang="en-US" sz="1200">
                <a:cs typeface="Arial" charset="0"/>
              </a:rPr>
              <a:pPr/>
              <a:t>40</a:t>
            </a:fld>
            <a:endParaRPr lang="en-US" sz="120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but as the amplitude of the information signal</a:t>
            </a:r>
          </a:p>
          <a:p>
            <a:r>
              <a:rPr lang="en-US"/>
              <a:t>changes, the frequency of the carrier changes correspondingly</a:t>
            </a: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28AFFF-22D6-544B-BAEF-B2A0F8A4881E}" type="slidenum">
              <a:rPr lang="en-US" sz="1200">
                <a:cs typeface="Arial" charset="0"/>
              </a:rPr>
              <a:pPr/>
              <a:t>41</a:t>
            </a:fld>
            <a:endParaRPr lang="en-US" sz="120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As Figure 5.18 shows, FM is nOimalIy implemented by using a voltage-controlled oscillator as with FSK. The frequency of the oscillator changes according to the input</a:t>
            </a:r>
          </a:p>
          <a:p>
            <a:r>
              <a:rPr lang="en-US"/>
              <a:t>voltage which is the amplitude of the modulating signal.</a:t>
            </a:r>
          </a:p>
          <a:p>
            <a:endParaRPr lang="en-US"/>
          </a:p>
          <a:p>
            <a:r>
              <a:rPr lang="en-US"/>
              <a:t>The actual bandwidth is difficult to determine exactly, but it can be shown empirically that it is several times that of the analog signal or 2(1 + ~)B where ~ is a factor depends on modulation technique</a:t>
            </a:r>
          </a:p>
          <a:p>
            <a:r>
              <a:rPr lang="en-US"/>
              <a:t>with a common value of 4.</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0D6809-FCD6-384A-8B2B-2DB6D72F0478}" type="slidenum">
              <a:rPr lang="en-US" sz="1200">
                <a:cs typeface="Arial" charset="0"/>
              </a:rPr>
              <a:pPr/>
              <a:t>42</a:t>
            </a:fld>
            <a:endParaRPr lang="en-US" sz="120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Given 88 to 108 MHz asa range, there are 100 potential PM bandwidths in an area, of which 50 can operate at anyone time. Figure 5.19 illustrates this concept.</a:t>
            </a: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B00AA1-3224-8343-947D-B652BA793967}" type="slidenum">
              <a:rPr lang="en-US" sz="1200">
                <a:cs typeface="Arial" charset="0"/>
              </a:rPr>
              <a:pPr/>
              <a:t>44</a:t>
            </a:fld>
            <a:endParaRPr lang="en-US" sz="120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 but as the amplitude of the information signal changes, the phase of the carrier changes correspondingly</a:t>
            </a:r>
          </a:p>
          <a:p>
            <a:endParaRPr lang="en-US"/>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DFE3AB-EFAA-6A46-886B-954E3068EFDD}" type="slidenum">
              <a:rPr lang="en-US" sz="1200">
                <a:cs typeface="Arial" charset="0"/>
              </a:rPr>
              <a:pPr/>
              <a:t>45</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0">
              <a:spcBef>
                <a:spcPts val="600"/>
              </a:spcBef>
            </a:pPr>
            <a:r>
              <a:rPr lang="en-US" sz="2400" dirty="0" smtClean="0">
                <a:latin typeface="Times New Roman" panose="02020603050405020304" pitchFamily="18" charset="0"/>
                <a:cs typeface="Times New Roman" panose="02020603050405020304" pitchFamily="18" charset="0"/>
              </a:rPr>
              <a:t>A low-pass channel has a bandwidth with frequencies between </a:t>
            </a:r>
            <a:r>
              <a:rPr lang="en-US" sz="2400" b="1"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 and </a:t>
            </a:r>
            <a:r>
              <a:rPr lang="en-US" sz="2400" dirty="0" smtClean="0">
                <a:latin typeface="Times New Roman" panose="02020603050405020304" pitchFamily="18" charset="0"/>
                <a:ea typeface="Cambria Math"/>
                <a:cs typeface="Times New Roman" panose="02020603050405020304" pitchFamily="18" charset="0"/>
              </a:rPr>
              <a:t>𝒇</a:t>
            </a:r>
            <a:r>
              <a:rPr lang="en-US" sz="2400" dirty="0" smtClean="0">
                <a:latin typeface="Times New Roman" panose="02020603050405020304" pitchFamily="18" charset="0"/>
                <a:cs typeface="Times New Roman" panose="02020603050405020304" pitchFamily="18" charset="0"/>
              </a:rPr>
              <a:t>. </a:t>
            </a:r>
          </a:p>
          <a:p>
            <a:pPr lvl="1" algn="l" rtl="0">
              <a:spcBef>
                <a:spcPts val="600"/>
              </a:spcBef>
            </a:pPr>
            <a:r>
              <a:rPr lang="en-US" sz="2400" dirty="0" smtClean="0">
                <a:latin typeface="Times New Roman" panose="02020603050405020304" pitchFamily="18" charset="0"/>
                <a:cs typeface="Times New Roman" panose="02020603050405020304" pitchFamily="18" charset="0"/>
              </a:rPr>
              <a:t>A band-pass channel has a bandwidth with frequency between 𝒇1 and 𝒇2</a:t>
            </a:r>
          </a:p>
          <a:p>
            <a:endParaRPr lang="en-US" dirty="0"/>
          </a:p>
        </p:txBody>
      </p:sp>
      <p:sp>
        <p:nvSpPr>
          <p:cNvPr id="4" name="Slide Number Placeholder 3"/>
          <p:cNvSpPr>
            <a:spLocks noGrp="1"/>
          </p:cNvSpPr>
          <p:nvPr>
            <p:ph type="sldNum" sz="quarter" idx="10"/>
          </p:nvPr>
        </p:nvSpPr>
        <p:spPr/>
        <p:txBody>
          <a:bodyPr/>
          <a:lstStyle/>
          <a:p>
            <a:fld id="{0444D733-547B-684D-8311-AE92A684328F}" type="slidenum">
              <a:rPr lang="en-US" smtClean="0"/>
              <a:t>6</a:t>
            </a:fld>
            <a:endParaRPr lang="en-US"/>
          </a:p>
        </p:txBody>
      </p:sp>
    </p:spTree>
    <p:extLst>
      <p:ext uri="{BB962C8B-B14F-4D97-AF65-F5344CB8AC3E}">
        <p14:creationId xmlns:p14="http://schemas.microsoft.com/office/powerpoint/2010/main" val="355880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A baseband signal  or low frequency signal is a signal whose spectrum is positioned close to dc (</a:t>
            </a:r>
            <a:r>
              <a:rPr lang="en-US" dirty="0" err="1" smtClean="0">
                <a:latin typeface="Times New Roman" panose="02020603050405020304" pitchFamily="18" charset="0"/>
                <a:cs typeface="Times New Roman" panose="02020603050405020304" pitchFamily="18" charset="0"/>
              </a:rPr>
              <a:t>ω</a:t>
            </a:r>
            <a:r>
              <a:rPr lang="en-US" dirty="0" smtClean="0">
                <a:latin typeface="Times New Roman" panose="02020603050405020304" pitchFamily="18" charset="0"/>
                <a:cs typeface="Times New Roman" panose="02020603050405020304" pitchFamily="18" charset="0"/>
              </a:rPr>
              <a:t>=0) ( e.g. speech signals </a:t>
            </a:r>
            <a:r>
              <a:rPr lang="en-US" dirty="0" smtClean="0">
                <a:latin typeface="Times New Roman" panose="02020603050405020304" pitchFamily="18" charset="0"/>
                <a:cs typeface="Times New Roman" panose="02020603050405020304" pitchFamily="18" charset="0"/>
                <a:sym typeface="Wingdings"/>
              </a:rPr>
              <a:t> </a:t>
            </a:r>
            <a:r>
              <a:rPr lang="en-US" dirty="0" smtClean="0">
                <a:latin typeface="Times New Roman" panose="02020603050405020304" pitchFamily="18" charset="0"/>
                <a:cs typeface="Times New Roman" panose="02020603050405020304" pitchFamily="18" charset="0"/>
              </a:rPr>
              <a:t>spectrum 0 to 3.5 kHz and video signals </a:t>
            </a:r>
            <a:r>
              <a:rPr lang="en-US" dirty="0" smtClean="0">
                <a:latin typeface="Times New Roman" panose="02020603050405020304" pitchFamily="18" charset="0"/>
                <a:cs typeface="Times New Roman" panose="02020603050405020304" pitchFamily="18" charset="0"/>
                <a:sym typeface="Wingdings"/>
              </a:rPr>
              <a:t></a:t>
            </a:r>
            <a:r>
              <a:rPr lang="en-US" dirty="0" smtClean="0">
                <a:latin typeface="Times New Roman" panose="02020603050405020304" pitchFamily="18" charset="0"/>
                <a:cs typeface="Times New Roman" panose="02020603050405020304" pitchFamily="18" charset="0"/>
              </a:rPr>
              <a:t>spectrum 0 to 4.3 kHz. </a:t>
            </a:r>
          </a:p>
          <a:p>
            <a:endParaRPr lang="en-US" dirty="0"/>
          </a:p>
        </p:txBody>
      </p:sp>
      <p:sp>
        <p:nvSpPr>
          <p:cNvPr id="4" name="Slide Number Placeholder 3"/>
          <p:cNvSpPr>
            <a:spLocks noGrp="1"/>
          </p:cNvSpPr>
          <p:nvPr>
            <p:ph type="sldNum" sz="quarter" idx="10"/>
          </p:nvPr>
        </p:nvSpPr>
        <p:spPr/>
        <p:txBody>
          <a:bodyPr/>
          <a:lstStyle/>
          <a:p>
            <a:fld id="{0444D733-547B-684D-8311-AE92A684328F}" type="slidenum">
              <a:rPr lang="en-US" smtClean="0"/>
              <a:t>7</a:t>
            </a:fld>
            <a:endParaRPr lang="en-US"/>
          </a:p>
        </p:txBody>
      </p:sp>
    </p:spTree>
    <p:extLst>
      <p:ext uri="{BB962C8B-B14F-4D97-AF65-F5344CB8AC3E}">
        <p14:creationId xmlns:p14="http://schemas.microsoft.com/office/powerpoint/2010/main" val="143055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sinewave</a:t>
            </a:r>
            <a:r>
              <a:rPr lang="en-US" dirty="0" smtClean="0"/>
              <a:t> is defined by 3 characteristics (amplitude,</a:t>
            </a:r>
          </a:p>
          <a:p>
            <a:r>
              <a:rPr lang="en-US" dirty="0" smtClean="0"/>
              <a:t>frequency, and phase)</a:t>
            </a:r>
          </a:p>
          <a:p>
            <a:r>
              <a:rPr lang="en-US" dirty="0" smtClean="0"/>
              <a:t>⇒ digital data (binary 0 &amp; 1)</a:t>
            </a:r>
          </a:p>
          <a:p>
            <a:r>
              <a:rPr lang="en-US" dirty="0" smtClean="0"/>
              <a:t>can be represented by varying any of the three</a:t>
            </a:r>
            <a:endParaRPr lang="en-US" dirty="0"/>
          </a:p>
        </p:txBody>
      </p:sp>
      <p:sp>
        <p:nvSpPr>
          <p:cNvPr id="4" name="Slide Number Placeholder 3"/>
          <p:cNvSpPr>
            <a:spLocks noGrp="1"/>
          </p:cNvSpPr>
          <p:nvPr>
            <p:ph type="sldNum" sz="quarter" idx="10"/>
          </p:nvPr>
        </p:nvSpPr>
        <p:spPr/>
        <p:txBody>
          <a:bodyPr/>
          <a:lstStyle/>
          <a:p>
            <a:fld id="{C55C1D78-86D2-2F4F-8F6D-B13DD15E2CC3}" type="slidenum">
              <a:rPr lang="en-US" smtClean="0"/>
              <a:t>13</a:t>
            </a:fld>
            <a:endParaRPr lang="en-US"/>
          </a:p>
        </p:txBody>
      </p:sp>
    </p:spTree>
    <p:extLst>
      <p:ext uri="{BB962C8B-B14F-4D97-AF65-F5344CB8AC3E}">
        <p14:creationId xmlns:p14="http://schemas.microsoft.com/office/powerpoint/2010/main" val="119222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Although we can have several levels (kinds) of signal elements, each with a different amplitude, ASK is normally implemented using only two levels. This is referred to as binary amplitude shift keying or on-off keying (OOK).</a:t>
            </a:r>
          </a:p>
          <a:p>
            <a:r>
              <a:rPr lang="en-US"/>
              <a:t>The peak amplitude of one signal level is 0; the other is the same as the amplitude of the carrier frequency</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2DC357-F592-D54D-8F40-24DB1B1B63EF}" type="slidenum">
              <a:rPr lang="en-US" sz="1200">
                <a:cs typeface="Arial" charset="0"/>
              </a:rPr>
              <a:pPr/>
              <a:t>15</a:t>
            </a:fld>
            <a:endParaRPr lang="en-US"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If digital data are presented as a unipolar NRZ (see Chapter 4) digital signal with a</a:t>
            </a:r>
          </a:p>
          <a:p>
            <a:r>
              <a:rPr lang="en-US"/>
              <a:t>high voltage of I V and a low voltage of 0 V, the implementation can achieved by</a:t>
            </a:r>
          </a:p>
          <a:p>
            <a:r>
              <a:rPr lang="en-US"/>
              <a:t>multiplying the NRZ digital signal by the carrier signal coming from an oscillator.</a:t>
            </a:r>
          </a:p>
          <a:p>
            <a:r>
              <a:rPr lang="en-US"/>
              <a:t>When the amplitude of the NRZ signal is 1, the amplitude of the carrier frequency is held; when the amplitude of the NRZ signal is 0, the amplitude of the carrier frequency</a:t>
            </a:r>
          </a:p>
          <a:p>
            <a:r>
              <a:rPr lang="en-US"/>
              <a:t>IS zero.</a:t>
            </a: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B7E401-2810-CF4E-8CA3-AA1746B40C9B}" type="slidenum">
              <a:rPr lang="en-US" sz="1200">
                <a:cs typeface="Arial" charset="0"/>
              </a:rPr>
              <a:pPr/>
              <a:t>17</a:t>
            </a:fld>
            <a:endParaRPr lang="en-US" sz="120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7271C5-F93F-F348-AF1D-8E78449DE43F}" type="slidenum">
              <a:rPr lang="en-US" sz="1200">
                <a:cs typeface="Arial" charset="0"/>
              </a:rPr>
              <a:pPr/>
              <a:t>19</a:t>
            </a:fld>
            <a:endParaRPr lang="en-US" sz="120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above discussion uses only two amplitude levels.</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D3F15B-5AF2-2047-9E11-8DF5C570FC79}" type="slidenum">
              <a:rPr lang="en-US" sz="1200">
                <a:cs typeface="Arial" charset="0"/>
              </a:rPr>
              <a:pPr/>
              <a:t>21</a:t>
            </a:fld>
            <a:endParaRPr lang="en-US" sz="120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frequency of the modulated signal is constant for the duration of one signal element,</a:t>
            </a:r>
          </a:p>
          <a:p>
            <a:r>
              <a:rPr lang="en-US"/>
              <a:t>but changes for the next signal element if the data element changes.</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2AC079-17B2-E745-A023-7C2F83B707CB}" type="slidenum">
              <a:rPr lang="en-US" sz="1200">
                <a:cs typeface="Arial" charset="0"/>
              </a:rPr>
              <a:pPr/>
              <a:t>22</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22A057-2687-5842-8BFC-56BF676617CD}" type="datetimeFigureOut">
              <a:rPr lang="en-US" smtClean="0"/>
              <a:t>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25782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2A057-2687-5842-8BFC-56BF676617CD}" type="datetimeFigureOut">
              <a:rPr lang="en-US" smtClean="0"/>
              <a:t>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137383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2A057-2687-5842-8BFC-56BF676617CD}" type="datetimeFigureOut">
              <a:rPr lang="en-US" smtClean="0"/>
              <a:t>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367477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22A057-2687-5842-8BFC-56BF676617CD}" type="datetimeFigureOut">
              <a:rPr lang="en-US" smtClean="0"/>
              <a:t>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420973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2A057-2687-5842-8BFC-56BF676617CD}" type="datetimeFigureOut">
              <a:rPr lang="en-US" smtClean="0"/>
              <a:t>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206807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22A057-2687-5842-8BFC-56BF676617CD}" type="datetimeFigureOut">
              <a:rPr lang="en-US" smtClean="0"/>
              <a:t>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286675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22A057-2687-5842-8BFC-56BF676617CD}" type="datetimeFigureOut">
              <a:rPr lang="en-US" smtClean="0"/>
              <a:t>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128040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22A057-2687-5842-8BFC-56BF676617CD}" type="datetimeFigureOut">
              <a:rPr lang="en-US" smtClean="0"/>
              <a:t>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66815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2A057-2687-5842-8BFC-56BF676617CD}" type="datetimeFigureOut">
              <a:rPr lang="en-US" smtClean="0"/>
              <a:t>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317014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2A057-2687-5842-8BFC-56BF676617CD}" type="datetimeFigureOut">
              <a:rPr lang="en-US" smtClean="0"/>
              <a:t>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114186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2A057-2687-5842-8BFC-56BF676617CD}" type="datetimeFigureOut">
              <a:rPr lang="en-US" smtClean="0"/>
              <a:t>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FC08D-05D4-3946-B390-10D3DEC73D41}" type="slidenum">
              <a:rPr lang="en-US" smtClean="0"/>
              <a:t>‹#›</a:t>
            </a:fld>
            <a:endParaRPr lang="en-US"/>
          </a:p>
        </p:txBody>
      </p:sp>
    </p:spTree>
    <p:extLst>
      <p:ext uri="{BB962C8B-B14F-4D97-AF65-F5344CB8AC3E}">
        <p14:creationId xmlns:p14="http://schemas.microsoft.com/office/powerpoint/2010/main" val="29965363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2A057-2687-5842-8BFC-56BF676617CD}" type="datetimeFigureOut">
              <a:rPr lang="en-US" smtClean="0"/>
              <a:t>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FC08D-05D4-3946-B390-10D3DEC73D41}" type="slidenum">
              <a:rPr lang="en-US" smtClean="0"/>
              <a:t>‹#›</a:t>
            </a:fld>
            <a:endParaRPr lang="en-US"/>
          </a:p>
        </p:txBody>
      </p:sp>
    </p:spTree>
    <p:extLst>
      <p:ext uri="{BB962C8B-B14F-4D97-AF65-F5344CB8AC3E}">
        <p14:creationId xmlns:p14="http://schemas.microsoft.com/office/powerpoint/2010/main" val="15318480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8854"/>
            <a:ext cx="7772400" cy="1470025"/>
          </a:xfrm>
          <a:solidFill>
            <a:schemeClr val="accent5">
              <a:lumMod val="20000"/>
              <a:lumOff val="80000"/>
            </a:schemeClr>
          </a:solidFill>
        </p:spPr>
        <p:txBody>
          <a:bodyPr/>
          <a:lstStyle/>
          <a:p>
            <a:pPr algn="ctr"/>
            <a:r>
              <a:rPr lang="en-US" sz="4000" b="1" dirty="0">
                <a:latin typeface="Candara"/>
              </a:rPr>
              <a:t>Analog Transmission</a:t>
            </a:r>
            <a:endParaRPr lang="en-US" dirty="0"/>
          </a:p>
        </p:txBody>
      </p:sp>
      <p:sp>
        <p:nvSpPr>
          <p:cNvPr id="5" name="Subtitle 6"/>
          <p:cNvSpPr>
            <a:spLocks noGrp="1"/>
          </p:cNvSpPr>
          <p:nvPr>
            <p:ph type="subTitle" idx="1"/>
          </p:nvPr>
        </p:nvSpPr>
        <p:spPr>
          <a:xfrm>
            <a:off x="762000" y="2819400"/>
            <a:ext cx="7753350" cy="484188"/>
          </a:xfrm>
        </p:spPr>
        <p:txBody>
          <a:bodyPr>
            <a:normAutofit fontScale="77500" lnSpcReduction="20000"/>
          </a:bodyPr>
          <a:lstStyle/>
          <a:p>
            <a:pPr algn="ctr">
              <a:spcBef>
                <a:spcPct val="0"/>
              </a:spcBef>
              <a:buClr>
                <a:srgbClr val="A6A6A6"/>
              </a:buClr>
              <a:buFont typeface="Wingdings" charset="0"/>
              <a:buNone/>
            </a:pPr>
            <a:r>
              <a:rPr lang="en-US" dirty="0">
                <a:solidFill>
                  <a:schemeClr val="tx1"/>
                </a:solidFill>
                <a:latin typeface="Calibri" charset="0"/>
                <a:ea typeface="ＭＳ Ｐゴシック" charset="0"/>
                <a:cs typeface="ＭＳ Ｐゴシック" charset="0"/>
              </a:rPr>
              <a:t>NET 205: Data Transmission and Digital Communication</a:t>
            </a:r>
          </a:p>
          <a:p>
            <a:pPr>
              <a:spcBef>
                <a:spcPct val="0"/>
              </a:spcBef>
              <a:buClr>
                <a:srgbClr val="A6A6A6"/>
              </a:buClr>
              <a:buFont typeface="Wingdings" charset="0"/>
              <a:buNone/>
            </a:pPr>
            <a:endParaRPr lang="en-US" dirty="0">
              <a:latin typeface="Calibri" charset="0"/>
              <a:ea typeface="ＭＳ Ｐゴシック" charset="0"/>
              <a:cs typeface="ＭＳ Ｐゴシック" charset="0"/>
            </a:endParaRPr>
          </a:p>
        </p:txBody>
      </p:sp>
      <p:sp>
        <p:nvSpPr>
          <p:cNvPr id="4" name="مستطيل 3"/>
          <p:cNvSpPr/>
          <p:nvPr/>
        </p:nvSpPr>
        <p:spPr>
          <a:xfrm>
            <a:off x="0" y="3904343"/>
            <a:ext cx="8839200" cy="769938"/>
          </a:xfrm>
          <a:prstGeom prst="rect">
            <a:avLst/>
          </a:prstGeom>
        </p:spPr>
        <p:txBody>
          <a:bodyPr>
            <a:spAutoFit/>
          </a:bodyPr>
          <a:lstStyle/>
          <a:p>
            <a:pPr algn="ctr" eaLnBrk="1" fontAlgn="auto" hangingPunct="1">
              <a:spcBef>
                <a:spcPct val="20000"/>
              </a:spcBef>
              <a:spcAft>
                <a:spcPts val="0"/>
              </a:spcAft>
              <a:buClr>
                <a:srgbClr val="31B6FD"/>
              </a:buClr>
              <a:buSzPct val="100000"/>
              <a:defRPr/>
            </a:pPr>
            <a:r>
              <a:rPr lang="en-US" sz="2000" dirty="0" smtClean="0">
                <a:latin typeface="Candara"/>
                <a:ea typeface="+mn-ea"/>
                <a:cs typeface="+mn-cs"/>
              </a:rPr>
              <a:t>2</a:t>
            </a:r>
            <a:r>
              <a:rPr lang="en-US" sz="2000" baseline="30000" dirty="0" smtClean="0">
                <a:latin typeface="Candara"/>
                <a:ea typeface="+mn-ea"/>
                <a:cs typeface="+mn-cs"/>
              </a:rPr>
              <a:t>nd</a:t>
            </a:r>
            <a:r>
              <a:rPr lang="en-US" sz="2000" dirty="0" smtClean="0">
                <a:latin typeface="Candara"/>
                <a:ea typeface="+mn-ea"/>
                <a:cs typeface="+mn-cs"/>
              </a:rPr>
              <a:t>   </a:t>
            </a:r>
            <a:r>
              <a:rPr lang="en-US" sz="2000" dirty="0">
                <a:latin typeface="Candara"/>
                <a:ea typeface="+mn-ea"/>
                <a:cs typeface="+mn-cs"/>
              </a:rPr>
              <a:t>semester </a:t>
            </a:r>
            <a:r>
              <a:rPr lang="en-US" sz="2000" dirty="0" smtClean="0">
                <a:latin typeface="Candara"/>
                <a:ea typeface="+mn-ea"/>
                <a:cs typeface="+mn-cs"/>
              </a:rPr>
              <a:t>1439-1440</a:t>
            </a:r>
            <a:endParaRPr lang="en-US" sz="2000" dirty="0">
              <a:latin typeface="Candara"/>
              <a:ea typeface="+mn-ea"/>
              <a:cs typeface="+mn-cs"/>
            </a:endParaRPr>
          </a:p>
          <a:p>
            <a:pPr algn="ctr">
              <a:defRPr/>
            </a:pPr>
            <a:endParaRPr lang="en-US" altLang="x-none" sz="2400" spc="-50" dirty="0">
              <a:solidFill>
                <a:srgbClr val="000000"/>
              </a:solidFill>
              <a:latin typeface="Calibri"/>
              <a:ea typeface="+mj-ea"/>
              <a:cs typeface="Bold Italic Art" pitchFamily="2" charset="-78"/>
            </a:endParaRPr>
          </a:p>
        </p:txBody>
      </p:sp>
    </p:spTree>
    <p:extLst>
      <p:ext uri="{BB962C8B-B14F-4D97-AF65-F5344CB8AC3E}">
        <p14:creationId xmlns:p14="http://schemas.microsoft.com/office/powerpoint/2010/main" val="38246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a:t>Carrier Signal</a:t>
            </a:r>
          </a:p>
        </p:txBody>
      </p:sp>
      <p:sp>
        <p:nvSpPr>
          <p:cNvPr id="3" name="Content Placeholder 2"/>
          <p:cNvSpPr>
            <a:spLocks noGrp="1"/>
          </p:cNvSpPr>
          <p:nvPr>
            <p:ph idx="1"/>
          </p:nvPr>
        </p:nvSpPr>
        <p:spPr>
          <a:xfrm>
            <a:off x="806305" y="2133600"/>
            <a:ext cx="8051945" cy="3992563"/>
          </a:xfrm>
        </p:spPr>
        <p:txBody>
          <a:bodyPr>
            <a:normAutofit/>
          </a:bodyPr>
          <a:lstStyle/>
          <a:p>
            <a:r>
              <a:rPr lang="en-US" sz="2800" dirty="0" smtClean="0"/>
              <a:t>Carrier Signal: is a </a:t>
            </a:r>
            <a:r>
              <a:rPr lang="en-US" sz="2800" dirty="0"/>
              <a:t>high </a:t>
            </a:r>
            <a:r>
              <a:rPr lang="en-US" sz="2800" dirty="0" smtClean="0"/>
              <a:t>frequency signal </a:t>
            </a:r>
            <a:r>
              <a:rPr lang="en-US" sz="2800" dirty="0"/>
              <a:t>that acts as a basis for the information signal</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806"/>
          <a:stretch/>
        </p:blipFill>
        <p:spPr bwMode="auto">
          <a:xfrm>
            <a:off x="1370718" y="3888551"/>
            <a:ext cx="5825552" cy="223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27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nalhareqi-2016</a:t>
            </a:r>
            <a:endParaRPr lang="en-US"/>
          </a:p>
        </p:txBody>
      </p:sp>
      <p:sp>
        <p:nvSpPr>
          <p:cNvPr id="5" name="Slide Number Placeholder 4"/>
          <p:cNvSpPr>
            <a:spLocks noGrp="1"/>
          </p:cNvSpPr>
          <p:nvPr>
            <p:ph type="sldNum" sz="quarter" idx="12"/>
          </p:nvPr>
        </p:nvSpPr>
        <p:spPr/>
        <p:txBody>
          <a:bodyPr/>
          <a:lstStyle/>
          <a:p>
            <a:fld id="{913EE770-CCE5-4991-BF43-4BAE4B7322DD}" type="slidenum">
              <a:rPr lang="en-US" smtClean="0"/>
              <a:pPr/>
              <a:t>11</a:t>
            </a:fld>
            <a:endParaRPr lang="en-US"/>
          </a:p>
        </p:txBody>
      </p:sp>
      <p:pic>
        <p:nvPicPr>
          <p:cNvPr id="6" name="Picture 5"/>
          <p:cNvPicPr>
            <a:picLocks noChangeAspect="1"/>
          </p:cNvPicPr>
          <p:nvPr/>
        </p:nvPicPr>
        <p:blipFill rotWithShape="1">
          <a:blip r:embed="rId2">
            <a:clrChange>
              <a:clrFrom>
                <a:srgbClr val="FFFFFF"/>
              </a:clrFrom>
              <a:clrTo>
                <a:srgbClr val="FFFFFF">
                  <a:alpha val="0"/>
                </a:srgbClr>
              </a:clrTo>
            </a:clrChange>
          </a:blip>
          <a:srcRect l="9019" r="6077"/>
          <a:stretch/>
        </p:blipFill>
        <p:spPr>
          <a:xfrm>
            <a:off x="611560" y="836712"/>
            <a:ext cx="7776864" cy="5112568"/>
          </a:xfrm>
          <a:prstGeom prst="rect">
            <a:avLst/>
          </a:prstGeom>
        </p:spPr>
      </p:pic>
      <p:sp>
        <p:nvSpPr>
          <p:cNvPr id="8" name="Rectangle 7"/>
          <p:cNvSpPr/>
          <p:nvPr/>
        </p:nvSpPr>
        <p:spPr>
          <a:xfrm>
            <a:off x="899592" y="5949280"/>
            <a:ext cx="7632848" cy="707886"/>
          </a:xfrm>
          <a:prstGeom prst="rect">
            <a:avLst/>
          </a:prstGeom>
        </p:spPr>
        <p:txBody>
          <a:bodyPr wrap="square">
            <a:spAutoFit/>
          </a:bodyPr>
          <a:lstStyle/>
          <a:p>
            <a:pPr algn="ctr"/>
            <a:r>
              <a:rPr lang="en-US" sz="2000" dirty="0"/>
              <a:t>Modulation translates a signal from its baseband to the operating</a:t>
            </a:r>
          </a:p>
          <a:p>
            <a:pPr algn="ctr"/>
            <a:r>
              <a:rPr lang="en-US" sz="2000" dirty="0"/>
              <a:t>range of the channel</a:t>
            </a:r>
          </a:p>
        </p:txBody>
      </p:sp>
    </p:spTree>
    <p:extLst>
      <p:ext uri="{BB962C8B-B14F-4D97-AF65-F5344CB8AC3E}">
        <p14:creationId xmlns:p14="http://schemas.microsoft.com/office/powerpoint/2010/main" val="25804580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BB814E-7935-DC41-8C89-5054078C8B77}" type="slidenum">
              <a:rPr lang="en-US" sz="1400">
                <a:solidFill>
                  <a:srgbClr val="FFFFFF"/>
                </a:solidFill>
              </a:rPr>
              <a:pPr/>
              <a:t>12</a:t>
            </a:fld>
            <a:endParaRPr lang="en-US" sz="1400">
              <a:solidFill>
                <a:srgbClr val="FFFFFF"/>
              </a:solidFill>
            </a:endParaRPr>
          </a:p>
        </p:txBody>
      </p:sp>
      <p:sp>
        <p:nvSpPr>
          <p:cNvPr id="23555" name="Rectangle 1"/>
          <p:cNvSpPr>
            <a:spLocks noChangeArrowheads="1"/>
          </p:cNvSpPr>
          <p:nvPr/>
        </p:nvSpPr>
        <p:spPr bwMode="auto">
          <a:xfrm>
            <a:off x="685800" y="1378699"/>
            <a:ext cx="7620000" cy="48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30000"/>
              </a:lnSpc>
              <a:buFont typeface="Wingdings" charset="0"/>
              <a:buChar char="ü"/>
            </a:pPr>
            <a:r>
              <a:rPr lang="en-US" sz="2400" dirty="0" smtClean="0"/>
              <a:t>Introduction</a:t>
            </a:r>
          </a:p>
          <a:p>
            <a:pPr marL="342900" indent="-342900">
              <a:lnSpc>
                <a:spcPct val="130000"/>
              </a:lnSpc>
              <a:buFont typeface="Wingdings" charset="0"/>
              <a:buChar char="ü"/>
            </a:pPr>
            <a:r>
              <a:rPr lang="en-US" sz="2400" dirty="0" smtClean="0">
                <a:solidFill>
                  <a:schemeClr val="accent2"/>
                </a:solidFill>
              </a:rPr>
              <a:t>Modulation </a:t>
            </a:r>
            <a:r>
              <a:rPr lang="en-US" sz="2400" dirty="0">
                <a:solidFill>
                  <a:schemeClr val="accent2"/>
                </a:solidFill>
              </a:rPr>
              <a:t>of Digital Data</a:t>
            </a:r>
          </a:p>
          <a:p>
            <a:pPr marL="800100" lvl="1" indent="-342900">
              <a:lnSpc>
                <a:spcPct val="130000"/>
              </a:lnSpc>
              <a:buFont typeface="Wingdings" charset="0"/>
              <a:buChar char="ü"/>
            </a:pPr>
            <a:r>
              <a:rPr lang="en-US" sz="2400" dirty="0" smtClean="0">
                <a:solidFill>
                  <a:schemeClr val="accent3"/>
                </a:solidFill>
              </a:rPr>
              <a:t>Amplitude </a:t>
            </a:r>
            <a:r>
              <a:rPr lang="en-US" sz="2400" dirty="0">
                <a:solidFill>
                  <a:schemeClr val="accent3"/>
                </a:solidFill>
              </a:rPr>
              <a:t>Shift Keying</a:t>
            </a:r>
          </a:p>
          <a:p>
            <a:pPr marL="800100" lvl="1" indent="-342900">
              <a:lnSpc>
                <a:spcPct val="130000"/>
              </a:lnSpc>
              <a:buFont typeface="Wingdings" charset="0"/>
              <a:buChar char="ü"/>
            </a:pPr>
            <a:r>
              <a:rPr lang="en-US" sz="2400" dirty="0">
                <a:solidFill>
                  <a:schemeClr val="accent3"/>
                </a:solidFill>
              </a:rPr>
              <a:t>Frequency Shift Keying</a:t>
            </a:r>
          </a:p>
          <a:p>
            <a:pPr marL="800100" lvl="1" indent="-342900">
              <a:lnSpc>
                <a:spcPct val="130000"/>
              </a:lnSpc>
              <a:buFont typeface="Wingdings" charset="0"/>
              <a:buChar char="ü"/>
            </a:pPr>
            <a:r>
              <a:rPr lang="en-US" sz="2400" dirty="0">
                <a:solidFill>
                  <a:schemeClr val="accent3"/>
                </a:solidFill>
              </a:rPr>
              <a:t>Phase Shift Keying</a:t>
            </a:r>
          </a:p>
          <a:p>
            <a:pPr marL="800100" lvl="1" indent="-342900">
              <a:lnSpc>
                <a:spcPct val="130000"/>
              </a:lnSpc>
              <a:buFont typeface="Wingdings" charset="0"/>
              <a:buChar char="ü"/>
            </a:pPr>
            <a:r>
              <a:rPr lang="en-US" sz="2400" dirty="0">
                <a:solidFill>
                  <a:schemeClr val="accent3"/>
                </a:solidFill>
              </a:rPr>
              <a:t>Quadrature Amplitude Modulation</a:t>
            </a:r>
          </a:p>
          <a:p>
            <a:pPr marL="342900" indent="-342900">
              <a:lnSpc>
                <a:spcPct val="130000"/>
              </a:lnSpc>
              <a:buFont typeface="Wingdings" charset="0"/>
              <a:buChar char="ü"/>
            </a:pPr>
            <a:r>
              <a:rPr lang="en-US" sz="2400" dirty="0"/>
              <a:t>Modulation of Analog Data</a:t>
            </a:r>
          </a:p>
          <a:p>
            <a:pPr marL="800100" lvl="1" indent="-342900">
              <a:lnSpc>
                <a:spcPct val="130000"/>
              </a:lnSpc>
              <a:buFont typeface="Wingdings" charset="0"/>
              <a:buChar char="ü"/>
            </a:pPr>
            <a:r>
              <a:rPr lang="en-US" sz="2400" dirty="0"/>
              <a:t>Amplitude Modulation </a:t>
            </a:r>
          </a:p>
          <a:p>
            <a:pPr marL="800100" lvl="1" indent="-342900">
              <a:lnSpc>
                <a:spcPct val="130000"/>
              </a:lnSpc>
              <a:buFont typeface="Wingdings" charset="0"/>
              <a:buChar char="ü"/>
            </a:pPr>
            <a:r>
              <a:rPr lang="en-US" sz="2400" dirty="0"/>
              <a:t>Frequency Modulation</a:t>
            </a:r>
          </a:p>
          <a:p>
            <a:pPr marL="800100" lvl="1" indent="-342900">
              <a:lnSpc>
                <a:spcPct val="130000"/>
              </a:lnSpc>
              <a:buFont typeface="Wingdings" charset="0"/>
              <a:buChar char="ü"/>
            </a:pPr>
            <a:r>
              <a:rPr lang="en-US" sz="2400" dirty="0"/>
              <a:t>Phase Modulation  </a:t>
            </a:r>
          </a:p>
        </p:txBody>
      </p:sp>
      <p:sp>
        <p:nvSpPr>
          <p:cNvPr id="5" name="Title 1"/>
          <p:cNvSpPr txBox="1">
            <a:spLocks/>
          </p:cNvSpPr>
          <p:nvPr/>
        </p:nvSpPr>
        <p:spPr>
          <a:xfrm>
            <a:off x="457200" y="274638"/>
            <a:ext cx="8229600" cy="1143000"/>
          </a:xfrm>
          <a:prstGeom prst="rect">
            <a:avLst/>
          </a:prstGeom>
          <a:solidFill>
            <a:srgbClr val="DBEEF4"/>
          </a:solid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x-none" spc="-50" smtClean="0">
                <a:solidFill>
                  <a:srgbClr val="000000"/>
                </a:solidFill>
                <a:cs typeface="Bold Italic Art" pitchFamily="2" charset="-78"/>
              </a:rPr>
              <a:t>Outline</a:t>
            </a:r>
            <a:endParaRPr lang="en-US" dirty="0"/>
          </a:p>
        </p:txBody>
      </p:sp>
    </p:spTree>
    <p:extLst>
      <p:ext uri="{BB962C8B-B14F-4D97-AF65-F5344CB8AC3E}">
        <p14:creationId xmlns:p14="http://schemas.microsoft.com/office/powerpoint/2010/main" val="9277904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Modulation of Digital Data</a:t>
            </a:r>
          </a:p>
        </p:txBody>
      </p:sp>
      <p:sp>
        <p:nvSpPr>
          <p:cNvPr id="24578" name="Content Placeholder 2"/>
          <p:cNvSpPr>
            <a:spLocks noGrp="1"/>
          </p:cNvSpPr>
          <p:nvPr>
            <p:ph idx="1"/>
          </p:nvPr>
        </p:nvSpPr>
        <p:spPr>
          <a:xfrm>
            <a:off x="685800" y="1807029"/>
            <a:ext cx="8172450" cy="3992563"/>
          </a:xfrm>
        </p:spPr>
        <p:txBody>
          <a:bodyPr>
            <a:normAutofit/>
          </a:bodyPr>
          <a:lstStyle/>
          <a:p>
            <a:r>
              <a:rPr lang="en-US" sz="2800" dirty="0">
                <a:latin typeface="Calibri" charset="0"/>
              </a:rPr>
              <a:t>Digital-to-analog modulation is the process of changing one of the characteristics of an analog </a:t>
            </a:r>
            <a:r>
              <a:rPr lang="en-US" sz="2800" dirty="0" smtClean="0">
                <a:latin typeface="Calibri" charset="0"/>
              </a:rPr>
              <a:t>signal – carrier signal  (sinusoidal signal) based </a:t>
            </a:r>
            <a:r>
              <a:rPr lang="en-US" sz="2800" dirty="0">
                <a:latin typeface="Calibri" charset="0"/>
              </a:rPr>
              <a:t>on the information in digital data</a:t>
            </a:r>
            <a:r>
              <a:rPr lang="en-US" sz="2800" dirty="0" smtClean="0">
                <a:latin typeface="Calibri" charset="0"/>
              </a:rPr>
              <a:t>.</a:t>
            </a:r>
          </a:p>
          <a:p>
            <a:r>
              <a:rPr lang="en-US" sz="2800" dirty="0">
                <a:latin typeface="Calibri" charset="0"/>
              </a:rPr>
              <a:t>This kind of modification is called </a:t>
            </a:r>
            <a:r>
              <a:rPr lang="en-US" sz="2800" dirty="0">
                <a:solidFill>
                  <a:schemeClr val="accent2"/>
                </a:solidFill>
                <a:latin typeface="Calibri" charset="0"/>
              </a:rPr>
              <a:t>modulation</a:t>
            </a:r>
            <a:r>
              <a:rPr lang="en-US" sz="2800" dirty="0">
                <a:latin typeface="Calibri" charset="0"/>
              </a:rPr>
              <a:t> (</a:t>
            </a:r>
            <a:r>
              <a:rPr lang="en-US" sz="2800" dirty="0">
                <a:solidFill>
                  <a:srgbClr val="FF6600"/>
                </a:solidFill>
                <a:latin typeface="Calibri" charset="0"/>
              </a:rPr>
              <a:t>shift keying</a:t>
            </a:r>
            <a:r>
              <a:rPr lang="en-US" sz="2800" dirty="0">
                <a:latin typeface="Calibri" charset="0"/>
              </a:rPr>
              <a:t>).</a:t>
            </a:r>
          </a:p>
          <a:p>
            <a:endParaRPr lang="en-US" sz="2800" dirty="0">
              <a:latin typeface="Calibri" charset="0"/>
            </a:endParaRPr>
          </a:p>
        </p:txBody>
      </p:sp>
      <p:sp>
        <p:nvSpPr>
          <p:cNvPr id="4" name="Slide Number Placeholder 3"/>
          <p:cNvSpPr>
            <a:spLocks noGrp="1"/>
          </p:cNvSpPr>
          <p:nvPr>
            <p:ph type="sldNum" sz="quarter" idx="12"/>
          </p:nvPr>
        </p:nvSpPr>
        <p:spPr/>
        <p:txBody>
          <a:bodyPr/>
          <a:lstStyle/>
          <a:p>
            <a:pPr>
              <a:defRPr/>
            </a:pPr>
            <a:fld id="{D29D8FCF-A6DE-594C-8944-436D0CA6E102}" type="slidenum">
              <a:rPr lang="en-US" smtClean="0"/>
              <a:pPr>
                <a:defRPr/>
              </a:pPr>
              <a:t>13</a:t>
            </a:fld>
            <a:endParaRPr lang="en-US"/>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761" y="4684782"/>
            <a:ext cx="6675438" cy="197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4487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solidFill>
            <a:srgbClr val="DBEEF4"/>
          </a:solidFill>
        </p:spPr>
        <p:txBody>
          <a:bodyPr wrap="square" numCol="1" anchorCtr="0" compatLnSpc="1">
            <a:prstTxWarp prst="textNoShape">
              <a:avLst/>
            </a:prstTxWarp>
            <a:normAutofit fontScale="90000"/>
          </a:bodyPr>
          <a:lstStyle/>
          <a:p>
            <a:pPr algn="ctr"/>
            <a:r>
              <a:rPr lang="en-US" dirty="0">
                <a:latin typeface="Corbel" charset="0"/>
              </a:rPr>
              <a:t>Types of Digital-to-Analog Conversion</a:t>
            </a:r>
          </a:p>
        </p:txBody>
      </p:sp>
      <p:sp>
        <p:nvSpPr>
          <p:cNvPr id="4" name="Slide Number Placeholder 3"/>
          <p:cNvSpPr>
            <a:spLocks noGrp="1"/>
          </p:cNvSpPr>
          <p:nvPr>
            <p:ph type="sldNum" sz="quarter" idx="12"/>
          </p:nvPr>
        </p:nvSpPr>
        <p:spPr/>
        <p:txBody>
          <a:bodyPr/>
          <a:lstStyle/>
          <a:p>
            <a:pPr>
              <a:defRPr/>
            </a:pPr>
            <a:fld id="{8F755CE9-234C-6F45-99A8-BE0F9800BDB5}" type="slidenum">
              <a:rPr lang="en-US" smtClean="0"/>
              <a:pPr>
                <a:defRPr/>
              </a:pPr>
              <a:t>14</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401050"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094181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Amplitude Shift Keying</a:t>
            </a:r>
          </a:p>
        </p:txBody>
      </p:sp>
      <p:sp>
        <p:nvSpPr>
          <p:cNvPr id="32770" name="Content Placeholder 2"/>
          <p:cNvSpPr>
            <a:spLocks noGrp="1"/>
          </p:cNvSpPr>
          <p:nvPr>
            <p:ph idx="1"/>
          </p:nvPr>
        </p:nvSpPr>
        <p:spPr>
          <a:xfrm>
            <a:off x="533400" y="2133600"/>
            <a:ext cx="8077200" cy="3992563"/>
          </a:xfrm>
        </p:spPr>
        <p:txBody>
          <a:bodyPr>
            <a:normAutofit/>
          </a:bodyPr>
          <a:lstStyle/>
          <a:p>
            <a:r>
              <a:rPr lang="en-US" sz="2800" dirty="0">
                <a:latin typeface="Calibri" charset="0"/>
              </a:rPr>
              <a:t>In amplitude shift keying (ASK), the amplitude of the carrier signal is varied to </a:t>
            </a:r>
            <a:r>
              <a:rPr lang="en-US" sz="2800" dirty="0" smtClean="0">
                <a:latin typeface="Calibri" charset="0"/>
              </a:rPr>
              <a:t>represent </a:t>
            </a:r>
            <a:r>
              <a:rPr lang="en-US" sz="2800" dirty="0">
                <a:latin typeface="Calibri" charset="0"/>
              </a:rPr>
              <a:t>binary 1 or 0 </a:t>
            </a:r>
            <a:endParaRPr lang="en-US" sz="2800" dirty="0" smtClean="0">
              <a:latin typeface="Calibri" charset="0"/>
            </a:endParaRPr>
          </a:p>
          <a:p>
            <a:pPr lvl="1"/>
            <a:r>
              <a:rPr lang="en-US" sz="2400" dirty="0" smtClean="0">
                <a:latin typeface="Calibri" charset="0"/>
              </a:rPr>
              <a:t>frequency </a:t>
            </a:r>
            <a:r>
              <a:rPr lang="en-US" sz="2400" dirty="0">
                <a:latin typeface="Calibri" charset="0"/>
              </a:rPr>
              <a:t>and phase remain constant </a:t>
            </a:r>
            <a:r>
              <a:rPr lang="en-US" sz="2400" dirty="0" smtClean="0">
                <a:latin typeface="Calibri" charset="0"/>
              </a:rPr>
              <a:t>while </a:t>
            </a:r>
            <a:r>
              <a:rPr lang="en-US" sz="2400" dirty="0">
                <a:latin typeface="Calibri" charset="0"/>
              </a:rPr>
              <a:t>amplitude changes.</a:t>
            </a:r>
          </a:p>
          <a:p>
            <a:endParaRPr lang="en-US" sz="2800" dirty="0">
              <a:latin typeface="Calibri" charset="0"/>
            </a:endParaRPr>
          </a:p>
        </p:txBody>
      </p:sp>
      <p:sp>
        <p:nvSpPr>
          <p:cNvPr id="4" name="Slide Number Placeholder 3"/>
          <p:cNvSpPr>
            <a:spLocks noGrp="1"/>
          </p:cNvSpPr>
          <p:nvPr>
            <p:ph type="sldNum" sz="quarter" idx="12"/>
          </p:nvPr>
        </p:nvSpPr>
        <p:spPr/>
        <p:txBody>
          <a:bodyPr/>
          <a:lstStyle/>
          <a:p>
            <a:pPr>
              <a:defRPr/>
            </a:pPr>
            <a:fld id="{0EE4AE08-BFFC-D946-ACAF-639AE8BFD3C6}" type="slidenum">
              <a:rPr lang="en-US" smtClean="0"/>
              <a:pPr>
                <a:defRPr/>
              </a:pPr>
              <a:t>15</a:t>
            </a:fld>
            <a:endParaRPr lang="en-US"/>
          </a:p>
        </p:txBody>
      </p:sp>
      <p:pic>
        <p:nvPicPr>
          <p:cNvPr id="327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555" y="5078358"/>
            <a:ext cx="630933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372516" y="3547415"/>
            <a:ext cx="2647073" cy="1153795"/>
          </a:xfrm>
          <a:prstGeom prst="rect">
            <a:avLst/>
          </a:prstGeom>
        </p:spPr>
      </p:pic>
    </p:spTree>
    <p:extLst>
      <p:ext uri="{BB962C8B-B14F-4D97-AF65-F5344CB8AC3E}">
        <p14:creationId xmlns:p14="http://schemas.microsoft.com/office/powerpoint/2010/main" val="37176077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smtClean="0">
                <a:latin typeface="Calibri" charset="0"/>
              </a:rPr>
              <a:t>Binary </a:t>
            </a:r>
            <a:r>
              <a:rPr lang="en-US" dirty="0">
                <a:latin typeface="Calibri" charset="0"/>
              </a:rPr>
              <a:t>ASK </a:t>
            </a:r>
            <a:endParaRPr lang="en-US" dirty="0"/>
          </a:p>
        </p:txBody>
      </p:sp>
      <p:sp>
        <p:nvSpPr>
          <p:cNvPr id="3" name="Content Placeholder 2"/>
          <p:cNvSpPr>
            <a:spLocks noGrp="1"/>
          </p:cNvSpPr>
          <p:nvPr>
            <p:ph idx="1"/>
          </p:nvPr>
        </p:nvSpPr>
        <p:spPr>
          <a:xfrm>
            <a:off x="765991" y="2133600"/>
            <a:ext cx="8092260" cy="3992563"/>
          </a:xfrm>
        </p:spPr>
        <p:txBody>
          <a:bodyPr>
            <a:normAutofit/>
          </a:bodyPr>
          <a:lstStyle/>
          <a:p>
            <a:r>
              <a:rPr lang="en-US" sz="2800" dirty="0">
                <a:latin typeface="Calibri" charset="0"/>
              </a:rPr>
              <a:t>A popular ASK technique is  the binary ASK (on-off keying (OOK)).</a:t>
            </a:r>
          </a:p>
          <a:p>
            <a:pPr lvl="1"/>
            <a:r>
              <a:rPr lang="en-US" sz="2400" dirty="0" smtClean="0">
                <a:latin typeface="Calibri" charset="0"/>
              </a:rPr>
              <a:t>On of the amplitude is zero</a:t>
            </a:r>
            <a:endParaRPr lang="en-US" sz="2400" dirty="0">
              <a:latin typeface="Calibri" charset="0"/>
            </a:endParaRPr>
          </a:p>
          <a:p>
            <a:endParaRPr lang="en-US" sz="2800"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4389"/>
          <a:stretch/>
        </p:blipFill>
        <p:spPr bwMode="auto">
          <a:xfrm>
            <a:off x="1269931" y="4125423"/>
            <a:ext cx="6490752" cy="200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604320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Implementation of Binary ASK</a:t>
            </a:r>
          </a:p>
        </p:txBody>
      </p:sp>
      <p:sp>
        <p:nvSpPr>
          <p:cNvPr id="4" name="Slide Number Placeholder 3"/>
          <p:cNvSpPr>
            <a:spLocks noGrp="1"/>
          </p:cNvSpPr>
          <p:nvPr>
            <p:ph type="sldNum" sz="quarter" idx="12"/>
          </p:nvPr>
        </p:nvSpPr>
        <p:spPr/>
        <p:txBody>
          <a:bodyPr/>
          <a:lstStyle/>
          <a:p>
            <a:pPr>
              <a:defRPr/>
            </a:pPr>
            <a:fld id="{CCA57BD1-76C5-0E47-8CC8-5E03BF396FEF}" type="slidenum">
              <a:rPr lang="en-US" smtClean="0"/>
              <a:pPr>
                <a:defRPr/>
              </a:pPr>
              <a:t>17</a:t>
            </a:fld>
            <a:endParaRPr lang="en-US"/>
          </a:p>
        </p:txBody>
      </p:sp>
      <p:pic>
        <p:nvPicPr>
          <p:cNvPr id="2" name="Picture 1"/>
          <p:cNvPicPr>
            <a:picLocks noChangeAspect="1"/>
          </p:cNvPicPr>
          <p:nvPr/>
        </p:nvPicPr>
        <p:blipFill>
          <a:blip r:embed="rId3"/>
          <a:stretch>
            <a:fillRect/>
          </a:stretch>
        </p:blipFill>
        <p:spPr>
          <a:xfrm>
            <a:off x="0" y="2082800"/>
            <a:ext cx="9144000" cy="2669114"/>
          </a:xfrm>
          <a:prstGeom prst="rect">
            <a:avLst/>
          </a:prstGeom>
        </p:spPr>
      </p:pic>
      <p:pic>
        <p:nvPicPr>
          <p:cNvPr id="3" name="Picture 2"/>
          <p:cNvPicPr>
            <a:picLocks noChangeAspect="1"/>
          </p:cNvPicPr>
          <p:nvPr/>
        </p:nvPicPr>
        <p:blipFill>
          <a:blip r:embed="rId4"/>
          <a:stretch>
            <a:fillRect/>
          </a:stretch>
        </p:blipFill>
        <p:spPr>
          <a:xfrm>
            <a:off x="806306" y="4447104"/>
            <a:ext cx="3910578" cy="1858052"/>
          </a:xfrm>
          <a:prstGeom prst="rect">
            <a:avLst/>
          </a:prstGeom>
        </p:spPr>
      </p:pic>
      <p:pic>
        <p:nvPicPr>
          <p:cNvPr id="7" name="Picture 6"/>
          <p:cNvPicPr>
            <a:picLocks noChangeAspect="1"/>
          </p:cNvPicPr>
          <p:nvPr/>
        </p:nvPicPr>
        <p:blipFill>
          <a:blip r:embed="rId5"/>
          <a:stretch>
            <a:fillRect/>
          </a:stretch>
        </p:blipFill>
        <p:spPr>
          <a:xfrm>
            <a:off x="4995546" y="4897852"/>
            <a:ext cx="3862704" cy="1407304"/>
          </a:xfrm>
          <a:prstGeom prst="rect">
            <a:avLst/>
          </a:prstGeom>
        </p:spPr>
      </p:pic>
    </p:spTree>
    <p:extLst>
      <p:ext uri="{BB962C8B-B14F-4D97-AF65-F5344CB8AC3E}">
        <p14:creationId xmlns:p14="http://schemas.microsoft.com/office/powerpoint/2010/main" val="186533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6"/>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Example</a:t>
            </a:r>
          </a:p>
        </p:txBody>
      </p:sp>
      <p:sp>
        <p:nvSpPr>
          <p:cNvPr id="38914" name="Content Placeholder 7"/>
          <p:cNvSpPr>
            <a:spLocks noGrp="1"/>
          </p:cNvSpPr>
          <p:nvPr>
            <p:ph idx="1"/>
          </p:nvPr>
        </p:nvSpPr>
        <p:spPr>
          <a:xfrm>
            <a:off x="457200" y="2133600"/>
            <a:ext cx="8401050" cy="3992563"/>
          </a:xfrm>
        </p:spPr>
        <p:txBody>
          <a:bodyPr>
            <a:normAutofit/>
          </a:bodyPr>
          <a:lstStyle/>
          <a:p>
            <a:r>
              <a:rPr lang="en-US" sz="2800" i="1" dirty="0">
                <a:latin typeface="Times New Roman" charset="0"/>
              </a:rPr>
              <a:t>We have an available bandwidth of 100 kHz which spans from 200 to 300 kHz. What are the carrier frequency </a:t>
            </a:r>
            <a:r>
              <a:rPr lang="en-US" sz="2800" i="1" dirty="0" smtClean="0">
                <a:latin typeface="Times New Roman" charset="0"/>
              </a:rPr>
              <a:t>if </a:t>
            </a:r>
            <a:r>
              <a:rPr lang="en-US" sz="2800" i="1" dirty="0">
                <a:latin typeface="Times New Roman" charset="0"/>
              </a:rPr>
              <a:t>we modulated our data by using ASK </a:t>
            </a:r>
            <a:r>
              <a:rPr lang="en-US" sz="2800" i="1" dirty="0" smtClean="0">
                <a:latin typeface="Times New Roman" charset="0"/>
              </a:rPr>
              <a:t>?</a:t>
            </a:r>
            <a:endParaRPr lang="en-US" sz="2800" i="1" dirty="0">
              <a:latin typeface="Times New Roman" charset="0"/>
            </a:endParaRPr>
          </a:p>
          <a:p>
            <a:pPr algn="just"/>
            <a:r>
              <a:rPr lang="en-US" sz="2800" dirty="0">
                <a:solidFill>
                  <a:schemeClr val="hlink"/>
                </a:solidFill>
                <a:latin typeface="Times New Roman" charset="0"/>
              </a:rPr>
              <a:t>Solution</a:t>
            </a:r>
            <a:br>
              <a:rPr lang="en-US" sz="2800" dirty="0">
                <a:solidFill>
                  <a:schemeClr val="hlink"/>
                </a:solidFill>
                <a:latin typeface="Times New Roman" charset="0"/>
              </a:rPr>
            </a:br>
            <a:r>
              <a:rPr lang="en-US" sz="2800" dirty="0">
                <a:solidFill>
                  <a:srgbClr val="0000FF"/>
                </a:solidFill>
                <a:latin typeface="Times" charset="0"/>
              </a:rPr>
              <a:t>The middle of the bandwidth is located at 250 kHz. This means that our carrier frequency can be at f</a:t>
            </a:r>
            <a:r>
              <a:rPr lang="en-US" sz="2800" baseline="-25000" dirty="0">
                <a:solidFill>
                  <a:srgbClr val="0000FF"/>
                </a:solidFill>
                <a:latin typeface="Times" charset="0"/>
              </a:rPr>
              <a:t>c</a:t>
            </a:r>
            <a:r>
              <a:rPr lang="en-US" sz="2800" dirty="0">
                <a:solidFill>
                  <a:srgbClr val="0000FF"/>
                </a:solidFill>
                <a:latin typeface="Times" charset="0"/>
              </a:rPr>
              <a:t> = 250 kHz. </a:t>
            </a:r>
            <a:endParaRPr lang="en-US" sz="2800" dirty="0">
              <a:latin typeface="Times New Roman" charset="0"/>
            </a:endParaRPr>
          </a:p>
          <a:p>
            <a:endParaRPr lang="en-US" sz="2800" dirty="0">
              <a:latin typeface="Calibri" charset="0"/>
            </a:endParaRPr>
          </a:p>
        </p:txBody>
      </p:sp>
      <p:sp>
        <p:nvSpPr>
          <p:cNvPr id="3" name="Slide Number Placeholder 2"/>
          <p:cNvSpPr>
            <a:spLocks noGrp="1"/>
          </p:cNvSpPr>
          <p:nvPr>
            <p:ph type="sldNum" sz="quarter" idx="12"/>
          </p:nvPr>
        </p:nvSpPr>
        <p:spPr/>
        <p:txBody>
          <a:bodyPr/>
          <a:lstStyle/>
          <a:p>
            <a:pPr>
              <a:defRPr/>
            </a:pPr>
            <a:fld id="{693F052D-CCAE-C847-9AC6-1E6F7747ED1B}" type="slidenum">
              <a:rPr lang="en-US" smtClean="0"/>
              <a:pPr>
                <a:defRPr/>
              </a:pPr>
              <a:t>18</a:t>
            </a:fld>
            <a:endParaRPr lang="en-US"/>
          </a:p>
        </p:txBody>
      </p:sp>
    </p:spTree>
    <p:extLst>
      <p:ext uri="{BB962C8B-B14F-4D97-AF65-F5344CB8AC3E}">
        <p14:creationId xmlns:p14="http://schemas.microsoft.com/office/powerpoint/2010/main" val="292970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4"/>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Example</a:t>
            </a:r>
          </a:p>
        </p:txBody>
      </p:sp>
      <p:sp>
        <p:nvSpPr>
          <p:cNvPr id="39938" name="Content Placeholder 6"/>
          <p:cNvSpPr>
            <a:spLocks noGrp="1"/>
          </p:cNvSpPr>
          <p:nvPr>
            <p:ph idx="1"/>
          </p:nvPr>
        </p:nvSpPr>
        <p:spPr>
          <a:xfrm>
            <a:off x="609600" y="2133600"/>
            <a:ext cx="8248650" cy="3992563"/>
          </a:xfrm>
        </p:spPr>
        <p:txBody>
          <a:bodyPr>
            <a:normAutofit/>
          </a:bodyPr>
          <a:lstStyle/>
          <a:p>
            <a:r>
              <a:rPr lang="en-US" sz="2400" i="1" dirty="0">
                <a:latin typeface="Times New Roman" charset="0"/>
              </a:rPr>
              <a:t>In data communications, we normally use full-duplex links with communication in both directions. We need to divide the bandwidth into two with two carrier frequencies, as shown in figure. The figure shows the positions of two carrier frequencies and the bandwidths. The available bandwidth for each direction is now 50 </a:t>
            </a:r>
            <a:r>
              <a:rPr lang="en-US" sz="2400" i="1" dirty="0" smtClean="0">
                <a:latin typeface="Times New Roman" charset="0"/>
              </a:rPr>
              <a:t>kHz.</a:t>
            </a:r>
            <a:endParaRPr lang="en-US" sz="2400" dirty="0">
              <a:latin typeface="Calibri" charset="0"/>
            </a:endParaRPr>
          </a:p>
        </p:txBody>
      </p:sp>
      <p:sp>
        <p:nvSpPr>
          <p:cNvPr id="4" name="Slide Number Placeholder 3"/>
          <p:cNvSpPr>
            <a:spLocks noGrp="1"/>
          </p:cNvSpPr>
          <p:nvPr>
            <p:ph type="sldNum" sz="quarter" idx="12"/>
          </p:nvPr>
        </p:nvSpPr>
        <p:spPr/>
        <p:txBody>
          <a:bodyPr/>
          <a:lstStyle/>
          <a:p>
            <a:pPr>
              <a:defRPr/>
            </a:pPr>
            <a:fld id="{AD8A0517-334B-704F-A8B8-C554FB9BC9D3}" type="slidenum">
              <a:rPr lang="en-US" smtClean="0"/>
              <a:pPr>
                <a:defRPr/>
              </a:pPr>
              <a:t>19</a:t>
            </a:fld>
            <a:endParaRPr lang="en-US"/>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953000"/>
            <a:ext cx="4899025"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531943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eaLnBrk="1" hangingPunct="1"/>
            <a:r>
              <a:rPr lang="en-US" dirty="0">
                <a:latin typeface="Corbel" charset="0"/>
              </a:rPr>
              <a:t>205NET CLO</a:t>
            </a:r>
          </a:p>
        </p:txBody>
      </p:sp>
      <p:sp>
        <p:nvSpPr>
          <p:cNvPr id="21506" name="Content Placeholder 2"/>
          <p:cNvSpPr>
            <a:spLocks noGrp="1"/>
          </p:cNvSpPr>
          <p:nvPr>
            <p:ph idx="1"/>
          </p:nvPr>
        </p:nvSpPr>
        <p:spPr>
          <a:xfrm>
            <a:off x="533400" y="2133600"/>
            <a:ext cx="8324850" cy="3992563"/>
          </a:xfrm>
        </p:spPr>
        <p:txBody>
          <a:bodyPr>
            <a:normAutofit/>
          </a:bodyPr>
          <a:lstStyle/>
          <a:p>
            <a:pPr eaLnBrk="1" hangingPunct="1"/>
            <a:r>
              <a:rPr lang="en-US" sz="2800" dirty="0">
                <a:solidFill>
                  <a:schemeClr val="tx1"/>
                </a:solidFill>
                <a:latin typeface="Calibri" charset="0"/>
              </a:rPr>
              <a:t>1-Introduction to Communication Systems and Networks architecture OSI Reference Model.</a:t>
            </a:r>
          </a:p>
          <a:p>
            <a:pPr eaLnBrk="1" hangingPunct="1"/>
            <a:r>
              <a:rPr lang="en-US" sz="2800" dirty="0">
                <a:latin typeface="Calibri" charset="0"/>
              </a:rPr>
              <a:t>2- Data Transmission Principles</a:t>
            </a:r>
          </a:p>
          <a:p>
            <a:pPr eaLnBrk="1" hangingPunct="1"/>
            <a:r>
              <a:rPr lang="en-US" sz="2800" dirty="0">
                <a:solidFill>
                  <a:schemeClr val="tx1"/>
                </a:solidFill>
                <a:latin typeface="Calibri" charset="0"/>
              </a:rPr>
              <a:t>3- Transmission medias</a:t>
            </a:r>
          </a:p>
          <a:p>
            <a:pPr eaLnBrk="1" hangingPunct="1"/>
            <a:r>
              <a:rPr lang="en-US" sz="2800" dirty="0">
                <a:solidFill>
                  <a:schemeClr val="accent2"/>
                </a:solidFill>
                <a:latin typeface="Calibri" charset="0"/>
              </a:rPr>
              <a:t>4- Data modulation and encoding</a:t>
            </a:r>
          </a:p>
        </p:txBody>
      </p:sp>
      <p:sp>
        <p:nvSpPr>
          <p:cNvPr id="5" name="Slide Number Placeholder 4"/>
          <p:cNvSpPr>
            <a:spLocks noGrp="1"/>
          </p:cNvSpPr>
          <p:nvPr>
            <p:ph type="sldNum" sz="quarter" idx="12"/>
          </p:nvPr>
        </p:nvSpPr>
        <p:spPr/>
        <p:txBody>
          <a:bodyPr/>
          <a:lstStyle/>
          <a:p>
            <a:pPr>
              <a:defRPr/>
            </a:pPr>
            <a:fld id="{B068BF67-7EF9-9F4E-A965-D7E5867D8D3A}" type="slidenum">
              <a:rPr lang="en-US" smtClean="0"/>
              <a:pPr>
                <a:defRPr/>
              </a:pPr>
              <a:t>2</a:t>
            </a:fld>
            <a:endParaRPr lang="en-US"/>
          </a:p>
        </p:txBody>
      </p:sp>
    </p:spTree>
    <p:extLst>
      <p:ext uri="{BB962C8B-B14F-4D97-AF65-F5344CB8AC3E}">
        <p14:creationId xmlns:p14="http://schemas.microsoft.com/office/powerpoint/2010/main" val="789980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a:latin typeface="Corbel" charset="0"/>
              </a:rPr>
              <a:t>Amplitude Shift Keying</a:t>
            </a:r>
            <a:endParaRPr lang="en-US" dirty="0"/>
          </a:p>
        </p:txBody>
      </p:sp>
      <p:sp>
        <p:nvSpPr>
          <p:cNvPr id="3" name="Content Placeholder 2"/>
          <p:cNvSpPr>
            <a:spLocks noGrp="1"/>
          </p:cNvSpPr>
          <p:nvPr>
            <p:ph idx="1"/>
          </p:nvPr>
        </p:nvSpPr>
        <p:spPr>
          <a:xfrm>
            <a:off x="443469" y="2133600"/>
            <a:ext cx="8414782" cy="3992563"/>
          </a:xfrm>
        </p:spPr>
        <p:txBody>
          <a:bodyPr>
            <a:normAutofit/>
          </a:bodyPr>
          <a:lstStyle/>
          <a:p>
            <a:pPr>
              <a:spcAft>
                <a:spcPts val="1200"/>
              </a:spcAft>
            </a:pPr>
            <a:r>
              <a:rPr lang="en-US" sz="2400" dirty="0" smtClean="0">
                <a:solidFill>
                  <a:schemeClr val="accent2"/>
                </a:solidFill>
              </a:rPr>
              <a:t>Demodulation</a:t>
            </a:r>
            <a:r>
              <a:rPr lang="en-US" sz="2400" dirty="0"/>
              <a:t>: only the presence or absence of a sinusoid in </a:t>
            </a:r>
            <a:r>
              <a:rPr lang="en-US" sz="2400" dirty="0" smtClean="0"/>
              <a:t>a given </a:t>
            </a:r>
            <a:r>
              <a:rPr lang="en-US" sz="2400" dirty="0"/>
              <a:t>time interval needs to be determined</a:t>
            </a:r>
          </a:p>
          <a:p>
            <a:pPr>
              <a:spcAft>
                <a:spcPts val="1200"/>
              </a:spcAft>
            </a:pPr>
            <a:r>
              <a:rPr lang="en-US" sz="2400" dirty="0" smtClean="0"/>
              <a:t> </a:t>
            </a:r>
            <a:r>
              <a:rPr lang="en-US" sz="2400" dirty="0" smtClean="0">
                <a:solidFill>
                  <a:srgbClr val="FF6600"/>
                </a:solidFill>
              </a:rPr>
              <a:t>Advantage</a:t>
            </a:r>
            <a:r>
              <a:rPr lang="en-US" sz="2400" dirty="0"/>
              <a:t>: simplicity</a:t>
            </a:r>
          </a:p>
          <a:p>
            <a:pPr>
              <a:spcAft>
                <a:spcPts val="1200"/>
              </a:spcAft>
            </a:pPr>
            <a:r>
              <a:rPr lang="en-US" sz="2400" dirty="0" smtClean="0"/>
              <a:t> </a:t>
            </a:r>
            <a:r>
              <a:rPr lang="en-US" sz="2400" dirty="0" smtClean="0">
                <a:solidFill>
                  <a:srgbClr val="FF6600"/>
                </a:solidFill>
              </a:rPr>
              <a:t>Disadvantage</a:t>
            </a:r>
            <a:r>
              <a:rPr lang="en-US" sz="2400" dirty="0"/>
              <a:t>: ASK is very susceptible to noise </a:t>
            </a:r>
            <a:r>
              <a:rPr lang="en-US" sz="2400" dirty="0" smtClean="0"/>
              <a:t>interference- noise </a:t>
            </a:r>
            <a:r>
              <a:rPr lang="en-US" sz="2400" dirty="0"/>
              <a:t>usually (only) affects the amplitude, therefore ASK is </a:t>
            </a:r>
            <a:r>
              <a:rPr lang="en-US" sz="2400" dirty="0" smtClean="0"/>
              <a:t>the modulation </a:t>
            </a:r>
            <a:r>
              <a:rPr lang="en-US" sz="2400" dirty="0"/>
              <a:t>technique most affected by noise</a:t>
            </a:r>
          </a:p>
          <a:p>
            <a:pPr>
              <a:spcAft>
                <a:spcPts val="1200"/>
              </a:spcAft>
            </a:pPr>
            <a:r>
              <a:rPr lang="en-US" sz="2400" dirty="0" smtClean="0">
                <a:solidFill>
                  <a:srgbClr val="FF6600"/>
                </a:solidFill>
              </a:rPr>
              <a:t>Application</a:t>
            </a:r>
            <a:r>
              <a:rPr lang="en-US" sz="2400" dirty="0"/>
              <a:t>: ASK is used to transmit digital data over optical fiber</a:t>
            </a:r>
          </a:p>
        </p:txBody>
      </p:sp>
    </p:spTree>
    <p:extLst>
      <p:ext uri="{BB962C8B-B14F-4D97-AF65-F5344CB8AC3E}">
        <p14:creationId xmlns:p14="http://schemas.microsoft.com/office/powerpoint/2010/main" val="116847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Multilevel ASK</a:t>
            </a:r>
          </a:p>
        </p:txBody>
      </p:sp>
      <p:sp>
        <p:nvSpPr>
          <p:cNvPr id="44034" name="Content Placeholder 2"/>
          <p:cNvSpPr>
            <a:spLocks noGrp="1"/>
          </p:cNvSpPr>
          <p:nvPr>
            <p:ph idx="1"/>
          </p:nvPr>
        </p:nvSpPr>
        <p:spPr>
          <a:xfrm>
            <a:off x="533400" y="2133600"/>
            <a:ext cx="8324850" cy="3992563"/>
          </a:xfrm>
        </p:spPr>
        <p:txBody>
          <a:bodyPr>
            <a:normAutofit/>
          </a:bodyPr>
          <a:lstStyle/>
          <a:p>
            <a:pPr>
              <a:spcAft>
                <a:spcPts val="1200"/>
              </a:spcAft>
            </a:pPr>
            <a:r>
              <a:rPr lang="en-US" sz="2400" dirty="0">
                <a:latin typeface="Calibri" charset="0"/>
              </a:rPr>
              <a:t>We can have multilevel ASK in which there are more than two levels. </a:t>
            </a:r>
          </a:p>
          <a:p>
            <a:pPr>
              <a:spcAft>
                <a:spcPts val="1200"/>
              </a:spcAft>
            </a:pPr>
            <a:r>
              <a:rPr lang="en-US" sz="2400" dirty="0">
                <a:latin typeface="Calibri" charset="0"/>
              </a:rPr>
              <a:t>We can use 4,8, 16, or more different amplitudes for the signal and modulate the data using 2, 3, 4, or more bits at a time. </a:t>
            </a:r>
          </a:p>
        </p:txBody>
      </p:sp>
      <p:sp>
        <p:nvSpPr>
          <p:cNvPr id="4" name="Slide Number Placeholder 3"/>
          <p:cNvSpPr>
            <a:spLocks noGrp="1"/>
          </p:cNvSpPr>
          <p:nvPr>
            <p:ph type="sldNum" sz="quarter" idx="12"/>
          </p:nvPr>
        </p:nvSpPr>
        <p:spPr/>
        <p:txBody>
          <a:bodyPr/>
          <a:lstStyle/>
          <a:p>
            <a:pPr>
              <a:defRPr/>
            </a:pPr>
            <a:fld id="{8DFE39B2-C855-E042-972D-C31A722BB713}" type="slidenum">
              <a:rPr lang="en-US" smtClean="0"/>
              <a:pPr>
                <a:defRPr/>
              </a:pPr>
              <a:t>21</a:t>
            </a:fld>
            <a:endParaRPr lang="en-US"/>
          </a:p>
        </p:txBody>
      </p:sp>
      <p:pic>
        <p:nvPicPr>
          <p:cNvPr id="44036" name="Picture 4"/>
          <p:cNvPicPr>
            <a:picLocks noChangeAspect="1"/>
          </p:cNvPicPr>
          <p:nvPr/>
        </p:nvPicPr>
        <p:blipFill>
          <a:blip r:embed="rId3">
            <a:extLst>
              <a:ext uri="{28A0092B-C50C-407E-A947-70E740481C1C}">
                <a14:useLocalDpi xmlns:a14="http://schemas.microsoft.com/office/drawing/2010/main" val="0"/>
              </a:ext>
            </a:extLst>
          </a:blip>
          <a:srcRect l="19931" t="50060" r="19041" b="4778"/>
          <a:stretch>
            <a:fillRect/>
          </a:stretch>
        </p:blipFill>
        <p:spPr bwMode="auto">
          <a:xfrm>
            <a:off x="832692" y="4518212"/>
            <a:ext cx="7327690" cy="20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31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Frequency Shift Keying</a:t>
            </a:r>
          </a:p>
        </p:txBody>
      </p:sp>
      <p:sp>
        <p:nvSpPr>
          <p:cNvPr id="41986" name="Content Placeholder 2"/>
          <p:cNvSpPr>
            <a:spLocks noGrp="1"/>
          </p:cNvSpPr>
          <p:nvPr>
            <p:ph idx="1"/>
          </p:nvPr>
        </p:nvSpPr>
        <p:spPr>
          <a:xfrm>
            <a:off x="457200" y="1905000"/>
            <a:ext cx="8248650" cy="3992563"/>
          </a:xfrm>
        </p:spPr>
        <p:txBody>
          <a:bodyPr>
            <a:normAutofit/>
          </a:bodyPr>
          <a:lstStyle/>
          <a:p>
            <a:r>
              <a:rPr lang="en-US" sz="2800" dirty="0">
                <a:latin typeface="Calibri" charset="0"/>
              </a:rPr>
              <a:t>In frequency shift keying (FSK), the frequency of the carrier signal is varied to represent binary 1 or 0.</a:t>
            </a:r>
          </a:p>
          <a:p>
            <a:pPr lvl="1"/>
            <a:r>
              <a:rPr lang="en-US" sz="2400" dirty="0">
                <a:latin typeface="Calibri" charset="0"/>
              </a:rPr>
              <a:t>Both peak amplitude and phase remain </a:t>
            </a:r>
            <a:r>
              <a:rPr lang="en-US" sz="2400" dirty="0" smtClean="0">
                <a:latin typeface="Calibri" charset="0"/>
              </a:rPr>
              <a:t>constant.</a:t>
            </a:r>
            <a:endParaRPr lang="en-US" sz="2400" dirty="0">
              <a:latin typeface="Calibri" charset="0"/>
            </a:endParaRPr>
          </a:p>
        </p:txBody>
      </p:sp>
      <p:sp>
        <p:nvSpPr>
          <p:cNvPr id="4" name="Slide Number Placeholder 3"/>
          <p:cNvSpPr>
            <a:spLocks noGrp="1"/>
          </p:cNvSpPr>
          <p:nvPr>
            <p:ph type="sldNum" sz="quarter" idx="12"/>
          </p:nvPr>
        </p:nvSpPr>
        <p:spPr/>
        <p:txBody>
          <a:bodyPr/>
          <a:lstStyle/>
          <a:p>
            <a:pPr>
              <a:defRPr/>
            </a:pPr>
            <a:fld id="{A5E0A81E-4F17-3148-A357-7FB73EC5E652}" type="slidenum">
              <a:rPr lang="en-US" smtClean="0"/>
              <a:pPr>
                <a:defRPr/>
              </a:pPr>
              <a:t>22</a:t>
            </a:fld>
            <a:endParaRPr lang="en-US"/>
          </a:p>
        </p:txBody>
      </p:sp>
      <p:pic>
        <p:nvPicPr>
          <p:cNvPr id="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35589"/>
          <a:stretch/>
        </p:blipFill>
        <p:spPr bwMode="auto">
          <a:xfrm>
            <a:off x="1256341" y="4947444"/>
            <a:ext cx="6746233"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1"/>
          <p:cNvPicPr>
            <a:picLocks noChangeAspect="1"/>
          </p:cNvPicPr>
          <p:nvPr/>
        </p:nvPicPr>
        <p:blipFill>
          <a:blip r:embed="rId4"/>
          <a:stretch>
            <a:fillRect/>
          </a:stretch>
        </p:blipFill>
        <p:spPr>
          <a:xfrm>
            <a:off x="2602163" y="3438132"/>
            <a:ext cx="3622210" cy="1279012"/>
          </a:xfrm>
          <a:prstGeom prst="rect">
            <a:avLst/>
          </a:prstGeom>
        </p:spPr>
      </p:pic>
    </p:spTree>
    <p:extLst>
      <p:ext uri="{BB962C8B-B14F-4D97-AF65-F5344CB8AC3E}">
        <p14:creationId xmlns:p14="http://schemas.microsoft.com/office/powerpoint/2010/main" val="39431954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6304" y="1074005"/>
            <a:ext cx="7639738" cy="3078084"/>
          </a:xfrm>
          <a:prstGeom prst="rect">
            <a:avLst/>
          </a:prstGeom>
        </p:spPr>
      </p:pic>
      <p:pic>
        <p:nvPicPr>
          <p:cNvPr id="5" name="Picture 4"/>
          <p:cNvPicPr>
            <a:picLocks noChangeAspect="1"/>
          </p:cNvPicPr>
          <p:nvPr/>
        </p:nvPicPr>
        <p:blipFill>
          <a:blip r:embed="rId3"/>
          <a:stretch>
            <a:fillRect/>
          </a:stretch>
        </p:blipFill>
        <p:spPr>
          <a:xfrm>
            <a:off x="0" y="4450375"/>
            <a:ext cx="9144000" cy="1608763"/>
          </a:xfrm>
          <a:prstGeom prst="rect">
            <a:avLst/>
          </a:prstGeom>
        </p:spPr>
      </p:pic>
    </p:spTree>
    <p:extLst>
      <p:ext uri="{BB962C8B-B14F-4D97-AF65-F5344CB8AC3E}">
        <p14:creationId xmlns:p14="http://schemas.microsoft.com/office/powerpoint/2010/main" val="206763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a:latin typeface="Corbel" charset="0"/>
              </a:rPr>
              <a:t>Frequency Shift Keying</a:t>
            </a:r>
            <a:endParaRPr lang="en-US" dirty="0"/>
          </a:p>
        </p:txBody>
      </p:sp>
      <p:sp>
        <p:nvSpPr>
          <p:cNvPr id="3" name="Content Placeholder 2"/>
          <p:cNvSpPr>
            <a:spLocks noGrp="1"/>
          </p:cNvSpPr>
          <p:nvPr>
            <p:ph idx="1"/>
          </p:nvPr>
        </p:nvSpPr>
        <p:spPr>
          <a:xfrm>
            <a:off x="544257" y="1796144"/>
            <a:ext cx="8313994" cy="4330020"/>
          </a:xfrm>
        </p:spPr>
        <p:txBody>
          <a:bodyPr>
            <a:normAutofit fontScale="85000" lnSpcReduction="20000"/>
          </a:bodyPr>
          <a:lstStyle/>
          <a:p>
            <a:pPr>
              <a:spcAft>
                <a:spcPts val="1200"/>
              </a:spcAft>
            </a:pPr>
            <a:r>
              <a:rPr lang="en-US" dirty="0" smtClean="0"/>
              <a:t> </a:t>
            </a:r>
            <a:r>
              <a:rPr lang="en-US" dirty="0">
                <a:solidFill>
                  <a:srgbClr val="FF6600"/>
                </a:solidFill>
              </a:rPr>
              <a:t>demodulation</a:t>
            </a:r>
            <a:r>
              <a:rPr lang="en-US" dirty="0"/>
              <a:t>: demodulator must be able to determine which </a:t>
            </a:r>
            <a:r>
              <a:rPr lang="en-US" dirty="0" smtClean="0"/>
              <a:t>of two </a:t>
            </a:r>
            <a:r>
              <a:rPr lang="en-US" dirty="0"/>
              <a:t>possible frequencies is present at a given time</a:t>
            </a:r>
          </a:p>
          <a:p>
            <a:pPr>
              <a:spcAft>
                <a:spcPts val="1200"/>
              </a:spcAft>
            </a:pPr>
            <a:r>
              <a:rPr lang="en-US" dirty="0" smtClean="0">
                <a:solidFill>
                  <a:srgbClr val="FF6600"/>
                </a:solidFill>
              </a:rPr>
              <a:t>advantage</a:t>
            </a:r>
            <a:r>
              <a:rPr lang="en-US" dirty="0"/>
              <a:t>: FSK is less susceptible to errors than ASK – </a:t>
            </a:r>
            <a:r>
              <a:rPr lang="en-US" dirty="0" smtClean="0"/>
              <a:t>receiver looks </a:t>
            </a:r>
            <a:r>
              <a:rPr lang="en-US" dirty="0"/>
              <a:t>for specific frequency changes over a </a:t>
            </a:r>
            <a:r>
              <a:rPr lang="en-US" dirty="0" smtClean="0"/>
              <a:t>number of </a:t>
            </a:r>
            <a:r>
              <a:rPr lang="en-US" dirty="0"/>
              <a:t>intervals, so voltage (noise) spikes can be ignored</a:t>
            </a:r>
          </a:p>
          <a:p>
            <a:pPr>
              <a:spcAft>
                <a:spcPts val="1200"/>
              </a:spcAft>
            </a:pPr>
            <a:r>
              <a:rPr lang="en-US" dirty="0" smtClean="0"/>
              <a:t> </a:t>
            </a:r>
            <a:r>
              <a:rPr lang="en-US" dirty="0">
                <a:solidFill>
                  <a:srgbClr val="FF6600"/>
                </a:solidFill>
              </a:rPr>
              <a:t>disadvantage</a:t>
            </a:r>
            <a:r>
              <a:rPr lang="en-US" dirty="0"/>
              <a:t>: FSK spectrum is 2 x ASK spectrum</a:t>
            </a:r>
          </a:p>
          <a:p>
            <a:pPr>
              <a:spcAft>
                <a:spcPts val="1200"/>
              </a:spcAft>
            </a:pPr>
            <a:r>
              <a:rPr lang="en-US" dirty="0" smtClean="0">
                <a:solidFill>
                  <a:srgbClr val="FF6600"/>
                </a:solidFill>
              </a:rPr>
              <a:t>application</a:t>
            </a:r>
            <a:r>
              <a:rPr lang="en-US" dirty="0"/>
              <a:t>: over voice lines, in high-freq. radio transmission, etc.</a:t>
            </a:r>
          </a:p>
        </p:txBody>
      </p:sp>
    </p:spTree>
    <p:extLst>
      <p:ext uri="{BB962C8B-B14F-4D97-AF65-F5344CB8AC3E}">
        <p14:creationId xmlns:p14="http://schemas.microsoft.com/office/powerpoint/2010/main" val="80954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Multilevel FSK</a:t>
            </a:r>
          </a:p>
        </p:txBody>
      </p:sp>
      <p:sp>
        <p:nvSpPr>
          <p:cNvPr id="55298" name="Content Placeholder 2"/>
          <p:cNvSpPr>
            <a:spLocks noGrp="1"/>
          </p:cNvSpPr>
          <p:nvPr>
            <p:ph idx="1"/>
          </p:nvPr>
        </p:nvSpPr>
        <p:spPr>
          <a:xfrm>
            <a:off x="609600" y="2133600"/>
            <a:ext cx="8248650" cy="3992563"/>
          </a:xfrm>
        </p:spPr>
        <p:txBody>
          <a:bodyPr>
            <a:normAutofit/>
          </a:bodyPr>
          <a:lstStyle/>
          <a:p>
            <a:r>
              <a:rPr lang="en-US" sz="2400" dirty="0">
                <a:latin typeface="Calibri" charset="0"/>
              </a:rPr>
              <a:t>We can use more than two frequencies. For example, we can use four different frequencies </a:t>
            </a:r>
            <a:r>
              <a:rPr lang="en-US" sz="2400" i="1" dirty="0">
                <a:latin typeface="Times New Roman" charset="0"/>
                <a:cs typeface="Times New Roman" charset="0"/>
              </a:rPr>
              <a:t>f</a:t>
            </a:r>
            <a:r>
              <a:rPr lang="en-US" sz="2400" i="1" baseline="-25000" dirty="0">
                <a:latin typeface="Times New Roman" charset="0"/>
                <a:cs typeface="Times New Roman" charset="0"/>
              </a:rPr>
              <a:t>1</a:t>
            </a:r>
            <a:r>
              <a:rPr lang="en-US" sz="2400" dirty="0">
                <a:latin typeface="Calibri" charset="0"/>
              </a:rPr>
              <a:t>, </a:t>
            </a:r>
            <a:r>
              <a:rPr lang="en-US" sz="2400" i="1" dirty="0">
                <a:latin typeface="Times New Roman" charset="0"/>
                <a:cs typeface="Times New Roman" charset="0"/>
              </a:rPr>
              <a:t>f</a:t>
            </a:r>
            <a:r>
              <a:rPr lang="en-US" sz="2400" i="1" baseline="-25000" dirty="0">
                <a:latin typeface="Times New Roman" charset="0"/>
                <a:cs typeface="Times New Roman" charset="0"/>
              </a:rPr>
              <a:t>2</a:t>
            </a:r>
            <a:r>
              <a:rPr lang="en-US" sz="2400" dirty="0">
                <a:latin typeface="Calibri" charset="0"/>
              </a:rPr>
              <a:t>, </a:t>
            </a:r>
            <a:r>
              <a:rPr lang="en-US" sz="2400" i="1" dirty="0">
                <a:latin typeface="Times New Roman" charset="0"/>
                <a:cs typeface="Times New Roman" charset="0"/>
              </a:rPr>
              <a:t>f</a:t>
            </a:r>
            <a:r>
              <a:rPr lang="en-US" sz="2400" i="1" baseline="-25000" dirty="0">
                <a:latin typeface="Times New Roman" charset="0"/>
                <a:cs typeface="Times New Roman" charset="0"/>
              </a:rPr>
              <a:t>3</a:t>
            </a:r>
            <a:r>
              <a:rPr lang="en-US" sz="2400" dirty="0">
                <a:latin typeface="Calibri" charset="0"/>
              </a:rPr>
              <a:t>, and </a:t>
            </a:r>
            <a:r>
              <a:rPr lang="en-US" sz="2400" i="1" dirty="0">
                <a:latin typeface="Times New Roman" charset="0"/>
                <a:cs typeface="Times New Roman" charset="0"/>
              </a:rPr>
              <a:t>f</a:t>
            </a:r>
            <a:r>
              <a:rPr lang="en-US" sz="2400" i="1" baseline="-25000" dirty="0">
                <a:latin typeface="Times New Roman" charset="0"/>
                <a:cs typeface="Times New Roman" charset="0"/>
              </a:rPr>
              <a:t>4</a:t>
            </a:r>
            <a:r>
              <a:rPr lang="en-US" sz="2400" dirty="0">
                <a:latin typeface="Calibri" charset="0"/>
              </a:rPr>
              <a:t> to send 2 bits at a time. </a:t>
            </a:r>
          </a:p>
          <a:p>
            <a:r>
              <a:rPr lang="en-US" sz="2400" dirty="0">
                <a:latin typeface="Calibri" charset="0"/>
              </a:rPr>
              <a:t>However, we need to remember that the frequencies need to be </a:t>
            </a:r>
            <a:r>
              <a:rPr lang="en-US" sz="2400" dirty="0" smtClean="0">
                <a:latin typeface="Calibri" charset="0"/>
              </a:rPr>
              <a:t>apart of each other.</a:t>
            </a:r>
            <a:endParaRPr lang="en-US" sz="2400" dirty="0">
              <a:latin typeface="Calibri" charset="0"/>
            </a:endParaRPr>
          </a:p>
        </p:txBody>
      </p:sp>
      <p:sp>
        <p:nvSpPr>
          <p:cNvPr id="4" name="Slide Number Placeholder 3"/>
          <p:cNvSpPr>
            <a:spLocks noGrp="1"/>
          </p:cNvSpPr>
          <p:nvPr>
            <p:ph type="sldNum" sz="quarter" idx="12"/>
          </p:nvPr>
        </p:nvSpPr>
        <p:spPr/>
        <p:txBody>
          <a:bodyPr/>
          <a:lstStyle/>
          <a:p>
            <a:pPr>
              <a:defRPr/>
            </a:pPr>
            <a:fld id="{941704C3-438A-774E-829E-B46B6D4940BD}" type="slidenum">
              <a:rPr lang="en-US" smtClean="0"/>
              <a:pPr>
                <a:defRPr/>
              </a:pPr>
              <a:t>25</a:t>
            </a:fld>
            <a:endParaRPr lang="en-US"/>
          </a:p>
        </p:txBody>
      </p:sp>
      <p:pic>
        <p:nvPicPr>
          <p:cNvPr id="2" name="Picture 1"/>
          <p:cNvPicPr>
            <a:picLocks noChangeAspect="1"/>
          </p:cNvPicPr>
          <p:nvPr/>
        </p:nvPicPr>
        <p:blipFill>
          <a:blip r:embed="rId3"/>
          <a:stretch>
            <a:fillRect/>
          </a:stretch>
        </p:blipFill>
        <p:spPr>
          <a:xfrm>
            <a:off x="1207404" y="4495800"/>
            <a:ext cx="6557450" cy="2146300"/>
          </a:xfrm>
          <a:prstGeom prst="rect">
            <a:avLst/>
          </a:prstGeom>
        </p:spPr>
      </p:pic>
    </p:spTree>
    <p:extLst>
      <p:ext uri="{BB962C8B-B14F-4D97-AF65-F5344CB8AC3E}">
        <p14:creationId xmlns:p14="http://schemas.microsoft.com/office/powerpoint/2010/main" val="2281303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Phase Shift Keying</a:t>
            </a:r>
          </a:p>
        </p:txBody>
      </p:sp>
      <p:sp>
        <p:nvSpPr>
          <p:cNvPr id="48130" name="Content Placeholder 2"/>
          <p:cNvSpPr>
            <a:spLocks noGrp="1"/>
          </p:cNvSpPr>
          <p:nvPr>
            <p:ph idx="1"/>
          </p:nvPr>
        </p:nvSpPr>
        <p:spPr>
          <a:xfrm>
            <a:off x="685800" y="2133600"/>
            <a:ext cx="8172450" cy="3992563"/>
          </a:xfrm>
        </p:spPr>
        <p:txBody>
          <a:bodyPr>
            <a:normAutofit/>
          </a:bodyPr>
          <a:lstStyle/>
          <a:p>
            <a:r>
              <a:rPr lang="en-US" sz="2400" dirty="0">
                <a:latin typeface="Calibri" charset="0"/>
              </a:rPr>
              <a:t>In phase shift keying, the phase of the carrier is varied to represent  binary 1 or 0 </a:t>
            </a:r>
            <a:endParaRPr lang="en-US" sz="2400" dirty="0" smtClean="0">
              <a:latin typeface="Calibri" charset="0"/>
            </a:endParaRPr>
          </a:p>
          <a:p>
            <a:pPr lvl="1"/>
            <a:r>
              <a:rPr lang="en-US" sz="2000" dirty="0" smtClean="0">
                <a:latin typeface="Calibri" charset="0"/>
              </a:rPr>
              <a:t>Both </a:t>
            </a:r>
            <a:r>
              <a:rPr lang="en-US" sz="2000" dirty="0">
                <a:latin typeface="Calibri" charset="0"/>
              </a:rPr>
              <a:t>peak amplitude and frequency remain </a:t>
            </a:r>
            <a:r>
              <a:rPr lang="en-US" sz="2000" dirty="0" smtClean="0">
                <a:latin typeface="Calibri" charset="0"/>
              </a:rPr>
              <a:t>constant.</a:t>
            </a:r>
            <a:endParaRPr lang="en-US" sz="2000" dirty="0">
              <a:latin typeface="Calibri" charset="0"/>
            </a:endParaRPr>
          </a:p>
          <a:p>
            <a:r>
              <a:rPr lang="en-US" sz="2400" dirty="0">
                <a:latin typeface="Calibri" charset="0"/>
              </a:rPr>
              <a:t>In binary PSK, we have only two signal elements: one with a phase of 0°, and the other with a phase of 180°.</a:t>
            </a:r>
          </a:p>
        </p:txBody>
      </p:sp>
      <p:sp>
        <p:nvSpPr>
          <p:cNvPr id="4" name="Slide Number Placeholder 3"/>
          <p:cNvSpPr>
            <a:spLocks noGrp="1"/>
          </p:cNvSpPr>
          <p:nvPr>
            <p:ph type="sldNum" sz="quarter" idx="12"/>
          </p:nvPr>
        </p:nvSpPr>
        <p:spPr/>
        <p:txBody>
          <a:bodyPr/>
          <a:lstStyle/>
          <a:p>
            <a:pPr>
              <a:defRPr/>
            </a:pPr>
            <a:fld id="{E8184542-0C61-5F4F-8E39-10AE59E39B8C}" type="slidenum">
              <a:rPr lang="en-US" smtClean="0"/>
              <a:pPr>
                <a:defRPr/>
              </a:pPr>
              <a:t>26</a:t>
            </a:fld>
            <a:endParaRPr lang="en-US"/>
          </a:p>
        </p:txBody>
      </p:sp>
      <p:pic>
        <p:nvPicPr>
          <p:cNvPr id="5"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37190"/>
          <a:stretch/>
        </p:blipFill>
        <p:spPr bwMode="auto">
          <a:xfrm>
            <a:off x="609600" y="4572000"/>
            <a:ext cx="4419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876800"/>
            <a:ext cx="3276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3406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a:latin typeface="Corbel" charset="0"/>
              </a:rPr>
              <a:t>Phase Shift Keying</a:t>
            </a:r>
            <a:endParaRPr lang="en-US" dirty="0"/>
          </a:p>
        </p:txBody>
      </p:sp>
      <p:sp>
        <p:nvSpPr>
          <p:cNvPr id="3" name="Content Placeholder 2"/>
          <p:cNvSpPr>
            <a:spLocks noGrp="1"/>
          </p:cNvSpPr>
          <p:nvPr>
            <p:ph idx="1"/>
          </p:nvPr>
        </p:nvSpPr>
        <p:spPr>
          <a:xfrm>
            <a:off x="624887" y="2133600"/>
            <a:ext cx="8233364" cy="3992563"/>
          </a:xfrm>
        </p:spPr>
        <p:txBody>
          <a:bodyPr>
            <a:normAutofit/>
          </a:bodyPr>
          <a:lstStyle/>
          <a:p>
            <a:r>
              <a:rPr lang="en-US" sz="2400" dirty="0"/>
              <a:t>PSK is equivalent to multiplying carrier signal by +1 when </a:t>
            </a:r>
            <a:r>
              <a:rPr lang="en-US" sz="2400" dirty="0" smtClean="0"/>
              <a:t>the information </a:t>
            </a:r>
            <a:r>
              <a:rPr lang="en-US" sz="2400" dirty="0"/>
              <a:t>is 1, and by -1 when the information is 0</a:t>
            </a:r>
          </a:p>
        </p:txBody>
      </p:sp>
      <p:pic>
        <p:nvPicPr>
          <p:cNvPr id="4" name="Picture 3"/>
          <p:cNvPicPr>
            <a:picLocks noChangeAspect="1"/>
          </p:cNvPicPr>
          <p:nvPr/>
        </p:nvPicPr>
        <p:blipFill>
          <a:blip r:embed="rId2"/>
          <a:stretch>
            <a:fillRect/>
          </a:stretch>
        </p:blipFill>
        <p:spPr>
          <a:xfrm>
            <a:off x="1854501" y="3063676"/>
            <a:ext cx="5079721" cy="2055889"/>
          </a:xfrm>
          <a:prstGeom prst="rect">
            <a:avLst/>
          </a:prstGeom>
        </p:spPr>
      </p:pic>
      <p:pic>
        <p:nvPicPr>
          <p:cNvPr id="5" name="Picture 4"/>
          <p:cNvPicPr>
            <a:picLocks noChangeAspect="1"/>
          </p:cNvPicPr>
          <p:nvPr/>
        </p:nvPicPr>
        <p:blipFill>
          <a:blip r:embed="rId3"/>
          <a:stretch>
            <a:fillRect/>
          </a:stretch>
        </p:blipFill>
        <p:spPr>
          <a:xfrm>
            <a:off x="1471506" y="5341278"/>
            <a:ext cx="6934222" cy="1275549"/>
          </a:xfrm>
          <a:prstGeom prst="rect">
            <a:avLst/>
          </a:prstGeom>
        </p:spPr>
      </p:pic>
    </p:spTree>
    <p:extLst>
      <p:ext uri="{BB962C8B-B14F-4D97-AF65-F5344CB8AC3E}">
        <p14:creationId xmlns:p14="http://schemas.microsoft.com/office/powerpoint/2010/main" val="2140464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Implementation of BPSK</a:t>
            </a:r>
          </a:p>
        </p:txBody>
      </p:sp>
      <p:sp>
        <p:nvSpPr>
          <p:cNvPr id="4" name="Slide Number Placeholder 3"/>
          <p:cNvSpPr>
            <a:spLocks noGrp="1"/>
          </p:cNvSpPr>
          <p:nvPr>
            <p:ph type="sldNum" sz="quarter" idx="12"/>
          </p:nvPr>
        </p:nvSpPr>
        <p:spPr/>
        <p:txBody>
          <a:bodyPr/>
          <a:lstStyle/>
          <a:p>
            <a:pPr>
              <a:defRPr/>
            </a:pPr>
            <a:fld id="{594F0738-7B6F-8449-9275-ABDE0BEA8DC0}" type="slidenum">
              <a:rPr lang="en-US" smtClean="0"/>
              <a:pPr>
                <a:defRPr/>
              </a:pPr>
              <a:t>28</a:t>
            </a:fld>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20560"/>
            <a:ext cx="8080375"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1"/>
          <p:cNvPicPr>
            <a:picLocks noChangeAspect="1"/>
          </p:cNvPicPr>
          <p:nvPr/>
        </p:nvPicPr>
        <p:blipFill>
          <a:blip r:embed="rId4"/>
          <a:stretch>
            <a:fillRect/>
          </a:stretch>
        </p:blipFill>
        <p:spPr>
          <a:xfrm>
            <a:off x="0" y="4896013"/>
            <a:ext cx="9144000" cy="1689768"/>
          </a:xfrm>
          <a:prstGeom prst="rect">
            <a:avLst/>
          </a:prstGeom>
        </p:spPr>
      </p:pic>
    </p:spTree>
    <p:extLst>
      <p:ext uri="{BB962C8B-B14F-4D97-AF65-F5344CB8AC3E}">
        <p14:creationId xmlns:p14="http://schemas.microsoft.com/office/powerpoint/2010/main" val="3758635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a:latin typeface="Corbel" charset="0"/>
              </a:rPr>
              <a:t>Phase Shift Keying</a:t>
            </a:r>
            <a:endParaRPr lang="en-US" dirty="0"/>
          </a:p>
        </p:txBody>
      </p:sp>
      <p:sp>
        <p:nvSpPr>
          <p:cNvPr id="3" name="Content Placeholder 2"/>
          <p:cNvSpPr>
            <a:spLocks noGrp="1"/>
          </p:cNvSpPr>
          <p:nvPr>
            <p:ph idx="1"/>
          </p:nvPr>
        </p:nvSpPr>
        <p:spPr>
          <a:xfrm>
            <a:off x="645045" y="1868714"/>
            <a:ext cx="8213206" cy="4257449"/>
          </a:xfrm>
        </p:spPr>
        <p:txBody>
          <a:bodyPr>
            <a:noAutofit/>
          </a:bodyPr>
          <a:lstStyle/>
          <a:p>
            <a:pPr>
              <a:spcAft>
                <a:spcPts val="1200"/>
              </a:spcAft>
            </a:pPr>
            <a:r>
              <a:rPr lang="en-US" sz="2800" dirty="0">
                <a:solidFill>
                  <a:schemeClr val="accent3"/>
                </a:solidFill>
              </a:rPr>
              <a:t>demodulation</a:t>
            </a:r>
            <a:r>
              <a:rPr lang="en-US" sz="2800" dirty="0"/>
              <a:t>: demodulator must determine the phase of </a:t>
            </a:r>
            <a:r>
              <a:rPr lang="en-US" sz="2800" dirty="0" smtClean="0"/>
              <a:t>received sinusoid </a:t>
            </a:r>
            <a:r>
              <a:rPr lang="en-US" sz="2800" dirty="0"/>
              <a:t>with respect to some reference phase</a:t>
            </a:r>
          </a:p>
          <a:p>
            <a:pPr>
              <a:spcAft>
                <a:spcPts val="1200"/>
              </a:spcAft>
            </a:pPr>
            <a:r>
              <a:rPr lang="en-US" sz="2800" dirty="0" smtClean="0"/>
              <a:t> </a:t>
            </a:r>
            <a:r>
              <a:rPr lang="en-US" sz="2800" dirty="0">
                <a:solidFill>
                  <a:srgbClr val="FF6600"/>
                </a:solidFill>
              </a:rPr>
              <a:t>advantage</a:t>
            </a:r>
            <a:r>
              <a:rPr lang="en-US" sz="2800" dirty="0"/>
              <a:t>:  </a:t>
            </a:r>
            <a:r>
              <a:rPr lang="en-US" sz="2800" dirty="0" smtClean="0"/>
              <a:t>PSK </a:t>
            </a:r>
            <a:r>
              <a:rPr lang="en-US" sz="2800" dirty="0"/>
              <a:t>is less susceptible to errors than ASK, PSK is superior to FSK because we do not need two carrier signals, The bandwidth for BPSK is same as that for binary ASK.</a:t>
            </a:r>
          </a:p>
          <a:p>
            <a:pPr>
              <a:spcAft>
                <a:spcPts val="1200"/>
              </a:spcAft>
            </a:pPr>
            <a:r>
              <a:rPr lang="en-US" sz="2800" dirty="0" smtClean="0"/>
              <a:t> </a:t>
            </a:r>
            <a:r>
              <a:rPr lang="en-US" sz="2800" dirty="0">
                <a:solidFill>
                  <a:srgbClr val="FF6600"/>
                </a:solidFill>
              </a:rPr>
              <a:t>disadvantage</a:t>
            </a:r>
            <a:r>
              <a:rPr lang="en-US" sz="2800" dirty="0"/>
              <a:t>: more complex signal detection / recovery process</a:t>
            </a:r>
            <a:r>
              <a:rPr lang="en-US" sz="2800" dirty="0" smtClean="0"/>
              <a:t>, than </a:t>
            </a:r>
            <a:r>
              <a:rPr lang="en-US" sz="2800" dirty="0"/>
              <a:t>in ASK and FSK</a:t>
            </a:r>
          </a:p>
        </p:txBody>
      </p:sp>
    </p:spTree>
    <p:extLst>
      <p:ext uri="{BB962C8B-B14F-4D97-AF65-F5344CB8AC3E}">
        <p14:creationId xmlns:p14="http://schemas.microsoft.com/office/powerpoint/2010/main" val="402942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DBEEF4"/>
          </a:solidFill>
        </p:spPr>
        <p:txBody>
          <a:bodyPr>
            <a:normAutofit/>
          </a:bodyPr>
          <a:lstStyle/>
          <a:p>
            <a:r>
              <a:rPr lang="en-US" dirty="0" smtClean="0">
                <a:latin typeface="Calibri" charset="0"/>
              </a:rPr>
              <a:t>Data Modulation And Encoding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6714" y="2057400"/>
            <a:ext cx="415471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376714" y="3653971"/>
            <a:ext cx="1487715" cy="87811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4989285" y="3653971"/>
            <a:ext cx="1542144" cy="87811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9923"/>
          <a:stretch/>
        </p:blipFill>
        <p:spPr>
          <a:xfrm>
            <a:off x="257629" y="2380343"/>
            <a:ext cx="2119085" cy="2503714"/>
          </a:xfrm>
          <a:prstGeom prst="rect">
            <a:avLst/>
          </a:prstGeom>
        </p:spPr>
      </p:pic>
      <p:pic>
        <p:nvPicPr>
          <p:cNvPr id="10" name="Picture 9"/>
          <p:cNvPicPr>
            <a:picLocks noChangeAspect="1"/>
          </p:cNvPicPr>
          <p:nvPr/>
        </p:nvPicPr>
        <p:blipFill rotWithShape="1">
          <a:blip r:embed="rId3"/>
          <a:srcRect l="9923"/>
          <a:stretch/>
        </p:blipFill>
        <p:spPr>
          <a:xfrm>
            <a:off x="6723743" y="2380343"/>
            <a:ext cx="2119085" cy="2503714"/>
          </a:xfrm>
          <a:prstGeom prst="rect">
            <a:avLst/>
          </a:prstGeom>
        </p:spPr>
      </p:pic>
    </p:spTree>
    <p:extLst>
      <p:ext uri="{BB962C8B-B14F-4D97-AF65-F5344CB8AC3E}">
        <p14:creationId xmlns:p14="http://schemas.microsoft.com/office/powerpoint/2010/main" val="41010567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Quadrature PSK</a:t>
            </a:r>
          </a:p>
        </p:txBody>
      </p:sp>
      <p:sp>
        <p:nvSpPr>
          <p:cNvPr id="4" name="Slide Number Placeholder 3"/>
          <p:cNvSpPr>
            <a:spLocks noGrp="1"/>
          </p:cNvSpPr>
          <p:nvPr>
            <p:ph type="sldNum" sz="quarter" idx="12"/>
          </p:nvPr>
        </p:nvSpPr>
        <p:spPr/>
        <p:txBody>
          <a:bodyPr/>
          <a:lstStyle/>
          <a:p>
            <a:pPr>
              <a:defRPr/>
            </a:pPr>
            <a:fld id="{4E321A77-EEDA-7143-A896-A2AAE6ED62F7}" type="slidenum">
              <a:rPr lang="en-US" smtClean="0"/>
              <a:pPr>
                <a:defRPr/>
              </a:pPr>
              <a:t>30</a:t>
            </a:fld>
            <a:endParaRPr lang="en-US"/>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85390"/>
            <a:ext cx="6770688" cy="170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248450"/>
            <a:ext cx="533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685360" y="1949755"/>
            <a:ext cx="8022732" cy="830997"/>
          </a:xfrm>
          <a:prstGeom prst="rect">
            <a:avLst/>
          </a:prstGeom>
        </p:spPr>
        <p:txBody>
          <a:bodyPr wrap="square">
            <a:spAutoFit/>
          </a:bodyPr>
          <a:lstStyle/>
          <a:p>
            <a:r>
              <a:rPr lang="en-US" sz="2400" dirty="0">
                <a:solidFill>
                  <a:schemeClr val="tx1">
                    <a:lumMod val="85000"/>
                    <a:lumOff val="15000"/>
                  </a:schemeClr>
                </a:solidFill>
              </a:rPr>
              <a:t>QPSK = 4 </a:t>
            </a:r>
            <a:r>
              <a:rPr lang="en-US" sz="2400" dirty="0" smtClean="0">
                <a:solidFill>
                  <a:schemeClr val="tx1">
                    <a:lumMod val="85000"/>
                    <a:lumOff val="15000"/>
                  </a:schemeClr>
                </a:solidFill>
              </a:rPr>
              <a:t>PSK </a:t>
            </a:r>
            <a:r>
              <a:rPr lang="en-US" sz="2400" dirty="0">
                <a:solidFill>
                  <a:schemeClr val="tx1">
                    <a:lumMod val="85000"/>
                    <a:lumOff val="15000"/>
                  </a:schemeClr>
                </a:solidFill>
              </a:rPr>
              <a:t>= </a:t>
            </a:r>
            <a:r>
              <a:rPr lang="en-US" sz="2400" dirty="0" smtClean="0">
                <a:solidFill>
                  <a:schemeClr val="tx1">
                    <a:lumMod val="85000"/>
                    <a:lumOff val="15000"/>
                  </a:schemeClr>
                </a:solidFill>
              </a:rPr>
              <a:t>PSK </a:t>
            </a:r>
            <a:r>
              <a:rPr lang="en-US" sz="2400" dirty="0">
                <a:solidFill>
                  <a:schemeClr val="tx1">
                    <a:lumMod val="85000"/>
                    <a:lumOff val="15000"/>
                  </a:schemeClr>
                </a:solidFill>
              </a:rPr>
              <a:t>that uses phase shifts of 90º</a:t>
            </a:r>
            <a:r>
              <a:rPr lang="en-US" sz="2400" dirty="0" smtClean="0">
                <a:solidFill>
                  <a:schemeClr val="tx1">
                    <a:lumMod val="85000"/>
                    <a:lumOff val="15000"/>
                  </a:schemeClr>
                </a:solidFill>
              </a:rPr>
              <a:t>= π</a:t>
            </a:r>
            <a:r>
              <a:rPr lang="en-US" sz="2400" dirty="0">
                <a:solidFill>
                  <a:schemeClr val="tx1">
                    <a:lumMod val="85000"/>
                    <a:lumOff val="15000"/>
                  </a:schemeClr>
                </a:solidFill>
              </a:rPr>
              <a:t>/2 rad</a:t>
            </a:r>
          </a:p>
          <a:p>
            <a:r>
              <a:rPr lang="en-US" sz="2400" dirty="0" smtClean="0">
                <a:solidFill>
                  <a:schemeClr val="tx1">
                    <a:lumMod val="85000"/>
                    <a:lumOff val="15000"/>
                  </a:schemeClr>
                </a:solidFill>
              </a:rPr>
              <a:t>⇒ 4 different </a:t>
            </a:r>
            <a:r>
              <a:rPr lang="en-US" sz="2400" dirty="0">
                <a:solidFill>
                  <a:schemeClr val="tx1">
                    <a:lumMod val="85000"/>
                    <a:lumOff val="15000"/>
                  </a:schemeClr>
                </a:solidFill>
              </a:rPr>
              <a:t>signals generated, each representing 2 bits</a:t>
            </a:r>
          </a:p>
        </p:txBody>
      </p:sp>
    </p:spTree>
    <p:extLst>
      <p:ext uri="{BB962C8B-B14F-4D97-AF65-F5344CB8AC3E}">
        <p14:creationId xmlns:p14="http://schemas.microsoft.com/office/powerpoint/2010/main" val="50272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a:latin typeface="Corbel" charset="0"/>
              </a:rPr>
              <a:t>Quadrature PSK</a:t>
            </a:r>
            <a:endParaRPr lang="en-US" dirty="0"/>
          </a:p>
        </p:txBody>
      </p:sp>
      <p:pic>
        <p:nvPicPr>
          <p:cNvPr id="3" name="Picture 2"/>
          <p:cNvPicPr>
            <a:picLocks noChangeAspect="1"/>
          </p:cNvPicPr>
          <p:nvPr/>
        </p:nvPicPr>
        <p:blipFill>
          <a:blip r:embed="rId2"/>
          <a:stretch>
            <a:fillRect/>
          </a:stretch>
        </p:blipFill>
        <p:spPr>
          <a:xfrm>
            <a:off x="284163" y="2156667"/>
            <a:ext cx="8574087" cy="4091020"/>
          </a:xfrm>
          <a:prstGeom prst="rect">
            <a:avLst/>
          </a:prstGeom>
        </p:spPr>
      </p:pic>
    </p:spTree>
    <p:extLst>
      <p:ext uri="{BB962C8B-B14F-4D97-AF65-F5344CB8AC3E}">
        <p14:creationId xmlns:p14="http://schemas.microsoft.com/office/powerpoint/2010/main" val="60363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DBEEF4"/>
          </a:solidFill>
        </p:spPr>
        <p:txBody>
          <a:bodyPr/>
          <a:lstStyle/>
          <a:p>
            <a:pPr algn="ctr"/>
            <a:r>
              <a:rPr lang="en-US" dirty="0">
                <a:latin typeface="Corbel" charset="0"/>
              </a:rPr>
              <a:t>Quadrature PSK</a:t>
            </a:r>
            <a:endParaRPr lang="en-US" dirty="0"/>
          </a:p>
        </p:txBody>
      </p:sp>
      <p:sp>
        <p:nvSpPr>
          <p:cNvPr id="4" name="Content Placeholder 3"/>
          <p:cNvSpPr>
            <a:spLocks noGrp="1"/>
          </p:cNvSpPr>
          <p:nvPr>
            <p:ph idx="1"/>
          </p:nvPr>
        </p:nvSpPr>
        <p:spPr>
          <a:xfrm>
            <a:off x="483783" y="2133600"/>
            <a:ext cx="8374467" cy="3992563"/>
          </a:xfrm>
        </p:spPr>
        <p:txBody>
          <a:bodyPr>
            <a:normAutofit/>
          </a:bodyPr>
          <a:lstStyle/>
          <a:p>
            <a:pPr>
              <a:spcAft>
                <a:spcPts val="600"/>
              </a:spcAft>
            </a:pPr>
            <a:r>
              <a:rPr lang="en-US" sz="2800" dirty="0">
                <a:solidFill>
                  <a:srgbClr val="FF6600"/>
                </a:solidFill>
              </a:rPr>
              <a:t>advantage</a:t>
            </a:r>
            <a:r>
              <a:rPr lang="en-US" sz="2800" dirty="0"/>
              <a:t>: higher data rate than in PSK (2 bits per </a:t>
            </a:r>
            <a:r>
              <a:rPr lang="en-US" sz="2800" dirty="0" smtClean="0"/>
              <a:t>bit interval</a:t>
            </a:r>
            <a:r>
              <a:rPr lang="en-US" sz="2800" dirty="0"/>
              <a:t>), while bandwidth occupancy remains the same</a:t>
            </a:r>
          </a:p>
          <a:p>
            <a:pPr>
              <a:spcAft>
                <a:spcPts val="600"/>
              </a:spcAft>
            </a:pPr>
            <a:r>
              <a:rPr lang="en-US" sz="2800" dirty="0" smtClean="0"/>
              <a:t> </a:t>
            </a:r>
            <a:r>
              <a:rPr lang="en-US" sz="2800" dirty="0"/>
              <a:t>4-PSK can easily be extended to 8-PSK, i.e. n-PSK</a:t>
            </a:r>
          </a:p>
          <a:p>
            <a:pPr>
              <a:spcAft>
                <a:spcPts val="600"/>
              </a:spcAft>
            </a:pPr>
            <a:r>
              <a:rPr lang="en-US" sz="2800" dirty="0" smtClean="0"/>
              <a:t>however</a:t>
            </a:r>
            <a:r>
              <a:rPr lang="en-US" sz="2800" dirty="0"/>
              <a:t>, higher rate PSK schemes are limited by </a:t>
            </a:r>
            <a:r>
              <a:rPr lang="en-US" sz="2800" dirty="0" smtClean="0"/>
              <a:t>the ability </a:t>
            </a:r>
            <a:r>
              <a:rPr lang="en-US" sz="2800" dirty="0"/>
              <a:t>of equipment to distinguish small differences </a:t>
            </a:r>
            <a:r>
              <a:rPr lang="en-US" sz="2800" dirty="0" smtClean="0"/>
              <a:t>in phase</a:t>
            </a:r>
            <a:endParaRPr lang="en-US" sz="2800" dirty="0"/>
          </a:p>
        </p:txBody>
      </p:sp>
    </p:spTree>
    <p:extLst>
      <p:ext uri="{BB962C8B-B14F-4D97-AF65-F5344CB8AC3E}">
        <p14:creationId xmlns:p14="http://schemas.microsoft.com/office/powerpoint/2010/main" val="2825401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Quadrature Amplitude Modulation</a:t>
            </a:r>
          </a:p>
        </p:txBody>
      </p:sp>
      <p:sp>
        <p:nvSpPr>
          <p:cNvPr id="52226" name="Content Placeholder 3"/>
          <p:cNvSpPr>
            <a:spLocks noGrp="1"/>
          </p:cNvSpPr>
          <p:nvPr>
            <p:ph idx="1"/>
          </p:nvPr>
        </p:nvSpPr>
        <p:spPr>
          <a:xfrm>
            <a:off x="609600" y="2151743"/>
            <a:ext cx="8248650" cy="3992563"/>
          </a:xfrm>
        </p:spPr>
        <p:txBody>
          <a:bodyPr>
            <a:normAutofit/>
          </a:bodyPr>
          <a:lstStyle/>
          <a:p>
            <a:r>
              <a:rPr lang="en-US" sz="2800" dirty="0">
                <a:latin typeface="Calibri" charset="0"/>
              </a:rPr>
              <a:t>Quadrature amplitude modulation is a combination of ASK and PSK.</a:t>
            </a:r>
          </a:p>
          <a:p>
            <a:r>
              <a:rPr lang="en-US" sz="2800" dirty="0">
                <a:latin typeface="Calibri" charset="0"/>
              </a:rPr>
              <a:t>The possible variations of QAM are numerous</a:t>
            </a:r>
          </a:p>
        </p:txBody>
      </p:sp>
      <p:sp>
        <p:nvSpPr>
          <p:cNvPr id="3" name="Slide Number Placeholder 2"/>
          <p:cNvSpPr>
            <a:spLocks noGrp="1"/>
          </p:cNvSpPr>
          <p:nvPr>
            <p:ph type="sldNum" sz="quarter" idx="12"/>
          </p:nvPr>
        </p:nvSpPr>
        <p:spPr/>
        <p:txBody>
          <a:bodyPr/>
          <a:lstStyle/>
          <a:p>
            <a:pPr>
              <a:defRPr/>
            </a:pPr>
            <a:fld id="{CC3B6E12-0D84-C645-AC94-08EF12AE8BB9}" type="slidenum">
              <a:rPr lang="en-US" smtClean="0"/>
              <a:pPr>
                <a:defRPr/>
              </a:pPr>
              <a:t>33</a:t>
            </a:fld>
            <a:endParaRPr lang="en-US"/>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426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50144"/>
          <a:stretch/>
        </p:blipFill>
        <p:spPr bwMode="auto">
          <a:xfrm>
            <a:off x="5029200" y="4114800"/>
            <a:ext cx="3733800"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3410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solidFill>
            <a:srgbClr val="DBEEF4"/>
          </a:solidFill>
        </p:spPr>
        <p:txBody>
          <a:bodyPr wrap="square" numCol="1" anchorCtr="0" compatLnSpc="1">
            <a:prstTxWarp prst="textNoShape">
              <a:avLst/>
            </a:prstTxWarp>
            <a:normAutofit fontScale="90000"/>
          </a:bodyPr>
          <a:lstStyle/>
          <a:p>
            <a:pPr algn="ctr"/>
            <a:r>
              <a:rPr lang="en-US" dirty="0"/>
              <a:t>Ex: Time domain for an 8-QAM signal</a:t>
            </a:r>
          </a:p>
        </p:txBody>
      </p:sp>
      <p:sp>
        <p:nvSpPr>
          <p:cNvPr id="4" name="Slide Number Placeholder 3"/>
          <p:cNvSpPr>
            <a:spLocks noGrp="1"/>
          </p:cNvSpPr>
          <p:nvPr>
            <p:ph type="sldNum" sz="quarter" idx="12"/>
          </p:nvPr>
        </p:nvSpPr>
        <p:spPr/>
        <p:txBody>
          <a:bodyPr/>
          <a:lstStyle/>
          <a:p>
            <a:pPr>
              <a:defRPr/>
            </a:pPr>
            <a:fld id="{91CE3D37-7631-6549-884B-FCC99C4C0E67}" type="slidenum">
              <a:rPr lang="en-US" smtClean="0"/>
              <a:pPr>
                <a:defRPr/>
              </a:pPr>
              <a:t>34</a:t>
            </a:fld>
            <a:endParaRPr lang="en-US"/>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153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82715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E783E6-5484-1642-B597-A3E0E42679E6}" type="slidenum">
              <a:rPr lang="en-US" sz="1400">
                <a:solidFill>
                  <a:srgbClr val="FFFFFF"/>
                </a:solidFill>
              </a:rPr>
              <a:pPr/>
              <a:t>35</a:t>
            </a:fld>
            <a:endParaRPr lang="en-US" sz="1400">
              <a:solidFill>
                <a:srgbClr val="FFFFFF"/>
              </a:solidFill>
            </a:endParaRPr>
          </a:p>
        </p:txBody>
      </p:sp>
      <p:sp>
        <p:nvSpPr>
          <p:cNvPr id="54275" name="Rectangle 1"/>
          <p:cNvSpPr>
            <a:spLocks noChangeArrowheads="1"/>
          </p:cNvSpPr>
          <p:nvPr/>
        </p:nvSpPr>
        <p:spPr bwMode="auto">
          <a:xfrm>
            <a:off x="685800" y="1828800"/>
            <a:ext cx="7620000" cy="48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30000"/>
              </a:lnSpc>
              <a:buFont typeface="Wingdings" charset="0"/>
              <a:buChar char="ü"/>
            </a:pPr>
            <a:r>
              <a:rPr lang="en-US" sz="2400" dirty="0" smtClean="0"/>
              <a:t>Introduction</a:t>
            </a:r>
            <a:endParaRPr lang="en-US" sz="2400" dirty="0" smtClean="0"/>
          </a:p>
          <a:p>
            <a:pPr marL="342900" indent="-342900">
              <a:lnSpc>
                <a:spcPct val="130000"/>
              </a:lnSpc>
              <a:buFont typeface="Wingdings" charset="0"/>
              <a:buChar char="ü"/>
            </a:pPr>
            <a:r>
              <a:rPr lang="en-US" sz="2400" dirty="0" smtClean="0"/>
              <a:t>Modulation </a:t>
            </a:r>
            <a:r>
              <a:rPr lang="en-US" sz="2400" dirty="0"/>
              <a:t>of Digital Data</a:t>
            </a:r>
          </a:p>
          <a:p>
            <a:pPr marL="800100" lvl="1" indent="-342900">
              <a:lnSpc>
                <a:spcPct val="130000"/>
              </a:lnSpc>
              <a:buFont typeface="Wingdings" charset="0"/>
              <a:buChar char="ü"/>
            </a:pPr>
            <a:r>
              <a:rPr lang="en-US" sz="2400" dirty="0" smtClean="0"/>
              <a:t>Amplitude </a:t>
            </a:r>
            <a:r>
              <a:rPr lang="en-US" sz="2400" dirty="0"/>
              <a:t>Shift Keying</a:t>
            </a:r>
          </a:p>
          <a:p>
            <a:pPr marL="800100" lvl="1" indent="-342900">
              <a:lnSpc>
                <a:spcPct val="130000"/>
              </a:lnSpc>
              <a:buFont typeface="Wingdings" charset="0"/>
              <a:buChar char="ü"/>
            </a:pPr>
            <a:r>
              <a:rPr lang="en-US" sz="2400" dirty="0"/>
              <a:t>Frequency Shift Keying</a:t>
            </a:r>
          </a:p>
          <a:p>
            <a:pPr marL="800100" lvl="1" indent="-342900">
              <a:lnSpc>
                <a:spcPct val="130000"/>
              </a:lnSpc>
              <a:buFont typeface="Wingdings" charset="0"/>
              <a:buChar char="ü"/>
            </a:pPr>
            <a:r>
              <a:rPr lang="en-US" sz="2400" dirty="0"/>
              <a:t>Phase Shift Keying</a:t>
            </a:r>
          </a:p>
          <a:p>
            <a:pPr marL="800100" lvl="1" indent="-342900">
              <a:lnSpc>
                <a:spcPct val="130000"/>
              </a:lnSpc>
              <a:buFont typeface="Wingdings" charset="0"/>
              <a:buChar char="ü"/>
            </a:pPr>
            <a:r>
              <a:rPr lang="en-US" sz="2400" dirty="0"/>
              <a:t>Quadrature Amplitude Modulation</a:t>
            </a:r>
          </a:p>
          <a:p>
            <a:pPr marL="342900" indent="-342900">
              <a:lnSpc>
                <a:spcPct val="130000"/>
              </a:lnSpc>
              <a:buFont typeface="Wingdings" charset="0"/>
              <a:buChar char="ü"/>
            </a:pPr>
            <a:r>
              <a:rPr lang="en-US" sz="2400" dirty="0">
                <a:solidFill>
                  <a:srgbClr val="FF6600"/>
                </a:solidFill>
              </a:rPr>
              <a:t>Modulation of Analog Data</a:t>
            </a:r>
          </a:p>
          <a:p>
            <a:pPr marL="800100" lvl="1" indent="-342900">
              <a:lnSpc>
                <a:spcPct val="130000"/>
              </a:lnSpc>
              <a:buFont typeface="Wingdings" charset="0"/>
              <a:buChar char="ü"/>
            </a:pPr>
            <a:r>
              <a:rPr lang="en-US" sz="2400" dirty="0">
                <a:solidFill>
                  <a:srgbClr val="9BBB59"/>
                </a:solidFill>
              </a:rPr>
              <a:t>Amplitude Modulation </a:t>
            </a:r>
          </a:p>
          <a:p>
            <a:pPr marL="800100" lvl="1" indent="-342900">
              <a:lnSpc>
                <a:spcPct val="130000"/>
              </a:lnSpc>
              <a:buFont typeface="Wingdings" charset="0"/>
              <a:buChar char="ü"/>
            </a:pPr>
            <a:r>
              <a:rPr lang="en-US" sz="2400" dirty="0">
                <a:solidFill>
                  <a:srgbClr val="9BBB59"/>
                </a:solidFill>
              </a:rPr>
              <a:t>Frequency Modulation</a:t>
            </a:r>
          </a:p>
          <a:p>
            <a:pPr marL="800100" lvl="1" indent="-342900">
              <a:lnSpc>
                <a:spcPct val="130000"/>
              </a:lnSpc>
              <a:buFont typeface="Wingdings" charset="0"/>
              <a:buChar char="ü"/>
            </a:pPr>
            <a:r>
              <a:rPr lang="en-US" sz="2400" dirty="0">
                <a:solidFill>
                  <a:srgbClr val="9BBB59"/>
                </a:solidFill>
              </a:rPr>
              <a:t>Phase Modulation  </a:t>
            </a:r>
          </a:p>
        </p:txBody>
      </p:sp>
      <p:sp>
        <p:nvSpPr>
          <p:cNvPr id="5" name="Title 1"/>
          <p:cNvSpPr txBox="1">
            <a:spLocks/>
          </p:cNvSpPr>
          <p:nvPr/>
        </p:nvSpPr>
        <p:spPr>
          <a:xfrm>
            <a:off x="457200" y="274638"/>
            <a:ext cx="8229600" cy="1143000"/>
          </a:xfrm>
          <a:prstGeom prst="rect">
            <a:avLst/>
          </a:prstGeom>
          <a:solidFill>
            <a:srgbClr val="DBEEF4"/>
          </a:solid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x-none" spc="-50" smtClean="0">
                <a:solidFill>
                  <a:srgbClr val="000000"/>
                </a:solidFill>
                <a:cs typeface="Bold Italic Art" pitchFamily="2" charset="-78"/>
              </a:rPr>
              <a:t>Outline</a:t>
            </a:r>
            <a:endParaRPr lang="en-US" dirty="0"/>
          </a:p>
        </p:txBody>
      </p:sp>
    </p:spTree>
    <p:extLst>
      <p:ext uri="{BB962C8B-B14F-4D97-AF65-F5344CB8AC3E}">
        <p14:creationId xmlns:p14="http://schemas.microsoft.com/office/powerpoint/2010/main" val="30142356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Modulation of Analog Data</a:t>
            </a:r>
          </a:p>
        </p:txBody>
      </p:sp>
      <p:sp>
        <p:nvSpPr>
          <p:cNvPr id="55298" name="Content Placeholder 2"/>
          <p:cNvSpPr>
            <a:spLocks noGrp="1"/>
          </p:cNvSpPr>
          <p:nvPr>
            <p:ph idx="1"/>
          </p:nvPr>
        </p:nvSpPr>
        <p:spPr>
          <a:xfrm>
            <a:off x="685800" y="2133600"/>
            <a:ext cx="8020050" cy="3992563"/>
          </a:xfrm>
        </p:spPr>
        <p:txBody>
          <a:bodyPr>
            <a:normAutofit/>
          </a:bodyPr>
          <a:lstStyle/>
          <a:p>
            <a:pPr>
              <a:spcAft>
                <a:spcPts val="1200"/>
              </a:spcAft>
            </a:pPr>
            <a:r>
              <a:rPr lang="en-US" sz="2400" dirty="0">
                <a:latin typeface="Calibri" charset="0"/>
              </a:rPr>
              <a:t>Analog-to-analog conversion, or analog modulation,  is the representation of analog information by an analog signal.</a:t>
            </a:r>
          </a:p>
          <a:p>
            <a:pPr>
              <a:spcAft>
                <a:spcPts val="1200"/>
              </a:spcAft>
            </a:pPr>
            <a:r>
              <a:rPr lang="en-US" sz="2400" dirty="0">
                <a:latin typeface="Calibri" charset="0"/>
              </a:rPr>
              <a:t>One may ask why we need to modulate an analog signal; it is already analog.</a:t>
            </a:r>
            <a:br>
              <a:rPr lang="en-US" sz="2400" dirty="0">
                <a:latin typeface="Calibri" charset="0"/>
              </a:rPr>
            </a:br>
            <a:r>
              <a:rPr lang="en-US" sz="2400" dirty="0">
                <a:latin typeface="Calibri" charset="0"/>
              </a:rPr>
              <a:t> Modulation is needed if the medium is band-pass in nature or if only a band-pass bandwidth is available to us. </a:t>
            </a:r>
          </a:p>
          <a:p>
            <a:pPr>
              <a:spcAft>
                <a:spcPts val="1200"/>
              </a:spcAft>
            </a:pPr>
            <a:endParaRPr lang="en-US" sz="2400" dirty="0">
              <a:latin typeface="Calibri" charset="0"/>
            </a:endParaRPr>
          </a:p>
        </p:txBody>
      </p:sp>
      <p:sp>
        <p:nvSpPr>
          <p:cNvPr id="4" name="Slide Number Placeholder 3"/>
          <p:cNvSpPr>
            <a:spLocks noGrp="1"/>
          </p:cNvSpPr>
          <p:nvPr>
            <p:ph type="sldNum" sz="quarter" idx="12"/>
          </p:nvPr>
        </p:nvSpPr>
        <p:spPr/>
        <p:txBody>
          <a:bodyPr/>
          <a:lstStyle/>
          <a:p>
            <a:pPr>
              <a:defRPr/>
            </a:pPr>
            <a:fld id="{D6A3615F-8F78-DB45-8248-220D856CE043}" type="slidenum">
              <a:rPr lang="en-US" smtClean="0"/>
              <a:pPr>
                <a:defRPr/>
              </a:pPr>
              <a:t>36</a:t>
            </a:fld>
            <a:endParaRPr lang="en-US"/>
          </a:p>
        </p:txBody>
      </p:sp>
    </p:spTree>
    <p:extLst>
      <p:ext uri="{BB962C8B-B14F-4D97-AF65-F5344CB8AC3E}">
        <p14:creationId xmlns:p14="http://schemas.microsoft.com/office/powerpoint/2010/main" val="166175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normAutofit fontScale="90000"/>
          </a:bodyPr>
          <a:lstStyle/>
          <a:p>
            <a:pPr algn="ctr">
              <a:defRPr/>
            </a:pPr>
            <a:r>
              <a:rPr lang="en-US" dirty="0" smtClean="0"/>
              <a:t>Types of Analog-to-Analog Modulation</a:t>
            </a:r>
            <a:endParaRPr lang="en-US" dirty="0"/>
          </a:p>
        </p:txBody>
      </p:sp>
      <p:sp>
        <p:nvSpPr>
          <p:cNvPr id="56322" name="Content Placeholder 2"/>
          <p:cNvSpPr>
            <a:spLocks noGrp="1"/>
          </p:cNvSpPr>
          <p:nvPr>
            <p:ph idx="1"/>
          </p:nvPr>
        </p:nvSpPr>
        <p:spPr>
          <a:xfrm>
            <a:off x="838200" y="2133600"/>
            <a:ext cx="8020050" cy="3992563"/>
          </a:xfrm>
        </p:spPr>
        <p:txBody>
          <a:bodyPr>
            <a:normAutofit/>
          </a:bodyPr>
          <a:lstStyle/>
          <a:p>
            <a:r>
              <a:rPr lang="en-US" sz="2800" dirty="0">
                <a:latin typeface="Calibri" charset="0"/>
              </a:rPr>
              <a:t>Analog-to-analog conversion can be accomplished in three ways:</a:t>
            </a:r>
          </a:p>
        </p:txBody>
      </p:sp>
      <p:sp>
        <p:nvSpPr>
          <p:cNvPr id="4" name="Slide Number Placeholder 3"/>
          <p:cNvSpPr>
            <a:spLocks noGrp="1"/>
          </p:cNvSpPr>
          <p:nvPr>
            <p:ph type="sldNum" sz="quarter" idx="12"/>
          </p:nvPr>
        </p:nvSpPr>
        <p:spPr/>
        <p:txBody>
          <a:bodyPr/>
          <a:lstStyle/>
          <a:p>
            <a:pPr>
              <a:defRPr/>
            </a:pPr>
            <a:fld id="{04267F19-5D5B-4642-B3BA-AF1A5F1EFA4A}" type="slidenum">
              <a:rPr lang="en-US" smtClean="0"/>
              <a:pPr>
                <a:defRPr/>
              </a:pPr>
              <a:t>37</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83915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52364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Amplitude Modulation (AM)</a:t>
            </a:r>
          </a:p>
        </p:txBody>
      </p:sp>
      <p:sp>
        <p:nvSpPr>
          <p:cNvPr id="57346" name="Content Placeholder 2"/>
          <p:cNvSpPr>
            <a:spLocks noGrp="1"/>
          </p:cNvSpPr>
          <p:nvPr>
            <p:ph idx="1"/>
          </p:nvPr>
        </p:nvSpPr>
        <p:spPr>
          <a:xfrm>
            <a:off x="685800" y="1778000"/>
            <a:ext cx="8172450" cy="4348163"/>
          </a:xfrm>
        </p:spPr>
        <p:txBody>
          <a:bodyPr>
            <a:normAutofit/>
          </a:bodyPr>
          <a:lstStyle/>
          <a:p>
            <a:r>
              <a:rPr lang="en-US" sz="2800" dirty="0">
                <a:latin typeface="Calibri" charset="0"/>
              </a:rPr>
              <a:t>In AM transmission, the carrier signal is modulated so that its amplitude varies with the changing amplitudes of the modulating signal. </a:t>
            </a:r>
          </a:p>
          <a:p>
            <a:pPr lvl="1"/>
            <a:r>
              <a:rPr lang="en-US" sz="2400" dirty="0">
                <a:latin typeface="Calibri" charset="0"/>
              </a:rPr>
              <a:t>The frequency and phase of the carrier remain the same; </a:t>
            </a:r>
          </a:p>
        </p:txBody>
      </p:sp>
      <p:sp>
        <p:nvSpPr>
          <p:cNvPr id="4" name="Slide Number Placeholder 3"/>
          <p:cNvSpPr>
            <a:spLocks noGrp="1"/>
          </p:cNvSpPr>
          <p:nvPr>
            <p:ph type="sldNum" sz="quarter" idx="12"/>
          </p:nvPr>
        </p:nvSpPr>
        <p:spPr/>
        <p:txBody>
          <a:bodyPr/>
          <a:lstStyle/>
          <a:p>
            <a:pPr>
              <a:defRPr/>
            </a:pPr>
            <a:fld id="{531EEF68-AF28-CF48-89FA-F08847CAD52B}" type="slidenum">
              <a:rPr lang="en-US" smtClean="0"/>
              <a:pPr>
                <a:defRPr/>
              </a:pPr>
              <a:t>38</a:t>
            </a:fld>
            <a:endParaRPr lang="en-US"/>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41948"/>
          <a:stretch/>
        </p:blipFill>
        <p:spPr bwMode="auto">
          <a:xfrm>
            <a:off x="1447800" y="3886200"/>
            <a:ext cx="51212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7349" name="Rectangle 5"/>
          <p:cNvSpPr>
            <a:spLocks noChangeArrowheads="1"/>
          </p:cNvSpPr>
          <p:nvPr/>
        </p:nvSpPr>
        <p:spPr bwMode="auto">
          <a:xfrm>
            <a:off x="6781800" y="464820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modulating signal is the envelope of the carrier</a:t>
            </a:r>
          </a:p>
        </p:txBody>
      </p:sp>
      <p:cxnSp>
        <p:nvCxnSpPr>
          <p:cNvPr id="8" name="Straight Arrow Connector 7"/>
          <p:cNvCxnSpPr/>
          <p:nvPr/>
        </p:nvCxnSpPr>
        <p:spPr>
          <a:xfrm flipH="1">
            <a:off x="6172200" y="5334000"/>
            <a:ext cx="4572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736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AM Bandwidth</a:t>
            </a:r>
          </a:p>
        </p:txBody>
      </p:sp>
      <p:sp>
        <p:nvSpPr>
          <p:cNvPr id="59394" name="Content Placeholder 2"/>
          <p:cNvSpPr>
            <a:spLocks noGrp="1"/>
          </p:cNvSpPr>
          <p:nvPr>
            <p:ph idx="1"/>
          </p:nvPr>
        </p:nvSpPr>
        <p:spPr>
          <a:xfrm>
            <a:off x="685800" y="2133600"/>
            <a:ext cx="8172450" cy="3992563"/>
          </a:xfrm>
        </p:spPr>
        <p:txBody>
          <a:bodyPr>
            <a:normAutofit/>
          </a:bodyPr>
          <a:lstStyle/>
          <a:p>
            <a:r>
              <a:rPr lang="en-US" sz="2800" dirty="0">
                <a:latin typeface="Calibri" charset="0"/>
              </a:rPr>
              <a:t>The modulation creates a bandwidth that is twice the bandwidth of the modulating signal and covers a range centered on the carrier frequency.</a:t>
            </a:r>
          </a:p>
        </p:txBody>
      </p:sp>
      <p:sp>
        <p:nvSpPr>
          <p:cNvPr id="4" name="Slide Number Placeholder 3"/>
          <p:cNvSpPr>
            <a:spLocks noGrp="1"/>
          </p:cNvSpPr>
          <p:nvPr>
            <p:ph type="sldNum" sz="quarter" idx="12"/>
          </p:nvPr>
        </p:nvSpPr>
        <p:spPr/>
        <p:txBody>
          <a:bodyPr/>
          <a:lstStyle/>
          <a:p>
            <a:pPr>
              <a:defRPr/>
            </a:pPr>
            <a:fld id="{0AF40B13-BC3F-9D4D-BB3A-ADEBE6654643}" type="slidenum">
              <a:rPr lang="en-US" smtClean="0"/>
              <a:pPr>
                <a:defRPr/>
              </a:pPr>
              <a:t>39</a:t>
            </a:fld>
            <a:endParaRPr lang="en-US"/>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8925" b="37014"/>
          <a:stretch/>
        </p:blipFill>
        <p:spPr bwMode="auto">
          <a:xfrm>
            <a:off x="685800" y="3733800"/>
            <a:ext cx="3624263"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8925" t="60563"/>
          <a:stretch/>
        </p:blipFill>
        <p:spPr bwMode="auto">
          <a:xfrm>
            <a:off x="4648200" y="3962400"/>
            <a:ext cx="36242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5094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normAutofit/>
          </a:bodyPr>
          <a:lstStyle/>
          <a:p>
            <a:r>
              <a:rPr lang="en-US" altLang="x-none" spc="-50" dirty="0" smtClean="0">
                <a:solidFill>
                  <a:srgbClr val="000000"/>
                </a:solidFill>
                <a:cs typeface="Bold Italic Art" pitchFamily="2" charset="-78"/>
              </a:rPr>
              <a:t>Outline</a:t>
            </a:r>
            <a:endParaRPr lang="en-US" dirty="0"/>
          </a:p>
        </p:txBody>
      </p:sp>
      <p:sp>
        <p:nvSpPr>
          <p:cNvPr id="2355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BB814E-7935-DC41-8C89-5054078C8B77}" type="slidenum">
              <a:rPr lang="en-US" sz="1400">
                <a:solidFill>
                  <a:srgbClr val="FFFFFF"/>
                </a:solidFill>
              </a:rPr>
              <a:pPr/>
              <a:t>4</a:t>
            </a:fld>
            <a:endParaRPr lang="en-US" sz="1400">
              <a:solidFill>
                <a:srgbClr val="FFFFFF"/>
              </a:solidFill>
            </a:endParaRPr>
          </a:p>
        </p:txBody>
      </p:sp>
      <p:sp>
        <p:nvSpPr>
          <p:cNvPr id="23555" name="Rectangle 1"/>
          <p:cNvSpPr>
            <a:spLocks noChangeArrowheads="1"/>
          </p:cNvSpPr>
          <p:nvPr/>
        </p:nvSpPr>
        <p:spPr bwMode="auto">
          <a:xfrm>
            <a:off x="685800" y="1656442"/>
            <a:ext cx="7620000" cy="48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30000"/>
              </a:lnSpc>
              <a:buFont typeface="Wingdings" charset="0"/>
              <a:buChar char="ü"/>
            </a:pPr>
            <a:r>
              <a:rPr lang="en-US" sz="2400" dirty="0" smtClean="0">
                <a:solidFill>
                  <a:schemeClr val="tx2"/>
                </a:solidFill>
              </a:rPr>
              <a:t>Introduction</a:t>
            </a:r>
          </a:p>
          <a:p>
            <a:pPr marL="342900" indent="-342900">
              <a:lnSpc>
                <a:spcPct val="130000"/>
              </a:lnSpc>
              <a:buFont typeface="Wingdings" charset="0"/>
              <a:buChar char="ü"/>
            </a:pPr>
            <a:r>
              <a:rPr lang="en-US" sz="2400" dirty="0" smtClean="0">
                <a:solidFill>
                  <a:srgbClr val="000000"/>
                </a:solidFill>
              </a:rPr>
              <a:t>Modulation </a:t>
            </a:r>
            <a:r>
              <a:rPr lang="en-US" sz="2400" dirty="0">
                <a:solidFill>
                  <a:srgbClr val="000000"/>
                </a:solidFill>
              </a:rPr>
              <a:t>of Digital Data</a:t>
            </a:r>
          </a:p>
          <a:p>
            <a:pPr marL="800100" lvl="1" indent="-342900">
              <a:lnSpc>
                <a:spcPct val="130000"/>
              </a:lnSpc>
              <a:buFont typeface="Wingdings" charset="0"/>
              <a:buChar char="ü"/>
            </a:pPr>
            <a:r>
              <a:rPr lang="en-US" sz="2400" dirty="0" smtClean="0"/>
              <a:t>Amplitude </a:t>
            </a:r>
            <a:r>
              <a:rPr lang="en-US" sz="2400" dirty="0"/>
              <a:t>Shift Keying</a:t>
            </a:r>
          </a:p>
          <a:p>
            <a:pPr marL="800100" lvl="1" indent="-342900">
              <a:lnSpc>
                <a:spcPct val="130000"/>
              </a:lnSpc>
              <a:buFont typeface="Wingdings" charset="0"/>
              <a:buChar char="ü"/>
            </a:pPr>
            <a:r>
              <a:rPr lang="en-US" sz="2400" dirty="0"/>
              <a:t>Frequency Shift Keying</a:t>
            </a:r>
          </a:p>
          <a:p>
            <a:pPr marL="800100" lvl="1" indent="-342900">
              <a:lnSpc>
                <a:spcPct val="130000"/>
              </a:lnSpc>
              <a:buFont typeface="Wingdings" charset="0"/>
              <a:buChar char="ü"/>
            </a:pPr>
            <a:r>
              <a:rPr lang="en-US" sz="2400" dirty="0"/>
              <a:t>Phase Shift Keying</a:t>
            </a:r>
          </a:p>
          <a:p>
            <a:pPr marL="800100" lvl="1" indent="-342900">
              <a:lnSpc>
                <a:spcPct val="130000"/>
              </a:lnSpc>
              <a:buFont typeface="Wingdings" charset="0"/>
              <a:buChar char="ü"/>
            </a:pPr>
            <a:r>
              <a:rPr lang="en-US" sz="2400" dirty="0"/>
              <a:t>Quadrature Amplitude Modulation</a:t>
            </a:r>
          </a:p>
          <a:p>
            <a:pPr marL="342900" indent="-342900">
              <a:lnSpc>
                <a:spcPct val="130000"/>
              </a:lnSpc>
              <a:buFont typeface="Wingdings" charset="0"/>
              <a:buChar char="ü"/>
            </a:pPr>
            <a:r>
              <a:rPr lang="en-US" sz="2400" dirty="0"/>
              <a:t>Modulation of Analog Data</a:t>
            </a:r>
          </a:p>
          <a:p>
            <a:pPr marL="800100" lvl="1" indent="-342900">
              <a:lnSpc>
                <a:spcPct val="130000"/>
              </a:lnSpc>
              <a:buFont typeface="Wingdings" charset="0"/>
              <a:buChar char="ü"/>
            </a:pPr>
            <a:r>
              <a:rPr lang="en-US" sz="2400" dirty="0"/>
              <a:t>Amplitude Modulation </a:t>
            </a:r>
          </a:p>
          <a:p>
            <a:pPr marL="800100" lvl="1" indent="-342900">
              <a:lnSpc>
                <a:spcPct val="130000"/>
              </a:lnSpc>
              <a:buFont typeface="Wingdings" charset="0"/>
              <a:buChar char="ü"/>
            </a:pPr>
            <a:r>
              <a:rPr lang="en-US" sz="2400" dirty="0"/>
              <a:t>Frequency Modulation</a:t>
            </a:r>
          </a:p>
          <a:p>
            <a:pPr marL="800100" lvl="1" indent="-342900">
              <a:lnSpc>
                <a:spcPct val="130000"/>
              </a:lnSpc>
              <a:buFont typeface="Wingdings" charset="0"/>
              <a:buChar char="ü"/>
            </a:pPr>
            <a:r>
              <a:rPr lang="en-US" sz="2400" dirty="0"/>
              <a:t>Phase Modulation  </a:t>
            </a:r>
          </a:p>
        </p:txBody>
      </p:sp>
    </p:spTree>
    <p:extLst>
      <p:ext uri="{BB962C8B-B14F-4D97-AF65-F5344CB8AC3E}">
        <p14:creationId xmlns:p14="http://schemas.microsoft.com/office/powerpoint/2010/main" val="35393949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normAutofit fontScale="90000"/>
          </a:bodyPr>
          <a:lstStyle/>
          <a:p>
            <a:pPr algn="ctr">
              <a:defRPr/>
            </a:pPr>
            <a:r>
              <a:rPr lang="en-US" dirty="0" smtClean="0"/>
              <a:t>Standard Bandwidth Allocation </a:t>
            </a:r>
            <a:r>
              <a:rPr lang="en-US" dirty="0"/>
              <a:t>for </a:t>
            </a:r>
            <a:r>
              <a:rPr lang="en-US" dirty="0" smtClean="0"/>
              <a:t>AM  Radio</a:t>
            </a:r>
            <a:endParaRPr lang="en-US" dirty="0"/>
          </a:p>
        </p:txBody>
      </p:sp>
      <p:sp>
        <p:nvSpPr>
          <p:cNvPr id="61442" name="Content Placeholder 2"/>
          <p:cNvSpPr>
            <a:spLocks noGrp="1"/>
          </p:cNvSpPr>
          <p:nvPr>
            <p:ph idx="1"/>
          </p:nvPr>
        </p:nvSpPr>
        <p:spPr>
          <a:xfrm>
            <a:off x="457200" y="3810000"/>
            <a:ext cx="8248650" cy="3992563"/>
          </a:xfrm>
        </p:spPr>
        <p:txBody>
          <a:bodyPr/>
          <a:lstStyle/>
          <a:p>
            <a:r>
              <a:rPr lang="en-US" sz="2000" dirty="0">
                <a:latin typeface="Calibri" charset="0"/>
              </a:rPr>
              <a:t>The BW of an audio signal (speech and music) is usually 5 kHz. </a:t>
            </a:r>
            <a:r>
              <a:rPr lang="en-US" sz="2000" dirty="0">
                <a:latin typeface="Calibri" charset="0"/>
                <a:sym typeface="Wingdings" charset="0"/>
              </a:rPr>
              <a:t> </a:t>
            </a:r>
            <a:r>
              <a:rPr lang="en-US" sz="2000" dirty="0">
                <a:latin typeface="Calibri" charset="0"/>
              </a:rPr>
              <a:t>an AM radio station needs a BW of </a:t>
            </a:r>
            <a:r>
              <a:rPr lang="en-US" sz="2000" b="1" u="sng" dirty="0">
                <a:latin typeface="Calibri" charset="0"/>
              </a:rPr>
              <a:t>10kHz</a:t>
            </a:r>
          </a:p>
          <a:p>
            <a:r>
              <a:rPr lang="en-US" sz="2000" dirty="0">
                <a:latin typeface="Calibri" charset="0"/>
              </a:rPr>
              <a:t>AM stations are allowed carrier frequencies anywhere between</a:t>
            </a:r>
            <a:r>
              <a:rPr lang="en-US" sz="2000" b="1" u="sng" dirty="0">
                <a:latin typeface="Calibri" charset="0"/>
              </a:rPr>
              <a:t> 530 </a:t>
            </a:r>
            <a:r>
              <a:rPr lang="en-US" sz="2000" dirty="0">
                <a:latin typeface="Calibri" charset="0"/>
              </a:rPr>
              <a:t>and </a:t>
            </a:r>
            <a:r>
              <a:rPr lang="en-US" sz="2000" b="1" u="sng" dirty="0">
                <a:latin typeface="Calibri" charset="0"/>
              </a:rPr>
              <a:t>1700</a:t>
            </a:r>
            <a:r>
              <a:rPr lang="en-US" sz="2000" dirty="0">
                <a:latin typeface="Calibri" charset="0"/>
              </a:rPr>
              <a:t> kHz</a:t>
            </a:r>
          </a:p>
          <a:p>
            <a:r>
              <a:rPr lang="en-US" sz="2000" dirty="0">
                <a:latin typeface="Calibri" charset="0"/>
              </a:rPr>
              <a:t>However, each station's carrier frequency must be separated from those on either side of it by </a:t>
            </a:r>
            <a:r>
              <a:rPr lang="en-US" sz="2000" b="1" u="sng" dirty="0">
                <a:latin typeface="Calibri" charset="0"/>
              </a:rPr>
              <a:t>at least 10 kHz </a:t>
            </a:r>
            <a:r>
              <a:rPr lang="en-US" sz="2000" dirty="0">
                <a:latin typeface="Calibri" charset="0"/>
              </a:rPr>
              <a:t>(one AM bandwidth) to avoid interference. </a:t>
            </a:r>
          </a:p>
        </p:txBody>
      </p:sp>
      <p:sp>
        <p:nvSpPr>
          <p:cNvPr id="4" name="Slide Number Placeholder 3"/>
          <p:cNvSpPr>
            <a:spLocks noGrp="1"/>
          </p:cNvSpPr>
          <p:nvPr>
            <p:ph type="sldNum" sz="quarter" idx="12"/>
          </p:nvPr>
        </p:nvSpPr>
        <p:spPr/>
        <p:txBody>
          <a:bodyPr/>
          <a:lstStyle/>
          <a:p>
            <a:pPr>
              <a:defRPr/>
            </a:pPr>
            <a:fld id="{217DEF77-6B11-0A42-9323-1693BFBC31E5}" type="slidenum">
              <a:rPr lang="en-US" smtClean="0"/>
              <a:pPr>
                <a:defRPr/>
              </a:pPr>
              <a:t>40</a:t>
            </a:fld>
            <a:endParaRPr lang="en-US"/>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691991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21621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Frequency Modulation</a:t>
            </a:r>
          </a:p>
        </p:txBody>
      </p:sp>
      <p:sp>
        <p:nvSpPr>
          <p:cNvPr id="63490" name="Content Placeholder 2"/>
          <p:cNvSpPr>
            <a:spLocks noGrp="1"/>
          </p:cNvSpPr>
          <p:nvPr>
            <p:ph idx="1"/>
          </p:nvPr>
        </p:nvSpPr>
        <p:spPr>
          <a:xfrm>
            <a:off x="685800" y="2133600"/>
            <a:ext cx="8172450" cy="3992563"/>
          </a:xfrm>
        </p:spPr>
        <p:txBody>
          <a:bodyPr>
            <a:normAutofit/>
          </a:bodyPr>
          <a:lstStyle/>
          <a:p>
            <a:r>
              <a:rPr lang="en-US" sz="2400" dirty="0">
                <a:latin typeface="Calibri" charset="0"/>
              </a:rPr>
              <a:t>In FM transmission, the frequency of the carrier signal is modulated to follow the changing voltage level (amplitude) of the modulating signal. </a:t>
            </a:r>
          </a:p>
          <a:p>
            <a:pPr lvl="1"/>
            <a:r>
              <a:rPr lang="en-US" sz="2000" dirty="0">
                <a:latin typeface="Calibri" charset="0"/>
              </a:rPr>
              <a:t>The peak amplitude and phase of the carrier signal remain constant</a:t>
            </a:r>
          </a:p>
        </p:txBody>
      </p:sp>
      <p:sp>
        <p:nvSpPr>
          <p:cNvPr id="4" name="Slide Number Placeholder 3"/>
          <p:cNvSpPr>
            <a:spLocks noGrp="1"/>
          </p:cNvSpPr>
          <p:nvPr>
            <p:ph type="sldNum" sz="quarter" idx="12"/>
          </p:nvPr>
        </p:nvSpPr>
        <p:spPr/>
        <p:txBody>
          <a:bodyPr/>
          <a:lstStyle/>
          <a:p>
            <a:pPr>
              <a:defRPr/>
            </a:pPr>
            <a:fld id="{45B89C72-0A77-EA4B-9E48-FCA9BC97E89C}" type="slidenum">
              <a:rPr lang="en-US" smtClean="0"/>
              <a:pPr>
                <a:defRPr/>
              </a:pPr>
              <a:t>41</a:t>
            </a:fld>
            <a:endParaRPr lang="en-US"/>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45573"/>
          <a:stretch/>
        </p:blipFill>
        <p:spPr bwMode="auto">
          <a:xfrm>
            <a:off x="1371600" y="4267200"/>
            <a:ext cx="6553200"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45130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FM Bandwidth</a:t>
            </a:r>
          </a:p>
        </p:txBody>
      </p:sp>
      <p:sp>
        <p:nvSpPr>
          <p:cNvPr id="3" name="Content Placeholder 2"/>
          <p:cNvSpPr>
            <a:spLocks noGrp="1"/>
          </p:cNvSpPr>
          <p:nvPr>
            <p:ph idx="1"/>
          </p:nvPr>
        </p:nvSpPr>
        <p:spPr>
          <a:xfrm>
            <a:off x="762000" y="2154421"/>
            <a:ext cx="8096250" cy="3992563"/>
          </a:xfrm>
        </p:spPr>
        <p:txBody>
          <a:bodyPr>
            <a:normAutofit/>
          </a:bodyPr>
          <a:lstStyle/>
          <a:p>
            <a:pPr>
              <a:defRPr/>
            </a:pPr>
            <a:r>
              <a:rPr lang="en-US" sz="2800" dirty="0" smtClean="0"/>
              <a:t>The total bandwidth required for FM </a:t>
            </a:r>
          </a:p>
          <a:p>
            <a:pPr marL="0" indent="0" algn="ctr">
              <a:buFont typeface="Wingdings" charset="0"/>
              <a:buNone/>
              <a:defRPr/>
            </a:pPr>
            <a:r>
              <a:rPr lang="en-US" sz="2800" dirty="0" smtClean="0"/>
              <a:t>B</a:t>
            </a:r>
            <a:r>
              <a:rPr lang="en-US" sz="2800" baseline="-25000" dirty="0" smtClean="0"/>
              <a:t>FM</a:t>
            </a:r>
            <a:r>
              <a:rPr lang="en-US" sz="2800" dirty="0" smtClean="0"/>
              <a:t> = 2(1 + β)B</a:t>
            </a:r>
          </a:p>
          <a:p>
            <a:pPr marL="0" indent="0" algn="ctr">
              <a:buFont typeface="Wingdings" charset="0"/>
              <a:buNone/>
              <a:defRPr/>
            </a:pPr>
            <a:r>
              <a:rPr lang="en-US" sz="1800" dirty="0" smtClean="0"/>
              <a:t>β </a:t>
            </a:r>
            <a:r>
              <a:rPr lang="en-US" sz="1800" dirty="0"/>
              <a:t>is a factor depends on modulation </a:t>
            </a:r>
            <a:r>
              <a:rPr lang="en-US" sz="1800" dirty="0" smtClean="0"/>
              <a:t>technique with </a:t>
            </a:r>
            <a:r>
              <a:rPr lang="en-US" sz="1800" dirty="0"/>
              <a:t>a common value of 4.</a:t>
            </a:r>
          </a:p>
        </p:txBody>
      </p:sp>
      <p:sp>
        <p:nvSpPr>
          <p:cNvPr id="4" name="Slide Number Placeholder 3"/>
          <p:cNvSpPr>
            <a:spLocks noGrp="1"/>
          </p:cNvSpPr>
          <p:nvPr>
            <p:ph type="sldNum" sz="quarter" idx="12"/>
          </p:nvPr>
        </p:nvSpPr>
        <p:spPr/>
        <p:txBody>
          <a:bodyPr/>
          <a:lstStyle/>
          <a:p>
            <a:pPr>
              <a:defRPr/>
            </a:pPr>
            <a:fld id="{A9DE5590-5BF7-9849-98B3-7C9A425340CF}" type="slidenum">
              <a:rPr lang="en-US" smtClean="0"/>
              <a:pPr>
                <a:defRPr/>
              </a:pPr>
              <a:t>42</a:t>
            </a:fld>
            <a:endParaRPr lang="en-US"/>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5950" t="55011" b="2347"/>
          <a:stretch/>
        </p:blipFill>
        <p:spPr bwMode="auto">
          <a:xfrm>
            <a:off x="4876800" y="4191000"/>
            <a:ext cx="3894138"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5950" t="17255" b="42550"/>
          <a:stretch/>
        </p:blipFill>
        <p:spPr bwMode="auto">
          <a:xfrm>
            <a:off x="762000" y="4038600"/>
            <a:ext cx="3894138" cy="21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28214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Standard Bandwidth Allocation for FM  Radio</a:t>
            </a:r>
            <a:endParaRPr lang="en-US" dirty="0"/>
          </a:p>
        </p:txBody>
      </p:sp>
      <p:sp>
        <p:nvSpPr>
          <p:cNvPr id="67586" name="Content Placeholder 2"/>
          <p:cNvSpPr>
            <a:spLocks noGrp="1"/>
          </p:cNvSpPr>
          <p:nvPr>
            <p:ph idx="1"/>
          </p:nvPr>
        </p:nvSpPr>
        <p:spPr>
          <a:xfrm>
            <a:off x="304800" y="3505200"/>
            <a:ext cx="8534400" cy="3124200"/>
          </a:xfrm>
        </p:spPr>
        <p:txBody>
          <a:bodyPr>
            <a:normAutofit/>
          </a:bodyPr>
          <a:lstStyle/>
          <a:p>
            <a:pPr>
              <a:spcAft>
                <a:spcPts val="1200"/>
              </a:spcAft>
            </a:pPr>
            <a:r>
              <a:rPr lang="en-US" sz="2400" dirty="0">
                <a:latin typeface="Calibri" charset="0"/>
              </a:rPr>
              <a:t>The bandwidth of an audio signal (speech and music) broadcast in stereo is almost 15 kHz. </a:t>
            </a:r>
          </a:p>
          <a:p>
            <a:pPr>
              <a:spcAft>
                <a:spcPts val="1200"/>
              </a:spcAft>
            </a:pPr>
            <a:r>
              <a:rPr lang="en-US" sz="2400" dirty="0">
                <a:latin typeface="Calibri" charset="0"/>
              </a:rPr>
              <a:t>The FCC allows </a:t>
            </a:r>
            <a:r>
              <a:rPr lang="en-US" sz="2400" b="1" u="sng" dirty="0">
                <a:latin typeface="Calibri" charset="0"/>
              </a:rPr>
              <a:t>200 kHz </a:t>
            </a:r>
            <a:r>
              <a:rPr lang="en-US" sz="2400" dirty="0">
                <a:latin typeface="Calibri" charset="0"/>
              </a:rPr>
              <a:t>(0.2 MHz) for each station.</a:t>
            </a:r>
            <a:br>
              <a:rPr lang="en-US" sz="2400" dirty="0">
                <a:latin typeface="Calibri" charset="0"/>
              </a:rPr>
            </a:br>
            <a:r>
              <a:rPr lang="en-US" sz="2400" dirty="0">
                <a:latin typeface="Calibri" charset="0"/>
              </a:rPr>
              <a:t> This mean β = 4 with some extra guard band. </a:t>
            </a:r>
          </a:p>
          <a:p>
            <a:pPr>
              <a:spcAft>
                <a:spcPts val="1200"/>
              </a:spcAft>
            </a:pPr>
            <a:r>
              <a:rPr lang="en-US" sz="2400" dirty="0">
                <a:latin typeface="Calibri" charset="0"/>
              </a:rPr>
              <a:t>FM stations are allowed carrier frequencies anywhere between </a:t>
            </a:r>
            <a:r>
              <a:rPr lang="en-US" sz="2400" b="1" u="sng" dirty="0">
                <a:latin typeface="Calibri" charset="0"/>
              </a:rPr>
              <a:t>88</a:t>
            </a:r>
            <a:r>
              <a:rPr lang="en-US" sz="2400" dirty="0">
                <a:latin typeface="Calibri" charset="0"/>
              </a:rPr>
              <a:t> and </a:t>
            </a:r>
            <a:r>
              <a:rPr lang="en-US" sz="2400" b="1" u="sng" dirty="0">
                <a:latin typeface="Calibri" charset="0"/>
              </a:rPr>
              <a:t>108</a:t>
            </a:r>
            <a:r>
              <a:rPr lang="en-US" sz="2400" dirty="0">
                <a:latin typeface="Calibri" charset="0"/>
              </a:rPr>
              <a:t> </a:t>
            </a:r>
            <a:r>
              <a:rPr lang="en-US" sz="2400" dirty="0" err="1">
                <a:latin typeface="Calibri" charset="0"/>
              </a:rPr>
              <a:t>MHz.</a:t>
            </a:r>
            <a:r>
              <a:rPr lang="en-US" sz="2400" dirty="0">
                <a:latin typeface="Calibri" charset="0"/>
              </a:rPr>
              <a:t> </a:t>
            </a:r>
          </a:p>
        </p:txBody>
      </p:sp>
      <p:sp>
        <p:nvSpPr>
          <p:cNvPr id="4" name="Slide Number Placeholder 3"/>
          <p:cNvSpPr>
            <a:spLocks noGrp="1"/>
          </p:cNvSpPr>
          <p:nvPr>
            <p:ph type="sldNum" sz="quarter" idx="12"/>
          </p:nvPr>
        </p:nvSpPr>
        <p:spPr/>
        <p:txBody>
          <a:bodyPr/>
          <a:lstStyle/>
          <a:p>
            <a:pPr>
              <a:defRPr/>
            </a:pPr>
            <a:fld id="{875F5BB6-909B-C44F-A77B-ABFC6FE42C24}" type="slidenum">
              <a:rPr lang="en-US" smtClean="0"/>
              <a:pPr>
                <a:defRPr/>
              </a:pPr>
              <a:t>43</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7934325"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81911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normAutofit fontScale="90000"/>
          </a:bodyPr>
          <a:lstStyle/>
          <a:p>
            <a:pPr algn="ctr">
              <a:defRPr/>
            </a:pPr>
            <a:r>
              <a:rPr lang="en-US" dirty="0" smtClean="0"/>
              <a:t>Standard Bandwidth Allocation for FM  Radio</a:t>
            </a:r>
            <a:endParaRPr lang="en-US" dirty="0"/>
          </a:p>
        </p:txBody>
      </p:sp>
      <p:sp>
        <p:nvSpPr>
          <p:cNvPr id="68610" name="Content Placeholder 2"/>
          <p:cNvSpPr>
            <a:spLocks noGrp="1"/>
          </p:cNvSpPr>
          <p:nvPr>
            <p:ph idx="1"/>
          </p:nvPr>
        </p:nvSpPr>
        <p:spPr>
          <a:xfrm>
            <a:off x="609600" y="2133600"/>
            <a:ext cx="8248650" cy="3992563"/>
          </a:xfrm>
        </p:spPr>
        <p:txBody>
          <a:bodyPr>
            <a:normAutofit/>
          </a:bodyPr>
          <a:lstStyle/>
          <a:p>
            <a:r>
              <a:rPr lang="en-US" sz="2800" dirty="0">
                <a:latin typeface="Calibri" charset="0"/>
              </a:rPr>
              <a:t>Stations must be separated by at least </a:t>
            </a:r>
            <a:r>
              <a:rPr lang="en-US" sz="2800" b="1" u="sng" dirty="0">
                <a:latin typeface="Calibri" charset="0"/>
              </a:rPr>
              <a:t>200 kHz </a:t>
            </a:r>
            <a:r>
              <a:rPr lang="en-US" sz="2800" dirty="0">
                <a:latin typeface="Calibri" charset="0"/>
              </a:rPr>
              <a:t>to keep their bandwidths from overlapping.</a:t>
            </a:r>
          </a:p>
          <a:p>
            <a:r>
              <a:rPr lang="en-US" sz="2800" dirty="0">
                <a:latin typeface="Calibri" charset="0"/>
              </a:rPr>
              <a:t> To create even more privacy, the FCC requires that in a given area, only alternate bandwidth allocations may be used. The others remain unused to prevent any possibility of two stations interfering with each other. </a:t>
            </a:r>
          </a:p>
          <a:p>
            <a:endParaRPr lang="en-US" sz="2800" dirty="0">
              <a:latin typeface="Calibri" charset="0"/>
            </a:endParaRPr>
          </a:p>
        </p:txBody>
      </p:sp>
      <p:sp>
        <p:nvSpPr>
          <p:cNvPr id="4" name="Slide Number Placeholder 3"/>
          <p:cNvSpPr>
            <a:spLocks noGrp="1"/>
          </p:cNvSpPr>
          <p:nvPr>
            <p:ph type="sldNum" sz="quarter" idx="12"/>
          </p:nvPr>
        </p:nvSpPr>
        <p:spPr/>
        <p:txBody>
          <a:bodyPr/>
          <a:lstStyle/>
          <a:p>
            <a:pPr>
              <a:defRPr/>
            </a:pPr>
            <a:fld id="{FB4055F7-9A65-2142-BBA1-A72E02CABE3F}" type="slidenum">
              <a:rPr lang="en-US" smtClean="0"/>
              <a:pPr>
                <a:defRPr/>
              </a:pPr>
              <a:t>44</a:t>
            </a:fld>
            <a:endParaRPr lang="en-US"/>
          </a:p>
        </p:txBody>
      </p:sp>
    </p:spTree>
    <p:extLst>
      <p:ext uri="{BB962C8B-B14F-4D97-AF65-F5344CB8AC3E}">
        <p14:creationId xmlns:p14="http://schemas.microsoft.com/office/powerpoint/2010/main" val="3016364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Phase Modulation</a:t>
            </a:r>
          </a:p>
        </p:txBody>
      </p:sp>
      <p:sp>
        <p:nvSpPr>
          <p:cNvPr id="70658" name="Content Placeholder 2"/>
          <p:cNvSpPr>
            <a:spLocks noGrp="1"/>
          </p:cNvSpPr>
          <p:nvPr>
            <p:ph idx="1"/>
          </p:nvPr>
        </p:nvSpPr>
        <p:spPr>
          <a:xfrm>
            <a:off x="533400" y="2133600"/>
            <a:ext cx="8324850" cy="3992563"/>
          </a:xfrm>
        </p:spPr>
        <p:txBody>
          <a:bodyPr>
            <a:normAutofit/>
          </a:bodyPr>
          <a:lstStyle/>
          <a:p>
            <a:r>
              <a:rPr lang="en-US" sz="2400" dirty="0">
                <a:latin typeface="Calibri" charset="0"/>
              </a:rPr>
              <a:t>In PM transmission, the phase of the carrier signal is modulated to follow the changing voltage level (amplitude) of the modulating signal. </a:t>
            </a:r>
          </a:p>
          <a:p>
            <a:pPr lvl="1"/>
            <a:r>
              <a:rPr lang="en-US" sz="2000" dirty="0">
                <a:latin typeface="Calibri" charset="0"/>
              </a:rPr>
              <a:t>The peak amplitude and frequency of the carrier signal remain constant.</a:t>
            </a:r>
          </a:p>
        </p:txBody>
      </p:sp>
      <p:sp>
        <p:nvSpPr>
          <p:cNvPr id="4" name="Slide Number Placeholder 3"/>
          <p:cNvSpPr>
            <a:spLocks noGrp="1"/>
          </p:cNvSpPr>
          <p:nvPr>
            <p:ph type="sldNum" sz="quarter" idx="12"/>
          </p:nvPr>
        </p:nvSpPr>
        <p:spPr/>
        <p:txBody>
          <a:bodyPr/>
          <a:lstStyle/>
          <a:p>
            <a:pPr>
              <a:defRPr/>
            </a:pPr>
            <a:fld id="{F50F3AEC-61BE-AA4C-8BD0-13C6B44AF665}" type="slidenum">
              <a:rPr lang="en-US" smtClean="0"/>
              <a:pPr>
                <a:defRPr/>
              </a:pPr>
              <a:t>45</a:t>
            </a:fld>
            <a:endParaRPr lang="en-US"/>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46351"/>
          <a:stretch/>
        </p:blipFill>
        <p:spPr bwMode="auto">
          <a:xfrm>
            <a:off x="1752600" y="4267200"/>
            <a:ext cx="5943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91706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83FDBB-DDB4-D446-8B06-B749AD36D2BF}" type="slidenum">
              <a:rPr lang="en-US" sz="1400">
                <a:solidFill>
                  <a:srgbClr val="FFFFFF"/>
                </a:solidFill>
              </a:rPr>
              <a:pPr/>
              <a:t>46</a:t>
            </a:fld>
            <a:endParaRPr lang="en-US" sz="1400">
              <a:solidFill>
                <a:srgbClr val="FFFFFF"/>
              </a:solidFill>
            </a:endParaRPr>
          </a:p>
        </p:txBody>
      </p:sp>
      <p:sp>
        <p:nvSpPr>
          <p:cNvPr id="4" name="مستطيل 3"/>
          <p:cNvSpPr/>
          <p:nvPr/>
        </p:nvSpPr>
        <p:spPr>
          <a:xfrm>
            <a:off x="-601663" y="2819400"/>
            <a:ext cx="9144001" cy="769938"/>
          </a:xfrm>
          <a:prstGeom prst="rect">
            <a:avLst/>
          </a:prstGeom>
        </p:spPr>
        <p:txBody>
          <a:bodyPr>
            <a:spAutoFit/>
          </a:bodyPr>
          <a:lstStyle/>
          <a:p>
            <a:pPr algn="ctr">
              <a:defRPr/>
            </a:pPr>
            <a:r>
              <a:rPr lang="en-US" altLang="x-none" sz="4400" b="1" spc="-50" dirty="0">
                <a:solidFill>
                  <a:srgbClr val="000000"/>
                </a:solidFill>
                <a:latin typeface="Calibri"/>
                <a:ea typeface="+mn-ea"/>
                <a:cs typeface="Bold Italic Art" pitchFamily="2" charset="-78"/>
              </a:rPr>
              <a:t>Any Questions ?</a:t>
            </a:r>
          </a:p>
        </p:txBody>
      </p:sp>
    </p:spTree>
    <p:extLst>
      <p:ext uri="{BB962C8B-B14F-4D97-AF65-F5344CB8AC3E}">
        <p14:creationId xmlns:p14="http://schemas.microsoft.com/office/powerpoint/2010/main" val="18447415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bwMode="auto">
          <a:solidFill>
            <a:srgbClr val="DBEEF4"/>
          </a:solidFill>
        </p:spPr>
        <p:txBody>
          <a:bodyPr wrap="square" numCol="1" anchorCtr="0" compatLnSpc="1">
            <a:prstTxWarp prst="textNoShape">
              <a:avLst/>
            </a:prstTxWarp>
          </a:bodyPr>
          <a:lstStyle/>
          <a:p>
            <a:pPr algn="ctr"/>
            <a:r>
              <a:rPr lang="en-US" dirty="0">
                <a:latin typeface="Corbel" charset="0"/>
              </a:rPr>
              <a:t>Introduction</a:t>
            </a:r>
          </a:p>
        </p:txBody>
      </p:sp>
      <p:sp>
        <p:nvSpPr>
          <p:cNvPr id="2" name="Slide Number Placeholder 1"/>
          <p:cNvSpPr>
            <a:spLocks noGrp="1"/>
          </p:cNvSpPr>
          <p:nvPr>
            <p:ph type="sldNum" sz="quarter" idx="12"/>
          </p:nvPr>
        </p:nvSpPr>
        <p:spPr/>
        <p:txBody>
          <a:bodyPr/>
          <a:lstStyle/>
          <a:p>
            <a:pPr>
              <a:defRPr/>
            </a:pPr>
            <a:fld id="{838421B3-B762-9543-8F99-2A982A8F69DC}" type="slidenum">
              <a:rPr lang="en-US" smtClean="0"/>
              <a:pPr>
                <a:defRPr/>
              </a:pPr>
              <a:t>5</a:t>
            </a:fld>
            <a:endParaRPr lang="en-US"/>
          </a:p>
        </p:txBody>
      </p:sp>
      <p:pic>
        <p:nvPicPr>
          <p:cNvPr id="225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81199"/>
            <a:ext cx="6553200" cy="432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17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533400"/>
            <a:ext cx="8219256" cy="990600"/>
          </a:xfrm>
          <a:solidFill>
            <a:srgbClr val="DBEEF4"/>
          </a:solidFill>
        </p:spPr>
        <p:txBody>
          <a:bodyPr>
            <a:normAutofit/>
          </a:bodyPr>
          <a:lstStyle/>
          <a:p>
            <a:pPr algn="ctr"/>
            <a:r>
              <a:rPr lang="en-US" dirty="0" smtClean="0"/>
              <a:t>Channel Properties</a:t>
            </a:r>
            <a:endParaRPr lang="en-US" dirty="0"/>
          </a:p>
        </p:txBody>
      </p:sp>
      <p:sp>
        <p:nvSpPr>
          <p:cNvPr id="4" name="Content Placeholder 3"/>
          <p:cNvSpPr>
            <a:spLocks noGrp="1"/>
          </p:cNvSpPr>
          <p:nvPr>
            <p:ph idx="1"/>
          </p:nvPr>
        </p:nvSpPr>
        <p:spPr>
          <a:xfrm>
            <a:off x="381000" y="1868714"/>
            <a:ext cx="8280920" cy="5194222"/>
          </a:xfrm>
        </p:spPr>
        <p:txBody>
          <a:bodyPr>
            <a:normAutofit/>
          </a:bodyPr>
          <a:lstStyle/>
          <a:p>
            <a:pPr algn="l" rtl="0">
              <a:spcBef>
                <a:spcPts val="600"/>
              </a:spcBef>
            </a:pPr>
            <a:r>
              <a:rPr lang="en-US" sz="2800" dirty="0">
                <a:latin typeface="Calibri"/>
                <a:cs typeface="Calibri"/>
              </a:rPr>
              <a:t>A communication channel only operates at a certain </a:t>
            </a:r>
            <a:r>
              <a:rPr lang="en-US" sz="2800" dirty="0" smtClean="0">
                <a:latin typeface="Calibri"/>
                <a:cs typeface="Calibri"/>
              </a:rPr>
              <a:t>frequency range.</a:t>
            </a:r>
          </a:p>
          <a:p>
            <a:pPr algn="l" rtl="0">
              <a:spcBef>
                <a:spcPts val="600"/>
              </a:spcBef>
            </a:pPr>
            <a:r>
              <a:rPr lang="en-US" sz="2800" dirty="0" smtClean="0">
                <a:latin typeface="Calibri"/>
                <a:cs typeface="Calibri"/>
              </a:rPr>
              <a:t>Channels are either be </a:t>
            </a:r>
            <a:endParaRPr lang="en-US" sz="2800" dirty="0">
              <a:latin typeface="Calibri"/>
              <a:cs typeface="Calibri"/>
            </a:endParaRPr>
          </a:p>
          <a:p>
            <a:pPr lvl="1"/>
            <a:r>
              <a:rPr lang="en-US" sz="2600" dirty="0" smtClean="0">
                <a:latin typeface="Calibri"/>
                <a:cs typeface="Calibri"/>
              </a:rPr>
              <a:t>low-pass </a:t>
            </a:r>
          </a:p>
          <a:p>
            <a:pPr lvl="1"/>
            <a:r>
              <a:rPr lang="en-US" sz="2600" dirty="0" smtClean="0">
                <a:latin typeface="Calibri"/>
                <a:cs typeface="Calibri"/>
              </a:rPr>
              <a:t>band-pass channels.</a:t>
            </a:r>
          </a:p>
          <a:p>
            <a:pPr lvl="1" algn="l" rtl="0">
              <a:spcBef>
                <a:spcPts val="600"/>
              </a:spcBef>
            </a:pPr>
            <a:endParaRPr lang="en-US" sz="2400" dirty="0" smtClean="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smtClean="0"/>
              <a:t>nalhareqi-2016</a:t>
            </a:r>
            <a:endParaRPr lang="en-US"/>
          </a:p>
        </p:txBody>
      </p:sp>
      <p:sp>
        <p:nvSpPr>
          <p:cNvPr id="5" name="Slide Number Placeholder 4"/>
          <p:cNvSpPr>
            <a:spLocks noGrp="1"/>
          </p:cNvSpPr>
          <p:nvPr>
            <p:ph type="sldNum" sz="quarter" idx="12"/>
          </p:nvPr>
        </p:nvSpPr>
        <p:spPr/>
        <p:txBody>
          <a:bodyPr/>
          <a:lstStyle/>
          <a:p>
            <a:fld id="{913EE770-CCE5-4991-BF43-4BAE4B7322DD}" type="slidenum">
              <a:rPr lang="en-US" smtClean="0"/>
              <a:pPr/>
              <a:t>6</a:t>
            </a:fld>
            <a:endParaRPr lang="en-US"/>
          </a:p>
        </p:txBody>
      </p:sp>
      <p:pic>
        <p:nvPicPr>
          <p:cNvPr id="2" name="Picture 1"/>
          <p:cNvPicPr>
            <a:picLocks noChangeAspect="1"/>
          </p:cNvPicPr>
          <p:nvPr/>
        </p:nvPicPr>
        <p:blipFill rotWithShape="1">
          <a:blip r:embed="rId3"/>
          <a:srcRect l="5555" t="22840" r="8333" b="14198"/>
          <a:stretch/>
        </p:blipFill>
        <p:spPr>
          <a:xfrm>
            <a:off x="1973943" y="4506303"/>
            <a:ext cx="5425728" cy="1988840"/>
          </a:xfrm>
          <a:prstGeom prst="rect">
            <a:avLst/>
          </a:prstGeom>
        </p:spPr>
      </p:pic>
    </p:spTree>
    <p:extLst>
      <p:ext uri="{BB962C8B-B14F-4D97-AF65-F5344CB8AC3E}">
        <p14:creationId xmlns:p14="http://schemas.microsoft.com/office/powerpoint/2010/main" val="134318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smtClean="0"/>
              <a:t>Analog </a:t>
            </a:r>
            <a:r>
              <a:rPr lang="en-US" dirty="0" smtClean="0">
                <a:sym typeface="Wingdings"/>
              </a:rPr>
              <a:t> Analog </a:t>
            </a:r>
            <a:endParaRPr lang="en-US" dirty="0"/>
          </a:p>
        </p:txBody>
      </p:sp>
      <p:sp>
        <p:nvSpPr>
          <p:cNvPr id="3" name="Content Placeholder 2"/>
          <p:cNvSpPr>
            <a:spLocks noGrp="1"/>
          </p:cNvSpPr>
          <p:nvPr>
            <p:ph idx="1"/>
          </p:nvPr>
        </p:nvSpPr>
        <p:spPr>
          <a:xfrm>
            <a:off x="457200" y="2133600"/>
            <a:ext cx="8219256" cy="3882510"/>
          </a:xfrm>
        </p:spPr>
        <p:txBody>
          <a:bodyPr>
            <a:normAutofit/>
          </a:bodyPr>
          <a:lstStyle/>
          <a:p>
            <a:pPr algn="l" rtl="0">
              <a:spcBef>
                <a:spcPts val="600"/>
              </a:spcBef>
              <a:spcAft>
                <a:spcPts val="1200"/>
              </a:spcAft>
            </a:pPr>
            <a:r>
              <a:rPr lang="en-US" sz="2800" dirty="0" smtClean="0">
                <a:latin typeface="Calibri"/>
                <a:cs typeface="Calibri"/>
              </a:rPr>
              <a:t>The source typically produces </a:t>
            </a:r>
            <a:r>
              <a:rPr lang="en-US" sz="2800" dirty="0">
                <a:latin typeface="Calibri"/>
                <a:cs typeface="Calibri"/>
              </a:rPr>
              <a:t>a low </a:t>
            </a:r>
            <a:r>
              <a:rPr lang="en-US" sz="2800" dirty="0" smtClean="0">
                <a:latin typeface="Calibri"/>
                <a:cs typeface="Calibri"/>
              </a:rPr>
              <a:t>frequency signal ,referred </a:t>
            </a:r>
            <a:r>
              <a:rPr lang="en-US" sz="2800" dirty="0">
                <a:latin typeface="Calibri"/>
                <a:cs typeface="Calibri"/>
              </a:rPr>
              <a:t>to as the “baseband signal</a:t>
            </a:r>
            <a:r>
              <a:rPr lang="en-US" sz="2800" dirty="0" smtClean="0">
                <a:latin typeface="Calibri"/>
                <a:cs typeface="Calibri"/>
              </a:rPr>
              <a:t>”.</a:t>
            </a:r>
          </a:p>
          <a:p>
            <a:pPr algn="l" rtl="0">
              <a:spcBef>
                <a:spcPts val="600"/>
              </a:spcBef>
              <a:spcAft>
                <a:spcPts val="1200"/>
              </a:spcAft>
            </a:pPr>
            <a:r>
              <a:rPr lang="en-US" sz="2800" dirty="0" smtClean="0">
                <a:latin typeface="Calibri"/>
                <a:cs typeface="Calibri"/>
              </a:rPr>
              <a:t>The baseband signals are not suitable for direct transmission over band-pass channels.</a:t>
            </a:r>
          </a:p>
          <a:p>
            <a:pPr algn="l" rtl="0">
              <a:spcAft>
                <a:spcPts val="1200"/>
              </a:spcAft>
              <a:buNone/>
            </a:pPr>
            <a:endParaRPr lang="en-US" sz="2800" dirty="0">
              <a:latin typeface="Calibri"/>
              <a:cs typeface="Calibri"/>
            </a:endParaRPr>
          </a:p>
        </p:txBody>
      </p:sp>
      <p:sp>
        <p:nvSpPr>
          <p:cNvPr id="5" name="Footer Placeholder 4"/>
          <p:cNvSpPr>
            <a:spLocks noGrp="1"/>
          </p:cNvSpPr>
          <p:nvPr>
            <p:ph type="ftr" sz="quarter" idx="11"/>
          </p:nvPr>
        </p:nvSpPr>
        <p:spPr/>
        <p:txBody>
          <a:bodyPr/>
          <a:lstStyle/>
          <a:p>
            <a:r>
              <a:rPr lang="en-US" smtClean="0"/>
              <a:t>nalhareqi-2016</a:t>
            </a:r>
            <a:endParaRPr lang="en-US"/>
          </a:p>
        </p:txBody>
      </p:sp>
      <p:sp>
        <p:nvSpPr>
          <p:cNvPr id="4" name="Slide Number Placeholder 3"/>
          <p:cNvSpPr>
            <a:spLocks noGrp="1"/>
          </p:cNvSpPr>
          <p:nvPr>
            <p:ph type="sldNum" sz="quarter" idx="12"/>
          </p:nvPr>
        </p:nvSpPr>
        <p:spPr/>
        <p:txBody>
          <a:bodyPr/>
          <a:lstStyle/>
          <a:p>
            <a:fld id="{913EE770-CCE5-4991-BF43-4BAE4B7322DD}" type="slidenum">
              <a:rPr lang="en-US" smtClean="0"/>
              <a:pPr/>
              <a:t>7</a:t>
            </a:fld>
            <a:endParaRPr lang="en-US"/>
          </a:p>
        </p:txBody>
      </p:sp>
      <p:pic>
        <p:nvPicPr>
          <p:cNvPr id="6" name="Picture 5"/>
          <p:cNvPicPr>
            <a:picLocks noChangeAspect="1"/>
          </p:cNvPicPr>
          <p:nvPr/>
        </p:nvPicPr>
        <p:blipFill>
          <a:blip r:embed="rId3"/>
          <a:stretch>
            <a:fillRect/>
          </a:stretch>
        </p:blipFill>
        <p:spPr>
          <a:xfrm>
            <a:off x="4067944" y="4421129"/>
            <a:ext cx="2448272" cy="1472125"/>
          </a:xfrm>
          <a:prstGeom prst="rect">
            <a:avLst/>
          </a:prstGeom>
        </p:spPr>
      </p:pic>
      <p:pic>
        <p:nvPicPr>
          <p:cNvPr id="7" name="Picture 6"/>
          <p:cNvPicPr>
            <a:picLocks noChangeAspect="1"/>
          </p:cNvPicPr>
          <p:nvPr/>
        </p:nvPicPr>
        <p:blipFill>
          <a:blip r:embed="rId4"/>
          <a:stretch>
            <a:fillRect/>
          </a:stretch>
        </p:blipFill>
        <p:spPr>
          <a:xfrm>
            <a:off x="6963420" y="4421129"/>
            <a:ext cx="2180580" cy="1800200"/>
          </a:xfrm>
          <a:prstGeom prst="rect">
            <a:avLst/>
          </a:prstGeom>
        </p:spPr>
      </p:pic>
      <p:pic>
        <p:nvPicPr>
          <p:cNvPr id="8" name="Picture 7"/>
          <p:cNvPicPr>
            <a:picLocks noChangeAspect="1"/>
          </p:cNvPicPr>
          <p:nvPr/>
        </p:nvPicPr>
        <p:blipFill>
          <a:blip r:embed="rId5"/>
          <a:stretch>
            <a:fillRect/>
          </a:stretch>
        </p:blipFill>
        <p:spPr>
          <a:xfrm>
            <a:off x="576064" y="4734024"/>
            <a:ext cx="2627784" cy="1440160"/>
          </a:xfrm>
          <a:prstGeom prst="rect">
            <a:avLst/>
          </a:prstGeom>
        </p:spPr>
      </p:pic>
      <p:cxnSp>
        <p:nvCxnSpPr>
          <p:cNvPr id="10" name="Straight Arrow Connector 9"/>
          <p:cNvCxnSpPr/>
          <p:nvPr/>
        </p:nvCxnSpPr>
        <p:spPr>
          <a:xfrm>
            <a:off x="3271008" y="5418703"/>
            <a:ext cx="720080" cy="0"/>
          </a:xfrm>
          <a:prstGeom prst="straightConnector1">
            <a:avLst/>
          </a:prstGeom>
          <a:ln w="381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39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smtClean="0"/>
              <a:t>Digital </a:t>
            </a:r>
            <a:r>
              <a:rPr lang="en-US" dirty="0" smtClean="0">
                <a:sym typeface="Wingdings"/>
              </a:rPr>
              <a:t> Analog</a:t>
            </a:r>
            <a:endParaRPr lang="en-US" dirty="0"/>
          </a:p>
        </p:txBody>
      </p:sp>
      <p:sp>
        <p:nvSpPr>
          <p:cNvPr id="3" name="Content Placeholder 2"/>
          <p:cNvSpPr>
            <a:spLocks noGrp="1"/>
          </p:cNvSpPr>
          <p:nvPr>
            <p:ph idx="1"/>
          </p:nvPr>
        </p:nvSpPr>
        <p:spPr>
          <a:xfrm>
            <a:off x="645045" y="1814911"/>
            <a:ext cx="8213206" cy="3992563"/>
          </a:xfrm>
        </p:spPr>
        <p:txBody>
          <a:bodyPr>
            <a:normAutofit/>
          </a:bodyPr>
          <a:lstStyle/>
          <a:p>
            <a:r>
              <a:rPr lang="en-US" sz="2800" dirty="0"/>
              <a:t>1) The </a:t>
            </a:r>
            <a:r>
              <a:rPr lang="en-US" sz="2800" dirty="0" smtClean="0"/>
              <a:t>channel </a:t>
            </a:r>
            <a:r>
              <a:rPr lang="en-US" sz="2800" dirty="0"/>
              <a:t>is </a:t>
            </a:r>
            <a:r>
              <a:rPr lang="en-US" sz="2800" dirty="0" smtClean="0"/>
              <a:t>band-pass</a:t>
            </a:r>
            <a:r>
              <a:rPr lang="en-US" sz="2800" dirty="0"/>
              <a:t>, and/or</a:t>
            </a:r>
          </a:p>
          <a:p>
            <a:r>
              <a:rPr lang="en-US" sz="2800" dirty="0"/>
              <a:t>2) Multiple users need to share the </a:t>
            </a:r>
            <a:r>
              <a:rPr lang="en-US" sz="2800" dirty="0" smtClean="0"/>
              <a:t>medium – microwave systems.</a:t>
            </a:r>
            <a:endParaRPr lang="en-US" sz="2800"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46" y="3811193"/>
            <a:ext cx="4354044" cy="251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p:cNvPicPr>
            <a:picLocks noChangeAspect="1"/>
          </p:cNvPicPr>
          <p:nvPr/>
        </p:nvPicPr>
        <p:blipFill>
          <a:blip r:embed="rId3"/>
          <a:stretch>
            <a:fillRect/>
          </a:stretch>
        </p:blipFill>
        <p:spPr>
          <a:xfrm>
            <a:off x="5701063" y="3811193"/>
            <a:ext cx="3157187" cy="2518082"/>
          </a:xfrm>
          <a:prstGeom prst="rect">
            <a:avLst/>
          </a:prstGeom>
        </p:spPr>
      </p:pic>
    </p:spTree>
    <p:extLst>
      <p:ext uri="{BB962C8B-B14F-4D97-AF65-F5344CB8AC3E}">
        <p14:creationId xmlns:p14="http://schemas.microsoft.com/office/powerpoint/2010/main" val="42012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BEEF4"/>
          </a:solidFill>
        </p:spPr>
        <p:txBody>
          <a:bodyPr/>
          <a:lstStyle/>
          <a:p>
            <a:pPr algn="ctr"/>
            <a:r>
              <a:rPr lang="en-US" dirty="0" smtClean="0"/>
              <a:t>Modulation</a:t>
            </a:r>
            <a:endParaRPr lang="en-US" dirty="0"/>
          </a:p>
        </p:txBody>
      </p:sp>
      <p:sp>
        <p:nvSpPr>
          <p:cNvPr id="3" name="Content Placeholder 2"/>
          <p:cNvSpPr>
            <a:spLocks noGrp="1"/>
          </p:cNvSpPr>
          <p:nvPr>
            <p:ph idx="1"/>
          </p:nvPr>
        </p:nvSpPr>
        <p:spPr>
          <a:xfrm>
            <a:off x="533401" y="1923144"/>
            <a:ext cx="8324850" cy="4203020"/>
          </a:xfrm>
        </p:spPr>
        <p:txBody>
          <a:bodyPr>
            <a:normAutofit/>
          </a:bodyPr>
          <a:lstStyle/>
          <a:p>
            <a:r>
              <a:rPr lang="en-US" sz="2800" dirty="0" smtClean="0"/>
              <a:t> It is the process of converting digital data or a low-pass analog to band-pass (higher-frequency) analog signal</a:t>
            </a:r>
            <a:endParaRPr lang="en-US" sz="2800" dirty="0"/>
          </a:p>
        </p:txBody>
      </p:sp>
      <p:sp>
        <p:nvSpPr>
          <p:cNvPr id="4" name="Slide Number Placeholder 3"/>
          <p:cNvSpPr>
            <a:spLocks noGrp="1"/>
          </p:cNvSpPr>
          <p:nvPr>
            <p:ph type="sldNum" sz="quarter" idx="12"/>
          </p:nvPr>
        </p:nvSpPr>
        <p:spPr/>
        <p:txBody>
          <a:bodyPr/>
          <a:lstStyle/>
          <a:p>
            <a:pPr>
              <a:defRPr/>
            </a:pPr>
            <a:fld id="{E145C2D5-6672-F843-B524-4AE2D1EC71F3}" type="slidenum">
              <a:rPr lang="en-US" smtClean="0"/>
              <a:pPr>
                <a:defRPr/>
              </a:pPr>
              <a:t>9</a:t>
            </a:fld>
            <a:endParaRPr lang="en-US"/>
          </a:p>
        </p:txBody>
      </p:sp>
      <p:pic>
        <p:nvPicPr>
          <p:cNvPr id="5" name="Picture 4"/>
          <p:cNvPicPr>
            <a:picLocks noChangeAspect="1"/>
          </p:cNvPicPr>
          <p:nvPr/>
        </p:nvPicPr>
        <p:blipFill>
          <a:blip r:embed="rId2"/>
          <a:stretch>
            <a:fillRect/>
          </a:stretch>
        </p:blipFill>
        <p:spPr>
          <a:xfrm>
            <a:off x="1447800" y="3505200"/>
            <a:ext cx="6248400" cy="1905000"/>
          </a:xfrm>
          <a:prstGeom prst="rect">
            <a:avLst/>
          </a:prstGeom>
        </p:spPr>
      </p:pic>
      <p:pic>
        <p:nvPicPr>
          <p:cNvPr id="6" name="Picture 5"/>
          <p:cNvPicPr>
            <a:picLocks noChangeAspect="1"/>
          </p:cNvPicPr>
          <p:nvPr/>
        </p:nvPicPr>
        <p:blipFill>
          <a:blip r:embed="rId3"/>
          <a:stretch>
            <a:fillRect/>
          </a:stretch>
        </p:blipFill>
        <p:spPr>
          <a:xfrm>
            <a:off x="3124200" y="5746750"/>
            <a:ext cx="2908300" cy="839107"/>
          </a:xfrm>
          <a:prstGeom prst="rect">
            <a:avLst/>
          </a:prstGeom>
        </p:spPr>
      </p:pic>
    </p:spTree>
    <p:extLst>
      <p:ext uri="{BB962C8B-B14F-4D97-AF65-F5344CB8AC3E}">
        <p14:creationId xmlns:p14="http://schemas.microsoft.com/office/powerpoint/2010/main" val="1557279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357</TotalTime>
  <Words>2456</Words>
  <Application>Microsoft Macintosh PowerPoint</Application>
  <PresentationFormat>On-screen Show (4:3)</PresentationFormat>
  <Paragraphs>266</Paragraphs>
  <Slides>46</Slides>
  <Notes>19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Analog Transmission</vt:lpstr>
      <vt:lpstr>205NET CLO</vt:lpstr>
      <vt:lpstr>Data Modulation And Encoding</vt:lpstr>
      <vt:lpstr>Outline</vt:lpstr>
      <vt:lpstr>Introduction</vt:lpstr>
      <vt:lpstr>Channel Properties</vt:lpstr>
      <vt:lpstr>Analog  Analog </vt:lpstr>
      <vt:lpstr>Digital  Analog</vt:lpstr>
      <vt:lpstr>Modulation</vt:lpstr>
      <vt:lpstr>Carrier Signal</vt:lpstr>
      <vt:lpstr>PowerPoint Presentation</vt:lpstr>
      <vt:lpstr>PowerPoint Presentation</vt:lpstr>
      <vt:lpstr>Modulation of Digital Data</vt:lpstr>
      <vt:lpstr>Types of Digital-to-Analog Conversion</vt:lpstr>
      <vt:lpstr>Amplitude Shift Keying</vt:lpstr>
      <vt:lpstr>Binary ASK </vt:lpstr>
      <vt:lpstr>Implementation of Binary ASK</vt:lpstr>
      <vt:lpstr>Example</vt:lpstr>
      <vt:lpstr>Example</vt:lpstr>
      <vt:lpstr>Amplitude Shift Keying</vt:lpstr>
      <vt:lpstr>Multilevel ASK</vt:lpstr>
      <vt:lpstr>Frequency Shift Keying</vt:lpstr>
      <vt:lpstr>PowerPoint Presentation</vt:lpstr>
      <vt:lpstr>Frequency Shift Keying</vt:lpstr>
      <vt:lpstr>Multilevel FSK</vt:lpstr>
      <vt:lpstr>Phase Shift Keying</vt:lpstr>
      <vt:lpstr>Phase Shift Keying</vt:lpstr>
      <vt:lpstr>Implementation of BPSK</vt:lpstr>
      <vt:lpstr>Phase Shift Keying</vt:lpstr>
      <vt:lpstr>Quadrature PSK</vt:lpstr>
      <vt:lpstr>Quadrature PSK</vt:lpstr>
      <vt:lpstr>Quadrature PSK</vt:lpstr>
      <vt:lpstr>Quadrature Amplitude Modulation</vt:lpstr>
      <vt:lpstr>Ex: Time domain for an 8-QAM signal</vt:lpstr>
      <vt:lpstr>PowerPoint Presentation</vt:lpstr>
      <vt:lpstr>Modulation of Analog Data</vt:lpstr>
      <vt:lpstr>Types of Analog-to-Analog Modulation</vt:lpstr>
      <vt:lpstr>Amplitude Modulation (AM)</vt:lpstr>
      <vt:lpstr>AM Bandwidth</vt:lpstr>
      <vt:lpstr>Standard Bandwidth Allocation for AM  Radio</vt:lpstr>
      <vt:lpstr>Frequency Modulation</vt:lpstr>
      <vt:lpstr>FM Bandwidth</vt:lpstr>
      <vt:lpstr>Standard Bandwidth Allocation for FM  Radio</vt:lpstr>
      <vt:lpstr>Standard Bandwidth Allocation for FM  Radio</vt:lpstr>
      <vt:lpstr>Phase Modulation</vt:lpstr>
      <vt:lpstr>PowerPoint Presentation</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Analog Transmission</dc:title>
  <dc:creator>Nour Alhariqi</dc:creator>
  <cp:lastModifiedBy>Nour Alhariqi</cp:lastModifiedBy>
  <cp:revision>50</cp:revision>
  <dcterms:created xsi:type="dcterms:W3CDTF">2018-10-06T14:08:44Z</dcterms:created>
  <dcterms:modified xsi:type="dcterms:W3CDTF">2019-02-02T07:52:11Z</dcterms:modified>
</cp:coreProperties>
</file>