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4"/>
  </p:sldMasterIdLst>
  <p:notesMasterIdLst>
    <p:notesMasterId r:id="rId29"/>
  </p:notesMasterIdLst>
  <p:sldIdLst>
    <p:sldId id="368" r:id="rId5"/>
    <p:sldId id="354" r:id="rId6"/>
    <p:sldId id="286" r:id="rId7"/>
    <p:sldId id="287" r:id="rId8"/>
    <p:sldId id="289" r:id="rId9"/>
    <p:sldId id="357" r:id="rId10"/>
    <p:sldId id="369" r:id="rId11"/>
    <p:sldId id="358" r:id="rId12"/>
    <p:sldId id="370" r:id="rId13"/>
    <p:sldId id="371" r:id="rId14"/>
    <p:sldId id="362" r:id="rId15"/>
    <p:sldId id="290" r:id="rId16"/>
    <p:sldId id="372" r:id="rId17"/>
    <p:sldId id="363" r:id="rId18"/>
    <p:sldId id="294" r:id="rId19"/>
    <p:sldId id="364" r:id="rId20"/>
    <p:sldId id="365" r:id="rId21"/>
    <p:sldId id="297" r:id="rId22"/>
    <p:sldId id="366" r:id="rId23"/>
    <p:sldId id="298" r:id="rId24"/>
    <p:sldId id="299" r:id="rId25"/>
    <p:sldId id="300" r:id="rId26"/>
    <p:sldId id="367" r:id="rId27"/>
    <p:sldId id="30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2616" autoAdjust="0"/>
  </p:normalViewPr>
  <p:slideViewPr>
    <p:cSldViewPr>
      <p:cViewPr>
        <p:scale>
          <a:sx n="66" d="100"/>
          <a:sy n="66"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29/01/2018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BB39A9-B904-4C80-8479-19A286D4656F}" type="slidenum">
              <a:rPr lang="en-GB" smtClean="0"/>
              <a:pPr/>
              <a:t>2</a:t>
            </a:fld>
            <a:endParaRPr lang="en-GB"/>
          </a:p>
        </p:txBody>
      </p:sp>
    </p:spTree>
    <p:extLst>
      <p:ext uri="{BB962C8B-B14F-4D97-AF65-F5344CB8AC3E}">
        <p14:creationId xmlns:p14="http://schemas.microsoft.com/office/powerpoint/2010/main" val="1597118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ABB39A9-B904-4C80-8479-19A286D4656F}" type="slidenum">
              <a:rPr lang="en-GB" smtClean="0"/>
              <a:pPr/>
              <a:t>16</a:t>
            </a:fld>
            <a:endParaRPr lang="en-GB"/>
          </a:p>
        </p:txBody>
      </p:sp>
    </p:spTree>
    <p:extLst>
      <p:ext uri="{BB962C8B-B14F-4D97-AF65-F5344CB8AC3E}">
        <p14:creationId xmlns:p14="http://schemas.microsoft.com/office/powerpoint/2010/main" val="2303789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8D41B-1E61-47CF-A09C-1BE5EEFBA2B3}" type="slidenum">
              <a:rPr lang="en-US"/>
              <a:pPr/>
              <a:t>18</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2.17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 Although it may be obvious that each router must have a separate physical address for each connection, it may not be obvious why it needs a logical address for each connection. We discuss these issues in Chapters 11 and 12 when we discuss routing.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extLst>
      <p:ext uri="{BB962C8B-B14F-4D97-AF65-F5344CB8AC3E}">
        <p14:creationId xmlns:p14="http://schemas.microsoft.com/office/powerpoint/2010/main" val="2023273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BF42B-C2B2-4392-B847-269ED185205C}" type="slidenum">
              <a:rPr lang="en-US"/>
              <a:pPr/>
              <a:t>20</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2334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D49F3-8E79-461D-B292-CA12A4DCB3FD}" type="slidenum">
              <a:rPr lang="en-US"/>
              <a:pPr/>
              <a:t>21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4466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7CC35-26D8-48A7-9087-EC83A7BB373A}" type="slidenum">
              <a:rPr lang="en-US"/>
              <a:pPr/>
              <a:t>22</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2.18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Note that although both computers are using the same application, FTP, for example, the port addresses are different because one is a client program and the other is a server program, as we will see in Chapter 17.</a:t>
            </a:r>
          </a:p>
          <a:p>
            <a:endParaRPr lang="en-US" dirty="0"/>
          </a:p>
        </p:txBody>
      </p:sp>
    </p:spTree>
    <p:extLst>
      <p:ext uri="{BB962C8B-B14F-4D97-AF65-F5344CB8AC3E}">
        <p14:creationId xmlns:p14="http://schemas.microsoft.com/office/powerpoint/2010/main" val="577374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86F83-D233-435E-A433-A03E7300C57A}" type="slidenum">
              <a:rPr lang="en-US"/>
              <a:pPr/>
              <a:t>24</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3818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B082E-0ACB-4303-A5EF-67B8F9BEFB20}" type="slidenum">
              <a:rPr lang="en-US"/>
              <a:pPr/>
              <a:t>3</a:t>
            </a:fld>
            <a:endParaRPr 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796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CFCB5-E085-433B-9AEA-952A43164963}" type="slidenum">
              <a:rPr lang="en-US"/>
              <a:pPr/>
              <a:t>4</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72443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E1550-77FC-4E5E-89CF-AD63A3FBDEFA}" type="slidenum">
              <a:rPr lang="en-US"/>
              <a:pPr/>
              <a:t>5</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6068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F0DEB-F1F1-4A25-B730-2403A349C669}" type="slidenum">
              <a:rPr lang="en-US"/>
              <a:pPr/>
              <a:t>10</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6000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51E9AF-E74D-49C2-974C-1C5466E768BD}" type="slidenum">
              <a:rPr lang="en-US"/>
              <a:pPr/>
              <a:t>11</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130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81FFC-B0C1-4F43-94F2-5528E66D449D}" type="slidenum">
              <a:rPr lang="en-US"/>
              <a:pPr/>
              <a:t>12</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3700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fld id="{F3D44236-9EC4-442D-B497-F9D098CA4937}" type="slidenum">
              <a:rPr lang="en-US" altLang="ar-SA" b="0"/>
              <a:pPr/>
              <a:t>13</a:t>
            </a:fld>
            <a:endParaRPr lang="en-US" altLang="ar-SA" b="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extLst>
      <p:ext uri="{BB962C8B-B14F-4D97-AF65-F5344CB8AC3E}">
        <p14:creationId xmlns:p14="http://schemas.microsoft.com/office/powerpoint/2010/main" val="386677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E9EF4-13E1-4E0A-9D67-B2B74FCA10B7}" type="slidenum">
              <a:rPr lang="en-US"/>
              <a:pPr/>
              <a:t>15</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36579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F44DEF3-F500-47E4-B565-BB0A83A0F0BD}" type="datetime1">
              <a:rPr lang="en-US" smtClean="0"/>
              <a:t>1/29/2018</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87272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5026F9-0F3C-4DC8-AEE9-FD42E9F8EECE}" type="datetime1">
              <a:rPr lang="en-US" smtClean="0"/>
              <a:t>1/29/2018</a:t>
            </a:fld>
            <a:endParaRPr lang="en-GB"/>
          </a:p>
        </p:txBody>
      </p:sp>
      <p:sp>
        <p:nvSpPr>
          <p:cNvPr id="5" name="Footer Placeholder 4"/>
          <p:cNvSpPr>
            <a:spLocks noGrp="1"/>
          </p:cNvSpPr>
          <p:nvPr>
            <p:ph type="ftr" sz="quarter" idx="11"/>
          </p:nvPr>
        </p:nvSpPr>
        <p:spPr/>
        <p:txBody>
          <a:body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63390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2036AEC-5621-4778-9916-4CAB2A67528E}" type="datetime1">
              <a:rPr lang="en-US" smtClean="0"/>
              <a:t>1/29/2018</a:t>
            </a:fld>
            <a:endParaRPr lang="en-GB"/>
          </a:p>
        </p:txBody>
      </p:sp>
      <p:sp>
        <p:nvSpPr>
          <p:cNvPr id="5" name="Footer Placeholder 4"/>
          <p:cNvSpPr>
            <a:spLocks noGrp="1"/>
          </p:cNvSpPr>
          <p:nvPr>
            <p:ph type="ftr" sz="quarter" idx="11"/>
          </p:nvPr>
        </p:nvSpPr>
        <p:spPr>
          <a:xfrm>
            <a:off x="581192" y="5951810"/>
            <a:ext cx="5922209" cy="365125"/>
          </a:xfrm>
        </p:spPr>
        <p:txBody>
          <a:body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69335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7F9DF-35BC-4AB1-87A2-C496CD668896}" type="datetime1">
              <a:rPr lang="en-US" smtClean="0"/>
              <a:t>1/29/2018</a:t>
            </a:fld>
            <a:endParaRPr lang="en-GB"/>
          </a:p>
        </p:txBody>
      </p:sp>
      <p:sp>
        <p:nvSpPr>
          <p:cNvPr id="5" name="Footer Placeholder 4"/>
          <p:cNvSpPr>
            <a:spLocks noGrp="1"/>
          </p:cNvSpPr>
          <p:nvPr>
            <p:ph type="ftr" sz="quarter" idx="11"/>
          </p:nvPr>
        </p:nvSpPr>
        <p:spPr/>
        <p:txBody>
          <a:body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04379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3C04C1F-B820-47C3-BB84-53CB5E7122EF}" type="datetime1">
              <a:rPr lang="en-US" smtClean="0"/>
              <a:t>1/29/2018</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248335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AE38D4-6163-4990-B8F7-7E271C3CD3E0}" type="datetime1">
              <a:rPr lang="en-US" smtClean="0"/>
              <a:t>1/29/2018</a:t>
            </a:fld>
            <a:endParaRPr lang="en-GB"/>
          </a:p>
        </p:txBody>
      </p:sp>
      <p:sp>
        <p:nvSpPr>
          <p:cNvPr id="6" name="Footer Placeholder 5"/>
          <p:cNvSpPr>
            <a:spLocks noGrp="1"/>
          </p:cNvSpPr>
          <p:nvPr>
            <p:ph type="ftr" sz="quarter" idx="11"/>
          </p:nvPr>
        </p:nvSpPr>
        <p:spPr/>
        <p:txBody>
          <a:bodyPr/>
          <a:lstStyle/>
          <a:p>
            <a:r>
              <a:rPr lang="en-GB" smtClean="0"/>
              <a:t>Nouf Aljaffan (C) 2012 - CSC 1202 Course at KSU</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53309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F35D6C-C63A-4163-885C-9C29BE37D15E}" type="datetime1">
              <a:rPr lang="en-US" smtClean="0"/>
              <a:t>1/29/2018</a:t>
            </a:fld>
            <a:endParaRPr lang="en-GB"/>
          </a:p>
        </p:txBody>
      </p:sp>
      <p:sp>
        <p:nvSpPr>
          <p:cNvPr id="8" name="Footer Placeholder 7"/>
          <p:cNvSpPr>
            <a:spLocks noGrp="1"/>
          </p:cNvSpPr>
          <p:nvPr>
            <p:ph type="ftr" sz="quarter" idx="11"/>
          </p:nvPr>
        </p:nvSpPr>
        <p:spPr/>
        <p:txBody>
          <a:bodyPr/>
          <a:lstStyle/>
          <a:p>
            <a:r>
              <a:rPr lang="en-GB" smtClean="0"/>
              <a:t>Nouf Aljaffan (C) 2012 - CSC 1202 Course at KSU</a:t>
            </a:r>
            <a:endParaRPr lang="en-GB"/>
          </a:p>
        </p:txBody>
      </p:sp>
      <p:sp>
        <p:nvSpPr>
          <p:cNvPr id="9" name="Slide Number Placeholder 8"/>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98004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2DD5E-7405-45B3-8A21-347EB57A7889}" type="datetime1">
              <a:rPr lang="en-US" smtClean="0"/>
              <a:t>1/29/2018</a:t>
            </a:fld>
            <a:endParaRPr lang="en-GB"/>
          </a:p>
        </p:txBody>
      </p:sp>
      <p:sp>
        <p:nvSpPr>
          <p:cNvPr id="4" name="Footer Placeholder 3"/>
          <p:cNvSpPr>
            <a:spLocks noGrp="1"/>
          </p:cNvSpPr>
          <p:nvPr>
            <p:ph type="ftr" sz="quarter" idx="11"/>
          </p:nvPr>
        </p:nvSpPr>
        <p:spPr/>
        <p:txBody>
          <a:bodyPr/>
          <a:lstStyle/>
          <a:p>
            <a:r>
              <a:rPr lang="en-GB" smtClean="0"/>
              <a:t>Nouf Aljaffan (C) 2012 - CSC 1202 Course at KSU</a:t>
            </a:r>
            <a:endParaRPr lang="en-GB"/>
          </a:p>
        </p:txBody>
      </p:sp>
      <p:sp>
        <p:nvSpPr>
          <p:cNvPr id="5" name="Slide Number Placeholder 4"/>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18063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5420-FDFC-45F2-909E-15D8553946DF}" type="datetime1">
              <a:rPr lang="en-US" smtClean="0"/>
              <a:t>1/29/2018</a:t>
            </a:fld>
            <a:endParaRPr lang="en-GB"/>
          </a:p>
        </p:txBody>
      </p:sp>
      <p:sp>
        <p:nvSpPr>
          <p:cNvPr id="3" name="Footer Placeholder 2"/>
          <p:cNvSpPr>
            <a:spLocks noGrp="1"/>
          </p:cNvSpPr>
          <p:nvPr>
            <p:ph type="ftr" sz="quarter" idx="11"/>
          </p:nvPr>
        </p:nvSpPr>
        <p:spPr/>
        <p:txBody>
          <a:bodyPr/>
          <a:lstStyle/>
          <a:p>
            <a:r>
              <a:rPr lang="en-GB" smtClean="0"/>
              <a:t>Nouf Aljaffan (C) 2012 - CSC 1202 Course at KSU</a:t>
            </a:r>
            <a:endParaRPr lang="en-GB"/>
          </a:p>
        </p:txBody>
      </p:sp>
      <p:sp>
        <p:nvSpPr>
          <p:cNvPr id="4" name="Slide Number Placeholder 3"/>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33392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BC37D04-1158-4185-8E1E-A79D66231CBB}" type="datetime1">
              <a:rPr lang="en-US" smtClean="0"/>
              <a:t>1/29/2018</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Nouf Aljaffan (C) 2012 - CSC 1202 Course at KSU</a:t>
            </a:r>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17971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83DAD-90FD-4AE5-9D2D-E6B6F3EE831B}" type="datetime1">
              <a:rPr lang="en-US" smtClean="0"/>
              <a:t>1/29/2018</a:t>
            </a:fld>
            <a:endParaRPr lang="en-GB"/>
          </a:p>
        </p:txBody>
      </p:sp>
      <p:sp>
        <p:nvSpPr>
          <p:cNvPr id="6" name="Footer Placeholder 5"/>
          <p:cNvSpPr>
            <a:spLocks noGrp="1"/>
          </p:cNvSpPr>
          <p:nvPr>
            <p:ph type="ftr" sz="quarter" idx="11"/>
          </p:nvPr>
        </p:nvSpPr>
        <p:spPr/>
        <p:txBody>
          <a:bodyPr/>
          <a:lstStyle/>
          <a:p>
            <a:r>
              <a:rPr lang="en-GB" smtClean="0"/>
              <a:t>Nouf Aljaffan (C) 2012 - CSC 1202 Course at KSU</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5577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9F61C00-E5BC-425A-9043-45E4EF546422}" type="datetime1">
              <a:rPr lang="en-US" smtClean="0"/>
              <a:t>1/29/2018</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GB" smtClean="0"/>
              <a:t>Nouf Aljaffan (C) 2012 - CSC 1202 Course at KSU</a:t>
            </a:r>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F157247-27E4-4418-B0F8-4ADC1D62559E}" type="slidenum">
              <a:rPr lang="en-GB" smtClean="0"/>
              <a:pPr/>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7588710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e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ip_synch" TargetMode="External"/><Relationship Id="rId2" Type="http://schemas.openxmlformats.org/officeDocument/2006/relationships/hyperlink" Target="http://en.wikipedia.org/wiki/Web_conferenc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folHlink"/>
                </a:solidFill>
                <a:latin typeface="Times" pitchFamily="18" charset="0"/>
              </a:rPr>
              <a:t>The OSI Model and the TCP/IP Protocol Suite</a:t>
            </a:r>
            <a:endParaRPr lang="ar-SA" dirty="0"/>
          </a:p>
        </p:txBody>
      </p:sp>
      <p:sp>
        <p:nvSpPr>
          <p:cNvPr id="3" name="Subtitle 2"/>
          <p:cNvSpPr>
            <a:spLocks noGrp="1"/>
          </p:cNvSpPr>
          <p:nvPr>
            <p:ph type="subTitle" idx="1"/>
          </p:nvPr>
        </p:nvSpPr>
        <p:spPr/>
        <p:txBody>
          <a:bodyPr/>
          <a:lstStyle/>
          <a:p>
            <a:r>
              <a:rPr lang="en-US" dirty="0" smtClean="0"/>
              <a:t>CS 1202</a:t>
            </a:r>
            <a:endParaRPr lang="ar-SA" dirty="0"/>
          </a:p>
        </p:txBody>
      </p:sp>
      <p:sp>
        <p:nvSpPr>
          <p:cNvPr id="4" name="TextBox 3"/>
          <p:cNvSpPr txBox="1"/>
          <p:nvPr/>
        </p:nvSpPr>
        <p:spPr>
          <a:xfrm>
            <a:off x="581192" y="3212976"/>
            <a:ext cx="4278840" cy="584775"/>
          </a:xfrm>
          <a:prstGeom prst="rect">
            <a:avLst/>
          </a:prstGeom>
          <a:noFill/>
        </p:spPr>
        <p:txBody>
          <a:bodyPr wrap="square" rtlCol="1">
            <a:spAutoFit/>
          </a:bodyPr>
          <a:lstStyle/>
          <a:p>
            <a:r>
              <a:rPr lang="en-US" sz="3200" dirty="0" smtClean="0">
                <a:solidFill>
                  <a:schemeClr val="bg1"/>
                </a:solidFill>
              </a:rPr>
              <a:t>Lectur3 part2</a:t>
            </a:r>
            <a:endParaRPr lang="ar-SA" sz="3200" dirty="0">
              <a:solidFill>
                <a:schemeClr val="bg1"/>
              </a:solidFill>
            </a:endParaRPr>
          </a:p>
        </p:txBody>
      </p:sp>
    </p:spTree>
    <p:extLst>
      <p:ext uri="{BB962C8B-B14F-4D97-AF65-F5344CB8AC3E}">
        <p14:creationId xmlns:p14="http://schemas.microsoft.com/office/powerpoint/2010/main" val="2708360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188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988" y="3505200"/>
            <a:ext cx="6892925"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187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Communication </a:t>
            </a:r>
            <a:r>
              <a:rPr lang="en-US" altLang="en-US" i="1" dirty="0">
                <a:latin typeface="Times New Roman" pitchFamily="18" charset="0"/>
              </a:rPr>
              <a:t>at application layer</a:t>
            </a:r>
          </a:p>
        </p:txBody>
      </p:sp>
      <p:sp>
        <p:nvSpPr>
          <p:cNvPr id="59187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188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25" y="838200"/>
            <a:ext cx="8308975"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8288" y="1268413"/>
            <a:ext cx="6234112"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8"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7288" y="4495800"/>
            <a:ext cx="6919912" cy="206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50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91885"/>
                                        </p:tgtEl>
                                        <p:attrNameLst>
                                          <p:attrName>style.visibility</p:attrName>
                                        </p:attrNameLst>
                                      </p:cBhvr>
                                      <p:to>
                                        <p:strVal val="visible"/>
                                      </p:to>
                                    </p:set>
                                    <p:animEffect transition="in" filter="diamond(in)">
                                      <p:cBhvr>
                                        <p:cTn id="11" dur="2000"/>
                                        <p:tgtEl>
                                          <p:spTgt spid="5918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91888"/>
                                        </p:tgtEl>
                                        <p:attrNameLst>
                                          <p:attrName>style.visibility</p:attrName>
                                        </p:attrNameLst>
                                      </p:cBhvr>
                                      <p:to>
                                        <p:strVal val="visible"/>
                                      </p:to>
                                    </p:set>
                                    <p:animEffect transition="in" filter="wipe(left)">
                                      <p:cBhvr>
                                        <p:cTn id="16" dur="3000"/>
                                        <p:tgtEl>
                                          <p:spTgt spid="591888"/>
                                        </p:tgtEl>
                                      </p:cBhvr>
                                    </p:animEffect>
                                  </p:childTnLst>
                                </p:cTn>
                              </p:par>
                              <p:par>
                                <p:cTn id="17" presetID="22" presetClass="entr" presetSubtype="8" fill="hold" nodeType="withEffect">
                                  <p:stCondLst>
                                    <p:cond delay="0"/>
                                  </p:stCondLst>
                                  <p:childTnLst>
                                    <p:set>
                                      <p:cBhvr>
                                        <p:cTn id="18" dur="1" fill="hold">
                                          <p:stCondLst>
                                            <p:cond delay="0"/>
                                          </p:stCondLst>
                                        </p:cTn>
                                        <p:tgtEl>
                                          <p:spTgt spid="591887"/>
                                        </p:tgtEl>
                                        <p:attrNameLst>
                                          <p:attrName>style.visibility</p:attrName>
                                        </p:attrNameLst>
                                      </p:cBhvr>
                                      <p:to>
                                        <p:strVal val="visible"/>
                                      </p:to>
                                    </p:set>
                                    <p:animEffect transition="in" filter="wipe(left)">
                                      <p:cBhvr>
                                        <p:cTn id="19" dur="3000"/>
                                        <p:tgtEl>
                                          <p:spTgt spid="591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Summery of </a:t>
            </a:r>
            <a:r>
              <a:rPr lang="en-US" altLang="en-US" i="1" dirty="0">
                <a:latin typeface="Times New Roman" pitchFamily="18" charset="0"/>
              </a:rPr>
              <a:t>OSI Layers</a:t>
            </a:r>
          </a:p>
        </p:txBody>
      </p:sp>
      <p:sp>
        <p:nvSpPr>
          <p:cNvPr id="57958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7959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463" y="879475"/>
            <a:ext cx="6535737" cy="544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132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79595"/>
                                        </p:tgtEl>
                                        <p:attrNameLst>
                                          <p:attrName>style.visibility</p:attrName>
                                        </p:attrNameLst>
                                      </p:cBhvr>
                                      <p:to>
                                        <p:strVal val="visible"/>
                                      </p:to>
                                    </p:set>
                                    <p:animEffect transition="in" filter="wipe(up)">
                                      <p:cBhvr>
                                        <p:cTn id="7" dur="5000"/>
                                        <p:tgtEl>
                                          <p:spTgt spid="57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Times" pitchFamily="18" charset="0"/>
              </a:rPr>
              <a:t>ADDRESSING</a:t>
            </a:r>
            <a:endParaRPr lang="en-US" sz="4400" dirty="0">
              <a:latin typeface="Times" pitchFamily="18" charset="0"/>
            </a:endParaRPr>
          </a:p>
        </p:txBody>
      </p:sp>
      <p:sp>
        <p:nvSpPr>
          <p:cNvPr id="3" name="Content Placeholder 2"/>
          <p:cNvSpPr>
            <a:spLocks noGrp="1"/>
          </p:cNvSpPr>
          <p:nvPr>
            <p:ph idx="1"/>
          </p:nvPr>
        </p:nvSpPr>
        <p:spPr>
          <a:xfrm>
            <a:off x="581192" y="1916833"/>
            <a:ext cx="8383296" cy="3941966"/>
          </a:xfrm>
        </p:spPr>
        <p:txBody>
          <a:bodyPr>
            <a:normAutofit/>
          </a:bodyPr>
          <a:lstStyle/>
          <a:p>
            <a:pPr algn="l" rtl="0"/>
            <a:r>
              <a:rPr lang="en-US" sz="2000" dirty="0" smtClean="0"/>
              <a:t>Four levels of addresses are used in an internet employing the TCP/IP protocols:</a:t>
            </a:r>
          </a:p>
          <a:p>
            <a:pPr lvl="1" algn="l" rtl="0"/>
            <a:r>
              <a:rPr lang="en-US" sz="1800" dirty="0" smtClean="0"/>
              <a:t>physical address</a:t>
            </a:r>
          </a:p>
          <a:p>
            <a:pPr lvl="1" algn="l" rtl="0"/>
            <a:r>
              <a:rPr lang="en-US" sz="1800" dirty="0" smtClean="0"/>
              <a:t>logical address</a:t>
            </a:r>
          </a:p>
          <a:p>
            <a:pPr lvl="1" algn="l" rtl="0"/>
            <a:r>
              <a:rPr lang="en-US" sz="1800" dirty="0" smtClean="0"/>
              <a:t>port address</a:t>
            </a:r>
          </a:p>
          <a:p>
            <a:pPr lvl="1" algn="l" rtl="0"/>
            <a:r>
              <a:rPr lang="en-US" sz="1800" dirty="0" smtClean="0"/>
              <a:t>application-specific address.</a:t>
            </a:r>
          </a:p>
          <a:p>
            <a:pPr lvl="1" algn="l" rtl="0">
              <a:buNone/>
            </a:pPr>
            <a:r>
              <a:rPr lang="en-US" sz="1800" dirty="0" smtClean="0"/>
              <a:t>Each address is related to a one layer in the TCP/IP architecture </a:t>
            </a:r>
          </a:p>
        </p:txBody>
      </p:sp>
      <p:sp>
        <p:nvSpPr>
          <p:cNvPr id="62054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951573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ar-SA" i="1" dirty="0"/>
              <a:t>Addresses in </a:t>
            </a:r>
            <a:r>
              <a:rPr lang="en-US" altLang="ar-SA" i="1" dirty="0" smtClean="0"/>
              <a:t>TCP/IP</a:t>
            </a:r>
            <a:endParaRPr lang="ar-SA" dirty="0"/>
          </a:p>
        </p:txBody>
      </p:sp>
      <p:sp>
        <p:nvSpPr>
          <p:cNvPr id="3277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latin typeface="Arial" panose="020B0604020202020204" pitchFamily="34" charset="0"/>
              </a:rPr>
              <a:t>2.</a:t>
            </a:r>
            <a:fld id="{395F69C9-ACC7-4EA2-9078-12C77B13C26A}" type="slidenum">
              <a:rPr lang="en-US" altLang="ar-SA">
                <a:latin typeface="Arial" panose="020B0604020202020204" pitchFamily="34" charset="0"/>
              </a:rPr>
              <a:pPr/>
              <a:t>13</a:t>
            </a:fld>
            <a:endParaRPr lang="en-US" altLang="ar-SA">
              <a:latin typeface="Arial" panose="020B0604020202020204" pitchFamily="34" charset="0"/>
            </a:endParaRPr>
          </a:p>
        </p:txBody>
      </p:sp>
      <p:sp>
        <p:nvSpPr>
          <p:cNvPr id="32771" name="Line 2"/>
          <p:cNvSpPr>
            <a:spLocks noChangeShapeType="1"/>
          </p:cNvSpPr>
          <p:nvPr/>
        </p:nvSpPr>
        <p:spPr bwMode="auto">
          <a:xfrm>
            <a:off x="152400" y="152400"/>
            <a:ext cx="8763000" cy="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772" name="Line 3"/>
          <p:cNvSpPr>
            <a:spLocks noChangeShapeType="1"/>
          </p:cNvSpPr>
          <p:nvPr/>
        </p:nvSpPr>
        <p:spPr bwMode="auto">
          <a:xfrm>
            <a:off x="152400" y="990600"/>
            <a:ext cx="8763000" cy="0"/>
          </a:xfrm>
          <a:prstGeom prst="line">
            <a:avLst/>
          </a:prstGeom>
          <a:noFill/>
          <a:ln w="1905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774" name="Line 5"/>
          <p:cNvSpPr>
            <a:spLocks noChangeShapeType="1"/>
          </p:cNvSpPr>
          <p:nvPr/>
        </p:nvSpPr>
        <p:spPr bwMode="auto">
          <a:xfrm>
            <a:off x="152400" y="6248400"/>
            <a:ext cx="8763000" cy="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pic>
        <p:nvPicPr>
          <p:cNvPr id="3277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65" y="2468400"/>
            <a:ext cx="7834312"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TextBox 7"/>
          <p:cNvSpPr txBox="1">
            <a:spLocks noChangeArrowheads="1"/>
          </p:cNvSpPr>
          <p:nvPr/>
        </p:nvSpPr>
        <p:spPr bwMode="auto">
          <a:xfrm>
            <a:off x="6781800" y="4572000"/>
            <a:ext cx="19764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Email address</a:t>
            </a:r>
          </a:p>
          <a:p>
            <a:r>
              <a:rPr lang="en-US" altLang="ar-SA"/>
              <a:t>Web URL address</a:t>
            </a:r>
          </a:p>
        </p:txBody>
      </p:sp>
      <p:sp>
        <p:nvSpPr>
          <p:cNvPr id="32777" name="TextBox 8"/>
          <p:cNvSpPr txBox="1">
            <a:spLocks noChangeArrowheads="1"/>
          </p:cNvSpPr>
          <p:nvPr/>
        </p:nvSpPr>
        <p:spPr bwMode="auto">
          <a:xfrm>
            <a:off x="457200" y="4572000"/>
            <a:ext cx="1546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MAC address</a:t>
            </a:r>
          </a:p>
        </p:txBody>
      </p:sp>
      <p:sp>
        <p:nvSpPr>
          <p:cNvPr id="32778" name="TextBox 9"/>
          <p:cNvSpPr txBox="1">
            <a:spLocks noChangeArrowheads="1"/>
          </p:cNvSpPr>
          <p:nvPr/>
        </p:nvSpPr>
        <p:spPr bwMode="auto">
          <a:xfrm>
            <a:off x="2590800" y="4572000"/>
            <a:ext cx="1212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IP address</a:t>
            </a:r>
          </a:p>
        </p:txBody>
      </p:sp>
      <p:sp>
        <p:nvSpPr>
          <p:cNvPr id="32779" name="TextBox 10"/>
          <p:cNvSpPr txBox="1">
            <a:spLocks noChangeArrowheads="1"/>
          </p:cNvSpPr>
          <p:nvPr/>
        </p:nvSpPr>
        <p:spPr bwMode="auto">
          <a:xfrm>
            <a:off x="4648200" y="4572000"/>
            <a:ext cx="1460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dirty="0"/>
              <a:t>TCP/UDP </a:t>
            </a:r>
          </a:p>
          <a:p>
            <a:r>
              <a:rPr lang="en-US" altLang="ar-SA" dirty="0"/>
              <a:t>Port number</a:t>
            </a:r>
          </a:p>
        </p:txBody>
      </p:sp>
    </p:spTree>
    <p:extLst>
      <p:ext uri="{BB962C8B-B14F-4D97-AF65-F5344CB8AC3E}">
        <p14:creationId xmlns:p14="http://schemas.microsoft.com/office/powerpoint/2010/main" val="250732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487363" y="1295400"/>
            <a:ext cx="8428037" cy="4495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802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7970838" cy="335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801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1: </a:t>
            </a:r>
            <a:r>
              <a:rPr lang="en-US" altLang="en-US" i="1" dirty="0">
                <a:latin typeface="Times New Roman" pitchFamily="18" charset="0"/>
              </a:rPr>
              <a:t>physical addresses</a:t>
            </a:r>
          </a:p>
        </p:txBody>
      </p:sp>
      <p:sp>
        <p:nvSpPr>
          <p:cNvPr id="59801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8029"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810000"/>
            <a:ext cx="308927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1"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68675" y="3516313"/>
            <a:ext cx="1050925" cy="11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2"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5800" y="3505200"/>
            <a:ext cx="987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3"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05400" y="3886200"/>
            <a:ext cx="3217863"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074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8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98029"/>
                                        </p:tgtEl>
                                        <p:attrNameLst>
                                          <p:attrName>style.visibility</p:attrName>
                                        </p:attrNameLst>
                                      </p:cBhvr>
                                      <p:to>
                                        <p:strVal val="visible"/>
                                      </p:to>
                                    </p:set>
                                    <p:animEffect transition="in" filter="wipe(left)">
                                      <p:cBhvr>
                                        <p:cTn id="11" dur="2000"/>
                                        <p:tgtEl>
                                          <p:spTgt spid="598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xit" presetSubtype="0" fill="hold" nodeType="clickEffect">
                                  <p:stCondLst>
                                    <p:cond delay="0"/>
                                  </p:stCondLst>
                                  <p:childTnLst>
                                    <p:animEffect transition="out" filter="dissolve">
                                      <p:cBhvr>
                                        <p:cTn id="15" dur="500"/>
                                        <p:tgtEl>
                                          <p:spTgt spid="598029"/>
                                        </p:tgtEl>
                                      </p:cBhvr>
                                    </p:animEffect>
                                    <p:set>
                                      <p:cBhvr>
                                        <p:cTn id="16" dur="1" fill="hold">
                                          <p:stCondLst>
                                            <p:cond delay="499"/>
                                          </p:stCondLst>
                                        </p:cTn>
                                        <p:tgtEl>
                                          <p:spTgt spid="598029"/>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98031"/>
                                        </p:tgtEl>
                                        <p:attrNameLst>
                                          <p:attrName>style.visibility</p:attrName>
                                        </p:attrNameLst>
                                      </p:cBhvr>
                                      <p:to>
                                        <p:strVal val="visible"/>
                                      </p:to>
                                    </p:set>
                                    <p:animEffect transition="in" filter="wipe(down)">
                                      <p:cBhvr>
                                        <p:cTn id="21" dur="2000"/>
                                        <p:tgtEl>
                                          <p:spTgt spid="5980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xit" presetSubtype="0" fill="hold" nodeType="clickEffect">
                                  <p:stCondLst>
                                    <p:cond delay="0"/>
                                  </p:stCondLst>
                                  <p:childTnLst>
                                    <p:animEffect transition="out" filter="dissolve">
                                      <p:cBhvr>
                                        <p:cTn id="25" dur="500"/>
                                        <p:tgtEl>
                                          <p:spTgt spid="598031"/>
                                        </p:tgtEl>
                                      </p:cBhvr>
                                    </p:animEffect>
                                    <p:set>
                                      <p:cBhvr>
                                        <p:cTn id="26" dur="1" fill="hold">
                                          <p:stCondLst>
                                            <p:cond delay="499"/>
                                          </p:stCondLst>
                                        </p:cTn>
                                        <p:tgtEl>
                                          <p:spTgt spid="59803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98032"/>
                                        </p:tgtEl>
                                        <p:attrNameLst>
                                          <p:attrName>style.visibility</p:attrName>
                                        </p:attrNameLst>
                                      </p:cBhvr>
                                      <p:to>
                                        <p:strVal val="visible"/>
                                      </p:to>
                                    </p:set>
                                    <p:animEffect transition="in" filter="wipe(down)">
                                      <p:cBhvr>
                                        <p:cTn id="31" dur="2000"/>
                                        <p:tgtEl>
                                          <p:spTgt spid="5980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598032"/>
                                        </p:tgtEl>
                                      </p:cBhvr>
                                    </p:animEffect>
                                    <p:set>
                                      <p:cBhvr>
                                        <p:cTn id="36" dur="1" fill="hold">
                                          <p:stCondLst>
                                            <p:cond delay="499"/>
                                          </p:stCondLst>
                                        </p:cTn>
                                        <p:tgtEl>
                                          <p:spTgt spid="59803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98033"/>
                                        </p:tgtEl>
                                        <p:attrNameLst>
                                          <p:attrName>style.visibility</p:attrName>
                                        </p:attrNameLst>
                                      </p:cBhvr>
                                      <p:to>
                                        <p:strVal val="visible"/>
                                      </p:to>
                                    </p:set>
                                    <p:animEffect transition="in" filter="wipe(left)">
                                      <p:cBhvr>
                                        <p:cTn id="41" dur="2000"/>
                                        <p:tgtEl>
                                          <p:spTgt spid="5980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xit" presetSubtype="0" fill="hold" nodeType="clickEffect">
                                  <p:stCondLst>
                                    <p:cond delay="0"/>
                                  </p:stCondLst>
                                  <p:childTnLst>
                                    <p:animEffect transition="out" filter="dissolve">
                                      <p:cBhvr>
                                        <p:cTn id="45" dur="500"/>
                                        <p:tgtEl>
                                          <p:spTgt spid="598033"/>
                                        </p:tgtEl>
                                      </p:cBhvr>
                                    </p:animEffect>
                                    <p:set>
                                      <p:cBhvr>
                                        <p:cTn id="46" dur="1" fill="hold">
                                          <p:stCondLst>
                                            <p:cond delay="499"/>
                                          </p:stCondLst>
                                        </p:cTn>
                                        <p:tgtEl>
                                          <p:spTgt spid="59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1: physical addresses</a:t>
            </a:r>
            <a:endParaRPr lang="en-US" dirty="0"/>
          </a:p>
        </p:txBody>
      </p:sp>
      <p:sp>
        <p:nvSpPr>
          <p:cNvPr id="3" name="Content Placeholder 2"/>
          <p:cNvSpPr>
            <a:spLocks noGrp="1"/>
          </p:cNvSpPr>
          <p:nvPr>
            <p:ph idx="1"/>
          </p:nvPr>
        </p:nvSpPr>
        <p:spPr>
          <a:xfrm>
            <a:off x="323528" y="1988840"/>
            <a:ext cx="8640960" cy="4752527"/>
          </a:xfrm>
        </p:spPr>
        <p:txBody>
          <a:bodyPr>
            <a:normAutofit/>
          </a:bodyPr>
          <a:lstStyle/>
          <a:p>
            <a:pPr marL="0" indent="0" algn="l" rtl="0">
              <a:buNone/>
            </a:pPr>
            <a:r>
              <a:rPr lang="en-US" dirty="0" smtClean="0"/>
              <a:t>In the previous figure a node with physical address 10 sends a frame to a node with physical address 87. The two nodes are connected by a link (a LAN). </a:t>
            </a:r>
          </a:p>
          <a:p>
            <a:pPr marL="0" indent="0" algn="l" rtl="0">
              <a:buNone/>
            </a:pPr>
            <a:r>
              <a:rPr lang="en-US" dirty="0" smtClean="0"/>
              <a:t>At the data link layer, this frame contains physical (link) addresses in the header. These are the only addresses needed. The rest of the header contains other information needed at this level.</a:t>
            </a:r>
          </a:p>
          <a:p>
            <a:pPr marL="0" indent="0" algn="l" rtl="0">
              <a:buNone/>
            </a:pPr>
            <a:r>
              <a:rPr lang="en-US" dirty="0" smtClean="0"/>
              <a:t> As the figure shows, the computer with physical address 10 is the sender, and the computer with physical address 87 is the receiver.</a:t>
            </a:r>
          </a:p>
          <a:p>
            <a:pPr marL="0" indent="0" algn="l" rtl="0">
              <a:buNone/>
            </a:pPr>
            <a:r>
              <a:rPr lang="en-US" dirty="0" smtClean="0"/>
              <a:t> The data link layer at the sender receives data from an upper layer. It encapsulates the data in a frame. The frame is propagated through the LAN. </a:t>
            </a:r>
          </a:p>
          <a:p>
            <a:pPr marL="0" indent="0" algn="l" rtl="0">
              <a:buNone/>
            </a:pPr>
            <a:r>
              <a:rPr lang="en-US" dirty="0" smtClean="0"/>
              <a:t>Each station with a physical address other than 87 drops the frame because the destination address in the frame does not match its own physical address. The intended destination computer, however, finds a match between the destination address in the frame and its own physical address.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a:t>
            </a:r>
            <a:endParaRPr lang="en-US" dirty="0"/>
          </a:p>
        </p:txBody>
      </p:sp>
      <p:sp>
        <p:nvSpPr>
          <p:cNvPr id="3" name="Content Placeholder 2"/>
          <p:cNvSpPr>
            <a:spLocks noGrp="1"/>
          </p:cNvSpPr>
          <p:nvPr>
            <p:ph idx="1"/>
          </p:nvPr>
        </p:nvSpPr>
        <p:spPr>
          <a:xfrm>
            <a:off x="581192" y="2204864"/>
            <a:ext cx="7989752" cy="3149878"/>
          </a:xfrm>
        </p:spPr>
        <p:txBody>
          <a:bodyPr/>
          <a:lstStyle/>
          <a:p>
            <a:pPr algn="l" rtl="0"/>
            <a:r>
              <a:rPr lang="en-US" dirty="0" smtClean="0">
                <a:latin typeface="Arial Unicode MS" pitchFamily="34" charset="-128"/>
              </a:rPr>
              <a:t>As we will see later, most local area networks use a 48-bit (6-byte) physical address written as 12 hexadecimal digits; every byte (2 hexadecimal digits) is separated by a colon, as shown below:</a:t>
            </a:r>
            <a:endParaRPr lang="en-US" dirty="0">
              <a:latin typeface="Arial Unicode MS" pitchFamily="34" charset="-128"/>
            </a:endParaRPr>
          </a:p>
        </p:txBody>
      </p:sp>
      <p:sp>
        <p:nvSpPr>
          <p:cNvPr id="4" name="Text Box 7"/>
          <p:cNvSpPr txBox="1">
            <a:spLocks noChangeArrowheads="1"/>
          </p:cNvSpPr>
          <p:nvPr/>
        </p:nvSpPr>
        <p:spPr bwMode="auto">
          <a:xfrm>
            <a:off x="304800" y="4725144"/>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effectLst>
                  <a:outerShdw blurRad="38100" dist="38100" dir="2700000" algn="tl">
                    <a:srgbClr val="000000"/>
                  </a:outerShdw>
                </a:effectLst>
                <a:latin typeface="Arial Unicode MS" pitchFamily="34" charset="-128"/>
              </a:rPr>
              <a:t>07:01:02:01:2C:4B</a:t>
            </a:r>
          </a:p>
          <a:p>
            <a:pPr algn="ctr"/>
            <a:r>
              <a:rPr lang="en-US" sz="2400" dirty="0">
                <a:latin typeface="Arial Unicode MS" pitchFamily="34" charset="-128"/>
              </a:rPr>
              <a:t>A 6-byte (12 hexadecimal digits) physical address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007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9838" y="1139825"/>
            <a:ext cx="7065962"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006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2: </a:t>
            </a:r>
            <a:r>
              <a:rPr lang="en-US" altLang="en-US" i="1" dirty="0">
                <a:latin typeface="Times New Roman" pitchFamily="18" charset="0"/>
              </a:rPr>
              <a:t>logical addresses</a:t>
            </a:r>
          </a:p>
        </p:txBody>
      </p:sp>
      <p:sp>
        <p:nvSpPr>
          <p:cNvPr id="60006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007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4200" y="1905000"/>
            <a:ext cx="40132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7"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4275" y="1919288"/>
            <a:ext cx="1736725" cy="387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8"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0538" y="4491038"/>
            <a:ext cx="4030662" cy="152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380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0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00076"/>
                                        </p:tgtEl>
                                        <p:attrNameLst>
                                          <p:attrName>style.visibility</p:attrName>
                                        </p:attrNameLst>
                                      </p:cBhvr>
                                      <p:to>
                                        <p:strVal val="visible"/>
                                      </p:to>
                                    </p:set>
                                    <p:animEffect transition="in" filter="wipe(left)">
                                      <p:cBhvr>
                                        <p:cTn id="11" dur="2000"/>
                                        <p:tgtEl>
                                          <p:spTgt spid="600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600076"/>
                                        </p:tgtEl>
                                      </p:cBhvr>
                                    </p:animEffect>
                                    <p:set>
                                      <p:cBhvr>
                                        <p:cTn id="16" dur="1" fill="hold">
                                          <p:stCondLst>
                                            <p:cond delay="499"/>
                                          </p:stCondLst>
                                        </p:cTn>
                                        <p:tgtEl>
                                          <p:spTgt spid="60007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00077"/>
                                        </p:tgtEl>
                                        <p:attrNameLst>
                                          <p:attrName>style.visibility</p:attrName>
                                        </p:attrNameLst>
                                      </p:cBhvr>
                                      <p:to>
                                        <p:strVal val="visible"/>
                                      </p:to>
                                    </p:set>
                                    <p:animEffect transition="in" filter="wipe(up)">
                                      <p:cBhvr>
                                        <p:cTn id="21" dur="2000"/>
                                        <p:tgtEl>
                                          <p:spTgt spid="600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nodeType="clickEffect">
                                  <p:stCondLst>
                                    <p:cond delay="0"/>
                                  </p:stCondLst>
                                  <p:childTnLst>
                                    <p:animEffect transition="out" filter="blinds(horizontal)">
                                      <p:cBhvr>
                                        <p:cTn id="25" dur="500"/>
                                        <p:tgtEl>
                                          <p:spTgt spid="600077"/>
                                        </p:tgtEl>
                                      </p:cBhvr>
                                    </p:animEffect>
                                    <p:set>
                                      <p:cBhvr>
                                        <p:cTn id="26" dur="1" fill="hold">
                                          <p:stCondLst>
                                            <p:cond delay="499"/>
                                          </p:stCondLst>
                                        </p:cTn>
                                        <p:tgtEl>
                                          <p:spTgt spid="60007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600078"/>
                                        </p:tgtEl>
                                        <p:attrNameLst>
                                          <p:attrName>style.visibility</p:attrName>
                                        </p:attrNameLst>
                                      </p:cBhvr>
                                      <p:to>
                                        <p:strVal val="visible"/>
                                      </p:to>
                                    </p:set>
                                    <p:animEffect transition="in" filter="wipe(right)">
                                      <p:cBhvr>
                                        <p:cTn id="31" dur="2000"/>
                                        <p:tgtEl>
                                          <p:spTgt spid="6000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600078"/>
                                        </p:tgtEl>
                                      </p:cBhvr>
                                    </p:animEffect>
                                    <p:set>
                                      <p:cBhvr>
                                        <p:cTn id="36" dur="1" fill="hold">
                                          <p:stCondLst>
                                            <p:cond delay="499"/>
                                          </p:stCondLst>
                                        </p:cTn>
                                        <p:tgtEl>
                                          <p:spTgt spid="6000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2: logical addresses</a:t>
            </a:r>
            <a:endParaRPr lang="en-US" dirty="0"/>
          </a:p>
        </p:txBody>
      </p:sp>
      <p:sp>
        <p:nvSpPr>
          <p:cNvPr id="3" name="Content Placeholder 2"/>
          <p:cNvSpPr>
            <a:spLocks noGrp="1"/>
          </p:cNvSpPr>
          <p:nvPr>
            <p:ph idx="1"/>
          </p:nvPr>
        </p:nvSpPr>
        <p:spPr>
          <a:xfrm>
            <a:off x="268032" y="2132856"/>
            <a:ext cx="8616072" cy="4441357"/>
          </a:xfrm>
        </p:spPr>
        <p:txBody>
          <a:bodyPr>
            <a:noAutofit/>
          </a:bodyPr>
          <a:lstStyle/>
          <a:p>
            <a:pPr algn="l" rtl="0"/>
            <a:r>
              <a:rPr lang="en-US" sz="2000" dirty="0" smtClean="0">
                <a:latin typeface="Arial Unicode MS" pitchFamily="34" charset="-128"/>
              </a:rPr>
              <a:t>The previous figure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a:t>
            </a:r>
          </a:p>
          <a:p>
            <a:pPr algn="l" rtl="0"/>
            <a:r>
              <a:rPr lang="en-US" sz="2000" dirty="0" smtClean="0">
                <a:latin typeface="Arial Unicode MS" pitchFamily="34" charset="-128"/>
              </a:rPr>
              <a:t>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pPr algn="l" rtl="0"/>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rtl="0"/>
            <a:r>
              <a:rPr lang="en-US" sz="2800"/>
              <a:t>Transport Layer</a:t>
            </a:r>
          </a:p>
        </p:txBody>
      </p:sp>
      <p:sp>
        <p:nvSpPr>
          <p:cNvPr id="36867" name="Rectangle 3"/>
          <p:cNvSpPr>
            <a:spLocks noGrp="1" noChangeArrowheads="1"/>
          </p:cNvSpPr>
          <p:nvPr>
            <p:ph idx="1"/>
          </p:nvPr>
        </p:nvSpPr>
        <p:spPr>
          <a:xfrm>
            <a:off x="179512" y="2780928"/>
            <a:ext cx="8784976" cy="3789040"/>
          </a:xfrm>
        </p:spPr>
        <p:txBody>
          <a:bodyPr>
            <a:noAutofit/>
          </a:bodyPr>
          <a:lstStyle/>
          <a:p>
            <a:pPr algn="l" rtl="0"/>
            <a:r>
              <a:rPr lang="en-GB" dirty="0" smtClean="0"/>
              <a:t>The transport layer is responsible for process-to-process delivery of the entire message.</a:t>
            </a:r>
          </a:p>
          <a:p>
            <a:pPr algn="l" rtl="0"/>
            <a:r>
              <a:rPr lang="en-GB" dirty="0" smtClean="0"/>
              <a:t>Makes sure that the data arrives without errors, in the proper sequence and in a reliable condition.</a:t>
            </a:r>
          </a:p>
          <a:p>
            <a:pPr algn="l" rtl="0"/>
            <a:r>
              <a:rPr lang="en-GB" b="1" dirty="0" smtClean="0">
                <a:solidFill>
                  <a:schemeClr val="accent2"/>
                </a:solidFill>
              </a:rPr>
              <a:t>Functions:</a:t>
            </a:r>
          </a:p>
          <a:p>
            <a:pPr lvl="1" algn="l" rtl="0"/>
            <a:r>
              <a:rPr lang="en-GB" sz="1800" dirty="0" smtClean="0"/>
              <a:t>Port addressing, The network layer gets each packet to the correct computer; the transport layer gets the entire message to the correct process on that computer. </a:t>
            </a:r>
          </a:p>
          <a:p>
            <a:pPr lvl="1" algn="l" rtl="0"/>
            <a:r>
              <a:rPr lang="en-GB" sz="1800" dirty="0" smtClean="0"/>
              <a:t>Segmentation and reassembly: a message is divided into transmittable segments, each having a sequence number</a:t>
            </a:r>
          </a:p>
          <a:p>
            <a:pPr lvl="1" algn="l" rtl="0"/>
            <a:r>
              <a:rPr lang="en-GB" sz="1800" dirty="0" smtClean="0"/>
              <a:t>Connection control: The transport layer can be either connectionless or connection-oriented.</a:t>
            </a:r>
          </a:p>
          <a:p>
            <a:pPr lvl="1" algn="l" rtl="0"/>
            <a:r>
              <a:rPr lang="en-GB" sz="1800" dirty="0" smtClean="0"/>
              <a:t>Flow control</a:t>
            </a:r>
          </a:p>
          <a:p>
            <a:pPr lvl="1" algn="l" rtl="0"/>
            <a:r>
              <a:rPr lang="en-GB" sz="1800" dirty="0" smtClean="0"/>
              <a:t>Error control</a:t>
            </a:r>
          </a:p>
          <a:p>
            <a:pPr algn="l" rtl="0"/>
            <a:endParaRPr lang="en-GB" dirty="0" smtClean="0"/>
          </a:p>
          <a:p>
            <a:pPr algn="l" rtl="0"/>
            <a:endParaRPr lang="en-GB" dirty="0" smtClean="0"/>
          </a:p>
          <a:p>
            <a:pPr algn="l" rtl="0"/>
            <a:endParaRPr lang="en-US" dirty="0" smtClean="0"/>
          </a:p>
        </p:txBody>
      </p:sp>
    </p:spTree>
    <p:extLst>
      <p:ext uri="{BB962C8B-B14F-4D97-AF65-F5344CB8AC3E}">
        <p14:creationId xmlns:p14="http://schemas.microsoft.com/office/powerpoint/2010/main" val="262005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3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5"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6"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7"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will change from hop to hop, but the logical addresses remain the same.</a:t>
            </a:r>
          </a:p>
        </p:txBody>
      </p:sp>
      <p:grpSp>
        <p:nvGrpSpPr>
          <p:cNvPr id="628748" name="Group 12"/>
          <p:cNvGrpSpPr>
            <a:grpSpLocks/>
          </p:cNvGrpSpPr>
          <p:nvPr/>
        </p:nvGrpSpPr>
        <p:grpSpPr bwMode="auto">
          <a:xfrm>
            <a:off x="609600" y="2133600"/>
            <a:ext cx="1143000" cy="566738"/>
            <a:chOff x="1200" y="1248"/>
            <a:chExt cx="720" cy="357"/>
          </a:xfrm>
        </p:grpSpPr>
        <p:pic>
          <p:nvPicPr>
            <p:cNvPr id="6287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875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420879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8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62874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628745"/>
                                        </p:tgtEl>
                                        <p:attrNameLst>
                                          <p:attrName>style.visibility</p:attrName>
                                        </p:attrNameLst>
                                      </p:cBhvr>
                                      <p:to>
                                        <p:strVal val="visible"/>
                                      </p:to>
                                    </p:set>
                                    <p:animEffect transition="in" filter="checkerboard(across)">
                                      <p:cBhvr>
                                        <p:cTn id="14" dur="500"/>
                                        <p:tgtEl>
                                          <p:spTgt spid="62874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628746"/>
                                        </p:tgtEl>
                                        <p:attrNameLst>
                                          <p:attrName>style.visibility</p:attrName>
                                        </p:attrNameLst>
                                      </p:cBhvr>
                                      <p:to>
                                        <p:strVal val="visible"/>
                                      </p:to>
                                    </p:set>
                                    <p:animEffect transition="in" filter="checkerboard(across)">
                                      <p:cBhvr>
                                        <p:cTn id="18" dur="500"/>
                                        <p:tgtEl>
                                          <p:spTgt spid="62874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628747"/>
                                        </p:tgtEl>
                                        <p:attrNameLst>
                                          <p:attrName>style.visibility</p:attrName>
                                        </p:attrNameLst>
                                      </p:cBhvr>
                                      <p:to>
                                        <p:strVal val="visible"/>
                                      </p:to>
                                    </p:set>
                                    <p:animEffect transition="in" filter="checkerboard(across)">
                                      <p:cBhvr>
                                        <p:cTn id="22" dur="500"/>
                                        <p:tgtEl>
                                          <p:spTgt spid="628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5" grpId="0" animBg="1"/>
      <p:bldP spid="628746" grpId="0" animBg="1"/>
      <p:bldP spid="6287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altLang="en-US" i="1" dirty="0" smtClean="0">
                <a:latin typeface="Times New Roman" pitchFamily="18" charset="0"/>
              </a:rPr>
              <a:t>Port address</a:t>
            </a:r>
            <a:br>
              <a:rPr lang="en-US" altLang="en-US" i="1" dirty="0" smtClean="0">
                <a:latin typeface="Times New Roman" pitchFamily="18" charset="0"/>
              </a:rPr>
            </a:br>
            <a:endParaRPr lang="en-GB" dirty="0"/>
          </a:p>
        </p:txBody>
      </p:sp>
      <p:sp>
        <p:nvSpPr>
          <p:cNvPr id="3" name="Content Placeholder 2"/>
          <p:cNvSpPr>
            <a:spLocks noGrp="1"/>
          </p:cNvSpPr>
          <p:nvPr>
            <p:ph idx="1"/>
          </p:nvPr>
        </p:nvSpPr>
        <p:spPr>
          <a:xfrm>
            <a:off x="467544" y="1803838"/>
            <a:ext cx="7989752" cy="3630795"/>
          </a:xfrm>
        </p:spPr>
        <p:txBody>
          <a:bodyPr>
            <a:normAutofit/>
          </a:bodyPr>
          <a:lstStyle/>
          <a:p>
            <a:pPr algn="l" rtl="0"/>
            <a:r>
              <a:rPr lang="en-GB" sz="2000" dirty="0">
                <a:latin typeface="Arial Unicode MS" pitchFamily="34" charset="-128"/>
              </a:rPr>
              <a:t>T</a:t>
            </a:r>
            <a:r>
              <a:rPr lang="en-GB" sz="2000" dirty="0" smtClean="0">
                <a:latin typeface="Arial Unicode MS" pitchFamily="34" charset="-128"/>
              </a:rPr>
              <a:t>he purpose of ports is to uniquely identify different applications or processes running on a single computer and thereby enable them to share a single physical connection to a packet-switched network like the Internet.</a:t>
            </a:r>
          </a:p>
          <a:p>
            <a:pPr algn="l" rtl="0"/>
            <a:r>
              <a:rPr lang="en-US" sz="2000" dirty="0" smtClean="0">
                <a:latin typeface="Arial Unicode MS" pitchFamily="34" charset="-128"/>
              </a:rPr>
              <a:t>As we will see later, a port address is a 16-bit address represented by one decimal number as shown.</a:t>
            </a:r>
          </a:p>
          <a:p>
            <a:pPr algn="l" rtl="0">
              <a:buNone/>
            </a:pPr>
            <a:endParaRPr lang="en-US" sz="2000" dirty="0" smtClean="0">
              <a:latin typeface="Arial Unicode MS" pitchFamily="34" charset="-128"/>
            </a:endParaRPr>
          </a:p>
          <a:p>
            <a:pPr algn="l" rtl="0"/>
            <a:endParaRPr lang="en-GB" sz="2000" dirty="0"/>
          </a:p>
        </p:txBody>
      </p:sp>
      <p:sp>
        <p:nvSpPr>
          <p:cNvPr id="9" name="Text Box 7"/>
          <p:cNvSpPr txBox="1">
            <a:spLocks noChangeArrowheads="1"/>
          </p:cNvSpPr>
          <p:nvPr/>
        </p:nvSpPr>
        <p:spPr bwMode="auto">
          <a:xfrm>
            <a:off x="273786" y="5384693"/>
            <a:ext cx="8839200" cy="830997"/>
          </a:xfrm>
          <a:prstGeom prst="rect">
            <a:avLst/>
          </a:prstGeom>
          <a:solidFill>
            <a:srgbClr val="DDDDDD"/>
          </a:solidFill>
          <a:ln w="9525">
            <a:noFill/>
            <a:miter lim="800000"/>
            <a:headEnd/>
            <a:tailEnd/>
          </a:ln>
          <a:effectLst/>
        </p:spPr>
        <p:txBody>
          <a:bodyPr>
            <a:spAutoFit/>
          </a:bodyPr>
          <a:lstStyle/>
          <a:p>
            <a:r>
              <a:rPr lang="en-US" sz="2400" dirty="0">
                <a:solidFill>
                  <a:schemeClr val="hlink"/>
                </a:solidFill>
                <a:latin typeface="Arial Unicode MS" pitchFamily="34" charset="-128"/>
              </a:rPr>
              <a:t>753</a:t>
            </a:r>
          </a:p>
          <a:p>
            <a:r>
              <a:rPr lang="en-US" sz="2400" dirty="0">
                <a:latin typeface="Arial Unicode MS" pitchFamily="34" charset="-128"/>
              </a:rPr>
              <a:t>A 16-bit port address represented as one single number</a:t>
            </a:r>
          </a:p>
        </p:txBody>
      </p:sp>
    </p:spTree>
    <p:extLst>
      <p:ext uri="{BB962C8B-B14F-4D97-AF65-F5344CB8AC3E}">
        <p14:creationId xmlns:p14="http://schemas.microsoft.com/office/powerpoint/2010/main" val="3298735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2128" name="Group 16"/>
          <p:cNvGrpSpPr>
            <a:grpSpLocks/>
          </p:cNvGrpSpPr>
          <p:nvPr/>
        </p:nvGrpSpPr>
        <p:grpSpPr bwMode="auto">
          <a:xfrm>
            <a:off x="1730375" y="1219200"/>
            <a:ext cx="5737225" cy="4783138"/>
            <a:chOff x="1090" y="768"/>
            <a:chExt cx="3614" cy="3013"/>
          </a:xfrm>
        </p:grpSpPr>
        <p:pic>
          <p:nvPicPr>
            <p:cNvPr id="60212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 y="768"/>
              <a:ext cx="3518" cy="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9" y="1429"/>
              <a:ext cx="3455"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5" y="3393"/>
              <a:ext cx="70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211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3: </a:t>
            </a:r>
            <a:r>
              <a:rPr lang="en-US" altLang="en-US" i="1" dirty="0">
                <a:latin typeface="Times New Roman" pitchFamily="18" charset="0"/>
              </a:rPr>
              <a:t>port </a:t>
            </a:r>
            <a:r>
              <a:rPr lang="en-US" altLang="en-US" i="1" dirty="0" smtClean="0">
                <a:latin typeface="Times New Roman" pitchFamily="18" charset="0"/>
              </a:rPr>
              <a:t>address</a:t>
            </a:r>
            <a:endParaRPr lang="en-US" altLang="en-US" i="1" dirty="0">
              <a:latin typeface="Times New Roman" pitchFamily="18" charset="0"/>
            </a:endParaRPr>
          </a:p>
        </p:txBody>
      </p:sp>
      <p:sp>
        <p:nvSpPr>
          <p:cNvPr id="60211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2129"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0275" y="1905000"/>
            <a:ext cx="2193925"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30" name="Picture 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8800" y="1903413"/>
            <a:ext cx="1901825"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22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2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02129"/>
                                        </p:tgtEl>
                                        <p:attrNameLst>
                                          <p:attrName>style.visibility</p:attrName>
                                        </p:attrNameLst>
                                      </p:cBhvr>
                                      <p:to>
                                        <p:strVal val="visible"/>
                                      </p:to>
                                    </p:set>
                                    <p:animEffect transition="in" filter="wipe(up)">
                                      <p:cBhvr>
                                        <p:cTn id="11" dur="2000"/>
                                        <p:tgtEl>
                                          <p:spTgt spid="602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32" fill="hold" nodeType="clickEffect">
                                  <p:stCondLst>
                                    <p:cond delay="0"/>
                                  </p:stCondLst>
                                  <p:childTnLst>
                                    <p:anim calcmode="lin" valueType="num">
                                      <p:cBhvr>
                                        <p:cTn id="15" dur="500"/>
                                        <p:tgtEl>
                                          <p:spTgt spid="602129"/>
                                        </p:tgtEl>
                                        <p:attrNameLst>
                                          <p:attrName>ppt_w</p:attrName>
                                        </p:attrNameLst>
                                      </p:cBhvr>
                                      <p:tavLst>
                                        <p:tav tm="0">
                                          <p:val>
                                            <p:strVal val="ppt_w"/>
                                          </p:val>
                                        </p:tav>
                                        <p:tav tm="100000">
                                          <p:val>
                                            <p:fltVal val="0"/>
                                          </p:val>
                                        </p:tav>
                                      </p:tavLst>
                                    </p:anim>
                                    <p:anim calcmode="lin" valueType="num">
                                      <p:cBhvr>
                                        <p:cTn id="16" dur="500"/>
                                        <p:tgtEl>
                                          <p:spTgt spid="602129"/>
                                        </p:tgtEl>
                                        <p:attrNameLst>
                                          <p:attrName>ppt_h</p:attrName>
                                        </p:attrNameLst>
                                      </p:cBhvr>
                                      <p:tavLst>
                                        <p:tav tm="0">
                                          <p:val>
                                            <p:strVal val="ppt_h"/>
                                          </p:val>
                                        </p:tav>
                                        <p:tav tm="100000">
                                          <p:val>
                                            <p:fltVal val="0"/>
                                          </p:val>
                                        </p:tav>
                                      </p:tavLst>
                                    </p:anim>
                                    <p:set>
                                      <p:cBhvr>
                                        <p:cTn id="17" dur="1" fill="hold">
                                          <p:stCondLst>
                                            <p:cond delay="499"/>
                                          </p:stCondLst>
                                        </p:cTn>
                                        <p:tgtEl>
                                          <p:spTgt spid="60212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02130"/>
                                        </p:tgtEl>
                                        <p:attrNameLst>
                                          <p:attrName>style.visibility</p:attrName>
                                        </p:attrNameLst>
                                      </p:cBhvr>
                                      <p:to>
                                        <p:strVal val="visible"/>
                                      </p:to>
                                    </p:set>
                                    <p:animEffect transition="in" filter="wipe(down)">
                                      <p:cBhvr>
                                        <p:cTn id="22" dur="2000"/>
                                        <p:tgtEl>
                                          <p:spTgt spid="602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602130"/>
                                        </p:tgtEl>
                                        <p:attrNameLst>
                                          <p:attrName>ppt_w</p:attrName>
                                        </p:attrNameLst>
                                      </p:cBhvr>
                                      <p:tavLst>
                                        <p:tav tm="0">
                                          <p:val>
                                            <p:strVal val="ppt_w"/>
                                          </p:val>
                                        </p:tav>
                                        <p:tav tm="100000">
                                          <p:val>
                                            <p:fltVal val="0"/>
                                          </p:val>
                                        </p:tav>
                                      </p:tavLst>
                                    </p:anim>
                                    <p:anim calcmode="lin" valueType="num">
                                      <p:cBhvr>
                                        <p:cTn id="27" dur="500"/>
                                        <p:tgtEl>
                                          <p:spTgt spid="602130"/>
                                        </p:tgtEl>
                                        <p:attrNameLst>
                                          <p:attrName>ppt_h</p:attrName>
                                        </p:attrNameLst>
                                      </p:cBhvr>
                                      <p:tavLst>
                                        <p:tav tm="0">
                                          <p:val>
                                            <p:strVal val="ppt_h"/>
                                          </p:val>
                                        </p:tav>
                                        <p:tav tm="100000">
                                          <p:val>
                                            <p:fltVal val="0"/>
                                          </p:val>
                                        </p:tav>
                                      </p:tavLst>
                                    </p:anim>
                                    <p:set>
                                      <p:cBhvr>
                                        <p:cTn id="28" dur="1" fill="hold">
                                          <p:stCondLst>
                                            <p:cond delay="499"/>
                                          </p:stCondLst>
                                        </p:cTn>
                                        <p:tgtEl>
                                          <p:spTgt spid="602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altLang="en-US" i="1" dirty="0" smtClean="0">
                <a:latin typeface="Times New Roman" pitchFamily="18" charset="0"/>
              </a:rPr>
              <a:t>Example 3: port address</a:t>
            </a:r>
            <a:endParaRPr lang="en-US" dirty="0"/>
          </a:p>
        </p:txBody>
      </p:sp>
      <p:sp>
        <p:nvSpPr>
          <p:cNvPr id="3" name="Content Placeholder 2"/>
          <p:cNvSpPr>
            <a:spLocks noGrp="1"/>
          </p:cNvSpPr>
          <p:nvPr>
            <p:ph idx="1"/>
          </p:nvPr>
        </p:nvSpPr>
        <p:spPr>
          <a:xfrm>
            <a:off x="545924" y="1844824"/>
            <a:ext cx="8274547" cy="4320480"/>
          </a:xfrm>
        </p:spPr>
        <p:txBody>
          <a:bodyPr>
            <a:normAutofit/>
          </a:bodyPr>
          <a:lstStyle/>
          <a:p>
            <a:pPr algn="l" rtl="0"/>
            <a:r>
              <a:rPr lang="en-US" dirty="0" smtClean="0">
                <a:latin typeface="Arial Unicode MS" pitchFamily="34" charset="-128"/>
              </a:rPr>
              <a:t>The previous figure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a:t>
            </a:r>
          </a:p>
          <a:p>
            <a:pPr algn="l" rtl="0"/>
            <a:r>
              <a:rPr lang="en-US" dirty="0" smtClean="0">
                <a:latin typeface="Arial Unicode MS" pitchFamily="34" charset="-128"/>
              </a:rPr>
              <a:t>Note that although both computers are using the same application, FTP, for example, the port addresses are different because one is a client program and the other is a server program.</a:t>
            </a:r>
          </a:p>
          <a:p>
            <a:pPr algn="l" rtl="0"/>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0"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1"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change from hop to hop, but the logical and port addresses usually remain the same.</a:t>
            </a:r>
          </a:p>
        </p:txBody>
      </p:sp>
      <p:grpSp>
        <p:nvGrpSpPr>
          <p:cNvPr id="716812" name="Group 12"/>
          <p:cNvGrpSpPr>
            <a:grpSpLocks/>
          </p:cNvGrpSpPr>
          <p:nvPr/>
        </p:nvGrpSpPr>
        <p:grpSpPr bwMode="auto">
          <a:xfrm>
            <a:off x="609600" y="2133600"/>
            <a:ext cx="1143000" cy="566738"/>
            <a:chOff x="1200" y="1248"/>
            <a:chExt cx="720" cy="357"/>
          </a:xfrm>
        </p:grpSpPr>
        <p:pic>
          <p:nvPicPr>
            <p:cNvPr id="7168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1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721306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681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6809"/>
                                        </p:tgtEl>
                                        <p:attrNameLst>
                                          <p:attrName>style.visibility</p:attrName>
                                        </p:attrNameLst>
                                      </p:cBhvr>
                                      <p:to>
                                        <p:strVal val="visible"/>
                                      </p:to>
                                    </p:set>
                                    <p:animEffect transition="in" filter="checkerboard(across)">
                                      <p:cBhvr>
                                        <p:cTn id="14" dur="500"/>
                                        <p:tgtEl>
                                          <p:spTgt spid="71680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6810"/>
                                        </p:tgtEl>
                                        <p:attrNameLst>
                                          <p:attrName>style.visibility</p:attrName>
                                        </p:attrNameLst>
                                      </p:cBhvr>
                                      <p:to>
                                        <p:strVal val="visible"/>
                                      </p:to>
                                    </p:set>
                                    <p:animEffect transition="in" filter="checkerboard(across)">
                                      <p:cBhvr>
                                        <p:cTn id="18" dur="500"/>
                                        <p:tgtEl>
                                          <p:spTgt spid="71681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6811"/>
                                        </p:tgtEl>
                                        <p:attrNameLst>
                                          <p:attrName>style.visibility</p:attrName>
                                        </p:attrNameLst>
                                      </p:cBhvr>
                                      <p:to>
                                        <p:strVal val="visible"/>
                                      </p:to>
                                    </p:set>
                                    <p:animEffect transition="in" filter="checkerboard(across)">
                                      <p:cBhvr>
                                        <p:cTn id="22" dur="500"/>
                                        <p:tgtEl>
                                          <p:spTgt spid="716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9" grpId="0" animBg="1"/>
      <p:bldP spid="716810" grpId="0" animBg="1"/>
      <p:bldP spid="7168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98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675" y="3287713"/>
            <a:ext cx="6892925" cy="242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982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smtClean="0">
                <a:solidFill>
                  <a:schemeClr val="accent2"/>
                </a:solidFill>
                <a:latin typeface="Times New Roman" pitchFamily="18" charset="0"/>
              </a:rPr>
              <a:t> </a:t>
            </a:r>
            <a:r>
              <a:rPr lang="en-US" altLang="en-US" i="1" dirty="0">
                <a:latin typeface="Times New Roman" pitchFamily="18" charset="0"/>
              </a:rPr>
              <a:t>Communication at transport layer</a:t>
            </a:r>
          </a:p>
        </p:txBody>
      </p:sp>
      <p:sp>
        <p:nvSpPr>
          <p:cNvPr id="58982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2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2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98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625" y="838200"/>
            <a:ext cx="8080375" cy="211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9838"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1308100"/>
            <a:ext cx="63341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9839"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7900" y="4267200"/>
            <a:ext cx="6946900" cy="203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368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98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89836"/>
                                        </p:tgtEl>
                                        <p:attrNameLst>
                                          <p:attrName>style.visibility</p:attrName>
                                        </p:attrNameLst>
                                      </p:cBhvr>
                                      <p:to>
                                        <p:strVal val="visible"/>
                                      </p:to>
                                    </p:set>
                                    <p:animEffect transition="in" filter="diamond(in)">
                                      <p:cBhvr>
                                        <p:cTn id="11" dur="2000"/>
                                        <p:tgtEl>
                                          <p:spTgt spid="5898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89839"/>
                                        </p:tgtEl>
                                        <p:attrNameLst>
                                          <p:attrName>style.visibility</p:attrName>
                                        </p:attrNameLst>
                                      </p:cBhvr>
                                      <p:to>
                                        <p:strVal val="visible"/>
                                      </p:to>
                                    </p:set>
                                    <p:animEffect transition="in" filter="wipe(left)">
                                      <p:cBhvr>
                                        <p:cTn id="16" dur="3000"/>
                                        <p:tgtEl>
                                          <p:spTgt spid="589839"/>
                                        </p:tgtEl>
                                      </p:cBhvr>
                                    </p:animEffect>
                                  </p:childTnLst>
                                </p:cTn>
                              </p:par>
                              <p:par>
                                <p:cTn id="17" presetID="22" presetClass="entr" presetSubtype="8" fill="hold" nodeType="withEffect">
                                  <p:stCondLst>
                                    <p:cond delay="0"/>
                                  </p:stCondLst>
                                  <p:childTnLst>
                                    <p:set>
                                      <p:cBhvr>
                                        <p:cTn id="18" dur="1" fill="hold">
                                          <p:stCondLst>
                                            <p:cond delay="0"/>
                                          </p:stCondLst>
                                        </p:cTn>
                                        <p:tgtEl>
                                          <p:spTgt spid="589838"/>
                                        </p:tgtEl>
                                        <p:attrNameLst>
                                          <p:attrName>style.visibility</p:attrName>
                                        </p:attrNameLst>
                                      </p:cBhvr>
                                      <p:to>
                                        <p:strVal val="visible"/>
                                      </p:to>
                                    </p:set>
                                    <p:animEffect transition="in" filter="wipe(left)">
                                      <p:cBhvr>
                                        <p:cTn id="19" dur="3000"/>
                                        <p:tgtEl>
                                          <p:spTgt spid="589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5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5" name="Line 9"/>
          <p:cNvSpPr>
            <a:spLocks noChangeShapeType="1"/>
          </p:cNvSpPr>
          <p:nvPr/>
        </p:nvSpPr>
        <p:spPr bwMode="auto">
          <a:xfrm>
            <a:off x="609600" y="2227312"/>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0666" name="Line 10"/>
          <p:cNvSpPr>
            <a:spLocks noChangeShapeType="1"/>
          </p:cNvSpPr>
          <p:nvPr/>
        </p:nvSpPr>
        <p:spPr bwMode="auto">
          <a:xfrm>
            <a:off x="609600" y="4437112"/>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0667" name="Rectangle 11"/>
          <p:cNvSpPr>
            <a:spLocks noChangeArrowheads="1"/>
          </p:cNvSpPr>
          <p:nvPr/>
        </p:nvSpPr>
        <p:spPr bwMode="auto">
          <a:xfrm>
            <a:off x="647700" y="2324472"/>
            <a:ext cx="8077200" cy="2041525"/>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transport layer is a segment, user datagram, or a packet, depending on the specific protocol used in this layer.</a:t>
            </a:r>
          </a:p>
        </p:txBody>
      </p:sp>
      <p:grpSp>
        <p:nvGrpSpPr>
          <p:cNvPr id="710668" name="Group 12"/>
          <p:cNvGrpSpPr>
            <a:grpSpLocks/>
          </p:cNvGrpSpPr>
          <p:nvPr/>
        </p:nvGrpSpPr>
        <p:grpSpPr bwMode="auto">
          <a:xfrm>
            <a:off x="609601" y="1566118"/>
            <a:ext cx="1143000" cy="566738"/>
            <a:chOff x="1200" y="1248"/>
            <a:chExt cx="720" cy="357"/>
          </a:xfrm>
        </p:grpSpPr>
        <p:pic>
          <p:nvPicPr>
            <p:cNvPr id="71066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067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dirty="0">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1" y="4437112"/>
            <a:ext cx="8115300" cy="189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514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06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066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0665"/>
                                        </p:tgtEl>
                                        <p:attrNameLst>
                                          <p:attrName>style.visibility</p:attrName>
                                        </p:attrNameLst>
                                      </p:cBhvr>
                                      <p:to>
                                        <p:strVal val="visible"/>
                                      </p:to>
                                    </p:set>
                                    <p:animEffect transition="in" filter="checkerboard(across)">
                                      <p:cBhvr>
                                        <p:cTn id="14" dur="500"/>
                                        <p:tgtEl>
                                          <p:spTgt spid="71066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0666"/>
                                        </p:tgtEl>
                                        <p:attrNameLst>
                                          <p:attrName>style.visibility</p:attrName>
                                        </p:attrNameLst>
                                      </p:cBhvr>
                                      <p:to>
                                        <p:strVal val="visible"/>
                                      </p:to>
                                    </p:set>
                                    <p:animEffect transition="in" filter="checkerboard(across)">
                                      <p:cBhvr>
                                        <p:cTn id="18" dur="500"/>
                                        <p:tgtEl>
                                          <p:spTgt spid="71066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0667"/>
                                        </p:tgtEl>
                                        <p:attrNameLst>
                                          <p:attrName>style.visibility</p:attrName>
                                        </p:attrNameLst>
                                      </p:cBhvr>
                                      <p:to>
                                        <p:strVal val="visible"/>
                                      </p:to>
                                    </p:set>
                                    <p:animEffect transition="in" filter="checkerboard(across)">
                                      <p:cBhvr>
                                        <p:cTn id="22" dur="500"/>
                                        <p:tgtEl>
                                          <p:spTgt spid="710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65" grpId="0" animBg="1"/>
      <p:bldP spid="710666" grpId="0" animBg="1"/>
      <p:bldP spid="7106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application layer is a message.</a:t>
            </a:r>
          </a:p>
        </p:txBody>
      </p:sp>
      <p:grpSp>
        <p:nvGrpSpPr>
          <p:cNvPr id="712716" name="Group 12"/>
          <p:cNvGrpSpPr>
            <a:grpSpLocks/>
          </p:cNvGrpSpPr>
          <p:nvPr/>
        </p:nvGrpSpPr>
        <p:grpSpPr bwMode="auto">
          <a:xfrm>
            <a:off x="609600" y="2328863"/>
            <a:ext cx="1143000" cy="566737"/>
            <a:chOff x="1200" y="1248"/>
            <a:chExt cx="720" cy="357"/>
          </a:xfrm>
        </p:grpSpPr>
        <p:pic>
          <p:nvPicPr>
            <p:cNvPr id="71271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271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069" y="4191000"/>
            <a:ext cx="8100931" cy="204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412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2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2000" fill="hold"/>
                                        <p:tgtEl>
                                          <p:spTgt spid="71271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4000"/>
                            </p:stCondLst>
                            <p:childTnLst>
                              <p:par>
                                <p:cTn id="12" presetID="5" presetClass="entr" presetSubtype="10" fill="hold" grpId="0" nodeType="afterEffect">
                                  <p:stCondLst>
                                    <p:cond delay="0"/>
                                  </p:stCondLst>
                                  <p:childTnLst>
                                    <p:set>
                                      <p:cBhvr>
                                        <p:cTn id="13" dur="1" fill="hold">
                                          <p:stCondLst>
                                            <p:cond delay="0"/>
                                          </p:stCondLst>
                                        </p:cTn>
                                        <p:tgtEl>
                                          <p:spTgt spid="712713"/>
                                        </p:tgtEl>
                                        <p:attrNameLst>
                                          <p:attrName>style.visibility</p:attrName>
                                        </p:attrNameLst>
                                      </p:cBhvr>
                                      <p:to>
                                        <p:strVal val="visible"/>
                                      </p:to>
                                    </p:set>
                                    <p:animEffect transition="in" filter="checkerboard(across)">
                                      <p:cBhvr>
                                        <p:cTn id="14" dur="500"/>
                                        <p:tgtEl>
                                          <p:spTgt spid="712713"/>
                                        </p:tgtEl>
                                      </p:cBhvr>
                                    </p:animEffect>
                                  </p:childTnLst>
                                </p:cTn>
                              </p:par>
                            </p:childTnLst>
                          </p:cTn>
                        </p:par>
                        <p:par>
                          <p:cTn id="15" fill="hold" nodeType="afterGroup">
                            <p:stCondLst>
                              <p:cond delay="4500"/>
                            </p:stCondLst>
                            <p:childTnLst>
                              <p:par>
                                <p:cTn id="16" presetID="5" presetClass="entr" presetSubtype="10" fill="hold" grpId="0" nodeType="afterEffect">
                                  <p:stCondLst>
                                    <p:cond delay="0"/>
                                  </p:stCondLst>
                                  <p:childTnLst>
                                    <p:set>
                                      <p:cBhvr>
                                        <p:cTn id="17" dur="1" fill="hold">
                                          <p:stCondLst>
                                            <p:cond delay="0"/>
                                          </p:stCondLst>
                                        </p:cTn>
                                        <p:tgtEl>
                                          <p:spTgt spid="712714"/>
                                        </p:tgtEl>
                                        <p:attrNameLst>
                                          <p:attrName>style.visibility</p:attrName>
                                        </p:attrNameLst>
                                      </p:cBhvr>
                                      <p:to>
                                        <p:strVal val="visible"/>
                                      </p:to>
                                    </p:set>
                                    <p:animEffect transition="in" filter="checkerboard(across)">
                                      <p:cBhvr>
                                        <p:cTn id="18" dur="500"/>
                                        <p:tgtEl>
                                          <p:spTgt spid="712714"/>
                                        </p:tgtEl>
                                      </p:cBhvr>
                                    </p:animEffect>
                                  </p:childTnLst>
                                </p:cTn>
                              </p:par>
                            </p:childTnLst>
                          </p:cTn>
                        </p:par>
                        <p:par>
                          <p:cTn id="19" fill="hold" nodeType="afterGroup">
                            <p:stCondLst>
                              <p:cond delay="5000"/>
                            </p:stCondLst>
                            <p:childTnLst>
                              <p:par>
                                <p:cTn id="20" presetID="5" presetClass="entr" presetSubtype="10" fill="hold" grpId="0" nodeType="afterEffect">
                                  <p:stCondLst>
                                    <p:cond delay="0"/>
                                  </p:stCondLst>
                                  <p:childTnLst>
                                    <p:set>
                                      <p:cBhvr>
                                        <p:cTn id="21" dur="1" fill="hold">
                                          <p:stCondLst>
                                            <p:cond delay="0"/>
                                          </p:stCondLst>
                                        </p:cTn>
                                        <p:tgtEl>
                                          <p:spTgt spid="712715"/>
                                        </p:tgtEl>
                                        <p:attrNameLst>
                                          <p:attrName>style.visibility</p:attrName>
                                        </p:attrNameLst>
                                      </p:cBhvr>
                                      <p:to>
                                        <p:strVal val="visible"/>
                                      </p:to>
                                    </p:set>
                                    <p:animEffect transition="in" filter="checkerboard(across)">
                                      <p:cBhvr>
                                        <p:cTn id="22" dur="500"/>
                                        <p:tgtEl>
                                          <p:spTgt spid="71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13" grpId="0" animBg="1"/>
      <p:bldP spid="712714" grpId="0" animBg="1"/>
      <p:bldP spid="7127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Session Layer</a:t>
            </a:r>
            <a:endParaRPr lang="en-GB" dirty="0"/>
          </a:p>
        </p:txBody>
      </p:sp>
      <p:sp>
        <p:nvSpPr>
          <p:cNvPr id="3" name="Content Placeholder 2"/>
          <p:cNvSpPr>
            <a:spLocks noGrp="1"/>
          </p:cNvSpPr>
          <p:nvPr>
            <p:ph idx="1"/>
          </p:nvPr>
        </p:nvSpPr>
        <p:spPr>
          <a:xfrm>
            <a:off x="176994" y="1988840"/>
            <a:ext cx="8798148" cy="3754016"/>
          </a:xfrm>
        </p:spPr>
        <p:txBody>
          <a:bodyPr>
            <a:noAutofit/>
          </a:bodyPr>
          <a:lstStyle/>
          <a:p>
            <a:pPr algn="l" rtl="0"/>
            <a:r>
              <a:rPr lang="en-GB" sz="2000" dirty="0" smtClean="0"/>
              <a:t>It is a layer in the OSI model.</a:t>
            </a:r>
          </a:p>
          <a:p>
            <a:pPr algn="l" rtl="0"/>
            <a:r>
              <a:rPr lang="en-GB" sz="2000" dirty="0" smtClean="0"/>
              <a:t>the </a:t>
            </a:r>
            <a:r>
              <a:rPr lang="en-GB" sz="2000" i="1" dirty="0" smtClean="0"/>
              <a:t>session layer</a:t>
            </a:r>
            <a:r>
              <a:rPr lang="en-GB" sz="2000" dirty="0" smtClean="0"/>
              <a:t>, allows two applications on different computers to open, use, and close a connection called a </a:t>
            </a:r>
            <a:r>
              <a:rPr lang="en-GB" sz="2000" i="1" dirty="0" smtClean="0"/>
              <a:t>session</a:t>
            </a:r>
            <a:r>
              <a:rPr lang="en-GB" sz="2000" dirty="0" smtClean="0"/>
              <a:t>. </a:t>
            </a:r>
          </a:p>
          <a:p>
            <a:pPr lvl="1" algn="l" rtl="0"/>
            <a:r>
              <a:rPr lang="en-GB" sz="2000" dirty="0" smtClean="0"/>
              <a:t>(A session is a highly structured dialog between two workstations.)</a:t>
            </a:r>
          </a:p>
          <a:p>
            <a:pPr marL="411480" lvl="1" indent="0" algn="l" rtl="0">
              <a:buNone/>
            </a:pPr>
            <a:endParaRPr lang="en-GB" sz="2000" dirty="0" smtClean="0"/>
          </a:p>
          <a:p>
            <a:pPr lvl="1" algn="l" rtl="0"/>
            <a:endParaRPr lang="en-GB" sz="2000" dirty="0" smtClean="0"/>
          </a:p>
          <a:p>
            <a:pPr algn="l" rtl="0"/>
            <a:endParaRPr lang="en-GB" sz="2000" dirty="0"/>
          </a:p>
        </p:txBody>
      </p:sp>
    </p:spTree>
    <p:extLst>
      <p:ext uri="{BB962C8B-B14F-4D97-AF65-F5344CB8AC3E}">
        <p14:creationId xmlns:p14="http://schemas.microsoft.com/office/powerpoint/2010/main" val="36768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Layer</a:t>
            </a:r>
            <a:endParaRPr lang="ar-SA" dirty="0"/>
          </a:p>
        </p:txBody>
      </p:sp>
      <p:sp>
        <p:nvSpPr>
          <p:cNvPr id="3" name="Content Placeholder 2"/>
          <p:cNvSpPr>
            <a:spLocks noGrp="1"/>
          </p:cNvSpPr>
          <p:nvPr>
            <p:ph idx="1"/>
          </p:nvPr>
        </p:nvSpPr>
        <p:spPr>
          <a:xfrm>
            <a:off x="327596" y="1916832"/>
            <a:ext cx="8708900" cy="4941168"/>
          </a:xfrm>
        </p:spPr>
        <p:txBody>
          <a:bodyPr>
            <a:normAutofit fontScale="92500" lnSpcReduction="20000"/>
          </a:bodyPr>
          <a:lstStyle/>
          <a:p>
            <a:pPr algn="l" rtl="0"/>
            <a:r>
              <a:rPr lang="en-GB" sz="2200" b="1" dirty="0">
                <a:solidFill>
                  <a:schemeClr val="accent2"/>
                </a:solidFill>
              </a:rPr>
              <a:t>Functions:</a:t>
            </a:r>
          </a:p>
          <a:p>
            <a:pPr algn="l" rtl="0"/>
            <a:r>
              <a:rPr lang="en-US" sz="2100" b="1" dirty="0"/>
              <a:t>Dialog control</a:t>
            </a:r>
            <a:endParaRPr lang="en-GB" sz="2100" dirty="0"/>
          </a:p>
          <a:p>
            <a:pPr lvl="1" algn="l" rtl="0"/>
            <a:r>
              <a:rPr lang="en-US" sz="2100" dirty="0"/>
              <a:t>It also makes sure the session is orderly establishing,   which node transmits first, how long it can transmit, and what to do in case of an error. </a:t>
            </a:r>
          </a:p>
          <a:p>
            <a:pPr lvl="1" algn="l" rtl="0"/>
            <a:r>
              <a:rPr lang="en-GB" sz="2100" dirty="0"/>
              <a:t>It performs name-recognition and other functions, such as security, that are needed to allow two applications to communicate over the network. </a:t>
            </a:r>
          </a:p>
          <a:p>
            <a:pPr algn="l" rtl="0"/>
            <a:r>
              <a:rPr lang="en-US" sz="2100" b="1" dirty="0"/>
              <a:t>Synchronization</a:t>
            </a:r>
          </a:p>
          <a:p>
            <a:pPr lvl="1" algn="l" rtl="0"/>
            <a:r>
              <a:rPr lang="en-GB" sz="2100" dirty="0"/>
              <a:t>The session layer synchronizes user tasks by placing </a:t>
            </a:r>
            <a:r>
              <a:rPr lang="en-GB" sz="2100" b="1" dirty="0"/>
              <a:t>checkpoints</a:t>
            </a:r>
            <a:r>
              <a:rPr lang="en-GB" sz="2100" dirty="0"/>
              <a:t> in the data stream.</a:t>
            </a:r>
          </a:p>
          <a:p>
            <a:pPr lvl="1" algn="l" rtl="0"/>
            <a:r>
              <a:rPr lang="en-GB" sz="2100" dirty="0"/>
              <a:t>The checkpoints break the data into smaller groups for error detection. It allows information of different streams, perhaps originating from different sources, to be properly combined or synchronized.</a:t>
            </a:r>
          </a:p>
          <a:p>
            <a:pPr lvl="2" algn="l" rtl="0"/>
            <a:r>
              <a:rPr lang="en-GB" sz="2100" dirty="0"/>
              <a:t>An example application is </a:t>
            </a:r>
            <a:r>
              <a:rPr lang="en-GB" sz="2100" dirty="0">
                <a:hlinkClick r:id="rId2" tooltip="Web conferencing"/>
              </a:rPr>
              <a:t>web conferencing</a:t>
            </a:r>
            <a:r>
              <a:rPr lang="en-GB" sz="2100" dirty="0"/>
              <a:t>, in which the streams of audio and video must be synchronous to avoid so-called </a:t>
            </a:r>
            <a:r>
              <a:rPr lang="en-GB" sz="2100" dirty="0">
                <a:hlinkClick r:id="rId3" tooltip="Lip synch"/>
              </a:rPr>
              <a:t>lip synch</a:t>
            </a:r>
            <a:r>
              <a:rPr lang="en-GB" sz="2100" dirty="0"/>
              <a:t> problems. It ensures that the person displayed on screen is the current speaker.</a:t>
            </a:r>
          </a:p>
          <a:p>
            <a:pPr algn="l" rtl="0"/>
            <a:endParaRPr lang="ar-SA" dirty="0"/>
          </a:p>
        </p:txBody>
      </p:sp>
    </p:spTree>
    <p:extLst>
      <p:ext uri="{BB962C8B-B14F-4D97-AF65-F5344CB8AC3E}">
        <p14:creationId xmlns:p14="http://schemas.microsoft.com/office/powerpoint/2010/main" val="3042955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Layer</a:t>
            </a:r>
            <a:endParaRPr lang="en-GB" dirty="0"/>
          </a:p>
        </p:txBody>
      </p:sp>
      <p:sp>
        <p:nvSpPr>
          <p:cNvPr id="3" name="Content Placeholder 2"/>
          <p:cNvSpPr>
            <a:spLocks noGrp="1"/>
          </p:cNvSpPr>
          <p:nvPr>
            <p:ph idx="1"/>
          </p:nvPr>
        </p:nvSpPr>
        <p:spPr/>
        <p:txBody>
          <a:bodyPr>
            <a:normAutofit/>
          </a:bodyPr>
          <a:lstStyle/>
          <a:p>
            <a:pPr algn="l" rtl="0"/>
            <a:r>
              <a:rPr lang="en-GB" dirty="0" smtClean="0"/>
              <a:t>It is a layer in the OSI model.</a:t>
            </a:r>
          </a:p>
          <a:p>
            <a:pPr algn="l" rtl="0"/>
            <a:r>
              <a:rPr lang="en-US" dirty="0" smtClean="0"/>
              <a:t>The presentation layer is responsible for translation, compression, and encryption.</a:t>
            </a:r>
          </a:p>
          <a:p>
            <a:pPr algn="l" rtl="0"/>
            <a:r>
              <a:rPr lang="en-US" b="1" dirty="0" smtClean="0"/>
              <a:t>Deals with the actual formatting of the data.</a:t>
            </a:r>
          </a:p>
          <a:p>
            <a:pPr lvl="1" algn="l" rtl="0">
              <a:lnSpc>
                <a:spcPct val="90000"/>
              </a:lnSpc>
            </a:pPr>
            <a:r>
              <a:rPr lang="en-US" dirty="0" smtClean="0"/>
              <a:t>For example, data might be converted from EBCDIC to ASCII formatting so that the receiving node can understand it. </a:t>
            </a:r>
          </a:p>
          <a:p>
            <a:pPr marL="0" indent="0" algn="l" rtl="0">
              <a:lnSpc>
                <a:spcPct val="90000"/>
              </a:lnSpc>
              <a:buNone/>
            </a:pPr>
            <a:endParaRPr lang="en-US" dirty="0" smtClean="0"/>
          </a:p>
          <a:p>
            <a:pPr algn="l" rtl="0"/>
            <a:endParaRPr lang="en-US" dirty="0" smtClean="0"/>
          </a:p>
          <a:p>
            <a:pPr algn="l" rtl="0"/>
            <a:endParaRPr lang="en-GB" dirty="0"/>
          </a:p>
        </p:txBody>
      </p:sp>
    </p:spTree>
    <p:extLst>
      <p:ext uri="{BB962C8B-B14F-4D97-AF65-F5344CB8AC3E}">
        <p14:creationId xmlns:p14="http://schemas.microsoft.com/office/powerpoint/2010/main" val="3631915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989752" cy="1083329"/>
          </a:xfrm>
        </p:spPr>
        <p:txBody>
          <a:bodyPr/>
          <a:lstStyle/>
          <a:p>
            <a:pPr rtl="0"/>
            <a:r>
              <a:rPr lang="en-US" dirty="0" smtClean="0"/>
              <a:t>Application Layer</a:t>
            </a:r>
            <a:endParaRPr lang="en-GB" dirty="0"/>
          </a:p>
        </p:txBody>
      </p:sp>
      <p:sp>
        <p:nvSpPr>
          <p:cNvPr id="46083" name="Rectangle 3"/>
          <p:cNvSpPr>
            <a:spLocks noGrp="1" noChangeArrowheads="1"/>
          </p:cNvSpPr>
          <p:nvPr>
            <p:ph idx="1"/>
          </p:nvPr>
        </p:nvSpPr>
        <p:spPr>
          <a:xfrm>
            <a:off x="327596" y="2132856"/>
            <a:ext cx="8636892" cy="4248472"/>
          </a:xfrm>
        </p:spPr>
        <p:txBody>
          <a:bodyPr>
            <a:noAutofit/>
          </a:bodyPr>
          <a:lstStyle/>
          <a:p>
            <a:pPr algn="l" rtl="0"/>
            <a:r>
              <a:rPr lang="en-GB" sz="2200" dirty="0" smtClean="0"/>
              <a:t>This layer relates to the services that enable the user to access the network.</a:t>
            </a:r>
          </a:p>
          <a:p>
            <a:pPr algn="l" rtl="0"/>
            <a:r>
              <a:rPr lang="en-GB" sz="2200" dirty="0" smtClean="0"/>
              <a:t>It provide user interfaces  and support user applications or services, such as software for file transfers, database access,  WWW,  Send e-mail. </a:t>
            </a:r>
          </a:p>
          <a:p>
            <a:pPr algn="l" rtl="0"/>
            <a:r>
              <a:rPr lang="en-GB" sz="2200" dirty="0" smtClean="0"/>
              <a:t>In other words, it serves as a window through which application processes can access network services. </a:t>
            </a:r>
          </a:p>
          <a:p>
            <a:pPr algn="l" rtl="0"/>
            <a:r>
              <a:rPr lang="en-GB" sz="2200" dirty="0" smtClean="0"/>
              <a:t>This would be the layer that a programmer uses to allow his application to access a network service, such as linking into a database.</a:t>
            </a:r>
          </a:p>
          <a:p>
            <a:pPr algn="l" rtl="0"/>
            <a:r>
              <a:rPr lang="en-GB" sz="2200" dirty="0" smtClean="0"/>
              <a:t>The major duties of this layer: mail services, file transfer and access, remote log-in, accessing WWW.</a:t>
            </a:r>
          </a:p>
        </p:txBody>
      </p:sp>
    </p:spTree>
    <p:extLst>
      <p:ext uri="{BB962C8B-B14F-4D97-AF65-F5344CB8AC3E}">
        <p14:creationId xmlns:p14="http://schemas.microsoft.com/office/powerpoint/2010/main" val="419707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0189FE-E37B-4F67-972D-695C6B11C6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190C07-3B63-4EFD-9C70-54CC5BA64454}">
  <ds:schemaRefs>
    <ds:schemaRef ds:uri="http://purl.org/dc/terms/"/>
    <ds:schemaRef ds:uri="http://schemas.microsoft.com/office/2006/documentManagement/types"/>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BEF67F4-6AFB-4339-955D-72E6D04CC5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Template>
  <TotalTime>748</TotalTime>
  <Words>1459</Words>
  <Application>Microsoft Office PowerPoint</Application>
  <PresentationFormat>On-screen Show (4:3)</PresentationFormat>
  <Paragraphs>107</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Dividend</vt:lpstr>
      <vt:lpstr>The OSI Model and the TCP/IP Protocol Suite</vt:lpstr>
      <vt:lpstr>Transport Layer</vt:lpstr>
      <vt:lpstr>PowerPoint Presentation</vt:lpstr>
      <vt:lpstr>PowerPoint Presentation</vt:lpstr>
      <vt:lpstr>PowerPoint Presentation</vt:lpstr>
      <vt:lpstr>Session Layer</vt:lpstr>
      <vt:lpstr>Session Layer</vt:lpstr>
      <vt:lpstr>Presentation Layer</vt:lpstr>
      <vt:lpstr>Application Layer</vt:lpstr>
      <vt:lpstr>PowerPoint Presentation</vt:lpstr>
      <vt:lpstr>PowerPoint Presentation</vt:lpstr>
      <vt:lpstr>ADDRESSING</vt:lpstr>
      <vt:lpstr>Addresses in TCP/IP</vt:lpstr>
      <vt:lpstr>PowerPoint Presentation</vt:lpstr>
      <vt:lpstr>PowerPoint Presentation</vt:lpstr>
      <vt:lpstr>Example 1: physical addresses</vt:lpstr>
      <vt:lpstr>Physical Address</vt:lpstr>
      <vt:lpstr>PowerPoint Presentation</vt:lpstr>
      <vt:lpstr>Example 2: logical addresses</vt:lpstr>
      <vt:lpstr>PowerPoint Presentation</vt:lpstr>
      <vt:lpstr>Port address </vt:lpstr>
      <vt:lpstr>PowerPoint Presentation</vt:lpstr>
      <vt:lpstr>Example 3: port address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maram</cp:lastModifiedBy>
  <cp:revision>84</cp:revision>
  <dcterms:created xsi:type="dcterms:W3CDTF">2013-02-15T12:30:15Z</dcterms:created>
  <dcterms:modified xsi:type="dcterms:W3CDTF">2018-01-29T07:23:22Z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