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28" r:id="rId4"/>
  </p:sldMasterIdLst>
  <p:notesMasterIdLst>
    <p:notesMasterId r:id="rId23"/>
  </p:notesMasterIdLst>
  <p:sldIdLst>
    <p:sldId id="256" r:id="rId5"/>
    <p:sldId id="313" r:id="rId6"/>
    <p:sldId id="257" r:id="rId7"/>
    <p:sldId id="275" r:id="rId8"/>
    <p:sldId id="328" r:id="rId9"/>
    <p:sldId id="265" r:id="rId10"/>
    <p:sldId id="259" r:id="rId11"/>
    <p:sldId id="319" r:id="rId12"/>
    <p:sldId id="287" r:id="rId13"/>
    <p:sldId id="314" r:id="rId14"/>
    <p:sldId id="320" r:id="rId15"/>
    <p:sldId id="271" r:id="rId16"/>
    <p:sldId id="321" r:id="rId17"/>
    <p:sldId id="322" r:id="rId18"/>
    <p:sldId id="323" r:id="rId19"/>
    <p:sldId id="325" r:id="rId20"/>
    <p:sldId id="326" r:id="rId21"/>
    <p:sldId id="327" r:id="rId2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FDE2C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59" autoAdjust="0"/>
    <p:restoredTop sz="90760" autoAdjust="0"/>
  </p:normalViewPr>
  <p:slideViewPr>
    <p:cSldViewPr>
      <p:cViewPr varScale="1">
        <p:scale>
          <a:sx n="88" d="100"/>
          <a:sy n="88" d="100"/>
        </p:scale>
        <p:origin x="-10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568F2-A6CE-47E5-BA1C-DD4A34349043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DE70FDAB-807C-47BA-BC5A-5C784427E4E5}">
      <dgm:prSet phldrT="[نص]"/>
      <dgm:spPr/>
      <dgm:t>
        <a:bodyPr/>
        <a:lstStyle/>
        <a:p>
          <a:pPr rtl="1"/>
          <a:endParaRPr lang="ar-SA" dirty="0"/>
        </a:p>
      </dgm:t>
    </dgm:pt>
    <dgm:pt modelId="{ABFA1F2C-C7AA-4B67-A3C7-2DA6B13F31CE}" type="par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D052E41F-392D-431A-A81D-F16759060602}" type="sib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9EE059F0-D8CA-4D2C-9FA7-DEB573D6CACC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عناصر عملية الاتصال التعليمي</a:t>
          </a:r>
          <a:endParaRPr lang="ar-SA" sz="2400" dirty="0"/>
        </a:p>
      </dgm:t>
    </dgm:pt>
    <dgm:pt modelId="{0C71D28F-6A9A-4DAF-9440-BB7BA60A4DAE}" type="par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1EC5D771-3715-40A4-8A5C-32D796BA671A}" type="sib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3790AC1F-DF2F-402B-A50C-06025860AE55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نماذج عملية الاتصال</a:t>
          </a:r>
          <a:endParaRPr lang="ar-SA" sz="2400" dirty="0"/>
        </a:p>
      </dgm:t>
    </dgm:pt>
    <dgm:pt modelId="{6C816D44-A602-43F7-ADF8-6CFEB9AD8897}" type="par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AC1671CD-ED5F-4AD2-9A56-4C68D9E661DC}" type="sib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51DACCB3-1300-4F62-AB62-FF6F8FFC5937}">
      <dgm:prSet phldrT="[نص]" custT="1"/>
      <dgm:spPr/>
      <dgm:t>
        <a:bodyPr/>
        <a:lstStyle/>
        <a:p>
          <a:pPr rtl="1"/>
          <a:r>
            <a:rPr lang="ar-SA" sz="2400" dirty="0" smtClean="0"/>
            <a:t>خصائص عملية الاتصال</a:t>
          </a:r>
          <a:endParaRPr lang="ar-SA" sz="2400" dirty="0"/>
        </a:p>
      </dgm:t>
    </dgm:pt>
    <dgm:pt modelId="{7F50EDF8-B316-45FB-BDA4-DDDDA239BAE0}" type="par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A3D5ED2F-28C5-4A0A-AF65-80D59A663DCA}" type="sib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09FA0AAD-DA99-49FD-AB87-5B9E4427B28A}">
      <dgm:prSet phldrT="[نص]" custT="1"/>
      <dgm:spPr/>
      <dgm:t>
        <a:bodyPr/>
        <a:lstStyle/>
        <a:p>
          <a:pPr rtl="1"/>
          <a:r>
            <a:rPr lang="ar-SA" sz="2400" dirty="0" smtClean="0"/>
            <a:t>لغات الاتصال التعليمي</a:t>
          </a:r>
          <a:endParaRPr lang="ar-SA" sz="2400" dirty="0"/>
        </a:p>
      </dgm:t>
    </dgm:pt>
    <dgm:pt modelId="{2872D88F-8DB4-4B1D-A71B-8A539F0E2A08}" type="par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4874A04C-37DE-46D5-BF19-2F12E15F5AE3}" type="sib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C2116335-86C5-47B9-9279-72E7FCC8ECBC}">
      <dgm:prSet phldrT="[نص]" custT="1"/>
      <dgm:spPr/>
      <dgm:t>
        <a:bodyPr/>
        <a:lstStyle/>
        <a:p>
          <a:pPr rtl="1"/>
          <a:r>
            <a:rPr lang="ar-SA" sz="2400" dirty="0" smtClean="0"/>
            <a:t>العوامل المؤثرة في عملية الاتصال</a:t>
          </a:r>
          <a:endParaRPr lang="ar-SA" sz="2400" dirty="0"/>
        </a:p>
      </dgm:t>
    </dgm:pt>
    <dgm:pt modelId="{453014C2-9CCD-4775-9BB5-D51B44A6FF7B}" type="par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6DD8CE37-FFD8-4F89-92F0-08A1890B7028}" type="sib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EEB5382B-AF7D-4FD6-AE5C-EF1768AC5783}">
      <dgm:prSet phldrT="[نص]" custT="1"/>
      <dgm:spPr/>
      <dgm:t>
        <a:bodyPr/>
        <a:lstStyle/>
        <a:p>
          <a:pPr rtl="1"/>
          <a:r>
            <a:rPr lang="ar-SA" sz="2400" dirty="0" smtClean="0"/>
            <a:t>أشكال الاتصال وأنواعه</a:t>
          </a:r>
          <a:endParaRPr lang="ar-SA" sz="2400" dirty="0"/>
        </a:p>
      </dgm:t>
    </dgm:pt>
    <dgm:pt modelId="{A174BA72-7E02-47A3-AEB3-9C2F809C371E}" type="par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AAB070B-C1EB-4A63-B5E6-B7DD209369E3}" type="sib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4E37ABE-641E-43C9-86D8-EEF75350BF03}">
      <dgm:prSet phldrT="[نص]" custT="1"/>
      <dgm:spPr/>
      <dgm:t>
        <a:bodyPr/>
        <a:lstStyle/>
        <a:p>
          <a:pPr rtl="1"/>
          <a:r>
            <a:rPr lang="ar-SA" sz="2400" dirty="0" smtClean="0"/>
            <a:t>معوقات الاتصال التعليمي</a:t>
          </a:r>
          <a:endParaRPr lang="ar-SA" sz="2400" dirty="0"/>
        </a:p>
      </dgm:t>
    </dgm:pt>
    <dgm:pt modelId="{A0631415-A223-4C82-924E-EDD1ACB17C86}" type="par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29375422-9187-48CD-ACFE-978677943E82}" type="sib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5FAA2F24-D77D-453A-82C9-C830B8731F80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تعريف الاتصال والاتصال التعليمي</a:t>
          </a:r>
          <a:endParaRPr lang="ar-SA" sz="2400" dirty="0"/>
        </a:p>
      </dgm:t>
    </dgm:pt>
    <dgm:pt modelId="{9BEC3CC6-474F-46FC-A75B-2021A707D04A}" type="sib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35933730-C1DC-42D5-A6A4-77782DA50AE0}" type="par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8B2D9306-9A5E-4B8C-902A-828980687EE0}" type="pres">
      <dgm:prSet presAssocID="{650568F2-A6CE-47E5-BA1C-DD4A34349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5599A18-E112-4CBF-9EBA-9987027066BB}" type="pres">
      <dgm:prSet presAssocID="{DE70FDAB-807C-47BA-BC5A-5C784427E4E5}" presName="compNode" presStyleCnt="0"/>
      <dgm:spPr/>
      <dgm:t>
        <a:bodyPr/>
        <a:lstStyle/>
        <a:p>
          <a:pPr rtl="1"/>
          <a:endParaRPr lang="ar-SA"/>
        </a:p>
      </dgm:t>
    </dgm:pt>
    <dgm:pt modelId="{0A03A03E-25D2-4CFC-9694-2FDAC4C7D1E2}" type="pres">
      <dgm:prSet presAssocID="{DE70FDAB-807C-47BA-BC5A-5C784427E4E5}" presName="aNode" presStyleLbl="bgShp" presStyleIdx="0" presStyleCnt="1" custLinFactNeighborX="525" custLinFactNeighborY="739"/>
      <dgm:spPr/>
      <dgm:t>
        <a:bodyPr/>
        <a:lstStyle/>
        <a:p>
          <a:pPr rtl="1"/>
          <a:endParaRPr lang="ar-SA"/>
        </a:p>
      </dgm:t>
    </dgm:pt>
    <dgm:pt modelId="{11C8D5F8-DC15-4062-8862-3FF9B0C85B0D}" type="pres">
      <dgm:prSet presAssocID="{DE70FDAB-807C-47BA-BC5A-5C784427E4E5}" presName="tex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763AF8A-95A7-4292-A767-C255BC7544DB}" type="pres">
      <dgm:prSet presAssocID="{DE70FDAB-807C-47BA-BC5A-5C784427E4E5}" presName="compChildNode" presStyleCnt="0"/>
      <dgm:spPr/>
      <dgm:t>
        <a:bodyPr/>
        <a:lstStyle/>
        <a:p>
          <a:pPr rtl="1"/>
          <a:endParaRPr lang="ar-SA"/>
        </a:p>
      </dgm:t>
    </dgm:pt>
    <dgm:pt modelId="{F4E8B38D-789A-4471-B6B9-D2FE90C0457E}" type="pres">
      <dgm:prSet presAssocID="{DE70FDAB-807C-47BA-BC5A-5C784427E4E5}" presName="theInnerList" presStyleCnt="0"/>
      <dgm:spPr/>
      <dgm:t>
        <a:bodyPr/>
        <a:lstStyle/>
        <a:p>
          <a:pPr rtl="1"/>
          <a:endParaRPr lang="ar-SA"/>
        </a:p>
      </dgm:t>
    </dgm:pt>
    <dgm:pt modelId="{F9A7A2AD-AFA5-4825-9712-E2AEAE9359E1}" type="pres">
      <dgm:prSet presAssocID="{5FAA2F24-D77D-453A-82C9-C830B8731F80}" presName="childNode" presStyleLbl="node1" presStyleIdx="0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010ADA-9928-4898-91C0-03066E869304}" type="pres">
      <dgm:prSet presAssocID="{5FAA2F24-D77D-453A-82C9-C830B8731F80}" presName="aSpace2" presStyleCnt="0"/>
      <dgm:spPr/>
      <dgm:t>
        <a:bodyPr/>
        <a:lstStyle/>
        <a:p>
          <a:pPr rtl="1"/>
          <a:endParaRPr lang="ar-SA"/>
        </a:p>
      </dgm:t>
    </dgm:pt>
    <dgm:pt modelId="{7B032E99-F74C-42FD-BFF6-A9CDCC1FCDCE}" type="pres">
      <dgm:prSet presAssocID="{9EE059F0-D8CA-4D2C-9FA7-DEB573D6CACC}" presName="childNode" presStyleLbl="node1" presStyleIdx="1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4EECF4-8C3B-4498-AF49-B0BA8D2BFDB7}" type="pres">
      <dgm:prSet presAssocID="{9EE059F0-D8CA-4D2C-9FA7-DEB573D6CACC}" presName="aSpace2" presStyleCnt="0"/>
      <dgm:spPr/>
      <dgm:t>
        <a:bodyPr/>
        <a:lstStyle/>
        <a:p>
          <a:pPr rtl="1"/>
          <a:endParaRPr lang="ar-SA"/>
        </a:p>
      </dgm:t>
    </dgm:pt>
    <dgm:pt modelId="{580A2245-E69E-4626-A364-0F378844D6F2}" type="pres">
      <dgm:prSet presAssocID="{3790AC1F-DF2F-402B-A50C-06025860AE55}" presName="childNode" presStyleLbl="node1" presStyleIdx="2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521F7-BB63-4AC6-AA6B-94027926C7A1}" type="pres">
      <dgm:prSet presAssocID="{3790AC1F-DF2F-402B-A50C-06025860AE55}" presName="aSpace2" presStyleCnt="0"/>
      <dgm:spPr/>
      <dgm:t>
        <a:bodyPr/>
        <a:lstStyle/>
        <a:p>
          <a:pPr rtl="1"/>
          <a:endParaRPr lang="ar-SA"/>
        </a:p>
      </dgm:t>
    </dgm:pt>
    <dgm:pt modelId="{6CF47CCB-01F7-49C6-A5C3-51727CC5C141}" type="pres">
      <dgm:prSet presAssocID="{51DACCB3-1300-4F62-AB62-FF6F8FFC5937}" presName="childNode" presStyleLbl="node1" presStyleIdx="3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C620D-6372-4792-ADCF-70131A1FC851}" type="pres">
      <dgm:prSet presAssocID="{51DACCB3-1300-4F62-AB62-FF6F8FFC5937}" presName="aSpace2" presStyleCnt="0"/>
      <dgm:spPr/>
      <dgm:t>
        <a:bodyPr/>
        <a:lstStyle/>
        <a:p>
          <a:pPr rtl="1"/>
          <a:endParaRPr lang="ar-SA"/>
        </a:p>
      </dgm:t>
    </dgm:pt>
    <dgm:pt modelId="{F4516FD5-75B9-495A-A4F4-D8D0A935EBCB}" type="pres">
      <dgm:prSet presAssocID="{09FA0AAD-DA99-49FD-AB87-5B9E4427B28A}" presName="childNode" presStyleLbl="node1" presStyleIdx="4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73080-48CE-40D2-A910-E5343BDC977C}" type="pres">
      <dgm:prSet presAssocID="{09FA0AAD-DA99-49FD-AB87-5B9E4427B28A}" presName="aSpace2" presStyleCnt="0"/>
      <dgm:spPr/>
      <dgm:t>
        <a:bodyPr/>
        <a:lstStyle/>
        <a:p>
          <a:pPr rtl="1"/>
          <a:endParaRPr lang="ar-SA"/>
        </a:p>
      </dgm:t>
    </dgm:pt>
    <dgm:pt modelId="{7CA88767-6DBE-4693-975D-F6076ECA206A}" type="pres">
      <dgm:prSet presAssocID="{C2116335-86C5-47B9-9279-72E7FCC8ECBC}" presName="childNode" presStyleLbl="node1" presStyleIdx="5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DDE91A-67A3-4D0A-BC59-AA5A26AD61D3}" type="pres">
      <dgm:prSet presAssocID="{C2116335-86C5-47B9-9279-72E7FCC8ECBC}" presName="aSpace2" presStyleCnt="0"/>
      <dgm:spPr/>
      <dgm:t>
        <a:bodyPr/>
        <a:lstStyle/>
        <a:p>
          <a:pPr rtl="1"/>
          <a:endParaRPr lang="ar-SA"/>
        </a:p>
      </dgm:t>
    </dgm:pt>
    <dgm:pt modelId="{12CFF47A-9626-4A5A-A4BD-398F237C46E0}" type="pres">
      <dgm:prSet presAssocID="{EEB5382B-AF7D-4FD6-AE5C-EF1768AC5783}" presName="childNode" presStyleLbl="node1" presStyleIdx="6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5A9DBB-9335-47AD-8BF2-08BC05F78525}" type="pres">
      <dgm:prSet presAssocID="{EEB5382B-AF7D-4FD6-AE5C-EF1768AC5783}" presName="aSpace2" presStyleCnt="0"/>
      <dgm:spPr/>
      <dgm:t>
        <a:bodyPr/>
        <a:lstStyle/>
        <a:p>
          <a:pPr rtl="1"/>
          <a:endParaRPr lang="ar-SA"/>
        </a:p>
      </dgm:t>
    </dgm:pt>
    <dgm:pt modelId="{36F2068B-F0E7-4E42-B8CB-A2707DAC4EA4}" type="pres">
      <dgm:prSet presAssocID="{64E37ABE-641E-43C9-86D8-EEF75350BF03}" presName="childNode" presStyleLbl="node1" presStyleIdx="7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D5D34AF-51A1-4A5C-A38F-6D6EE809A45D}" type="presOf" srcId="{3790AC1F-DF2F-402B-A50C-06025860AE55}" destId="{580A2245-E69E-4626-A364-0F378844D6F2}" srcOrd="0" destOrd="0" presId="urn:microsoft.com/office/officeart/2005/8/layout/lProcess2"/>
    <dgm:cxn modelId="{BA26896C-2455-41AC-9B5C-BFBD79AA0855}" type="presOf" srcId="{DE70FDAB-807C-47BA-BC5A-5C784427E4E5}" destId="{11C8D5F8-DC15-4062-8862-3FF9B0C85B0D}" srcOrd="1" destOrd="0" presId="urn:microsoft.com/office/officeart/2005/8/layout/lProcess2"/>
    <dgm:cxn modelId="{B0B32B0C-FA5C-4FF1-9E9E-017C3ED433BE}" srcId="{DE70FDAB-807C-47BA-BC5A-5C784427E4E5}" destId="{64E37ABE-641E-43C9-86D8-EEF75350BF03}" srcOrd="7" destOrd="0" parTransId="{A0631415-A223-4C82-924E-EDD1ACB17C86}" sibTransId="{29375422-9187-48CD-ACFE-978677943E82}"/>
    <dgm:cxn modelId="{30CECB95-91D5-4FDF-8A87-A4C4D3DF561B}" type="presOf" srcId="{5FAA2F24-D77D-453A-82C9-C830B8731F80}" destId="{F9A7A2AD-AFA5-4825-9712-E2AEAE9359E1}" srcOrd="0" destOrd="0" presId="urn:microsoft.com/office/officeart/2005/8/layout/lProcess2"/>
    <dgm:cxn modelId="{F2B5A12A-82C3-4FE6-98D8-61A85AF23396}" srcId="{DE70FDAB-807C-47BA-BC5A-5C784427E4E5}" destId="{C2116335-86C5-47B9-9279-72E7FCC8ECBC}" srcOrd="5" destOrd="0" parTransId="{453014C2-9CCD-4775-9BB5-D51B44A6FF7B}" sibTransId="{6DD8CE37-FFD8-4F89-92F0-08A1890B7028}"/>
    <dgm:cxn modelId="{E06EE30D-3C2C-4AEA-BC37-79789D53D2AE}" srcId="{650568F2-A6CE-47E5-BA1C-DD4A34349043}" destId="{DE70FDAB-807C-47BA-BC5A-5C784427E4E5}" srcOrd="0" destOrd="0" parTransId="{ABFA1F2C-C7AA-4B67-A3C7-2DA6B13F31CE}" sibTransId="{D052E41F-392D-431A-A81D-F16759060602}"/>
    <dgm:cxn modelId="{6C952868-9B59-4E8E-BFF3-6EDD9E961D52}" srcId="{DE70FDAB-807C-47BA-BC5A-5C784427E4E5}" destId="{09FA0AAD-DA99-49FD-AB87-5B9E4427B28A}" srcOrd="4" destOrd="0" parTransId="{2872D88F-8DB4-4B1D-A71B-8A539F0E2A08}" sibTransId="{4874A04C-37DE-46D5-BF19-2F12E15F5AE3}"/>
    <dgm:cxn modelId="{34779175-F1B1-4F10-9F8B-7B63E371FCA4}" type="presOf" srcId="{650568F2-A6CE-47E5-BA1C-DD4A34349043}" destId="{8B2D9306-9A5E-4B8C-902A-828980687EE0}" srcOrd="0" destOrd="0" presId="urn:microsoft.com/office/officeart/2005/8/layout/lProcess2"/>
    <dgm:cxn modelId="{1DABEBF9-83B6-4626-BE4C-E7C8D66B7965}" type="presOf" srcId="{DE70FDAB-807C-47BA-BC5A-5C784427E4E5}" destId="{0A03A03E-25D2-4CFC-9694-2FDAC4C7D1E2}" srcOrd="0" destOrd="0" presId="urn:microsoft.com/office/officeart/2005/8/layout/lProcess2"/>
    <dgm:cxn modelId="{15CA714E-BA71-4097-AB0F-F944EB25A953}" type="presOf" srcId="{09FA0AAD-DA99-49FD-AB87-5B9E4427B28A}" destId="{F4516FD5-75B9-495A-A4F4-D8D0A935EBCB}" srcOrd="0" destOrd="0" presId="urn:microsoft.com/office/officeart/2005/8/layout/lProcess2"/>
    <dgm:cxn modelId="{5C7AC970-8EB2-4192-82CE-63B4BD53F69A}" srcId="{DE70FDAB-807C-47BA-BC5A-5C784427E4E5}" destId="{3790AC1F-DF2F-402B-A50C-06025860AE55}" srcOrd="2" destOrd="0" parTransId="{6C816D44-A602-43F7-ADF8-6CFEB9AD8897}" sibTransId="{AC1671CD-ED5F-4AD2-9A56-4C68D9E661DC}"/>
    <dgm:cxn modelId="{8FB24C31-4951-4CC0-9C20-93BE6F5EC852}" type="presOf" srcId="{C2116335-86C5-47B9-9279-72E7FCC8ECBC}" destId="{7CA88767-6DBE-4693-975D-F6076ECA206A}" srcOrd="0" destOrd="0" presId="urn:microsoft.com/office/officeart/2005/8/layout/lProcess2"/>
    <dgm:cxn modelId="{EF671CD0-2D5E-4BDA-A79D-D7213E3D66C3}" srcId="{DE70FDAB-807C-47BA-BC5A-5C784427E4E5}" destId="{EEB5382B-AF7D-4FD6-AE5C-EF1768AC5783}" srcOrd="6" destOrd="0" parTransId="{A174BA72-7E02-47A3-AEB3-9C2F809C371E}" sibTransId="{6AAB070B-C1EB-4A63-B5E6-B7DD209369E3}"/>
    <dgm:cxn modelId="{4FAAC0EC-BB8A-4BD9-B841-F25E84B39CB6}" type="presOf" srcId="{EEB5382B-AF7D-4FD6-AE5C-EF1768AC5783}" destId="{12CFF47A-9626-4A5A-A4BD-398F237C46E0}" srcOrd="0" destOrd="0" presId="urn:microsoft.com/office/officeart/2005/8/layout/lProcess2"/>
    <dgm:cxn modelId="{837B2088-2BAF-4B0A-9778-B40343A14119}" srcId="{DE70FDAB-807C-47BA-BC5A-5C784427E4E5}" destId="{5FAA2F24-D77D-453A-82C9-C830B8731F80}" srcOrd="0" destOrd="0" parTransId="{35933730-C1DC-42D5-A6A4-77782DA50AE0}" sibTransId="{9BEC3CC6-474F-46FC-A75B-2021A707D04A}"/>
    <dgm:cxn modelId="{EAAEA272-D58E-4844-9C43-E57D5B94C67E}" type="presOf" srcId="{51DACCB3-1300-4F62-AB62-FF6F8FFC5937}" destId="{6CF47CCB-01F7-49C6-A5C3-51727CC5C141}" srcOrd="0" destOrd="0" presId="urn:microsoft.com/office/officeart/2005/8/layout/lProcess2"/>
    <dgm:cxn modelId="{64E2FE32-1F50-4A71-A9A9-5CD0E605FA46}" type="presOf" srcId="{64E37ABE-641E-43C9-86D8-EEF75350BF03}" destId="{36F2068B-F0E7-4E42-B8CB-A2707DAC4EA4}" srcOrd="0" destOrd="0" presId="urn:microsoft.com/office/officeart/2005/8/layout/lProcess2"/>
    <dgm:cxn modelId="{3C8A7B25-4C08-4AB7-B88A-42334EAAC2FB}" srcId="{DE70FDAB-807C-47BA-BC5A-5C784427E4E5}" destId="{51DACCB3-1300-4F62-AB62-FF6F8FFC5937}" srcOrd="3" destOrd="0" parTransId="{7F50EDF8-B316-45FB-BDA4-DDDDA239BAE0}" sibTransId="{A3D5ED2F-28C5-4A0A-AF65-80D59A663DCA}"/>
    <dgm:cxn modelId="{75B1E19C-C950-471B-A918-455943DAC327}" type="presOf" srcId="{9EE059F0-D8CA-4D2C-9FA7-DEB573D6CACC}" destId="{7B032E99-F74C-42FD-BFF6-A9CDCC1FCDCE}" srcOrd="0" destOrd="0" presId="urn:microsoft.com/office/officeart/2005/8/layout/lProcess2"/>
    <dgm:cxn modelId="{3A53786E-DC19-42D5-A066-0FE37F9B79FB}" srcId="{DE70FDAB-807C-47BA-BC5A-5C784427E4E5}" destId="{9EE059F0-D8CA-4D2C-9FA7-DEB573D6CACC}" srcOrd="1" destOrd="0" parTransId="{0C71D28F-6A9A-4DAF-9440-BB7BA60A4DAE}" sibTransId="{1EC5D771-3715-40A4-8A5C-32D796BA671A}"/>
    <dgm:cxn modelId="{0B3EB7BE-09D2-4B7A-A02D-0034EBDA8783}" type="presParOf" srcId="{8B2D9306-9A5E-4B8C-902A-828980687EE0}" destId="{85599A18-E112-4CBF-9EBA-9987027066BB}" srcOrd="0" destOrd="0" presId="urn:microsoft.com/office/officeart/2005/8/layout/lProcess2"/>
    <dgm:cxn modelId="{5E30777D-9882-479E-BBA5-6848804CBAE9}" type="presParOf" srcId="{85599A18-E112-4CBF-9EBA-9987027066BB}" destId="{0A03A03E-25D2-4CFC-9694-2FDAC4C7D1E2}" srcOrd="0" destOrd="0" presId="urn:microsoft.com/office/officeart/2005/8/layout/lProcess2"/>
    <dgm:cxn modelId="{B0922DF4-A34D-4D1F-8983-D77296700687}" type="presParOf" srcId="{85599A18-E112-4CBF-9EBA-9987027066BB}" destId="{11C8D5F8-DC15-4062-8862-3FF9B0C85B0D}" srcOrd="1" destOrd="0" presId="urn:microsoft.com/office/officeart/2005/8/layout/lProcess2"/>
    <dgm:cxn modelId="{DEB20C30-3077-4373-B179-1076A20B5722}" type="presParOf" srcId="{85599A18-E112-4CBF-9EBA-9987027066BB}" destId="{8763AF8A-95A7-4292-A767-C255BC7544DB}" srcOrd="2" destOrd="0" presId="urn:microsoft.com/office/officeart/2005/8/layout/lProcess2"/>
    <dgm:cxn modelId="{768C5D08-ABB1-4417-BF1A-5F5DD39584D6}" type="presParOf" srcId="{8763AF8A-95A7-4292-A767-C255BC7544DB}" destId="{F4E8B38D-789A-4471-B6B9-D2FE90C0457E}" srcOrd="0" destOrd="0" presId="urn:microsoft.com/office/officeart/2005/8/layout/lProcess2"/>
    <dgm:cxn modelId="{4A6A568B-8FE9-4886-A0D0-58A737858265}" type="presParOf" srcId="{F4E8B38D-789A-4471-B6B9-D2FE90C0457E}" destId="{F9A7A2AD-AFA5-4825-9712-E2AEAE9359E1}" srcOrd="0" destOrd="0" presId="urn:microsoft.com/office/officeart/2005/8/layout/lProcess2"/>
    <dgm:cxn modelId="{80D466C7-07F8-4281-A8FC-09550035F008}" type="presParOf" srcId="{F4E8B38D-789A-4471-B6B9-D2FE90C0457E}" destId="{00010ADA-9928-4898-91C0-03066E869304}" srcOrd="1" destOrd="0" presId="urn:microsoft.com/office/officeart/2005/8/layout/lProcess2"/>
    <dgm:cxn modelId="{33670039-00D1-4463-8793-7F1D2AC1D117}" type="presParOf" srcId="{F4E8B38D-789A-4471-B6B9-D2FE90C0457E}" destId="{7B032E99-F74C-42FD-BFF6-A9CDCC1FCDCE}" srcOrd="2" destOrd="0" presId="urn:microsoft.com/office/officeart/2005/8/layout/lProcess2"/>
    <dgm:cxn modelId="{4097840B-18BD-4911-B6C9-03C730CC8C7C}" type="presParOf" srcId="{F4E8B38D-789A-4471-B6B9-D2FE90C0457E}" destId="{194EECF4-8C3B-4498-AF49-B0BA8D2BFDB7}" srcOrd="3" destOrd="0" presId="urn:microsoft.com/office/officeart/2005/8/layout/lProcess2"/>
    <dgm:cxn modelId="{23C8175A-7923-4DB8-89BD-9A65B0CC9666}" type="presParOf" srcId="{F4E8B38D-789A-4471-B6B9-D2FE90C0457E}" destId="{580A2245-E69E-4626-A364-0F378844D6F2}" srcOrd="4" destOrd="0" presId="urn:microsoft.com/office/officeart/2005/8/layout/lProcess2"/>
    <dgm:cxn modelId="{C379FD6B-6941-43FD-85F2-DE8495BB7FA5}" type="presParOf" srcId="{F4E8B38D-789A-4471-B6B9-D2FE90C0457E}" destId="{39F521F7-BB63-4AC6-AA6B-94027926C7A1}" srcOrd="5" destOrd="0" presId="urn:microsoft.com/office/officeart/2005/8/layout/lProcess2"/>
    <dgm:cxn modelId="{64F58339-D1AA-458B-9B89-6361C2DC1BF7}" type="presParOf" srcId="{F4E8B38D-789A-4471-B6B9-D2FE90C0457E}" destId="{6CF47CCB-01F7-49C6-A5C3-51727CC5C141}" srcOrd="6" destOrd="0" presId="urn:microsoft.com/office/officeart/2005/8/layout/lProcess2"/>
    <dgm:cxn modelId="{15AA5F19-81EA-406F-8329-F612AF9DF36D}" type="presParOf" srcId="{F4E8B38D-789A-4471-B6B9-D2FE90C0457E}" destId="{193C620D-6372-4792-ADCF-70131A1FC851}" srcOrd="7" destOrd="0" presId="urn:microsoft.com/office/officeart/2005/8/layout/lProcess2"/>
    <dgm:cxn modelId="{6E119BDD-F32F-4A6E-98D8-F97FAB8B5BEF}" type="presParOf" srcId="{F4E8B38D-789A-4471-B6B9-D2FE90C0457E}" destId="{F4516FD5-75B9-495A-A4F4-D8D0A935EBCB}" srcOrd="8" destOrd="0" presId="urn:microsoft.com/office/officeart/2005/8/layout/lProcess2"/>
    <dgm:cxn modelId="{A9B23144-9B5C-4103-8222-896F26AA0E0D}" type="presParOf" srcId="{F4E8B38D-789A-4471-B6B9-D2FE90C0457E}" destId="{75973080-48CE-40D2-A910-E5343BDC977C}" srcOrd="9" destOrd="0" presId="urn:microsoft.com/office/officeart/2005/8/layout/lProcess2"/>
    <dgm:cxn modelId="{EC75F82F-3050-41FA-87B0-C8DA0047C193}" type="presParOf" srcId="{F4E8B38D-789A-4471-B6B9-D2FE90C0457E}" destId="{7CA88767-6DBE-4693-975D-F6076ECA206A}" srcOrd="10" destOrd="0" presId="urn:microsoft.com/office/officeart/2005/8/layout/lProcess2"/>
    <dgm:cxn modelId="{246E86BE-072C-4E1F-8CBB-3613E796D01F}" type="presParOf" srcId="{F4E8B38D-789A-4471-B6B9-D2FE90C0457E}" destId="{10DDE91A-67A3-4D0A-BC59-AA5A26AD61D3}" srcOrd="11" destOrd="0" presId="urn:microsoft.com/office/officeart/2005/8/layout/lProcess2"/>
    <dgm:cxn modelId="{202D3227-3D06-4187-A3AC-1143315930C8}" type="presParOf" srcId="{F4E8B38D-789A-4471-B6B9-D2FE90C0457E}" destId="{12CFF47A-9626-4A5A-A4BD-398F237C46E0}" srcOrd="12" destOrd="0" presId="urn:microsoft.com/office/officeart/2005/8/layout/lProcess2"/>
    <dgm:cxn modelId="{1E2F1CC0-B46F-4681-A79C-2951CEF68BBA}" type="presParOf" srcId="{F4E8B38D-789A-4471-B6B9-D2FE90C0457E}" destId="{755A9DBB-9335-47AD-8BF2-08BC05F78525}" srcOrd="13" destOrd="0" presId="urn:microsoft.com/office/officeart/2005/8/layout/lProcess2"/>
    <dgm:cxn modelId="{0A246124-00B9-41C6-8063-8E605836465C}" type="presParOf" srcId="{F4E8B38D-789A-4471-B6B9-D2FE90C0457E}" destId="{36F2068B-F0E7-4E42-B8CB-A2707DAC4EA4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A03E-25D2-4CFC-9694-2FDAC4C7D1E2}">
      <dsp:nvSpPr>
        <dsp:cNvPr id="0" name=""/>
        <dsp:cNvSpPr/>
      </dsp:nvSpPr>
      <dsp:spPr>
        <a:xfrm>
          <a:off x="7292" y="0"/>
          <a:ext cx="7460307" cy="5796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7292" y="0"/>
        <a:ext cx="7460307" cy="1738800"/>
      </dsp:txXfrm>
    </dsp:sp>
    <dsp:sp modelId="{F9A7A2AD-AFA5-4825-9712-E2AEAE9359E1}">
      <dsp:nvSpPr>
        <dsp:cNvPr id="0" name=""/>
        <dsp:cNvSpPr/>
      </dsp:nvSpPr>
      <dsp:spPr>
        <a:xfrm>
          <a:off x="831501" y="614355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تعريف الاتصال والاتصال التعليمي</a:t>
          </a:r>
          <a:endParaRPr lang="ar-SA" sz="2400" kern="1200" dirty="0"/>
        </a:p>
      </dsp:txBody>
      <dsp:txXfrm>
        <a:off x="843651" y="626505"/>
        <a:ext cx="5943945" cy="390518"/>
      </dsp:txXfrm>
    </dsp:sp>
    <dsp:sp modelId="{7B032E99-F74C-42FD-BFF6-A9CDCC1FCDCE}">
      <dsp:nvSpPr>
        <dsp:cNvPr id="0" name=""/>
        <dsp:cNvSpPr/>
      </dsp:nvSpPr>
      <dsp:spPr>
        <a:xfrm>
          <a:off x="831501" y="1092992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عناصر عملية الاتصال التعليمي</a:t>
          </a:r>
          <a:endParaRPr lang="ar-SA" sz="2400" kern="1200" dirty="0"/>
        </a:p>
      </dsp:txBody>
      <dsp:txXfrm>
        <a:off x="843651" y="1105142"/>
        <a:ext cx="5943945" cy="390518"/>
      </dsp:txXfrm>
    </dsp:sp>
    <dsp:sp modelId="{580A2245-E69E-4626-A364-0F378844D6F2}">
      <dsp:nvSpPr>
        <dsp:cNvPr id="0" name=""/>
        <dsp:cNvSpPr/>
      </dsp:nvSpPr>
      <dsp:spPr>
        <a:xfrm>
          <a:off x="831501" y="1571629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نماذج عملية الاتصال</a:t>
          </a:r>
          <a:endParaRPr lang="ar-SA" sz="2400" kern="1200" dirty="0"/>
        </a:p>
      </dsp:txBody>
      <dsp:txXfrm>
        <a:off x="843651" y="1583779"/>
        <a:ext cx="5943945" cy="390518"/>
      </dsp:txXfrm>
    </dsp:sp>
    <dsp:sp modelId="{6CF47CCB-01F7-49C6-A5C3-51727CC5C141}">
      <dsp:nvSpPr>
        <dsp:cNvPr id="0" name=""/>
        <dsp:cNvSpPr/>
      </dsp:nvSpPr>
      <dsp:spPr>
        <a:xfrm>
          <a:off x="831501" y="2050265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خصائص عملية الاتصال</a:t>
          </a:r>
          <a:endParaRPr lang="ar-SA" sz="2400" kern="1200" dirty="0"/>
        </a:p>
      </dsp:txBody>
      <dsp:txXfrm>
        <a:off x="843651" y="2062415"/>
        <a:ext cx="5943945" cy="390518"/>
      </dsp:txXfrm>
    </dsp:sp>
    <dsp:sp modelId="{F4516FD5-75B9-495A-A4F4-D8D0A935EBCB}">
      <dsp:nvSpPr>
        <dsp:cNvPr id="0" name=""/>
        <dsp:cNvSpPr/>
      </dsp:nvSpPr>
      <dsp:spPr>
        <a:xfrm>
          <a:off x="831501" y="2528902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لغات الاتصال التعليمي</a:t>
          </a:r>
          <a:endParaRPr lang="ar-SA" sz="2400" kern="1200" dirty="0"/>
        </a:p>
      </dsp:txBody>
      <dsp:txXfrm>
        <a:off x="843651" y="2541052"/>
        <a:ext cx="5943945" cy="390518"/>
      </dsp:txXfrm>
    </dsp:sp>
    <dsp:sp modelId="{7CA88767-6DBE-4693-975D-F6076ECA206A}">
      <dsp:nvSpPr>
        <dsp:cNvPr id="0" name=""/>
        <dsp:cNvSpPr/>
      </dsp:nvSpPr>
      <dsp:spPr>
        <a:xfrm>
          <a:off x="831501" y="3007539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العوامل المؤثرة في عملية الاتصال</a:t>
          </a:r>
          <a:endParaRPr lang="ar-SA" sz="2400" kern="1200" dirty="0"/>
        </a:p>
      </dsp:txBody>
      <dsp:txXfrm>
        <a:off x="843651" y="3019689"/>
        <a:ext cx="5943945" cy="390518"/>
      </dsp:txXfrm>
    </dsp:sp>
    <dsp:sp modelId="{12CFF47A-9626-4A5A-A4BD-398F237C46E0}">
      <dsp:nvSpPr>
        <dsp:cNvPr id="0" name=""/>
        <dsp:cNvSpPr/>
      </dsp:nvSpPr>
      <dsp:spPr>
        <a:xfrm>
          <a:off x="831501" y="3486176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أشكال الاتصال وأنواعه</a:t>
          </a:r>
          <a:endParaRPr lang="ar-SA" sz="2400" kern="1200" dirty="0"/>
        </a:p>
      </dsp:txBody>
      <dsp:txXfrm>
        <a:off x="843651" y="3498326"/>
        <a:ext cx="5943945" cy="390518"/>
      </dsp:txXfrm>
    </dsp:sp>
    <dsp:sp modelId="{36F2068B-F0E7-4E42-B8CB-A2707DAC4EA4}">
      <dsp:nvSpPr>
        <dsp:cNvPr id="0" name=""/>
        <dsp:cNvSpPr/>
      </dsp:nvSpPr>
      <dsp:spPr>
        <a:xfrm>
          <a:off x="831501" y="3964813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معوقات الاتصال التعليمي</a:t>
          </a:r>
          <a:endParaRPr lang="ar-SA" sz="2400" kern="1200" dirty="0"/>
        </a:p>
      </dsp:txBody>
      <dsp:txXfrm>
        <a:off x="843651" y="3976963"/>
        <a:ext cx="5943945" cy="390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84847F-DD27-4B38-9A0C-52F6A6255404}" type="datetimeFigureOut">
              <a:rPr lang="ar-SA"/>
              <a:pPr>
                <a:defRPr/>
              </a:pPr>
              <a:t>11/11/1436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A20907-4C7A-4E45-8DD6-79C823D1680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6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حذف عنصر أساسياً وهو عنصر الاستجابة أو التغذية الراجعة من نموذجه فالاتصال لديه يسير في اتجاه واحد من المراسل إلى المستقبل ليحقق تأثير ما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93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BE21-0233-4E4C-A285-5F7A3763A36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EEA5-6D3C-4A51-BEF9-AD3DBC0E432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4C7-ABFB-43FA-9472-0391626BC1F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 userDrawn="1"/>
        </p:nvCxnSpPr>
        <p:spPr>
          <a:xfrm>
            <a:off x="1000125" y="1428750"/>
            <a:ext cx="61436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algn="r">
              <a:defRPr sz="3200"/>
            </a:lvl1pPr>
            <a:lvl2pPr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448EB5-77A7-4060-9EB8-04FC3A80979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903C-CAD4-4259-A2D8-B24C13D9512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3059-0C54-4608-971E-633D92D8BC8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6B84-029D-47DE-8FBE-DABEDB9E49A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A81550-485E-4DB4-BA4F-473BBC5462FA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A198-F473-46D8-8AAB-A1DB7F98250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EB3EB-A128-449B-8D8A-780DD0CE0E3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48E4F1-BD29-465B-A41C-CD7EBE17BC4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E81B3-09C3-436B-B624-A5A9DAAC713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03" r:id="rId4"/>
    <p:sldLayoutId id="2147484204" r:id="rId5"/>
    <p:sldLayoutId id="2147484211" r:id="rId6"/>
    <p:sldLayoutId id="2147484205" r:id="rId7"/>
    <p:sldLayoutId id="2147484212" r:id="rId8"/>
    <p:sldLayoutId id="2147484213" r:id="rId9"/>
    <p:sldLayoutId id="2147484206" r:id="rId10"/>
    <p:sldLayoutId id="2147484207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86116" y="4076709"/>
            <a:ext cx="3629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الاتصال </a:t>
            </a:r>
            <a:r>
              <a:rPr lang="ar-SA" sz="3600" b="1" kern="10" dirty="0" smtClean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التعليمي</a:t>
            </a:r>
            <a:endParaRPr lang="ar-SA" sz="3600" b="1" kern="10" dirty="0">
              <a:ln w="28575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9552" y="3645024"/>
            <a:ext cx="1548680" cy="907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المحاضرة</a:t>
            </a:r>
          </a:p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الأولى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214414" y="4917068"/>
            <a:ext cx="792088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242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وسل</a:t>
            </a:r>
          </a:p>
        </p:txBody>
      </p:sp>
      <p:pic>
        <p:nvPicPr>
          <p:cNvPr id="12" name="صورة 11" descr="24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85794"/>
            <a:ext cx="4762500" cy="288607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071670" y="4929198"/>
            <a:ext cx="6172200" cy="844550"/>
          </a:xfrm>
        </p:spPr>
        <p:txBody>
          <a:bodyPr/>
          <a:lstStyle/>
          <a:p>
            <a:pPr algn="ctr" eaLnBrk="1" hangingPunct="1"/>
            <a:r>
              <a:rPr lang="ar-SA" sz="2800" dirty="0" smtClean="0"/>
              <a:t> تعريفه، عناصره, نماذجه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43063"/>
            <a:ext cx="7929559" cy="487362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المرسل (المعلم):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متمكناً من تخصصه العلمي.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التعبير الجيد مع وضوح صوته 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بأنواع قنوات الاتصال.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بخصائص من يتعامل معهم 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تحديد الهدف.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تصميم وبناء المواقف التعليمية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الاستجابة والرد على أسئلة التلاميذ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مرناً في التعامل مع تلاميذه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التعامل بود ولطف مع تلاميذه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الاستخدام الجيد للغة اللفظية </a:t>
            </a:r>
            <a:r>
              <a:rPr lang="ar-SA" sz="2400" dirty="0" err="1" smtClean="0"/>
              <a:t>و</a:t>
            </a:r>
            <a:r>
              <a:rPr lang="ar-SA" sz="2400" dirty="0" smtClean="0"/>
              <a:t> غير اللفظية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endParaRPr lang="ar-SA" sz="24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900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43063"/>
            <a:ext cx="7929559" cy="487362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تابع 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المرسل (المعلم):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إيصال رسالته بطرق وأساليب متنوعة ومناسبة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بمهارات الاتصال المختلفة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إثارة دافعية الطلاب للتعلم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إدارة الموقف التعليمي الاتصالي إدارة فاعلة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التعديل في رسالته أو في عملية الاتصال بناءً على التغذية الراجعة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900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الرسالة</a:t>
            </a:r>
            <a:r>
              <a:rPr lang="ar-SA" sz="2800" b="1" dirty="0" smtClean="0">
                <a:solidFill>
                  <a:srgbClr val="00B050"/>
                </a:solidFill>
              </a:rPr>
              <a:t>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800" dirty="0" smtClean="0"/>
              <a:t> </a:t>
            </a:r>
            <a:r>
              <a:rPr lang="ar-SA" sz="2400" dirty="0" smtClean="0"/>
              <a:t>أن يكون محتواها مناسباً لميول وحاجات وقدرات الطلاب ومستواهم الثقافي والمعرفي.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يكون محتواها صحيحاً علمياً وخالياً من التكرار والتعقيد.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لغة الرسالة واضحة وبسيطة وتصاغ بشكل يسهل فهمها.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تتضمن مثيرات تساعد في جذب الانتباه.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تعرض بطريقة شيقة وغير تقليدية.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اختيار المكان والزمان الملائم لعرضها.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تسمح للطلاب بالمشاركة الفعالة.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الوسيلة (قناة الاتصال):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أن تكون نابعة من المنهج الدراسي وتؤدي إلى تحقيق الأهداف.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تشوق المتعلم وترغبه في البحث والإطلاع.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تربط الخبرات السابقة بالخبرات الجديدة.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تجمع بين الدقة العلمية والجمال الفني.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رخيصة التكاليف ومتينة  الصنع.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مناسبة ليستفاد منها في أكثر من مستوى.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تتناسب مع عدد المتعلمين.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تتناسب والتطور التكنولوجي والعلمي للمجتمع.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أن تكون واقعية أو قريبة من الواقع.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المستقبل: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تأهب المستقبل واستعداده لاستقبال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امتلاكه الخبرة اللازمة لاستقبال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الإنصات الجيد للآخرين.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تبادل الأدوار مع مرسل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التفكير الناقد </a:t>
            </a:r>
            <a:r>
              <a:rPr lang="ar-SA" sz="2400" dirty="0" err="1" smtClean="0"/>
              <a:t>والابتكاري</a:t>
            </a:r>
            <a:r>
              <a:rPr lang="ar-SA" sz="2400" dirty="0" smtClean="0"/>
              <a:t>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شعوره بأهمية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تمكنه من اللغات اللفظية وغير اللفظية بالقدر الملائم لاستقبال الرسالة.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التغذية الراجعة: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تمكن المرسل من معرفة تأثير رسالته على الطالب من خلال استجاباتهم.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تحقق عملية التفاعل الإيجابي بين المرسل والمستقبل من خلال تبادل الأدوار.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تكون على فترات متعددة خلال عملية الاتصال.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تربط بين ما يدخل وما يخرج من العملية التعليمية.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متنوعة وتلاءم الأداء المُنفذ.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متلازمة مع أداء الطالب.</a:t>
            </a: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604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000" cap="small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نماذج الاتصال التعليمي</a:t>
            </a:r>
            <a:endParaRPr lang="ar-SA" sz="40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428728" y="1556792"/>
            <a:ext cx="5675324" cy="1285884"/>
          </a:xfrm>
          <a:prstGeom prst="downArrowCallout">
            <a:avLst>
              <a:gd name="adj1" fmla="val 46322"/>
              <a:gd name="adj2" fmla="val 32183"/>
              <a:gd name="adj3" fmla="val 16648"/>
              <a:gd name="adj4" fmla="val 7067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نموذج </a:t>
            </a:r>
            <a:r>
              <a:rPr lang="ar-SA" sz="2800" dirty="0" err="1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شانون</a:t>
            </a:r>
            <a:r>
              <a:rPr lang="ar-SA" sz="2800" dirty="0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 و </a:t>
            </a:r>
            <a:r>
              <a:rPr lang="ar-SA" sz="2800" dirty="0" err="1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و</a:t>
            </a:r>
            <a:r>
              <a:rPr lang="ar-SA" sz="2800" dirty="0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يفر </a:t>
            </a:r>
          </a:p>
          <a:p>
            <a:pPr algn="ctr"/>
            <a:r>
              <a:rPr lang="ar-SA" sz="2800" dirty="0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(</a:t>
            </a: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Shannon &amp; Weaver Model</a:t>
            </a:r>
            <a:r>
              <a:rPr lang="ar-SA" sz="2800" dirty="0" smtClean="0">
                <a:solidFill>
                  <a:srgbClr val="00B050"/>
                </a:solidFill>
                <a:latin typeface="Arial" pitchFamily="34" charset="0"/>
                <a:ea typeface="MCS Khaybar S_U normal."/>
                <a:cs typeface="Arial" pitchFamily="34" charset="0"/>
              </a:rPr>
              <a:t>)</a:t>
            </a:r>
            <a:endParaRPr lang="en-US" sz="2800" dirty="0">
              <a:solidFill>
                <a:srgbClr val="00B050"/>
              </a:solidFill>
              <a:latin typeface="Arial" pitchFamily="34" charset="0"/>
              <a:ea typeface="MCS Khaybar S_U normal."/>
              <a:cs typeface="Arial" pitchFamily="34" charset="0"/>
            </a:endParaRP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6981796" y="2839256"/>
            <a:ext cx="1368425" cy="71913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400" dirty="0"/>
              <a:t>مصدر</a:t>
            </a:r>
            <a:endParaRPr lang="en-US" sz="2400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3597246" y="2839256"/>
            <a:ext cx="1512887" cy="7207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400" dirty="0"/>
              <a:t>إشارة</a:t>
            </a:r>
            <a:endParaRPr lang="en-US" sz="2400" dirty="0"/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5397471" y="2839256"/>
            <a:ext cx="1368425" cy="71913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400" dirty="0"/>
              <a:t>مرسل</a:t>
            </a:r>
            <a:endParaRPr lang="en-US" sz="2400" dirty="0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1941483" y="2839256"/>
            <a:ext cx="1368425" cy="71913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400" dirty="0"/>
              <a:t>مستقبل</a:t>
            </a:r>
            <a:endParaRPr lang="en-US" sz="2400" dirty="0"/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357158" y="2839256"/>
            <a:ext cx="1368425" cy="71913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400" dirty="0"/>
              <a:t>هدف</a:t>
            </a:r>
            <a:endParaRPr lang="en-US" sz="2400" dirty="0"/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3286116" y="5143512"/>
            <a:ext cx="2088000" cy="719138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400" dirty="0"/>
              <a:t>تداخل أو تشويش</a:t>
            </a:r>
            <a:endParaRPr lang="en-US" sz="2400" dirty="0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3597246" y="3815549"/>
            <a:ext cx="1511300" cy="1009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400" dirty="0"/>
              <a:t>وسيلة</a:t>
            </a:r>
          </a:p>
          <a:p>
            <a:pPr algn="ctr"/>
            <a:r>
              <a:rPr lang="ar-SA" sz="2400" dirty="0"/>
              <a:t>اتصال</a:t>
            </a:r>
            <a:endParaRPr lang="en-US" sz="2400" dirty="0"/>
          </a:p>
        </p:txBody>
      </p:sp>
      <p:cxnSp>
        <p:nvCxnSpPr>
          <p:cNvPr id="17" name="AutoShape 21"/>
          <p:cNvCxnSpPr>
            <a:cxnSpLocks noChangeShapeType="1"/>
            <a:stCxn id="10" idx="2"/>
            <a:endCxn id="12" idx="6"/>
          </p:cNvCxnSpPr>
          <p:nvPr/>
        </p:nvCxnSpPr>
        <p:spPr bwMode="auto">
          <a:xfrm flipH="1">
            <a:off x="6765896" y="3199619"/>
            <a:ext cx="215900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AutoShape 22"/>
          <p:cNvCxnSpPr>
            <a:cxnSpLocks noChangeShapeType="1"/>
          </p:cNvCxnSpPr>
          <p:nvPr/>
        </p:nvCxnSpPr>
        <p:spPr bwMode="auto">
          <a:xfrm flipH="1">
            <a:off x="1725583" y="3199619"/>
            <a:ext cx="215900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AutoShape 23"/>
          <p:cNvCxnSpPr>
            <a:cxnSpLocks noChangeShapeType="1"/>
            <a:endCxn id="11" idx="2"/>
          </p:cNvCxnSpPr>
          <p:nvPr/>
        </p:nvCxnSpPr>
        <p:spPr bwMode="auto">
          <a:xfrm flipH="1">
            <a:off x="5110133" y="3199619"/>
            <a:ext cx="287338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AutoShape 24"/>
          <p:cNvCxnSpPr>
            <a:cxnSpLocks noChangeShapeType="1"/>
          </p:cNvCxnSpPr>
          <p:nvPr/>
        </p:nvCxnSpPr>
        <p:spPr bwMode="auto">
          <a:xfrm flipH="1">
            <a:off x="3309908" y="3199619"/>
            <a:ext cx="287338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AutoShape 25"/>
          <p:cNvCxnSpPr>
            <a:cxnSpLocks noChangeShapeType="1"/>
          </p:cNvCxnSpPr>
          <p:nvPr/>
        </p:nvCxnSpPr>
        <p:spPr bwMode="auto">
          <a:xfrm rot="5400000" flipH="1" flipV="1">
            <a:off x="4213686" y="3673797"/>
            <a:ext cx="288000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AutoShape 26"/>
          <p:cNvCxnSpPr>
            <a:cxnSpLocks noChangeShapeType="1"/>
            <a:endCxn id="16" idx="2"/>
          </p:cNvCxnSpPr>
          <p:nvPr/>
        </p:nvCxnSpPr>
        <p:spPr bwMode="auto">
          <a:xfrm flipH="1" flipV="1">
            <a:off x="4352896" y="4825199"/>
            <a:ext cx="0" cy="2880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4348" y="5214950"/>
            <a:ext cx="802920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000" dirty="0">
                <a:solidFill>
                  <a:schemeClr val="dk1"/>
                </a:solidFill>
              </a:rPr>
              <a:t>عملية الاتصال تسير في طريق </a:t>
            </a:r>
            <a:r>
              <a:rPr lang="ar-SA" sz="2000" dirty="0" smtClean="0">
                <a:solidFill>
                  <a:schemeClr val="dk1"/>
                </a:solidFill>
              </a:rPr>
              <a:t>واحد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000" dirty="0" smtClean="0"/>
              <a:t>لا يحتوي على التغذية </a:t>
            </a:r>
            <a:r>
              <a:rPr lang="ar-SA" sz="2000" dirty="0"/>
              <a:t>الراجعة </a:t>
            </a:r>
            <a:r>
              <a:rPr lang="ar-SA" sz="2000" dirty="0" smtClean="0">
                <a:solidFill>
                  <a:schemeClr val="dk1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chemeClr val="dk1"/>
                </a:solidFill>
              </a:rPr>
              <a:t>تم وضع النموذج في البداية للاتصال الهاتفي ثم تم تعميمه على الاتصال الإنساني بشكل عام</a:t>
            </a:r>
            <a:endParaRPr lang="ar-SA"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604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000" cap="small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نماذج الاتصال التعليمي</a:t>
            </a:r>
            <a:endParaRPr lang="ar-SA" sz="40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428728" y="1714488"/>
            <a:ext cx="5675324" cy="1285884"/>
          </a:xfrm>
          <a:prstGeom prst="downArrowCallout">
            <a:avLst>
              <a:gd name="adj1" fmla="val 46322"/>
              <a:gd name="adj2" fmla="val 32183"/>
              <a:gd name="adj3" fmla="val 16648"/>
              <a:gd name="adj4" fmla="val 70671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 smtClean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نموذج </a:t>
            </a:r>
            <a:r>
              <a:rPr lang="ar-SA" sz="2800" dirty="0" err="1" smtClean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شرام</a:t>
            </a:r>
            <a:r>
              <a:rPr lang="ar-SA" sz="2800" dirty="0" smtClean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Schramm Model)</a:t>
            </a:r>
            <a:r>
              <a:rPr lang="ar-SA" sz="2800" dirty="0" smtClean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)</a:t>
            </a:r>
            <a:endParaRPr lang="en-US" sz="2800" dirty="0" smtClean="0">
              <a:solidFill>
                <a:schemeClr val="accent1"/>
              </a:solidFill>
              <a:latin typeface="Arial" pitchFamily="34" charset="0"/>
              <a:ea typeface="MCS Khaybar S_U normal."/>
              <a:cs typeface="Arial" pitchFamily="34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176612" y="3043260"/>
            <a:ext cx="2232025" cy="93662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/>
              <a:t>الرســــالة</a:t>
            </a:r>
            <a:endParaRPr lang="en-US" sz="2800" dirty="0"/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343675" y="3835423"/>
            <a:ext cx="1800225" cy="2232025"/>
            <a:chOff x="4105" y="1797"/>
            <a:chExt cx="1134" cy="1406"/>
          </a:xfrm>
        </p:grpSpPr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105" y="1797"/>
              <a:ext cx="1134" cy="1406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ar-SA" sz="2400" dirty="0"/>
                <a:t>المرسل</a:t>
              </a:r>
            </a:p>
            <a:p>
              <a:pPr algn="ctr"/>
              <a:endParaRPr lang="ar-SA" sz="2400" dirty="0">
                <a:cs typeface="PT Bold Heading" pitchFamily="2" charset="-78"/>
              </a:endParaRPr>
            </a:p>
            <a:p>
              <a:pPr algn="ctr"/>
              <a:r>
                <a:rPr lang="ar-SA" sz="2400" dirty="0"/>
                <a:t>تحليل الرسالة</a:t>
              </a:r>
            </a:p>
            <a:p>
              <a:pPr algn="ctr"/>
              <a:endParaRPr lang="ar-SA" sz="2400" dirty="0">
                <a:cs typeface="PT Bold Heading" pitchFamily="2" charset="-78"/>
              </a:endParaRPr>
            </a:p>
            <a:p>
              <a:pPr algn="ctr"/>
              <a:r>
                <a:rPr lang="ar-SA" sz="2400" dirty="0"/>
                <a:t>المستقبل</a:t>
              </a:r>
              <a:endParaRPr lang="en-US" sz="2400" dirty="0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150" y="2251"/>
              <a:ext cx="104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150" y="2750"/>
              <a:ext cx="104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11200" y="3835423"/>
            <a:ext cx="1800225" cy="2232025"/>
            <a:chOff x="4105" y="1797"/>
            <a:chExt cx="1134" cy="1406"/>
          </a:xfrm>
        </p:grpSpPr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4105" y="1797"/>
              <a:ext cx="1134" cy="1406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ar-SA" sz="2400" dirty="0"/>
                <a:t>المستقبل</a:t>
              </a:r>
            </a:p>
            <a:p>
              <a:pPr algn="ctr"/>
              <a:endParaRPr lang="ar-SA" sz="2400" dirty="0">
                <a:cs typeface="PT Bold Heading" pitchFamily="2" charset="-78"/>
              </a:endParaRPr>
            </a:p>
            <a:p>
              <a:pPr algn="ctr"/>
              <a:r>
                <a:rPr lang="ar-SA" sz="2400" dirty="0"/>
                <a:t>تحليل الرسالة</a:t>
              </a:r>
            </a:p>
            <a:p>
              <a:pPr algn="ctr"/>
              <a:endParaRPr lang="ar-SA" sz="2400" dirty="0">
                <a:cs typeface="PT Bold Heading" pitchFamily="2" charset="-78"/>
              </a:endParaRPr>
            </a:p>
            <a:p>
              <a:pPr algn="ctr"/>
              <a:r>
                <a:rPr lang="ar-SA" sz="2400" dirty="0"/>
                <a:t>المرسل</a:t>
              </a:r>
              <a:endParaRPr lang="en-US" sz="2400" dirty="0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150" y="2251"/>
              <a:ext cx="104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150" y="2750"/>
              <a:ext cx="104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176612" y="5778523"/>
            <a:ext cx="2232025" cy="93662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/>
              <a:t>الرســــالة</a:t>
            </a:r>
            <a:endParaRPr lang="en-US" sz="2800" dirty="0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2095525" y="3475060"/>
            <a:ext cx="938212" cy="360363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2168550" y="5778523"/>
            <a:ext cx="863600" cy="431800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5624537" y="3475060"/>
            <a:ext cx="936625" cy="431800"/>
          </a:xfrm>
          <a:prstGeom prst="line">
            <a:avLst/>
          </a:prstGeom>
          <a:ln>
            <a:headEnd type="triangle" w="med" len="lg"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>
            <a:off x="5551512" y="5851548"/>
            <a:ext cx="936625" cy="358775"/>
          </a:xfrm>
          <a:prstGeom prst="line">
            <a:avLst/>
          </a:prstGeom>
          <a:ln>
            <a:headEnd type="triangle" w="med" len="lg"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3" name="TextBox 2"/>
          <p:cNvSpPr txBox="1"/>
          <p:nvPr/>
        </p:nvSpPr>
        <p:spPr>
          <a:xfrm>
            <a:off x="2095525" y="4149080"/>
            <a:ext cx="4132659" cy="1420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يعتمد على </a:t>
            </a:r>
            <a:r>
              <a:rPr lang="ar-SA" sz="2000" dirty="0"/>
              <a:t>دراسة سلوك المرسل و </a:t>
            </a:r>
            <a:r>
              <a:rPr lang="ar-SA" sz="2000" dirty="0" smtClean="0"/>
              <a:t>المستقبل.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يقوم على تبادل الأدوار بين المرسل والمستقبل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يركز على التغذية الراجعة</a:t>
            </a:r>
            <a:endParaRPr lang="ar-SA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604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000" cap="small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نماذج الاتصال التعليمي</a:t>
            </a:r>
            <a:endParaRPr lang="ar-SA" sz="40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428728" y="1714488"/>
            <a:ext cx="5675324" cy="1285884"/>
          </a:xfrm>
          <a:prstGeom prst="downArrowCallout">
            <a:avLst>
              <a:gd name="adj1" fmla="val 46322"/>
              <a:gd name="adj2" fmla="val 32183"/>
              <a:gd name="adj3" fmla="val 16648"/>
              <a:gd name="adj4" fmla="val 70671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نموذج </a:t>
            </a:r>
            <a:r>
              <a:rPr lang="ar-SA" sz="2800" dirty="0" err="1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لاسويل</a:t>
            </a:r>
            <a:r>
              <a:rPr lang="ar-SA" sz="2800" dirty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 (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Lasswell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 Model</a:t>
            </a:r>
            <a:r>
              <a:rPr lang="ar-SA" sz="2800" dirty="0" smtClean="0">
                <a:solidFill>
                  <a:schemeClr val="accent1"/>
                </a:solidFill>
                <a:latin typeface="Arial" pitchFamily="34" charset="0"/>
                <a:ea typeface="MCS Khaybar S_U normal."/>
                <a:cs typeface="Arial" pitchFamily="34" charset="0"/>
              </a:rPr>
              <a:t>)</a:t>
            </a:r>
            <a:endParaRPr lang="en-US" sz="2800" dirty="0">
              <a:solidFill>
                <a:schemeClr val="accent1"/>
              </a:solidFill>
              <a:latin typeface="Arial" pitchFamily="34" charset="0"/>
              <a:ea typeface="MCS Khaybar S_U normal."/>
              <a:cs typeface="Arial" pitchFamily="34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692869" y="3143248"/>
            <a:ext cx="1728788" cy="10795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/>
              <a:t>من يقول؟</a:t>
            </a:r>
            <a:endParaRPr lang="en-US" sz="2800" dirty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533869" y="3143248"/>
            <a:ext cx="1728788" cy="10795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/>
              <a:t>ماذا يقول؟</a:t>
            </a:r>
            <a:endParaRPr lang="en-US" sz="2800" dirty="0"/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373282" y="3143248"/>
            <a:ext cx="1728787" cy="10795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/>
              <a:t>لمن يقول؟</a:t>
            </a:r>
            <a:endParaRPr lang="en-US" sz="2800" dirty="0"/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214282" y="3143248"/>
            <a:ext cx="1728787" cy="10795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600" dirty="0"/>
              <a:t>باستخدام</a:t>
            </a:r>
          </a:p>
          <a:p>
            <a:pPr algn="ctr"/>
            <a:r>
              <a:rPr lang="ar-SA" sz="2600" dirty="0"/>
              <a:t> أي قناة؟</a:t>
            </a:r>
            <a:endParaRPr lang="en-US" sz="2600" dirty="0"/>
          </a:p>
        </p:txBody>
      </p:sp>
      <p:sp>
        <p:nvSpPr>
          <p:cNvPr id="37" name="Oval 24"/>
          <p:cNvSpPr>
            <a:spLocks noChangeArrowheads="1"/>
          </p:cNvSpPr>
          <p:nvPr/>
        </p:nvSpPr>
        <p:spPr bwMode="auto">
          <a:xfrm>
            <a:off x="3525807" y="4943473"/>
            <a:ext cx="1728787" cy="10795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dirty="0"/>
              <a:t>ما التأثير؟</a:t>
            </a:r>
            <a:endParaRPr lang="en-US" sz="2800" dirty="0"/>
          </a:p>
        </p:txBody>
      </p:sp>
      <p:sp>
        <p:nvSpPr>
          <p:cNvPr id="38" name="Line 25"/>
          <p:cNvSpPr>
            <a:spLocks noChangeShapeType="1"/>
          </p:cNvSpPr>
          <p:nvPr/>
        </p:nvSpPr>
        <p:spPr bwMode="auto">
          <a:xfrm flipH="1">
            <a:off x="6335682" y="3648073"/>
            <a:ext cx="287337" cy="0"/>
          </a:xfrm>
          <a:prstGeom prst="line">
            <a:avLst/>
          </a:prstGeom>
          <a:ln>
            <a:headEnd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4175094" y="3648073"/>
            <a:ext cx="287338" cy="0"/>
          </a:xfrm>
          <a:prstGeom prst="line">
            <a:avLst/>
          </a:prstGeom>
          <a:ln>
            <a:headEnd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40" name="Line 27"/>
          <p:cNvSpPr>
            <a:spLocks noChangeShapeType="1"/>
          </p:cNvSpPr>
          <p:nvPr/>
        </p:nvSpPr>
        <p:spPr bwMode="auto">
          <a:xfrm flipH="1">
            <a:off x="2014507" y="3648073"/>
            <a:ext cx="287337" cy="0"/>
          </a:xfrm>
          <a:prstGeom prst="line">
            <a:avLst/>
          </a:prstGeom>
          <a:ln>
            <a:headEnd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cxnSp>
        <p:nvCxnSpPr>
          <p:cNvPr id="41" name="AutoShape 28"/>
          <p:cNvCxnSpPr>
            <a:cxnSpLocks noChangeShapeType="1"/>
            <a:stCxn id="28" idx="4"/>
            <a:endCxn id="37" idx="2"/>
          </p:cNvCxnSpPr>
          <p:nvPr/>
        </p:nvCxnSpPr>
        <p:spPr bwMode="auto">
          <a:xfrm rot="16200000" flipH="1">
            <a:off x="1672400" y="3629817"/>
            <a:ext cx="1260475" cy="2446338"/>
          </a:xfrm>
          <a:prstGeom prst="bentConnector2">
            <a:avLst/>
          </a:prstGeom>
          <a:ln>
            <a:headEnd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AutoShape 29"/>
          <p:cNvCxnSpPr>
            <a:cxnSpLocks noChangeShapeType="1"/>
            <a:stCxn id="37" idx="6"/>
            <a:endCxn id="21" idx="4"/>
          </p:cNvCxnSpPr>
          <p:nvPr/>
        </p:nvCxnSpPr>
        <p:spPr bwMode="auto">
          <a:xfrm flipV="1">
            <a:off x="5254594" y="4222748"/>
            <a:ext cx="2303463" cy="1260475"/>
          </a:xfrm>
          <a:prstGeom prst="bentConnector2">
            <a:avLst/>
          </a:prstGeom>
          <a:ln>
            <a:headEnd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7504" y="5842361"/>
            <a:ext cx="767238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chemeClr val="dk1"/>
                </a:solidFill>
              </a:rPr>
              <a:t>يفترض أن الرسائل الاتصالية دائماً لها تأثير.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chemeClr val="dk1"/>
                </a:solidFill>
              </a:rPr>
              <a:t>تم وضع النموذج لدراسة تأثير الرسائل السياسية التي تؤثر على الرأي العام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2" grpId="0" animBg="1"/>
      <p:bldP spid="24" grpId="0" animBg="1"/>
      <p:bldP spid="28" grpId="0" animBg="1"/>
      <p:bldP spid="37" grpId="0" animBg="1"/>
      <p:bldP spid="38" grpId="0" animBg="1"/>
      <p:bldP spid="39" grpId="0" animBg="1"/>
      <p:bldP spid="40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الوحدة الأولى: الاتصال التعليمي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</a:t>
            </a:fld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/>
          </p:cNvGraphicFramePr>
          <p:nvPr/>
        </p:nvGraphicFramePr>
        <p:xfrm>
          <a:off x="457200" y="1600199"/>
          <a:ext cx="74676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مستطيل 8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التعليم والاتصال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16" name="صورة 15" descr="3D Character (3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571612"/>
            <a:ext cx="28797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وسيلة شرح على شكل سحابة 17"/>
          <p:cNvSpPr/>
          <p:nvPr/>
        </p:nvSpPr>
        <p:spPr>
          <a:xfrm>
            <a:off x="1071538" y="1643050"/>
            <a:ext cx="3643338" cy="1785950"/>
          </a:xfrm>
          <a:prstGeom prst="cloudCallout">
            <a:avLst>
              <a:gd name="adj1" fmla="val 67829"/>
              <a:gd name="adj2" fmla="val -3469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600" dirty="0">
                <a:solidFill>
                  <a:schemeClr val="tx1"/>
                </a:solidFill>
              </a:rPr>
              <a:t>ما علاقة </a:t>
            </a:r>
            <a:r>
              <a:rPr lang="ar-SA" sz="3600" dirty="0" smtClean="0">
                <a:solidFill>
                  <a:schemeClr val="tx1"/>
                </a:solidFill>
              </a:rPr>
              <a:t>التعليم بالاتصال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357290" y="4071942"/>
            <a:ext cx="62865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التعليم هو عملية اتصال منظم تهدف إلى إحداث التعلم من خلال المواقف الاتصالية.</a:t>
            </a:r>
            <a:endParaRPr lang="ar-SA" sz="28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428728" y="5357826"/>
            <a:ext cx="628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الاتصال التعليمي هو أساس كل موقف تعليمي</a:t>
            </a:r>
            <a:endParaRPr lang="ar-SA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67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تعريف الاتصال والاتصال التعليمي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467600" cy="3659187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ar-SA" sz="2800" u="sng" dirty="0" smtClean="0">
                <a:solidFill>
                  <a:srgbClr val="00B050"/>
                </a:solidFill>
              </a:rPr>
              <a:t>تعريف الاتصال: </a:t>
            </a:r>
            <a:r>
              <a:rPr lang="ar-SA" sz="2800" dirty="0" smtClean="0"/>
              <a:t>هو عملية ديناميكية تتم باللغة اللفظية وغير اللفظية بين المرسل والمستقبل لنقل محتوى رسالة معينة من خلال القنوات المناسبة بغرض تحقيق أهداف معينة.</a:t>
            </a:r>
          </a:p>
          <a:p>
            <a:pPr marL="0" indent="0" algn="just" eaLnBrk="1" hangingPunct="1">
              <a:buNone/>
            </a:pPr>
            <a:r>
              <a:rPr lang="ar-SA" sz="2800" u="sng" dirty="0" smtClean="0">
                <a:solidFill>
                  <a:srgbClr val="00B050"/>
                </a:solidFill>
              </a:rPr>
              <a:t>تعريف الاتصال التعليمي: </a:t>
            </a:r>
            <a:r>
              <a:rPr lang="ar-SA" sz="2800" dirty="0" smtClean="0"/>
              <a:t>هو عملية تفاعل مشتركة تتم باللغة اللفظية وغير اللفظية بين المعلم والمتعلم, حيث يقدم المعلم خبرات تعليمية(معرفية </a:t>
            </a:r>
            <a:r>
              <a:rPr lang="ar-SA" sz="2800" dirty="0" err="1" smtClean="0"/>
              <a:t>ومهارية</a:t>
            </a:r>
            <a:r>
              <a:rPr lang="ar-SA" sz="2800" dirty="0" smtClean="0"/>
              <a:t> ووجدانية) من خلال قنوات مناسبة بغرض تحقيق نتائج تعليمية مرضية.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500166" y="4929198"/>
            <a:ext cx="5500726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400" dirty="0" smtClean="0"/>
              <a:t>من هو المرسل والمستقبل في الاتصال التعليمي؟</a:t>
            </a:r>
          </a:p>
          <a:p>
            <a:pPr algn="ctr">
              <a:defRPr/>
            </a:pPr>
            <a:r>
              <a:rPr lang="ar-SA" sz="2400" dirty="0" err="1" smtClean="0"/>
              <a:t>ماهو</a:t>
            </a:r>
            <a:r>
              <a:rPr lang="ar-SA" sz="2400" dirty="0" smtClean="0"/>
              <a:t> محتوى الرسالة في الاتصال التعليمي؟</a:t>
            </a:r>
          </a:p>
          <a:p>
            <a:pPr algn="ctr">
              <a:defRPr/>
            </a:pPr>
            <a:r>
              <a:rPr lang="ar-SA" sz="2400" dirty="0" smtClean="0"/>
              <a:t>ما هو الغرض من الاتصال التعليمي ؟</a:t>
            </a:r>
            <a:endParaRPr lang="ar-SA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ar-SA" alt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14340" name="مربع نص 16"/>
          <p:cNvSpPr txBox="1">
            <a:spLocks noChangeArrowheads="1"/>
          </p:cNvSpPr>
          <p:nvPr/>
        </p:nvSpPr>
        <p:spPr bwMode="auto">
          <a:xfrm>
            <a:off x="4482717" y="1619946"/>
            <a:ext cx="38218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altLang="ar-SA" sz="2800" dirty="0">
                <a:solidFill>
                  <a:srgbClr val="00B050"/>
                </a:solidFill>
                <a:latin typeface="+mn-lt"/>
                <a:cs typeface="+mn-cs"/>
              </a:rPr>
              <a:t>نموذج الاتصال التعليمي التقليدي</a:t>
            </a:r>
          </a:p>
        </p:txBody>
      </p:sp>
      <p:grpSp>
        <p:nvGrpSpPr>
          <p:cNvPr id="2" name="مجموعة 18"/>
          <p:cNvGrpSpPr>
            <a:grpSpLocks/>
          </p:cNvGrpSpPr>
          <p:nvPr/>
        </p:nvGrpSpPr>
        <p:grpSpPr bwMode="auto">
          <a:xfrm>
            <a:off x="2547983" y="3073904"/>
            <a:ext cx="3812218" cy="3498368"/>
            <a:chOff x="1403350" y="2252"/>
            <a:chExt cx="6048375" cy="6076117"/>
          </a:xfrm>
        </p:grpSpPr>
        <p:sp>
          <p:nvSpPr>
            <p:cNvPr id="27" name="AutoShape 18"/>
            <p:cNvSpPr>
              <a:spLocks noChangeArrowheads="1"/>
            </p:cNvSpPr>
            <p:nvPr/>
          </p:nvSpPr>
          <p:spPr bwMode="auto">
            <a:xfrm>
              <a:off x="3367847" y="4827842"/>
              <a:ext cx="2833546" cy="1250527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2400" dirty="0"/>
                <a:t>التغذية الراجعة</a:t>
              </a:r>
              <a:endParaRPr lang="en-US" sz="2400" dirty="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403350" y="2252"/>
              <a:ext cx="6048375" cy="816"/>
              <a:chOff x="884" y="2251"/>
              <a:chExt cx="3810" cy="816"/>
            </a:xfrm>
          </p:grpSpPr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 flipV="1">
                <a:off x="204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 flipV="1">
                <a:off x="4012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14341" name="مربع نص 17"/>
          <p:cNvSpPr txBox="1">
            <a:spLocks noChangeArrowheads="1"/>
          </p:cNvSpPr>
          <p:nvPr/>
        </p:nvSpPr>
        <p:spPr bwMode="auto">
          <a:xfrm>
            <a:off x="4503369" y="3691598"/>
            <a:ext cx="37834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altLang="ar-SA" sz="2800" dirty="0">
                <a:solidFill>
                  <a:srgbClr val="00B050"/>
                </a:solidFill>
                <a:latin typeface="+mn-lt"/>
                <a:cs typeface="+mn-cs"/>
              </a:rPr>
              <a:t>نموذج الاتصال التعليمي الحديث</a:t>
            </a:r>
          </a:p>
        </p:txBody>
      </p:sp>
      <p:grpSp>
        <p:nvGrpSpPr>
          <p:cNvPr id="5" name="مجموعة 43"/>
          <p:cNvGrpSpPr>
            <a:grpSpLocks/>
          </p:cNvGrpSpPr>
          <p:nvPr/>
        </p:nvGrpSpPr>
        <p:grpSpPr bwMode="auto">
          <a:xfrm>
            <a:off x="1544324" y="785794"/>
            <a:ext cx="4670750" cy="2154170"/>
            <a:chOff x="884" y="2252"/>
            <a:chExt cx="7080150" cy="3189399"/>
          </a:xfrm>
        </p:grpSpPr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5989623" y="3175320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>
              <a:off x="4356458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 flipH="1">
              <a:off x="1982923" y="3191651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884" y="2252"/>
              <a:ext cx="3810" cy="816"/>
              <a:chOff x="884" y="2251"/>
              <a:chExt cx="3810" cy="816"/>
            </a:xfrm>
          </p:grpSpPr>
          <p:sp>
            <p:nvSpPr>
              <p:cNvPr id="54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55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3" name="Elbow Connector 2"/>
          <p:cNvCxnSpPr>
            <a:stCxn id="57" idx="4"/>
          </p:cNvCxnSpPr>
          <p:nvPr/>
        </p:nvCxnSpPr>
        <p:spPr>
          <a:xfrm rot="16200000" flipH="1">
            <a:off x="2467389" y="4967727"/>
            <a:ext cx="1000132" cy="149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53" idx="4"/>
          </p:cNvCxnSpPr>
          <p:nvPr/>
        </p:nvCxnSpPr>
        <p:spPr>
          <a:xfrm flipV="1">
            <a:off x="5572132" y="5214950"/>
            <a:ext cx="1575540" cy="10001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643306" y="2285992"/>
            <a:ext cx="1785950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0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6275272" y="2500306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cxnSp>
        <p:nvCxnSpPr>
          <p:cNvPr id="36" name="رابط مستقيم 35"/>
          <p:cNvCxnSpPr/>
          <p:nvPr/>
        </p:nvCxnSpPr>
        <p:spPr>
          <a:xfrm flipV="1">
            <a:off x="3643306" y="2928934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1357290" y="2566124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  <p:grpSp>
        <p:nvGrpSpPr>
          <p:cNvPr id="38" name="مجموعة 43"/>
          <p:cNvGrpSpPr>
            <a:grpSpLocks/>
          </p:cNvGrpSpPr>
          <p:nvPr/>
        </p:nvGrpSpPr>
        <p:grpSpPr bwMode="auto">
          <a:xfrm>
            <a:off x="1702344" y="2714620"/>
            <a:ext cx="4670750" cy="2154170"/>
            <a:chOff x="884" y="2252"/>
            <a:chExt cx="7080150" cy="3189399"/>
          </a:xfrm>
        </p:grpSpPr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H="1">
              <a:off x="5989623" y="3175320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flipH="1">
              <a:off x="4356458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flipH="1">
              <a:off x="1968486" y="3191651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42" name="Group 23"/>
            <p:cNvGrpSpPr>
              <a:grpSpLocks/>
            </p:cNvGrpSpPr>
            <p:nvPr/>
          </p:nvGrpSpPr>
          <p:grpSpPr bwMode="auto">
            <a:xfrm>
              <a:off x="884" y="2252"/>
              <a:ext cx="3143" cy="0"/>
              <a:chOff x="884" y="2251"/>
              <a:chExt cx="3143" cy="0"/>
            </a:xfrm>
          </p:grpSpPr>
          <p:sp>
            <p:nvSpPr>
              <p:cNvPr id="43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44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52" name="AutoShape 12"/>
          <p:cNvSpPr>
            <a:spLocks noChangeArrowheads="1"/>
          </p:cNvSpPr>
          <p:nvPr/>
        </p:nvSpPr>
        <p:spPr bwMode="auto">
          <a:xfrm>
            <a:off x="3795706" y="4214818"/>
            <a:ext cx="1785950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0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sp>
        <p:nvSpPr>
          <p:cNvPr id="53" name="Oval 9"/>
          <p:cNvSpPr>
            <a:spLocks noChangeArrowheads="1"/>
          </p:cNvSpPr>
          <p:nvPr/>
        </p:nvSpPr>
        <p:spPr bwMode="auto">
          <a:xfrm>
            <a:off x="6427672" y="4494950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cxnSp>
        <p:nvCxnSpPr>
          <p:cNvPr id="56" name="رابط مستقيم 55"/>
          <p:cNvCxnSpPr/>
          <p:nvPr/>
        </p:nvCxnSpPr>
        <p:spPr>
          <a:xfrm flipV="1">
            <a:off x="3795706" y="4857760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9"/>
          <p:cNvSpPr>
            <a:spLocks noChangeArrowheads="1"/>
          </p:cNvSpPr>
          <p:nvPr/>
        </p:nvSpPr>
        <p:spPr bwMode="auto">
          <a:xfrm>
            <a:off x="1500166" y="4494950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1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7" grpId="0" animBg="1"/>
      <p:bldP spid="52" grpId="0" animBg="1"/>
      <p:bldP spid="53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467600" cy="3043238"/>
          </a:xfrm>
        </p:spPr>
        <p:txBody>
          <a:bodyPr/>
          <a:lstStyle/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المرسل (المعلم)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الرسالة (المادة التعليمية)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الوسيلة (قنوات الاتصال)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المستقبل (المتعلم)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التغذية الراجعة</a:t>
            </a:r>
          </a:p>
          <a:p>
            <a:pPr marL="342900" indent="-342900" eaLnBrk="1" hangingPunct="1">
              <a:buSzTx/>
              <a:buFont typeface="Wingdings" pitchFamily="2" charset="2"/>
              <a:buAutoNum type="arabicPeriod"/>
            </a:pPr>
            <a:endParaRPr lang="ar-SA" sz="3600" dirty="0" smtClean="0"/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604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مستطيل 95"/>
          <p:cNvSpPr/>
          <p:nvPr/>
        </p:nvSpPr>
        <p:spPr>
          <a:xfrm>
            <a:off x="285720" y="4429132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5" name="مستطيل 94"/>
          <p:cNvSpPr/>
          <p:nvPr/>
        </p:nvSpPr>
        <p:spPr>
          <a:xfrm>
            <a:off x="285720" y="32861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مستطيل 77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7164245" y="1928802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grpSp>
        <p:nvGrpSpPr>
          <p:cNvPr id="14383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61" name="AutoShape 12"/>
          <p:cNvSpPr>
            <a:spLocks noChangeArrowheads="1"/>
          </p:cNvSpPr>
          <p:nvPr/>
        </p:nvSpPr>
        <p:spPr bwMode="auto">
          <a:xfrm>
            <a:off x="6786578" y="3571876"/>
            <a:ext cx="1785950" cy="17859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4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cxnSp>
        <p:nvCxnSpPr>
          <p:cNvPr id="62" name="رابط مستقيم 61"/>
          <p:cNvCxnSpPr/>
          <p:nvPr/>
        </p:nvCxnSpPr>
        <p:spPr>
          <a:xfrm flipV="1">
            <a:off x="6786578" y="4427544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14282" y="1883623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هو مصدر الرسالة وهو الذي يقوم بصياغة الرسالة أي وضعها في صورة ألفاظ أو رسوم أو رموز بغرض الوصول إلى هدف محدد</a:t>
            </a:r>
            <a:endParaRPr lang="ar-SA" sz="24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357158" y="3455259"/>
            <a:ext cx="63579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/>
              <a:t>هي المحتوى أي المعلومات والمفاهيم والمهارات والقيم التي يريد المرسل إرسالها إلى المستقبلين.</a:t>
            </a:r>
          </a:p>
        </p:txBody>
      </p:sp>
      <p:sp>
        <p:nvSpPr>
          <p:cNvPr id="75" name="مربع نص 74"/>
          <p:cNvSpPr txBox="1"/>
          <p:nvPr/>
        </p:nvSpPr>
        <p:spPr>
          <a:xfrm>
            <a:off x="500034" y="4572008"/>
            <a:ext cx="62151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None/>
            </a:pPr>
            <a:r>
              <a:rPr lang="ar-SA" sz="2400" dirty="0"/>
              <a:t>وهي الأداة التي تحمل الرسالة من المرسل إلى المستقبل. مثل؟</a:t>
            </a:r>
          </a:p>
        </p:txBody>
      </p:sp>
      <p:sp>
        <p:nvSpPr>
          <p:cNvPr id="77" name="مستطيل 76"/>
          <p:cNvSpPr/>
          <p:nvPr/>
        </p:nvSpPr>
        <p:spPr>
          <a:xfrm>
            <a:off x="7072330" y="2571744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Sender/Source</a:t>
            </a:r>
            <a:endParaRPr lang="ar-SA" sz="1600" dirty="0"/>
          </a:p>
        </p:txBody>
      </p:sp>
      <p:sp>
        <p:nvSpPr>
          <p:cNvPr id="88" name="مستطيل 87"/>
          <p:cNvSpPr/>
          <p:nvPr/>
        </p:nvSpPr>
        <p:spPr>
          <a:xfrm>
            <a:off x="7000892" y="4071942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Message</a:t>
            </a:r>
            <a:endParaRPr lang="ar-SA" sz="1600" dirty="0"/>
          </a:p>
        </p:txBody>
      </p:sp>
      <p:sp>
        <p:nvSpPr>
          <p:cNvPr id="92" name="مستطيل 91"/>
          <p:cNvSpPr/>
          <p:nvPr/>
        </p:nvSpPr>
        <p:spPr>
          <a:xfrm>
            <a:off x="6786578" y="4786322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Communication Channel/ Media</a:t>
            </a:r>
            <a:endParaRPr lang="ar-SA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مستطيل 25"/>
          <p:cNvSpPr/>
          <p:nvPr/>
        </p:nvSpPr>
        <p:spPr>
          <a:xfrm>
            <a:off x="285720" y="3857628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6858016" y="3923446"/>
            <a:ext cx="1620000" cy="7200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التغذية </a:t>
            </a:r>
            <a:r>
              <a:rPr lang="ar-SA" sz="2400" dirty="0" smtClean="0"/>
              <a:t>الراجعة</a:t>
            </a:r>
            <a:endParaRPr lang="en-US" sz="2400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6" name="مربع نص 75"/>
          <p:cNvSpPr txBox="1"/>
          <p:nvPr/>
        </p:nvSpPr>
        <p:spPr>
          <a:xfrm>
            <a:off x="428596" y="3857628"/>
            <a:ext cx="607223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هي رد فعل المستقبل على </a:t>
            </a:r>
            <a:r>
              <a:rPr lang="ar-SA" sz="2400" dirty="0" smtClean="0"/>
              <a:t>الرسالة، </a:t>
            </a:r>
            <a:r>
              <a:rPr lang="ar-SA" sz="2400" dirty="0"/>
              <a:t>قد تكون إ</a:t>
            </a:r>
            <a:r>
              <a:rPr lang="ar-SA" sz="2400" dirty="0" smtClean="0"/>
              <a:t>يجابية </a:t>
            </a:r>
            <a:r>
              <a:rPr lang="ar-SA" sz="2400" dirty="0"/>
              <a:t>أو </a:t>
            </a:r>
            <a:r>
              <a:rPr lang="ar-SA" sz="2400" dirty="0" smtClean="0"/>
              <a:t>سلبية</a:t>
            </a:r>
            <a:endParaRPr lang="ar-SA" sz="2400" dirty="0"/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ar-SA" sz="2400" dirty="0" smtClean="0"/>
              <a:t>تمثل </a:t>
            </a:r>
            <a:r>
              <a:rPr lang="ar-SA" sz="2400" dirty="0"/>
              <a:t>التفاعل </a:t>
            </a:r>
            <a:r>
              <a:rPr lang="ar-SA" sz="2400" dirty="0" smtClean="0"/>
              <a:t>والاستمرارية </a:t>
            </a:r>
            <a:r>
              <a:rPr lang="ar-SA" sz="2400" dirty="0"/>
              <a:t>بين عناصر الاتصال، </a:t>
            </a:r>
            <a:r>
              <a:rPr lang="ar-SA" sz="2400" dirty="0" smtClean="0"/>
              <a:t>وتجعل </a:t>
            </a:r>
            <a:r>
              <a:rPr lang="ar-SA" sz="2400" dirty="0"/>
              <a:t>العملية </a:t>
            </a:r>
            <a:r>
              <a:rPr lang="ar-SA" sz="2400" dirty="0" smtClean="0"/>
              <a:t>دائرية حيوية مستمرة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9" name="مستطيل 78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6715140" y="1928802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214282" y="1800043"/>
            <a:ext cx="607223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هو الشخص أو مجموعة من الأشخاص التي</a:t>
            </a:r>
            <a:r>
              <a:rPr lang="ar-SA" sz="2400" dirty="0"/>
              <a:t> </a:t>
            </a:r>
            <a:r>
              <a:rPr lang="ar-SA" sz="2400" dirty="0" smtClean="0"/>
              <a:t>تتلقى الرسالة, ودور المستقبل هو فك رموز الرسالة ومحاولة فهم محتواها</a:t>
            </a:r>
            <a:r>
              <a:rPr lang="ar-SA" sz="2400" dirty="0"/>
              <a:t> </a:t>
            </a:r>
            <a:r>
              <a:rPr lang="ar-SA" sz="2400" dirty="0" smtClean="0"/>
              <a:t>والتأثر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.</a:t>
            </a:r>
            <a:endParaRPr lang="ar-SA" sz="2400" dirty="0"/>
          </a:p>
        </p:txBody>
      </p:sp>
      <p:sp>
        <p:nvSpPr>
          <p:cNvPr id="82" name="مستطيل 81"/>
          <p:cNvSpPr/>
          <p:nvPr/>
        </p:nvSpPr>
        <p:spPr>
          <a:xfrm>
            <a:off x="6286512" y="2571744"/>
            <a:ext cx="235745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Receiver/Destination</a:t>
            </a:r>
            <a:endParaRPr lang="ar-SA" sz="1600" dirty="0"/>
          </a:p>
        </p:txBody>
      </p:sp>
      <p:sp>
        <p:nvSpPr>
          <p:cNvPr id="28" name="مستطيل 27"/>
          <p:cNvSpPr/>
          <p:nvPr/>
        </p:nvSpPr>
        <p:spPr>
          <a:xfrm>
            <a:off x="6929454" y="4643446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Feedback</a:t>
            </a:r>
            <a:endParaRPr lang="ar-SA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642910" y="3929066"/>
            <a:ext cx="5686436" cy="1928826"/>
          </a:xfrm>
        </p:spPr>
        <p:txBody>
          <a:bodyPr/>
          <a:lstStyle/>
          <a:p>
            <a:r>
              <a:rPr lang="ar-SA" sz="2800" dirty="0" smtClean="0"/>
              <a:t>كونوا مجموعات كل مجموعة 5 طالبات</a:t>
            </a:r>
          </a:p>
          <a:p>
            <a:r>
              <a:rPr lang="ar-SA" sz="2800" dirty="0" smtClean="0"/>
              <a:t>اهتموا بالكم أكثر من الكيف</a:t>
            </a:r>
          </a:p>
          <a:p>
            <a:r>
              <a:rPr lang="ar-SA" sz="2800" dirty="0" smtClean="0"/>
              <a:t>جميع الإجابات مقبولة </a:t>
            </a:r>
            <a:r>
              <a:rPr lang="ar-SA" sz="2800" dirty="0" err="1" smtClean="0"/>
              <a:t>ولايوجد</a:t>
            </a:r>
            <a:r>
              <a:rPr lang="ar-SA" sz="2800" dirty="0" smtClean="0"/>
              <a:t> إجابة خاطئة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14" name="TextBox 15"/>
          <p:cNvSpPr txBox="1"/>
          <p:nvPr/>
        </p:nvSpPr>
        <p:spPr>
          <a:xfrm>
            <a:off x="6643702" y="1714488"/>
            <a:ext cx="1407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5 دقائق</a:t>
            </a:r>
            <a:endParaRPr lang="en-GB" sz="2400" dirty="0"/>
          </a:p>
        </p:txBody>
      </p:sp>
      <p:sp>
        <p:nvSpPr>
          <p:cNvPr id="18" name="شكل بيضاوي 17"/>
          <p:cNvSpPr/>
          <p:nvPr/>
        </p:nvSpPr>
        <p:spPr>
          <a:xfrm>
            <a:off x="642938" y="1571612"/>
            <a:ext cx="5715012" cy="20002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/>
          <a:lstStyle/>
          <a:p>
            <a:pPr algn="ctr">
              <a:defRPr/>
            </a:pPr>
            <a:r>
              <a:rPr lang="ar-SA" sz="2800" dirty="0" err="1" smtClean="0">
                <a:solidFill>
                  <a:schemeClr val="tx1"/>
                </a:solidFill>
              </a:rPr>
              <a:t>ماهي</a:t>
            </a:r>
            <a:r>
              <a:rPr lang="ar-SA" sz="2800" dirty="0" smtClean="0">
                <a:solidFill>
                  <a:schemeClr val="tx1"/>
                </a:solidFill>
              </a:rPr>
              <a:t> الصفات أو الشروط التي يجب توفرها في كل عنصر من عناصر الاتصال؟</a:t>
            </a:r>
            <a:endParaRPr lang="ar-SA" sz="28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ar-SA" sz="2000" b="1" dirty="0">
              <a:solidFill>
                <a:srgbClr val="333333"/>
              </a:solidFill>
            </a:endParaRPr>
          </a:p>
        </p:txBody>
      </p:sp>
      <p:sp>
        <p:nvSpPr>
          <p:cNvPr id="19" name="زر إجراء: تعليمات 18">
            <a:hlinkClick r:id="" action="ppaction://noaction" highlightClick="1"/>
          </p:cNvPr>
          <p:cNvSpPr/>
          <p:nvPr/>
        </p:nvSpPr>
        <p:spPr>
          <a:xfrm>
            <a:off x="642910" y="2786058"/>
            <a:ext cx="993180" cy="785823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25" name="MS900074799[1].wav">
            <a:hlinkClick r:id="" action="ppaction://media"/>
          </p:cNvPr>
          <p:cNvPicPr>
            <a:picLocks noRot="1" noChangeAspect="1"/>
          </p:cNvPicPr>
          <p:nvPr>
            <a:wavAudioFile r:embed="rId1" name="MS900074799[1].wav"/>
          </p:nvPr>
        </p:nvPicPr>
        <p:blipFill>
          <a:blip r:embed="rId3" cstate="print"/>
          <a:stretch>
            <a:fillRect/>
          </a:stretch>
        </p:blipFill>
        <p:spPr>
          <a:xfrm>
            <a:off x="6480212" y="3104964"/>
            <a:ext cx="244475" cy="244475"/>
          </a:xfrm>
          <a:prstGeom prst="rect">
            <a:avLst/>
          </a:prstGeom>
        </p:spPr>
      </p:pic>
      <p:sp>
        <p:nvSpPr>
          <p:cNvPr id="26" name="Oval 13"/>
          <p:cNvSpPr/>
          <p:nvPr/>
        </p:nvSpPr>
        <p:spPr>
          <a:xfrm>
            <a:off x="6344943" y="2312876"/>
            <a:ext cx="2052228" cy="2052228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14"/>
          <p:cNvSpPr/>
          <p:nvPr/>
        </p:nvSpPr>
        <p:spPr>
          <a:xfrm>
            <a:off x="6344943" y="2312876"/>
            <a:ext cx="2052228" cy="205222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2178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12" grpId="0" uiExpand="1" build="p"/>
      <p:bldP spid="18" grpId="0" animBg="1"/>
      <p:bldP spid="19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مخصص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B5FE343DA4AB696BAFB456CE32B" ma:contentTypeVersion="0" ma:contentTypeDescription="Create a new document." ma:contentTypeScope="" ma:versionID="8cd4f3ce5302061971976fba2c782a3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A39F8D-44FC-44ED-8003-48B4D21D0C30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A93F55A-5CB2-433F-8E0E-B6133E79F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14E2A7C-C205-497A-995C-4430F867C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941</Words>
  <Application>Microsoft Office PowerPoint</Application>
  <PresentationFormat>On-screen Show (4:3)</PresentationFormat>
  <Paragraphs>185</Paragraphs>
  <Slides>18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PowerPoint Presentation</vt:lpstr>
      <vt:lpstr>الوحدة الأولى: الاتصال التعليمي</vt:lpstr>
      <vt:lpstr>التعليم والاتصال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Manar</cp:lastModifiedBy>
  <cp:revision>146</cp:revision>
  <dcterms:created xsi:type="dcterms:W3CDTF">2007-09-17T20:33:37Z</dcterms:created>
  <dcterms:modified xsi:type="dcterms:W3CDTF">2015-08-25T06:11:16Z</dcterms:modified>
</cp:coreProperties>
</file>