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4"/>
  </p:notesMasterIdLst>
  <p:handoutMasterIdLst>
    <p:handoutMasterId r:id="rId25"/>
  </p:handoutMasterIdLst>
  <p:sldIdLst>
    <p:sldId id="293" r:id="rId5"/>
    <p:sldId id="294" r:id="rId6"/>
    <p:sldId id="290" r:id="rId7"/>
    <p:sldId id="291" r:id="rId8"/>
    <p:sldId id="292" r:id="rId9"/>
    <p:sldId id="256" r:id="rId10"/>
    <p:sldId id="257" r:id="rId11"/>
    <p:sldId id="288" r:id="rId12"/>
    <p:sldId id="258" r:id="rId13"/>
    <p:sldId id="260" r:id="rId14"/>
    <p:sldId id="268" r:id="rId15"/>
    <p:sldId id="265" r:id="rId16"/>
    <p:sldId id="285" r:id="rId17"/>
    <p:sldId id="289" r:id="rId18"/>
    <p:sldId id="266" r:id="rId19"/>
    <p:sldId id="269" r:id="rId20"/>
    <p:sldId id="263" r:id="rId21"/>
    <p:sldId id="286" r:id="rId22"/>
    <p:sldId id="287" r:id="rId23"/>
  </p:sldIdLst>
  <p:sldSz cx="9144000" cy="6858000" type="screen4x3"/>
  <p:notesSz cx="6854825" cy="97139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33" autoAdjust="0"/>
    <p:restoredTop sz="94728" autoAdjust="0"/>
  </p:normalViewPr>
  <p:slideViewPr>
    <p:cSldViewPr>
      <p:cViewPr>
        <p:scale>
          <a:sx n="57" d="100"/>
          <a:sy n="57" d="100"/>
        </p:scale>
        <p:origin x="-712" y="-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AA4DB6F-8B70-4D8F-BE15-11DDE888EB2C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39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8538" y="728663"/>
            <a:ext cx="4857750" cy="3643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4863"/>
            <a:ext cx="5483225" cy="437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9226550"/>
            <a:ext cx="297021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7F1F4F-4375-46D1-B9FA-A45454370E71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44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AD634C-8B31-43FB-AAA1-EE8E5BC090FA}" type="datetime1">
              <a:rPr lang="en-US" smtClean="0"/>
              <a:t>12/2/2014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Fatimah Al-Akeel - Network 12</a:t>
            </a:r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6A8D44-98DB-4752-93FC-0F06F9475DEA}" type="slidenum">
              <a:rPr lang="ar-SA" smtClean="0"/>
              <a:pPr/>
              <a:t>‹#›</a:t>
            </a:fld>
            <a:endParaRPr lang="en-US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Internet and Intranet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9AA0-88A0-416B-BDDE-2CCA283ECE52}" type="slidenum">
              <a:rPr lang="ar-SA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22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 Characteristics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097BB-2AD0-4255-9B44-4861B891A8E0}" type="slidenum">
              <a:rPr lang="ar-SA"/>
              <a:pPr/>
              <a:t>10</a:t>
            </a:fld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The users of intranet network may access the Internet via </a:t>
            </a:r>
            <a:r>
              <a:rPr lang="en-US" sz="2400" dirty="0" smtClean="0">
                <a:solidFill>
                  <a:srgbClr val="FF0000"/>
                </a:solidFill>
              </a:rPr>
              <a:t>proxy </a:t>
            </a:r>
            <a:r>
              <a:rPr lang="en-US" sz="2400" dirty="0" smtClean="0"/>
              <a:t>server and </a:t>
            </a:r>
            <a:r>
              <a:rPr lang="en-US" sz="2400" dirty="0" smtClean="0">
                <a:solidFill>
                  <a:srgbClr val="FF0000"/>
                </a:solidFill>
              </a:rPr>
              <a:t>firewall </a:t>
            </a:r>
            <a:r>
              <a:rPr lang="en-US" sz="2400" dirty="0" smtClean="0"/>
              <a:t>server, or it may be totally separate</a:t>
            </a:r>
          </a:p>
          <a:p>
            <a:pPr algn="l" rtl="0"/>
            <a:r>
              <a:rPr lang="en-US" sz="2400" dirty="0" smtClean="0"/>
              <a:t>It includes connections through one or more </a:t>
            </a:r>
            <a:r>
              <a:rPr lang="en-US" sz="2400" dirty="0" smtClean="0">
                <a:solidFill>
                  <a:srgbClr val="FF0000"/>
                </a:solidFill>
              </a:rPr>
              <a:t>gateway</a:t>
            </a:r>
            <a:r>
              <a:rPr lang="en-US" sz="2400" dirty="0" smtClean="0"/>
              <a:t> to the outside Internet.</a:t>
            </a:r>
            <a:endParaRPr lang="en-US" sz="2400" dirty="0"/>
          </a:p>
          <a:p>
            <a:pPr algn="l" rtl="0"/>
            <a:r>
              <a:rPr lang="en-US" sz="2400" dirty="0"/>
              <a:t>With </a:t>
            </a:r>
            <a:r>
              <a:rPr lang="en-US" sz="2400" dirty="0">
                <a:solidFill>
                  <a:srgbClr val="FF0000"/>
                </a:solidFill>
              </a:rPr>
              <a:t>tunneling</a:t>
            </a:r>
            <a:r>
              <a:rPr lang="en-US" sz="2400" dirty="0"/>
              <a:t>, companies can send private messages through the public network, using </a:t>
            </a:r>
            <a:r>
              <a:rPr lang="en-US" sz="2400" dirty="0" smtClean="0"/>
              <a:t>encryption/decryption </a:t>
            </a:r>
            <a:r>
              <a:rPr lang="en-US" sz="2400" dirty="0"/>
              <a:t>and other security safeguards to connect one part of their intranet to another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When part of an intranet is made accessible to customers, partners, suppliers, or others outside the company, that part becomes part of an </a:t>
            </a:r>
            <a:r>
              <a:rPr lang="en-US" sz="2400" dirty="0" smtClean="0">
                <a:solidFill>
                  <a:srgbClr val="FF0000"/>
                </a:solidFill>
              </a:rPr>
              <a:t>extranet</a:t>
            </a:r>
            <a:r>
              <a:rPr lang="en-US" sz="2400" b="1" dirty="0" smtClean="0">
                <a:solidFill>
                  <a:srgbClr val="FF0066"/>
                </a:solidFill>
              </a:rPr>
              <a:t>. </a:t>
            </a:r>
          </a:p>
          <a:p>
            <a:pPr algn="l" rtl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Intranet Diagram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11</a:t>
            </a:fld>
            <a:endParaRPr lang="en-US"/>
          </a:p>
        </p:txBody>
      </p:sp>
      <p:pic>
        <p:nvPicPr>
          <p:cNvPr id="7" name="Content Placeholder 6" descr="intranet-diagram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524000"/>
            <a:ext cx="5499100" cy="439928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Proxy Server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9F0ED-ED56-4DA9-8FF3-2102083A5F9A}" type="slidenum">
              <a:rPr lang="ar-SA"/>
              <a:pPr/>
              <a:t>12</a:t>
            </a:fld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I</a:t>
            </a:r>
            <a:r>
              <a:rPr lang="en-US" sz="2400" dirty="0" smtClean="0"/>
              <a:t>s </a:t>
            </a:r>
            <a:r>
              <a:rPr lang="en-US" sz="2400" dirty="0"/>
              <a:t>a server that acts as an intermediary between a workstation user and the Internet 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A proxy server is associated with or part of a gateway server that separates the enterprise network from the outside network.</a:t>
            </a:r>
          </a:p>
          <a:p>
            <a:pPr algn="l" rtl="0"/>
            <a:r>
              <a:rPr lang="en-US" sz="2400" dirty="0" smtClean="0"/>
              <a:t>The enterprise </a:t>
            </a:r>
            <a:r>
              <a:rPr lang="en-US" sz="2400" dirty="0"/>
              <a:t>can ensure </a:t>
            </a:r>
            <a:r>
              <a:rPr lang="en-US" sz="2400" dirty="0" smtClean="0"/>
              <a:t>security, </a:t>
            </a:r>
            <a:r>
              <a:rPr lang="en-US" sz="2400" dirty="0"/>
              <a:t>administrative control, and caching </a:t>
            </a:r>
            <a:r>
              <a:rPr lang="en-US" sz="2400" dirty="0" smtClean="0"/>
              <a:t>service by using a proxy server.</a:t>
            </a:r>
            <a:endParaRPr lang="en-US" sz="2400" dirty="0"/>
          </a:p>
          <a:p>
            <a:pPr algn="l" rtl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Server- How it works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spcAft>
                <a:spcPts val="1200"/>
              </a:spcAft>
            </a:pPr>
            <a:r>
              <a:rPr lang="en-US" sz="2400" dirty="0" smtClean="0"/>
              <a:t>A proxy server receives a request for an Internet service (such as a Web page request) from a user.</a:t>
            </a:r>
          </a:p>
          <a:p>
            <a:pPr algn="l" rtl="0">
              <a:spcAft>
                <a:spcPts val="1200"/>
              </a:spcAft>
            </a:pPr>
            <a:r>
              <a:rPr lang="en-US" sz="2400" dirty="0" smtClean="0"/>
              <a:t> If it passes filtering requirements, the proxy server, assuming it is also a cache server, looks in its local cache of previously downloaded Web pages.</a:t>
            </a:r>
          </a:p>
          <a:p>
            <a:pPr algn="l" rtl="0">
              <a:spcAft>
                <a:spcPts val="1200"/>
              </a:spcAft>
            </a:pPr>
            <a:r>
              <a:rPr lang="en-US" sz="2400" dirty="0" smtClean="0"/>
              <a:t> If it finds the page, it returns it to the user without needing to forward the request to the Internet.</a:t>
            </a:r>
          </a:p>
          <a:p>
            <a:pPr algn="l" rtl="0">
              <a:spcAft>
                <a:spcPts val="1200"/>
              </a:spcAft>
              <a:buNone/>
            </a:pPr>
            <a:endParaRPr lang="ar-SA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Server- How it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If the page is not in the cache, the proxy server, acting as a client on behalf of the user, uses one of its own IP addresses to request the page from the server out on the Internet. 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/>
            <a:r>
              <a:rPr lang="en-US" sz="2400" dirty="0" smtClean="0"/>
              <a:t>When the page is returned, the proxy server relates it to the original request and forwards it on to the user.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Firewall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0288E-680B-46B7-B909-A1C1B347E635}" type="slidenum">
              <a:rPr lang="ar-SA"/>
              <a:pPr/>
              <a:t>15</a:t>
            </a:fld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spcAft>
                <a:spcPts val="1200"/>
              </a:spcAft>
            </a:pPr>
            <a:r>
              <a:rPr lang="en-US" sz="2400" b="1" dirty="0"/>
              <a:t>Firewall : </a:t>
            </a:r>
            <a:r>
              <a:rPr lang="en-US" sz="2400" dirty="0"/>
              <a:t>A firewall is a set of related </a:t>
            </a:r>
            <a:r>
              <a:rPr lang="en-US" sz="2400" dirty="0">
                <a:solidFill>
                  <a:srgbClr val="FF0000"/>
                </a:solidFill>
              </a:rPr>
              <a:t>programs</a:t>
            </a:r>
            <a:r>
              <a:rPr lang="en-US" sz="2400" dirty="0"/>
              <a:t>, located at a network gateway </a:t>
            </a:r>
            <a:r>
              <a:rPr lang="en-US" sz="2400" dirty="0" smtClean="0"/>
              <a:t>that </a:t>
            </a:r>
            <a:r>
              <a:rPr lang="en-US" sz="2400" dirty="0"/>
              <a:t>protects the resources of a private network from users from other networks</a:t>
            </a:r>
            <a:r>
              <a:rPr lang="en-US" sz="2400" dirty="0" smtClean="0"/>
              <a:t>.</a:t>
            </a:r>
          </a:p>
          <a:p>
            <a:pPr algn="l" rtl="0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Firewall used in an intranet have the ability to screen messages in both directions so that company security is maintained. </a:t>
            </a:r>
          </a:p>
          <a:p>
            <a:pPr algn="l" rtl="0">
              <a:lnSpc>
                <a:spcPct val="80000"/>
              </a:lnSpc>
              <a:spcAft>
                <a:spcPts val="1200"/>
              </a:spcAft>
            </a:pPr>
            <a:r>
              <a:rPr lang="en-US" sz="2400" dirty="0" smtClean="0"/>
              <a:t>A firewall surrounding an intranet fends off unauthorized access. </a:t>
            </a:r>
          </a:p>
          <a:p>
            <a:pPr algn="l" rtl="0">
              <a:spcAft>
                <a:spcPts val="1200"/>
              </a:spcAft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 and Firewall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16</a:t>
            </a:fld>
            <a:endParaRPr lang="en-US"/>
          </a:p>
        </p:txBody>
      </p:sp>
      <p:pic>
        <p:nvPicPr>
          <p:cNvPr id="7" name="Content Placeholder 6" descr="08fig02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524000"/>
            <a:ext cx="7516327" cy="44196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Gateway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8ABC5-74C2-4339-AB35-4D8103BD0241}" type="slidenum">
              <a:rPr lang="ar-SA"/>
              <a:pPr/>
              <a:t>17</a:t>
            </a:fld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/>
              <a:t>A gateway is a network point that acts as an entrance to another network. </a:t>
            </a:r>
          </a:p>
          <a:p>
            <a:pPr algn="l" rtl="0"/>
            <a:r>
              <a:rPr lang="en-US" sz="2400" dirty="0"/>
              <a:t>On the Internet, a node </a:t>
            </a:r>
            <a:r>
              <a:rPr lang="en-US" sz="2400" dirty="0" smtClean="0"/>
              <a:t>can </a:t>
            </a:r>
            <a:r>
              <a:rPr lang="en-US" sz="2400" dirty="0"/>
              <a:t>be either a gateway node or a host (end-point) node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 </a:t>
            </a:r>
            <a:r>
              <a:rPr lang="en-US" sz="2400" dirty="0"/>
              <a:t>Both the computers of Internet users and the computers that serve pages to users are host nodes.</a:t>
            </a:r>
          </a:p>
          <a:p>
            <a:pPr algn="l" rtl="0"/>
            <a:r>
              <a:rPr lang="en-US" sz="2400" dirty="0"/>
              <a:t>The computers that control traffic within your company's network or at your local Internet service provider (ISP) are gateway nodes.</a:t>
            </a:r>
          </a:p>
          <a:p>
            <a:pPr algn="l" rtl="0">
              <a:buNone/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In the network for an enterprise, a computer server acting as a gateway node is often also acting as a proxy server and a firewall server.</a:t>
            </a:r>
          </a:p>
          <a:p>
            <a:pPr algn="l" rtl="0"/>
            <a:r>
              <a:rPr lang="en-US" sz="2400" dirty="0" smtClean="0"/>
              <a:t>A gateway is often associated with:</a:t>
            </a:r>
          </a:p>
          <a:p>
            <a:pPr lvl="1" algn="l" rtl="0"/>
            <a:r>
              <a:rPr lang="en-US" sz="2400" dirty="0" smtClean="0"/>
              <a:t>a router, which knows where to direct a given packet of data that arrives at the gateway, </a:t>
            </a:r>
          </a:p>
          <a:p>
            <a:pPr lvl="1" algn="l" rtl="0"/>
            <a:r>
              <a:rPr lang="en-US" sz="2400" dirty="0" smtClean="0"/>
              <a:t>and a switch, which furnishes the actual path in and out of the gateway for a given packet.</a:t>
            </a:r>
            <a:endParaRPr lang="ar-SA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Gateway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19</a:t>
            </a:fld>
            <a:endParaRPr lang="en-US"/>
          </a:p>
        </p:txBody>
      </p:sp>
      <p:pic>
        <p:nvPicPr>
          <p:cNvPr id="7" name="Content Placeholder 6" descr="wifi1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600200"/>
            <a:ext cx="6096000" cy="4572000"/>
          </a:xfrm>
        </p:spPr>
      </p:pic>
      <p:sp>
        <p:nvSpPr>
          <p:cNvPr id="9" name="Right Arrow 8"/>
          <p:cNvSpPr/>
          <p:nvPr/>
        </p:nvSpPr>
        <p:spPr>
          <a:xfrm>
            <a:off x="381000" y="3810000"/>
            <a:ext cx="1600200" cy="1066800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Internet</a:t>
            </a:r>
            <a:endParaRPr lang="ar-SA" dirty="0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A8D44-98DB-4752-93FC-0F06F9475DEA}" type="slidenum">
              <a:rPr lang="ar-SA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90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Internet?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AFE58-2774-413D-8853-CBAB9EA6A114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A3E9-F5B7-488B-A81F-B189A71D8BB9}" type="slidenum">
              <a:rPr lang="ar-SA"/>
              <a:pPr/>
              <a:t>3</a:t>
            </a:fld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4419600" cy="4754563"/>
          </a:xfrm>
        </p:spPr>
        <p:txBody>
          <a:bodyPr/>
          <a:lstStyle/>
          <a:p>
            <a:pPr algn="l" rtl="0"/>
            <a:r>
              <a:rPr lang="en-US" sz="2400" dirty="0"/>
              <a:t>A network is a group of </a:t>
            </a:r>
            <a:r>
              <a:rPr lang="en-US" sz="2400" dirty="0" smtClean="0"/>
              <a:t>connected communicating </a:t>
            </a:r>
            <a:r>
              <a:rPr lang="en-US" sz="2400" dirty="0"/>
              <a:t>devices such </a:t>
            </a:r>
            <a:r>
              <a:rPr lang="en-US" sz="2400" dirty="0" smtClean="0"/>
              <a:t>as computers and printers</a:t>
            </a:r>
            <a:r>
              <a:rPr lang="en-US" sz="2400" dirty="0"/>
              <a:t>. An internet </a:t>
            </a:r>
            <a:r>
              <a:rPr lang="en-US" sz="2400" dirty="0" smtClean="0"/>
              <a:t>is </a:t>
            </a:r>
            <a:r>
              <a:rPr lang="en-US" sz="2400" dirty="0"/>
              <a:t>two or more networks that </a:t>
            </a:r>
            <a:r>
              <a:rPr lang="en-US" sz="2400" dirty="0" smtClean="0"/>
              <a:t>can communicate with </a:t>
            </a:r>
            <a:r>
              <a:rPr lang="en-US" sz="2400" dirty="0"/>
              <a:t>each other.</a:t>
            </a:r>
            <a:endParaRPr lang="en-US" sz="2400" dirty="0" smtClean="0"/>
          </a:p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world’s largest computer network, consisting of millions of computers supporting tens of millions of users in hundreds of countries. </a:t>
            </a:r>
            <a:endParaRPr lang="en-US" sz="2400" dirty="0" smtClean="0"/>
          </a:p>
          <a:p>
            <a:pPr algn="l" rtl="0"/>
            <a:endParaRPr lang="en-US" sz="2400" dirty="0"/>
          </a:p>
        </p:txBody>
      </p:sp>
      <p:pic>
        <p:nvPicPr>
          <p:cNvPr id="11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438400"/>
            <a:ext cx="4038600" cy="2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193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History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D369-616B-4E56-81A9-B11BF4B50D55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A63C8-76A1-46A5-A5A2-8CF55AAF1194}" type="slidenum">
              <a:rPr lang="ar-SA"/>
              <a:pPr/>
              <a:t>4</a:t>
            </a:fld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pPr algn="l" rtl="0"/>
            <a:r>
              <a:rPr lang="en-US" sz="2500" dirty="0"/>
              <a:t>The Internet was originally established to meet the research needs of the U.S. defense industry </a:t>
            </a:r>
            <a:r>
              <a:rPr lang="en-US" sz="2500" dirty="0" smtClean="0"/>
              <a:t>(ARPANET</a:t>
            </a:r>
            <a:r>
              <a:rPr lang="en-US" sz="2500" dirty="0"/>
              <a:t>), but it has grown to develop (</a:t>
            </a:r>
            <a:r>
              <a:rPr lang="en-US" sz="2500" dirty="0">
                <a:cs typeface="Times New Roman" pitchFamily="18" charset="0"/>
              </a:rPr>
              <a:t>NSFNET) for those colleges that did not have access to ARPANET. </a:t>
            </a:r>
          </a:p>
          <a:p>
            <a:pPr algn="l" rtl="0"/>
            <a:r>
              <a:rPr lang="en-US" sz="2500" dirty="0">
                <a:cs typeface="Times New Roman" pitchFamily="18" charset="0"/>
              </a:rPr>
              <a:t>In 1990 most networks were leaving the slower ARPANET and linking to NSFNET, which was then called the Internet</a:t>
            </a:r>
            <a:r>
              <a:rPr lang="en-US" sz="2500" dirty="0" smtClean="0">
                <a:cs typeface="Times New Roman" pitchFamily="18" charset="0"/>
              </a:rPr>
              <a:t>.</a:t>
            </a:r>
            <a:endParaRPr lang="en-US" sz="2500" dirty="0">
              <a:cs typeface="Times New Roman" pitchFamily="18" charset="0"/>
            </a:endParaRPr>
          </a:p>
          <a:p>
            <a:pPr algn="l" rtl="0"/>
            <a:r>
              <a:rPr lang="en-US" sz="2500" dirty="0"/>
              <a:t>Internet now is a huge global network serving universities, academic researchers, commercial interests, government agencies, and private individuals over the world</a:t>
            </a:r>
          </a:p>
        </p:txBody>
      </p:sp>
    </p:spTree>
    <p:extLst>
      <p:ext uri="{BB962C8B-B14F-4D97-AF65-F5344CB8AC3E}">
        <p14:creationId xmlns:p14="http://schemas.microsoft.com/office/powerpoint/2010/main" val="488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Internet Today</a:t>
            </a:r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701DF-BCA9-4C23-AFDC-CD692E1F6780}" type="datetime1">
              <a:rPr lang="en-US" smtClean="0"/>
              <a:pPr/>
              <a:t>12/2/2014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A320-71E5-4566-89BA-ECD3CFB18080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 algn="l" rtl="0"/>
            <a:r>
              <a:rPr lang="en-US" sz="2400" dirty="0" smtClean="0"/>
              <a:t>The </a:t>
            </a:r>
            <a:r>
              <a:rPr lang="en-US" sz="2400" dirty="0"/>
              <a:t>Internet today is not a </a:t>
            </a:r>
            <a:r>
              <a:rPr lang="en-US" sz="2400" dirty="0" smtClean="0"/>
              <a:t>simple hierarchical </a:t>
            </a:r>
            <a:r>
              <a:rPr lang="en-US" sz="2400" dirty="0"/>
              <a:t>structure. It is made up of many wide- and local-area networks joined </a:t>
            </a:r>
            <a:r>
              <a:rPr lang="en-US" sz="2400" dirty="0" smtClean="0"/>
              <a:t>by connecting </a:t>
            </a:r>
            <a:r>
              <a:rPr lang="en-US" sz="2400" dirty="0"/>
              <a:t>devices and switching stations. </a:t>
            </a:r>
            <a:endParaRPr lang="en-US" sz="2400" dirty="0" smtClean="0"/>
          </a:p>
          <a:p>
            <a:pPr algn="l" rtl="0"/>
            <a:r>
              <a:rPr lang="en-US" sz="2400" dirty="0" smtClean="0"/>
              <a:t>It </a:t>
            </a:r>
            <a:r>
              <a:rPr lang="en-US" sz="2400" dirty="0"/>
              <a:t>is difficult to give an accurate </a:t>
            </a:r>
            <a:r>
              <a:rPr lang="en-US" sz="2400" dirty="0" smtClean="0"/>
              <a:t>representation of </a:t>
            </a:r>
            <a:r>
              <a:rPr lang="en-US" sz="2400" dirty="0"/>
              <a:t>the Internet because it is continually changing-new networks are </a:t>
            </a:r>
            <a:r>
              <a:rPr lang="en-US" sz="2400" dirty="0" smtClean="0"/>
              <a:t>being added</a:t>
            </a:r>
            <a:r>
              <a:rPr lang="en-US" sz="2400" dirty="0"/>
              <a:t>, existing networks are adding addresses, and networks of defunct companies </a:t>
            </a:r>
            <a:r>
              <a:rPr lang="en-US" sz="2400" dirty="0" smtClean="0"/>
              <a:t>are being </a:t>
            </a:r>
            <a:r>
              <a:rPr lang="en-US" sz="2400" dirty="0"/>
              <a:t>removed. </a:t>
            </a:r>
            <a:endParaRPr lang="en-US" sz="2400" dirty="0" smtClean="0"/>
          </a:p>
          <a:p>
            <a:pPr algn="l" rtl="0"/>
            <a:r>
              <a:rPr lang="en-US" sz="2400" dirty="0" smtClean="0"/>
              <a:t>Today </a:t>
            </a:r>
            <a:r>
              <a:rPr lang="en-US" sz="2400" dirty="0"/>
              <a:t>most end users who want Internet connection use the services </a:t>
            </a:r>
            <a:r>
              <a:rPr lang="en-US" sz="2400" dirty="0" smtClean="0"/>
              <a:t>of Internet </a:t>
            </a:r>
            <a:r>
              <a:rPr lang="en-US" sz="2400" dirty="0"/>
              <a:t>service providers (</a:t>
            </a:r>
            <a:r>
              <a:rPr lang="en-US" sz="2400" dirty="0" err="1"/>
              <a:t>lSPs</a:t>
            </a:r>
            <a:r>
              <a:rPr lang="en-US" sz="2400" dirty="0"/>
              <a:t>). </a:t>
            </a:r>
            <a:r>
              <a:rPr lang="en-US" sz="2400" dirty="0" smtClean="0"/>
              <a:t>The Internet today </a:t>
            </a:r>
            <a:r>
              <a:rPr lang="en-US" sz="2400" dirty="0"/>
              <a:t>is run by private companies, not the government. </a:t>
            </a:r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662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Intranet</a:t>
            </a:r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3AA2B-D781-4F9F-A928-1CAA80C0C9D1}" type="slidenum">
              <a:rPr lang="ar-SA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Intranet?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72A3-21B1-4695-BFFA-5B1047A4BD6E}" type="slidenum">
              <a:rPr lang="ar-SA"/>
              <a:pPr/>
              <a:t>7</a:t>
            </a:fld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sz="2400" b="1" dirty="0" smtClean="0"/>
              <a:t>Intr</a:t>
            </a:r>
            <a:r>
              <a:rPr lang="en-US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smtClean="0"/>
              <a:t>net </a:t>
            </a:r>
            <a:r>
              <a:rPr lang="en-US" sz="2400" dirty="0" smtClean="0"/>
              <a:t>is :</a:t>
            </a:r>
          </a:p>
          <a:p>
            <a:pPr lvl="1" algn="l" rtl="0"/>
            <a:r>
              <a:rPr lang="en-US" sz="2400" dirty="0" smtClean="0"/>
              <a:t>A computer network that uses Int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rnet standards (HTML, HTTP &amp; TCP/IP protocols) &amp; software.</a:t>
            </a:r>
          </a:p>
          <a:p>
            <a:pPr algn="l" rtl="0">
              <a:buNone/>
            </a:pPr>
            <a:endParaRPr lang="en-US" sz="2400" dirty="0" smtClean="0"/>
          </a:p>
          <a:p>
            <a:pPr lvl="1" algn="l" rtl="0"/>
            <a:r>
              <a:rPr lang="en-US" sz="2400" dirty="0" smtClean="0"/>
              <a:t>Accessed only by authorized persons, especially members or employees of the organization</a:t>
            </a:r>
          </a:p>
          <a:p>
            <a:pPr algn="l" rtl="0">
              <a:buFontTx/>
              <a:buNone/>
            </a:pPr>
            <a:endParaRPr lang="en-US" sz="2400" u="sng" dirty="0" smtClean="0"/>
          </a:p>
          <a:p>
            <a:pPr algn="l" rtl="0">
              <a:buFontTx/>
              <a:buNone/>
            </a:pPr>
            <a:r>
              <a:rPr lang="en-US" sz="2400" u="sng" dirty="0" smtClean="0"/>
              <a:t>The </a:t>
            </a:r>
            <a:r>
              <a:rPr lang="en-US" sz="2400" u="sng" dirty="0"/>
              <a:t>main purpose of an intranet is:</a:t>
            </a:r>
          </a:p>
          <a:p>
            <a:pPr algn="l" rtl="0">
              <a:buFontTx/>
              <a:buNone/>
            </a:pPr>
            <a:r>
              <a:rPr lang="en-US" sz="2400" dirty="0"/>
              <a:t>To share company information and computing resources among employees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of Intranet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33B77-D4C8-4057-B821-DAA2456341BC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 rtl="0">
              <a:buFontTx/>
              <a:buNone/>
            </a:pPr>
            <a:r>
              <a:rPr lang="en-US" dirty="0" smtClean="0"/>
              <a:t>Many companies use intranets for tasks as:</a:t>
            </a:r>
          </a:p>
          <a:p>
            <a:pPr algn="l" rtl="0"/>
            <a:r>
              <a:rPr lang="en-US" sz="2000" dirty="0" smtClean="0"/>
              <a:t>Distributing a company newsletter</a:t>
            </a:r>
          </a:p>
          <a:p>
            <a:pPr algn="l" rtl="0"/>
            <a:r>
              <a:rPr lang="en-US" sz="2000" dirty="0" smtClean="0"/>
              <a:t>Sharing information</a:t>
            </a:r>
          </a:p>
          <a:p>
            <a:pPr algn="l" rtl="0"/>
            <a:r>
              <a:rPr lang="en-US" sz="2000" dirty="0" smtClean="0"/>
              <a:t>For facilitating the workgroups accordingly.</a:t>
            </a:r>
          </a:p>
          <a:p>
            <a:pPr algn="l" rtl="0"/>
            <a:r>
              <a:rPr lang="en-US" sz="2000" dirty="0" smtClean="0"/>
              <a:t>Instant knowledge about important news and memos.</a:t>
            </a:r>
          </a:p>
          <a:p>
            <a:pPr algn="l" rtl="0"/>
            <a:r>
              <a:rPr lang="en-US" sz="2000" dirty="0" smtClean="0"/>
              <a:t>Relationship building.</a:t>
            </a:r>
          </a:p>
          <a:p>
            <a:pPr algn="l" rtl="0"/>
            <a:r>
              <a:rPr lang="en-US" sz="2000" dirty="0" smtClean="0"/>
              <a:t>Increasing productivity.</a:t>
            </a:r>
          </a:p>
          <a:p>
            <a:pPr algn="l" rtl="0"/>
            <a:r>
              <a:rPr lang="en-US" sz="2000" dirty="0" smtClean="0"/>
              <a:t>Recommendations and suggestions.</a:t>
            </a:r>
          </a:p>
          <a:p>
            <a:pPr algn="l" rtl="0"/>
            <a:r>
              <a:rPr lang="en-US" sz="2000" dirty="0" smtClean="0"/>
              <a:t>Project management.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algn="l" rtl="0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Intranet Characteristics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0CFBB-0362-4F7E-8C11-73911206D730}" type="slidenum">
              <a:rPr lang="ar-SA"/>
              <a:pPr/>
              <a:t>9</a:t>
            </a:fld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l" rtl="0"/>
            <a:r>
              <a:rPr lang="en-US" sz="2400" dirty="0" smtClean="0"/>
              <a:t>In general it looks like a private version of the Internet</a:t>
            </a:r>
          </a:p>
          <a:p>
            <a:pPr algn="l" rtl="0"/>
            <a:r>
              <a:rPr lang="en-US" sz="2400" dirty="0" smtClean="0"/>
              <a:t>Uses </a:t>
            </a:r>
            <a:r>
              <a:rPr lang="en-US" sz="2400" dirty="0"/>
              <a:t>some (TCP/IP,HTTP) or all of the protocols of </a:t>
            </a:r>
            <a:r>
              <a:rPr lang="en-US" sz="2400" dirty="0" smtClean="0"/>
              <a:t>the </a:t>
            </a:r>
            <a:r>
              <a:rPr lang="en-US" sz="2400" dirty="0"/>
              <a:t>internet</a:t>
            </a:r>
            <a:r>
              <a:rPr lang="en-US" sz="2400" dirty="0" smtClean="0"/>
              <a:t>.</a:t>
            </a:r>
            <a:endParaRPr lang="en-US" sz="2400" dirty="0"/>
          </a:p>
          <a:p>
            <a:pPr algn="l" rtl="0"/>
            <a:r>
              <a:rPr lang="en-US" sz="2400" dirty="0"/>
              <a:t>Nodes interact in a client server </a:t>
            </a:r>
            <a:r>
              <a:rPr lang="en-US" sz="2400" dirty="0" smtClean="0"/>
              <a:t>relationship.</a:t>
            </a:r>
            <a:endParaRPr lang="en-US" sz="2400" dirty="0"/>
          </a:p>
          <a:p>
            <a:pPr algn="l" rtl="0"/>
            <a:r>
              <a:rPr lang="en-US" sz="2400" dirty="0"/>
              <a:t>Nodes are identified by using Internet Protocol (IP) addresses</a:t>
            </a:r>
          </a:p>
          <a:p>
            <a:pPr algn="l" rtl="0"/>
            <a:r>
              <a:rPr lang="en-US" sz="2400" dirty="0"/>
              <a:t>Files are identified by universal resource locators (URLs).</a:t>
            </a:r>
          </a:p>
          <a:p>
            <a:pPr algn="l" rtl="0"/>
            <a:r>
              <a:rPr lang="en-US" sz="2400" dirty="0"/>
              <a:t>The data being exchanged are typically formatted using HTML and is controlled and displayed using a browser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It may consist of many interlinked local area networks.</a:t>
            </a:r>
          </a:p>
          <a:p>
            <a:pPr algn="l" rtl="0">
              <a:buNone/>
            </a:pPr>
            <a:endParaRPr lang="en-US" sz="2400" dirty="0"/>
          </a:p>
          <a:p>
            <a:pPr algn="l" rtl="0">
              <a:buFontTx/>
              <a:buNone/>
            </a:pPr>
            <a:endParaRPr lang="en-US" sz="2400" dirty="0"/>
          </a:p>
          <a:p>
            <a:pPr algn="l" rtl="0">
              <a:buFontTx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B9E69D0F0065419A4E123ACC4E961F" ma:contentTypeVersion="0" ma:contentTypeDescription="Create a new document." ma:contentTypeScope="" ma:versionID="ba28e6fc789e9bcc1c5b85db2ae5da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0FF6FB-70B6-4CF6-B732-1545189BE51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D76CB55-C937-4833-AA85-48D7030A81C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7DCAC0-533A-4400-B1E7-B80787582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912</TotalTime>
  <Words>980</Words>
  <Application>Microsoft Office PowerPoint</Application>
  <PresentationFormat>عرض على الشاشة (3:4)‏</PresentationFormat>
  <Paragraphs>101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أصل</vt:lpstr>
      <vt:lpstr>Internet and Intranet</vt:lpstr>
      <vt:lpstr>Internet</vt:lpstr>
      <vt:lpstr>What is Internet?</vt:lpstr>
      <vt:lpstr>Internet History</vt:lpstr>
      <vt:lpstr>The Internet Today</vt:lpstr>
      <vt:lpstr>The Intranet</vt:lpstr>
      <vt:lpstr>What is Intranet?</vt:lpstr>
      <vt:lpstr>Usage of Intranet</vt:lpstr>
      <vt:lpstr>Intranet Characteristics</vt:lpstr>
      <vt:lpstr>Intranet Characteristics</vt:lpstr>
      <vt:lpstr>Intranet Diagram</vt:lpstr>
      <vt:lpstr>Proxy Server</vt:lpstr>
      <vt:lpstr>Proxy Server- How it works</vt:lpstr>
      <vt:lpstr>Proxy Server- How it works</vt:lpstr>
      <vt:lpstr>Firewall</vt:lpstr>
      <vt:lpstr>Proxy Server and Firewall</vt:lpstr>
      <vt:lpstr>Gateway</vt:lpstr>
      <vt:lpstr>Gateway</vt:lpstr>
      <vt:lpstr>Gateway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lol</dc:creator>
  <cp:lastModifiedBy>Aseel Alhadlaq</cp:lastModifiedBy>
  <cp:revision>111</cp:revision>
  <dcterms:created xsi:type="dcterms:W3CDTF">2006-02-06T08:21:31Z</dcterms:created>
  <dcterms:modified xsi:type="dcterms:W3CDTF">2014-12-02T08:21:15Z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0x01010086B9E69D0F0065419A4E123ACC4E961F</vt:lpwstr>
  </property>
</Properties>
</file>