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8" r:id="rId3"/>
    <p:sldId id="260" r:id="rId4"/>
    <p:sldId id="262" r:id="rId5"/>
    <p:sldId id="263" r:id="rId6"/>
    <p:sldId id="264" r:id="rId7"/>
    <p:sldId id="265" r:id="rId8"/>
    <p:sldId id="266" r:id="rId9"/>
    <p:sldId id="277" r:id="rId10"/>
    <p:sldId id="267" r:id="rId11"/>
    <p:sldId id="268" r:id="rId12"/>
    <p:sldId id="27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letter"/>
  <p:notesSz cx="6797675" cy="987425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0000"/>
    <a:srgbClr val="777777"/>
    <a:srgbClr val="E1CE1B"/>
    <a:srgbClr val="ECD816"/>
    <a:srgbClr val="E6EB17"/>
    <a:srgbClr val="570345"/>
    <a:srgbClr val="0F06FF"/>
    <a:srgbClr val="0F0A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 snapToGrid="0"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9236" y="94286"/>
            <a:ext cx="3972240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spAutoFit/>
          </a:bodyPr>
          <a:lstStyle/>
          <a:p>
            <a:r>
              <a:rPr lang="en-US" sz="1400"/>
              <a:t>MTU - Metallurgical and Materials Engineering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9236" y="9443966"/>
            <a:ext cx="1029127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spAutoFit/>
          </a:bodyPr>
          <a:lstStyle/>
          <a:p>
            <a:fld id="{DCDC7E24-2660-48DE-B116-735671AC20F7}" type="datetime1">
              <a:rPr lang="en-US" sz="1400"/>
              <a:pPr/>
              <a:t>5/17/2010</a:t>
            </a:fld>
            <a:endParaRPr lang="en-US" sz="140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18072" y="9443966"/>
            <a:ext cx="410368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spAutoFit/>
          </a:bodyPr>
          <a:lstStyle/>
          <a:p>
            <a:pPr algn="r"/>
            <a:fld id="{4A756F90-02BD-4C19-B7C2-590918DCF93E}" type="slidenum">
              <a:rPr lang="en-US" sz="1400"/>
              <a:pPr algn="r"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3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690269"/>
            <a:ext cx="4984962" cy="44434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7"/>
            <a:ext cx="2945659" cy="493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80537"/>
            <a:ext cx="2945659" cy="493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9DEA1C4-A33B-4EDE-B0F6-87839BD9BDD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11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685800" y="6278563"/>
            <a:ext cx="4419600" cy="2467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FFCC23"/>
            </a:outerShdw>
          </a:effectLst>
        </p:spPr>
        <p:txBody>
          <a:bodyPr lIns="90488" tIns="44450" rIns="90488" bIns="44450" anchor="ctr">
            <a:spAutoFit/>
          </a:bodyPr>
          <a:lstStyle/>
          <a:p>
            <a:pPr>
              <a:lnSpc>
                <a:spcPct val="85000"/>
              </a:lnSpc>
            </a:pPr>
            <a:r>
              <a:rPr lang="en-US" sz="12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charset="0"/>
              </a:rPr>
              <a:t>Manufacturing materials  </a:t>
            </a:r>
            <a:r>
              <a:rPr lang="en-US" sz="1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charset="0"/>
              </a:rPr>
              <a:t>--- </a:t>
            </a:r>
            <a:r>
              <a:rPr lang="en-US" sz="12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charset="0"/>
              </a:rPr>
              <a:t>IE251 </a:t>
            </a:r>
            <a:endParaRPr lang="en-US" sz="1200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charset="0"/>
            </a:endParaRP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4800600" y="6248400"/>
            <a:ext cx="1981200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charset="0"/>
              </a:rPr>
              <a:t>Chapter 2</a:t>
            </a:r>
            <a:r>
              <a:rPr lang="en-US" sz="1200" dirty="0">
                <a:solidFill>
                  <a:srgbClr val="000000"/>
                </a:solidFill>
                <a:latin typeface="Helvetica" charset="0"/>
              </a:rPr>
              <a:t>,    Slide </a:t>
            </a:r>
            <a:fld id="{98989573-3891-477A-98E2-8F6D43B235CD}" type="slidenum">
              <a:rPr lang="en-US" sz="1200">
                <a:solidFill>
                  <a:srgbClr val="000000"/>
                </a:solidFill>
                <a:latin typeface="Helvetica" charset="0"/>
              </a:rPr>
              <a:pPr/>
              <a:t>‹#›</a:t>
            </a:fld>
            <a:endParaRPr lang="en-US" sz="1200" dirty="0">
              <a:solidFill>
                <a:srgbClr val="000000"/>
              </a:solidFill>
              <a:latin typeface="Helvetic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F06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F06F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F06F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F06F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F06FF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F06FF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F06FF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F06FF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F06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75000"/>
        <a:buFont typeface="Monotype Sorts" pitchFamily="2" charset="2"/>
        <a:buChar char="l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80000"/>
        <a:buFont typeface="Monotype Sorts" pitchFamily="2" charset="2"/>
        <a:buChar char="s"/>
        <a:defRPr sz="2000" b="1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80000"/>
        <a:buFont typeface="Monotype Sorts" pitchFamily="2" charset="2"/>
        <a:buChar char="m"/>
        <a:defRPr sz="2000" b="1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Monotype Sorts" pitchFamily="2" charset="2"/>
        <a:buChar char="ã"/>
        <a:defRPr sz="2000" b="1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100000"/>
        <a:buChar char="…"/>
        <a:defRPr sz="2000" b="1">
          <a:solidFill>
            <a:srgbClr val="0000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100000"/>
        <a:buChar char="…"/>
        <a:defRPr sz="2000" b="1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100000"/>
        <a:buChar char="…"/>
        <a:defRPr sz="2000" b="1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100000"/>
        <a:buChar char="…"/>
        <a:defRPr sz="2000" b="1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100000"/>
        <a:buChar char="…"/>
        <a:defRPr sz="2000" b="1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105775" cy="990600"/>
          </a:xfrm>
          <a:noFill/>
          <a:ln/>
        </p:spPr>
        <p:txBody>
          <a:bodyPr lIns="90487" rIns="90487"/>
          <a:lstStyle/>
          <a:p>
            <a:r>
              <a:rPr lang="en-US" dirty="0"/>
              <a:t>2 - Price and Availability of Materials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7" rIns="90487"/>
          <a:lstStyle/>
          <a:p>
            <a:pPr algn="ctr">
              <a:buFont typeface="Monotype Sorts" pitchFamily="2" charset="2"/>
              <a:buNone/>
            </a:pPr>
            <a:r>
              <a:rPr lang="en-US" i="1" dirty="0"/>
              <a:t>Key Points</a:t>
            </a:r>
            <a:endParaRPr lang="en-US" dirty="0"/>
          </a:p>
          <a:p>
            <a:r>
              <a:rPr lang="en-US" dirty="0"/>
              <a:t>Long term increase in raw material prices</a:t>
            </a:r>
          </a:p>
          <a:p>
            <a:r>
              <a:rPr lang="en-US" dirty="0"/>
              <a:t>Short term fluctuations due to market forces</a:t>
            </a:r>
          </a:p>
          <a:p>
            <a:r>
              <a:rPr lang="en-US" dirty="0"/>
              <a:t>Use patterns for materials in developed countries</a:t>
            </a:r>
          </a:p>
          <a:p>
            <a:pPr lvl="1"/>
            <a:r>
              <a:rPr lang="en-US" dirty="0"/>
              <a:t>Mix of materials</a:t>
            </a:r>
          </a:p>
          <a:p>
            <a:pPr lvl="1"/>
            <a:r>
              <a:rPr lang="en-US" dirty="0"/>
              <a:t>Rate of consumption</a:t>
            </a:r>
          </a:p>
          <a:p>
            <a:r>
              <a:rPr lang="en-US" dirty="0"/>
              <a:t>Resource base </a:t>
            </a:r>
            <a:r>
              <a:rPr lang="en-US" dirty="0" err="1"/>
              <a:t>vs</a:t>
            </a:r>
            <a:r>
              <a:rPr lang="en-US" dirty="0"/>
              <a:t> reserves</a:t>
            </a:r>
          </a:p>
          <a:p>
            <a:r>
              <a:rPr lang="en-US" dirty="0"/>
              <a:t>Materials substitution &amp; recycling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865188"/>
            <a:ext cx="7772400" cy="1143000"/>
          </a:xfrm>
        </p:spPr>
        <p:txBody>
          <a:bodyPr/>
          <a:lstStyle/>
          <a:p>
            <a:r>
              <a:rPr lang="en-US" dirty="0"/>
              <a:t>Energy to Manufacture and </a:t>
            </a:r>
            <a:br>
              <a:rPr lang="en-US" dirty="0"/>
            </a:br>
            <a:r>
              <a:rPr lang="en-US" dirty="0"/>
              <a:t>Use Cars (per Year)</a:t>
            </a:r>
          </a:p>
        </p:txBody>
      </p:sp>
      <p:graphicFrame>
        <p:nvGraphicFramePr>
          <p:cNvPr id="232497" name="Group 49"/>
          <p:cNvGraphicFramePr>
            <a:graphicFrameLocks noGrp="1"/>
          </p:cNvGraphicFramePr>
          <p:nvPr>
            <p:ph type="tbl" idx="1"/>
          </p:nvPr>
        </p:nvGraphicFramePr>
        <p:xfrm>
          <a:off x="625475" y="2355850"/>
          <a:ext cx="7772400" cy="3651250"/>
        </p:xfrm>
        <a:graphic>
          <a:graphicData uri="http://schemas.openxmlformats.org/drawingml/2006/table">
            <a:tbl>
              <a:tblPr/>
              <a:tblGrid>
                <a:gridCol w="3368675"/>
                <a:gridCol w="4403725"/>
              </a:tblGrid>
              <a:tr h="1139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Energy to Produce Cars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0.8-1.5% of Total Energy Consumed by Nation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9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Energy to Move Cars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15% of Total Energy Consumed by Nation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9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Total Energy to Transport People and Goods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24% of Total Energy Consumed by Nation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773113" y="587375"/>
            <a:ext cx="7772400" cy="1143000"/>
          </a:xfrm>
        </p:spPr>
        <p:txBody>
          <a:bodyPr/>
          <a:lstStyle/>
          <a:p>
            <a:r>
              <a:rPr lang="en-US"/>
              <a:t>How Can We Reduce the Energy Needed to Move Cars?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97088"/>
            <a:ext cx="7772400" cy="4114800"/>
          </a:xfrm>
        </p:spPr>
        <p:txBody>
          <a:bodyPr/>
          <a:lstStyle/>
          <a:p>
            <a:r>
              <a:rPr lang="en-US" dirty="0" smtClean="0"/>
              <a:t>Goal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“Production prototype" by 2004 of a full sized car that will get three times the mileage of today's models (80 mpg) with no sacrifice in safety, performance, affordability or compliance with emission standards.</a:t>
            </a:r>
          </a:p>
          <a:p>
            <a:r>
              <a:rPr lang="en-US" dirty="0"/>
              <a:t>How can you do this?</a:t>
            </a:r>
          </a:p>
          <a:p>
            <a:pPr lvl="1"/>
            <a:r>
              <a:rPr lang="en-US" dirty="0"/>
              <a:t>Improve engine efficiency</a:t>
            </a:r>
          </a:p>
          <a:p>
            <a:pPr lvl="1"/>
            <a:r>
              <a:rPr lang="en-US" dirty="0"/>
              <a:t>Reduce the weight of the car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Comparison</a:t>
            </a:r>
            <a:br>
              <a:rPr lang="en-US" dirty="0"/>
            </a:br>
            <a:r>
              <a:rPr lang="en-US" dirty="0"/>
              <a:t>   </a:t>
            </a:r>
            <a:r>
              <a:rPr lang="en-US" sz="3600" dirty="0">
                <a:solidFill>
                  <a:srgbClr val="E6345E"/>
                </a:solidFill>
              </a:rPr>
              <a:t>Steel</a:t>
            </a:r>
            <a:r>
              <a:rPr lang="en-US" sz="3600" dirty="0"/>
              <a:t> 		Vs 		</a:t>
            </a:r>
            <a:r>
              <a:rPr lang="en-US" sz="3600" dirty="0">
                <a:solidFill>
                  <a:srgbClr val="E6345E"/>
                </a:solidFill>
              </a:rPr>
              <a:t>SMC</a:t>
            </a:r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838200" y="19050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$0.35/lb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0.03 thick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7.6 lb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40% scrap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$4.25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mat’l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400/hr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workers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$18.90/hr (Union)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$0.24 labor cost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$5,000,000 equipment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$900,000 tools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$7.71 unit cost at 100,000 units</a:t>
            </a:r>
          </a:p>
        </p:txBody>
      </p:sp>
      <p:sp>
        <p:nvSpPr>
          <p:cNvPr id="6" name="Rectangle 4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4800600" y="1905000"/>
            <a:ext cx="3810000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$0.65/lb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0.12 thick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7.0 lb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6% scrap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$4.84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mat’l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40/hr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$12.50/hr (non-Union)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$0.63 labor cost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$1,200,000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eqipment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$250,000 tools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$7.75 unit cost at 100,000 units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3113" y="328613"/>
            <a:ext cx="7772400" cy="625475"/>
          </a:xfrm>
        </p:spPr>
        <p:txBody>
          <a:bodyPr/>
          <a:lstStyle/>
          <a:p>
            <a:r>
              <a:rPr lang="en-US"/>
              <a:t>Vehicle Weight is Important!</a:t>
            </a:r>
          </a:p>
        </p:txBody>
      </p:sp>
      <p:pic>
        <p:nvPicPr>
          <p:cNvPr id="235523" name="Picture 3" descr="J:\ftp\pub\clw\book 1-figures\ch 27 figs\fig.27.1.jpg"/>
          <p:cNvPicPr>
            <a:picLocks noChangeAspect="1" noChangeArrowheads="1"/>
          </p:cNvPicPr>
          <p:nvPr/>
        </p:nvPicPr>
        <p:blipFill>
          <a:blip r:embed="rId2">
            <a:lum bright="6000" contrast="12000"/>
          </a:blip>
          <a:srcRect/>
          <a:stretch>
            <a:fillRect/>
          </a:stretch>
        </p:blipFill>
        <p:spPr bwMode="auto">
          <a:xfrm>
            <a:off x="735013" y="1271588"/>
            <a:ext cx="7947025" cy="49863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Automotive Materials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Current vehicles consist primarily of iron and steel</a:t>
            </a:r>
          </a:p>
          <a:p>
            <a:pPr lvl="1"/>
            <a:r>
              <a:rPr lang="en-US" dirty="0"/>
              <a:t>~255 lbs. Aluminum (2001 Vehicles)</a:t>
            </a:r>
          </a:p>
          <a:p>
            <a:pPr lvl="1"/>
            <a:r>
              <a:rPr lang="en-US" dirty="0"/>
              <a:t>~253 lbs. Plastics (2001 Vehicles)</a:t>
            </a:r>
          </a:p>
          <a:p>
            <a:r>
              <a:rPr lang="en-US" dirty="0"/>
              <a:t>Candidate alternative materials</a:t>
            </a:r>
          </a:p>
          <a:p>
            <a:pPr lvl="1"/>
            <a:r>
              <a:rPr lang="en-US" dirty="0"/>
              <a:t>High strength steel (&gt;120 lbs)</a:t>
            </a:r>
          </a:p>
          <a:p>
            <a:pPr lvl="1"/>
            <a:r>
              <a:rPr lang="en-US" dirty="0"/>
              <a:t>Aluminum (600 lbs)</a:t>
            </a:r>
          </a:p>
          <a:p>
            <a:pPr lvl="1"/>
            <a:r>
              <a:rPr lang="en-US" dirty="0"/>
              <a:t>Glass fiber reinforced polymers (150 lbs)</a:t>
            </a:r>
          </a:p>
          <a:p>
            <a:pPr lvl="1"/>
            <a:r>
              <a:rPr lang="en-US" dirty="0"/>
              <a:t>Magnesium, Titanium, MMC’s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 Reduction Targets--PNGV</a:t>
            </a:r>
          </a:p>
        </p:txBody>
      </p:sp>
      <p:graphicFrame>
        <p:nvGraphicFramePr>
          <p:cNvPr id="237688" name="Group 120"/>
          <p:cNvGraphicFramePr>
            <a:graphicFrameLocks noGrp="1"/>
          </p:cNvGraphicFramePr>
          <p:nvPr>
            <p:ph type="tbl" idx="1"/>
          </p:nvPr>
        </p:nvGraphicFramePr>
        <p:xfrm>
          <a:off x="685800" y="1600200"/>
          <a:ext cx="7772400" cy="4251960"/>
        </p:xfrm>
        <a:graphic>
          <a:graphicData uri="http://schemas.openxmlformats.org/drawingml/2006/table">
            <a:tbl>
              <a:tblPr/>
              <a:tblGrid>
                <a:gridCol w="2097088"/>
                <a:gridCol w="1789112"/>
                <a:gridCol w="1943100"/>
                <a:gridCol w="19431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Subsystem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Current Wt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(lbs)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Target Wt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(lbs)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Reduction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(%)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Body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1134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566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Chassis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1101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Power Train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868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781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Fuel/Other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Curb Weight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3240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1960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5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68338"/>
            <a:ext cx="7772400" cy="1143000"/>
          </a:xfrm>
        </p:spPr>
        <p:txBody>
          <a:bodyPr/>
          <a:lstStyle/>
          <a:p>
            <a:r>
              <a:rPr lang="en-US"/>
              <a:t>Candidate Materials for </a:t>
            </a:r>
            <a:br>
              <a:rPr lang="en-US"/>
            </a:br>
            <a:r>
              <a:rPr lang="en-US"/>
              <a:t>Car Bodies</a:t>
            </a:r>
          </a:p>
        </p:txBody>
      </p:sp>
      <p:pic>
        <p:nvPicPr>
          <p:cNvPr id="241667" name="Picture 3" descr="C:\My Documents\Marv\New Folder\panels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68488"/>
            <a:ext cx="9144000" cy="391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9450" y="679450"/>
            <a:ext cx="7772400" cy="1143000"/>
          </a:xfrm>
        </p:spPr>
        <p:txBody>
          <a:bodyPr/>
          <a:lstStyle/>
          <a:p>
            <a:r>
              <a:rPr lang="en-US"/>
              <a:t>Automotive Materials</a:t>
            </a:r>
            <a:br>
              <a:rPr lang="en-US"/>
            </a:br>
            <a:r>
              <a:rPr lang="en-US"/>
              <a:t> —Service Requirements —</a:t>
            </a:r>
          </a:p>
        </p:txBody>
      </p:sp>
      <p:pic>
        <p:nvPicPr>
          <p:cNvPr id="242691" name="Picture 3" descr="C:\My Documents\Marv\New Folder\envir.t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70088"/>
            <a:ext cx="9144000" cy="4175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738188" y="941388"/>
            <a:ext cx="7772400" cy="1143000"/>
          </a:xfrm>
        </p:spPr>
        <p:txBody>
          <a:bodyPr/>
          <a:lstStyle/>
          <a:p>
            <a:r>
              <a:rPr lang="en-US"/>
              <a:t>Other Properties of </a:t>
            </a:r>
            <a:br>
              <a:rPr lang="en-US"/>
            </a:br>
            <a:r>
              <a:rPr lang="en-US"/>
              <a:t>Body-Panel Materials</a:t>
            </a:r>
          </a:p>
        </p:txBody>
      </p:sp>
      <p:pic>
        <p:nvPicPr>
          <p:cNvPr id="243715" name="Picture 3" descr="C:\My Documents\Marv\New Folder\other.t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05013"/>
            <a:ext cx="9144000" cy="3705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31825"/>
            <a:ext cx="7772400" cy="917575"/>
          </a:xfrm>
        </p:spPr>
        <p:txBody>
          <a:bodyPr/>
          <a:lstStyle/>
          <a:p>
            <a:r>
              <a:rPr lang="en-US" sz="4400"/>
              <a:t>And what about </a:t>
            </a:r>
            <a:r>
              <a:rPr lang="en-US" sz="4400">
                <a:solidFill>
                  <a:schemeClr val="tx1"/>
                </a:solidFill>
              </a:rPr>
              <a:t>PRICE!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1779588"/>
            <a:ext cx="7772400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2400" dirty="0"/>
              <a:t>“Most of the steel used for automotive applications costs well under $0.50 per pound, while most product forms of aluminum and magnesium cost more than $1 per pound and extremely lightweight titanium and carbon fiber are more than $8 per pound.  Furthermore, manufacturing processes need to be improved or developed to fabricate lightweight parts and components of these materials affordably and quickly.”</a:t>
            </a:r>
          </a:p>
          <a:p>
            <a:pPr marL="0" indent="0" algn="ctr">
              <a:buFont typeface="Wingdings" pitchFamily="2" charset="2"/>
              <a:buNone/>
            </a:pPr>
            <a:r>
              <a:rPr lang="en-US" sz="1800" i="1" dirty="0"/>
              <a:t>			A. Sherman—PNGV Materials Technical Team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9238" y="1663700"/>
            <a:ext cx="2347912" cy="1808163"/>
          </a:xfrm>
        </p:spPr>
        <p:txBody>
          <a:bodyPr/>
          <a:lstStyle/>
          <a:p>
            <a:r>
              <a:rPr lang="en-US" dirty="0"/>
              <a:t>Material Costs</a:t>
            </a:r>
            <a:br>
              <a:rPr lang="en-US" dirty="0"/>
            </a:br>
            <a:r>
              <a:rPr lang="en-US" sz="2000" i="1" dirty="0"/>
              <a:t>(Table 2.1)</a:t>
            </a:r>
            <a:endParaRPr lang="en-US" dirty="0"/>
          </a:p>
        </p:txBody>
      </p:sp>
      <p:graphicFrame>
        <p:nvGraphicFramePr>
          <p:cNvPr id="55296" name="Object 1024"/>
          <p:cNvGraphicFramePr>
            <a:graphicFrameLocks noChangeAspect="1"/>
          </p:cNvGraphicFramePr>
          <p:nvPr>
            <p:ph type="tbl" idx="1"/>
          </p:nvPr>
        </p:nvGraphicFramePr>
        <p:xfrm>
          <a:off x="2336800" y="1038225"/>
          <a:ext cx="6291263" cy="5307013"/>
        </p:xfrm>
        <a:graphic>
          <a:graphicData uri="http://schemas.openxmlformats.org/presentationml/2006/ole">
            <p:oleObj spid="_x0000_s55296" name="Document" r:id="rId3" imgW="7759080" imgH="7058880" progId="Word.Document.8">
              <p:embed/>
            </p:oleObj>
          </a:graphicData>
        </a:graphic>
      </p:graphicFrame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2563813" y="366713"/>
            <a:ext cx="1843087" cy="581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0F06FF"/>
                </a:solidFill>
                <a:latin typeface="Helvetica" charset="0"/>
              </a:rPr>
              <a:t>Material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7378700" y="366713"/>
            <a:ext cx="1233488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rgbClr val="0F06FF"/>
                </a:solidFill>
                <a:latin typeface="Helvetica" charset="0"/>
              </a:rPr>
              <a:t>$/ton</a:t>
            </a: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2022475" y="1071563"/>
            <a:ext cx="71215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739" name="Picture 3" descr="C:\My Documents\Marv\New Folder\concl.tif"/>
          <p:cNvPicPr>
            <a:picLocks noChangeAspect="1" noChangeArrowheads="1"/>
          </p:cNvPicPr>
          <p:nvPr/>
        </p:nvPicPr>
        <p:blipFill>
          <a:blip r:embed="rId2"/>
          <a:srcRect t="5518" b="5745"/>
          <a:stretch>
            <a:fillRect/>
          </a:stretch>
        </p:blipFill>
        <p:spPr bwMode="auto">
          <a:xfrm>
            <a:off x="2547938" y="150813"/>
            <a:ext cx="6596062" cy="6088062"/>
          </a:xfrm>
          <a:prstGeom prst="rect">
            <a:avLst/>
          </a:prstGeom>
          <a:noFill/>
        </p:spPr>
      </p:pic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5100" y="966788"/>
            <a:ext cx="2797175" cy="620712"/>
          </a:xfrm>
        </p:spPr>
        <p:txBody>
          <a:bodyPr/>
          <a:lstStyle/>
          <a:p>
            <a:pPr algn="l"/>
            <a:r>
              <a:rPr lang="en-US" sz="3200"/>
              <a:t>Conclusions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52488"/>
            <a:ext cx="7772400" cy="914400"/>
          </a:xfrm>
        </p:spPr>
        <p:txBody>
          <a:bodyPr/>
          <a:lstStyle/>
          <a:p>
            <a:r>
              <a:rPr lang="en-US" dirty="0"/>
              <a:t>Elemental Abundance in Earth’s Crust</a:t>
            </a:r>
          </a:p>
        </p:txBody>
      </p:sp>
      <p:graphicFrame>
        <p:nvGraphicFramePr>
          <p:cNvPr id="56320" name="Object 1024"/>
          <p:cNvGraphicFramePr>
            <a:graphicFrameLocks noChangeAspect="1"/>
          </p:cNvGraphicFramePr>
          <p:nvPr>
            <p:ph type="tbl" idx="1"/>
          </p:nvPr>
        </p:nvGraphicFramePr>
        <p:xfrm>
          <a:off x="1492250" y="2625725"/>
          <a:ext cx="6726238" cy="3217863"/>
        </p:xfrm>
        <a:graphic>
          <a:graphicData uri="http://schemas.openxmlformats.org/presentationml/2006/ole">
            <p:oleObj spid="_x0000_s56320" name="Document" r:id="rId3" imgW="7918920" imgH="3063960" progId="Word.Document.8">
              <p:embed/>
            </p:oleObj>
          </a:graphicData>
        </a:graphic>
      </p:graphicFrame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105025" y="1765300"/>
            <a:ext cx="19431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000000"/>
                </a:solidFill>
                <a:latin typeface="Helvetica" charset="0"/>
              </a:rPr>
              <a:t>Element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6845300" y="1763713"/>
            <a:ext cx="546100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000000"/>
                </a:solidFill>
                <a:latin typeface="Helvetica" charset="0"/>
              </a:rPr>
              <a:t>%</a:t>
            </a:r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2251075" y="2508250"/>
            <a:ext cx="5194300" cy="0"/>
          </a:xfrm>
          <a:prstGeom prst="line">
            <a:avLst/>
          </a:prstGeom>
          <a:noFill/>
          <a:ln w="57150">
            <a:solidFill>
              <a:srgbClr val="0F0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14338"/>
            <a:ext cx="77724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Production of Engineering Materials is Energy Intensive </a:t>
            </a:r>
          </a:p>
        </p:txBody>
      </p:sp>
      <p:graphicFrame>
        <p:nvGraphicFramePr>
          <p:cNvPr id="57344" name="Object 0"/>
          <p:cNvGraphicFramePr>
            <a:graphicFrameLocks noChangeAspect="1"/>
          </p:cNvGraphicFramePr>
          <p:nvPr>
            <p:ph type="tbl" idx="1"/>
          </p:nvPr>
        </p:nvGraphicFramePr>
        <p:xfrm>
          <a:off x="1308100" y="2660650"/>
          <a:ext cx="6975475" cy="3333750"/>
        </p:xfrm>
        <a:graphic>
          <a:graphicData uri="http://schemas.openxmlformats.org/presentationml/2006/ole">
            <p:oleObj spid="_x0000_s57344" name="Document" r:id="rId3" imgW="7918704" imgH="3575304" progId="Word.Document.8">
              <p:embed/>
            </p:oleObj>
          </a:graphicData>
        </a:graphic>
      </p:graphicFrame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1719263" y="1806575"/>
            <a:ext cx="15303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00"/>
                </a:solidFill>
                <a:latin typeface="Helvetica" charset="0"/>
              </a:rPr>
              <a:t>Material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814763" y="1806575"/>
            <a:ext cx="42989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00"/>
                </a:solidFill>
                <a:latin typeface="Helvetica" charset="0"/>
              </a:rPr>
              <a:t>Energy Content (GJ/ton)</a:t>
            </a:r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879475" y="2562225"/>
            <a:ext cx="7080250" cy="0"/>
          </a:xfrm>
          <a:prstGeom prst="line">
            <a:avLst/>
          </a:prstGeom>
          <a:noFill/>
          <a:ln w="57150">
            <a:solidFill>
              <a:srgbClr val="0F0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44525" y="642938"/>
            <a:ext cx="7772400" cy="685800"/>
          </a:xfrm>
        </p:spPr>
        <p:txBody>
          <a:bodyPr/>
          <a:lstStyle/>
          <a:p>
            <a:r>
              <a:rPr lang="en-US"/>
              <a:t>Growth in Consumption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00200"/>
            <a:ext cx="418465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Let our consumption be called </a:t>
            </a:r>
            <a:r>
              <a:rPr lang="en-US" sz="2800" i="1"/>
              <a:t>C</a:t>
            </a:r>
            <a:endParaRPr lang="en-US" sz="2800"/>
          </a:p>
          <a:p>
            <a:pPr lvl="1">
              <a:lnSpc>
                <a:spcPct val="90000"/>
              </a:lnSpc>
            </a:pPr>
            <a:r>
              <a:rPr lang="en-US"/>
              <a:t>Assume that each year we consume </a:t>
            </a:r>
            <a:r>
              <a:rPr lang="en-US" i="1"/>
              <a:t>r%</a:t>
            </a:r>
            <a:r>
              <a:rPr lang="en-US"/>
              <a:t> more of a given material</a:t>
            </a:r>
          </a:p>
          <a:p>
            <a:pPr>
              <a:lnSpc>
                <a:spcPct val="90000"/>
              </a:lnSpc>
            </a:pPr>
            <a:endParaRPr lang="en-US" sz="2000"/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1279525" y="3635375"/>
            <a:ext cx="590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0000"/>
                </a:solidFill>
                <a:latin typeface="Helvetica" charset="0"/>
              </a:rPr>
              <a:t>dC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1371600" y="3941763"/>
            <a:ext cx="4714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0000"/>
                </a:solidFill>
                <a:latin typeface="Helvetica" charset="0"/>
              </a:rPr>
              <a:t>dt</a:t>
            </a:r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>
            <a:off x="1392238" y="4008438"/>
            <a:ext cx="381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2409825" y="3567113"/>
            <a:ext cx="3032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0000"/>
                </a:solidFill>
                <a:latin typeface="Helvetica" charset="0"/>
              </a:rPr>
              <a:t>r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2159000" y="3933825"/>
            <a:ext cx="6937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2351088" y="3979863"/>
            <a:ext cx="381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2865438" y="3756025"/>
            <a:ext cx="4048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0000"/>
                </a:solidFill>
                <a:latin typeface="Helvetica" charset="0"/>
              </a:rPr>
              <a:t>C</a:t>
            </a: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1857375" y="3768725"/>
            <a:ext cx="361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0000"/>
                </a:solidFill>
                <a:latin typeface="Helvetica" charset="0"/>
              </a:rPr>
              <a:t>=</a:t>
            </a:r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>
            <a:off x="5594350" y="4767263"/>
            <a:ext cx="21050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 flipH="1" flipV="1">
            <a:off x="5634038" y="2741613"/>
            <a:ext cx="1587" cy="20367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6086475" y="4783138"/>
            <a:ext cx="1112838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00"/>
                </a:solidFill>
                <a:latin typeface="Helvetica" charset="0"/>
              </a:rPr>
              <a:t>Time </a:t>
            </a: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 rot="-5400000">
            <a:off x="3842544" y="3304381"/>
            <a:ext cx="25622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00"/>
                </a:solidFill>
                <a:latin typeface="Helvetica" charset="0"/>
              </a:rPr>
              <a:t>Consumption</a:t>
            </a:r>
            <a:r>
              <a:rPr lang="en-US">
                <a:solidFill>
                  <a:srgbClr val="000000"/>
                </a:solidFill>
                <a:latin typeface="Helvetica" charset="0"/>
              </a:rPr>
              <a:t> </a:t>
            </a:r>
          </a:p>
        </p:txBody>
      </p:sp>
      <p:sp>
        <p:nvSpPr>
          <p:cNvPr id="51220" name="Freeform 20"/>
          <p:cNvSpPr>
            <a:spLocks/>
          </p:cNvSpPr>
          <p:nvPr/>
        </p:nvSpPr>
        <p:spPr bwMode="auto">
          <a:xfrm>
            <a:off x="5613400" y="2720975"/>
            <a:ext cx="1482725" cy="1765300"/>
          </a:xfrm>
          <a:custGeom>
            <a:avLst/>
            <a:gdLst/>
            <a:ahLst/>
            <a:cxnLst>
              <a:cxn ang="0">
                <a:pos x="0" y="1098"/>
              </a:cxn>
              <a:cxn ang="0">
                <a:pos x="210" y="1086"/>
              </a:cxn>
              <a:cxn ang="0">
                <a:pos x="413" y="1022"/>
              </a:cxn>
              <a:cxn ang="0">
                <a:pos x="635" y="800"/>
              </a:cxn>
              <a:cxn ang="0">
                <a:pos x="762" y="558"/>
              </a:cxn>
              <a:cxn ang="0">
                <a:pos x="851" y="273"/>
              </a:cxn>
              <a:cxn ang="0">
                <a:pos x="908" y="0"/>
              </a:cxn>
            </a:cxnLst>
            <a:rect l="0" t="0" r="r" b="b"/>
            <a:pathLst>
              <a:path w="908" h="1098">
                <a:moveTo>
                  <a:pt x="0" y="1098"/>
                </a:moveTo>
                <a:cubicBezTo>
                  <a:pt x="70" y="1098"/>
                  <a:pt x="141" y="1098"/>
                  <a:pt x="210" y="1086"/>
                </a:cubicBezTo>
                <a:cubicBezTo>
                  <a:pt x="278" y="1073"/>
                  <a:pt x="342" y="1069"/>
                  <a:pt x="413" y="1022"/>
                </a:cubicBezTo>
                <a:cubicBezTo>
                  <a:pt x="483" y="974"/>
                  <a:pt x="576" y="877"/>
                  <a:pt x="635" y="800"/>
                </a:cubicBezTo>
                <a:cubicBezTo>
                  <a:pt x="693" y="722"/>
                  <a:pt x="726" y="645"/>
                  <a:pt x="762" y="558"/>
                </a:cubicBezTo>
                <a:cubicBezTo>
                  <a:pt x="798" y="470"/>
                  <a:pt x="826" y="365"/>
                  <a:pt x="851" y="273"/>
                </a:cubicBezTo>
                <a:cubicBezTo>
                  <a:pt x="875" y="180"/>
                  <a:pt x="891" y="90"/>
                  <a:pt x="908" y="0"/>
                </a:cubicBezTo>
              </a:path>
            </a:pathLst>
          </a:custGeom>
          <a:noFill/>
          <a:ln w="38100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>
            <a:off x="6400800" y="4495800"/>
            <a:ext cx="11287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7639050" y="4254500"/>
            <a:ext cx="5397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rgbClr val="000000"/>
                </a:solidFill>
                <a:latin typeface="Helvetica" charset="0"/>
              </a:rPr>
              <a:t>C</a:t>
            </a:r>
            <a:r>
              <a:rPr lang="en-US" sz="2000" b="1" i="1" baseline="-25000">
                <a:solidFill>
                  <a:srgbClr val="000000"/>
                </a:solidFill>
                <a:latin typeface="Helvetica" charset="0"/>
              </a:rPr>
              <a:t>o</a:t>
            </a:r>
            <a:r>
              <a:rPr lang="en-US" sz="2000" b="1" i="1">
                <a:solidFill>
                  <a:srgbClr val="000000"/>
                </a:solidFill>
                <a:latin typeface="Helvetica" charset="0"/>
              </a:rPr>
              <a:t> </a:t>
            </a:r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838200" y="5276850"/>
            <a:ext cx="4262438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00"/>
                </a:solidFill>
                <a:latin typeface="Helvetica" charset="0"/>
              </a:rPr>
              <a:t>doubling-time, </a:t>
            </a:r>
            <a:r>
              <a:rPr lang="en-US" sz="2800" b="1" i="1">
                <a:solidFill>
                  <a:srgbClr val="000000"/>
                </a:solidFill>
                <a:latin typeface="Helvetica" charset="0"/>
              </a:rPr>
              <a:t> t</a:t>
            </a:r>
            <a:r>
              <a:rPr lang="en-US" sz="2800" b="1" i="1" baseline="-25000">
                <a:solidFill>
                  <a:srgbClr val="000000"/>
                </a:solidFill>
                <a:latin typeface="Helvetica" charset="0"/>
              </a:rPr>
              <a:t>D</a:t>
            </a:r>
            <a:r>
              <a:rPr lang="en-US" sz="2800" b="1" i="1">
                <a:solidFill>
                  <a:srgbClr val="000000"/>
                </a:solidFill>
                <a:latin typeface="Helvetica" charset="0"/>
              </a:rPr>
              <a:t> ~ 70/r </a:t>
            </a:r>
          </a:p>
        </p:txBody>
      </p:sp>
      <p:sp>
        <p:nvSpPr>
          <p:cNvPr id="51224" name="Text Box 24"/>
          <p:cNvSpPr txBox="1">
            <a:spLocks noChangeArrowheads="1"/>
          </p:cNvSpPr>
          <p:nvPr/>
        </p:nvSpPr>
        <p:spPr bwMode="auto">
          <a:xfrm>
            <a:off x="6097588" y="2022475"/>
            <a:ext cx="12319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0000"/>
                </a:solidFill>
                <a:latin typeface="Helvetica" charset="0"/>
              </a:rPr>
              <a:t>Fig. 2.2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44525" y="663575"/>
            <a:ext cx="77724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/>
              <a:t>Substitution</a:t>
            </a:r>
            <a:br>
              <a:rPr lang="en-US" sz="4000"/>
            </a:br>
            <a:r>
              <a:rPr lang="en-US"/>
              <a:t> </a:t>
            </a:r>
            <a:r>
              <a:rPr lang="en-US" sz="3200" i="1" u="sng"/>
              <a:t>Properties</a:t>
            </a:r>
            <a:r>
              <a:rPr lang="en-US" sz="3200"/>
              <a:t>, vs. the material itself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911350"/>
            <a:ext cx="8167687" cy="4092575"/>
          </a:xfrm>
        </p:spPr>
        <p:txBody>
          <a:bodyPr/>
          <a:lstStyle/>
          <a:p>
            <a:r>
              <a:rPr lang="en-US" sz="2800"/>
              <a:t>New or alternative materials can replace scarce conventional materials</a:t>
            </a:r>
          </a:p>
          <a:p>
            <a:pPr lvl="1"/>
            <a:r>
              <a:rPr lang="en-US" sz="2800"/>
              <a:t>Bridges: Stone &amp; wood</a:t>
            </a:r>
            <a:r>
              <a:rPr lang="en-US" sz="2800">
                <a:sym typeface="Symbol" pitchFamily="18" charset="2"/>
              </a:rPr>
              <a:t></a:t>
            </a:r>
            <a:r>
              <a:rPr lang="en-US" sz="2800"/>
              <a:t>concrete &amp; steel </a:t>
            </a:r>
          </a:p>
          <a:p>
            <a:pPr lvl="1"/>
            <a:r>
              <a:rPr lang="en-US" sz="2800"/>
              <a:t>Plumbing: Copper </a:t>
            </a:r>
            <a:r>
              <a:rPr lang="en-US" sz="2800">
                <a:sym typeface="Symbol" pitchFamily="18" charset="2"/>
              </a:rPr>
              <a:t></a:t>
            </a:r>
            <a:r>
              <a:rPr lang="en-US" sz="2800"/>
              <a:t> polyethylene</a:t>
            </a:r>
          </a:p>
          <a:p>
            <a:r>
              <a:rPr lang="en-US" sz="2800"/>
              <a:t>Replacement may involves new costs</a:t>
            </a:r>
          </a:p>
          <a:p>
            <a:pPr lvl="1"/>
            <a:r>
              <a:rPr lang="en-US" sz="2800"/>
              <a:t>Plant &amp; equipment</a:t>
            </a:r>
          </a:p>
          <a:p>
            <a:pPr lvl="1"/>
            <a:r>
              <a:rPr lang="en-US" sz="2800"/>
              <a:t>Processing &amp; manufacturing methods</a:t>
            </a:r>
          </a:p>
          <a:p>
            <a:pPr lvl="1"/>
            <a:r>
              <a:rPr lang="en-US" sz="2800"/>
              <a:t>Workforce training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560388" y="1266825"/>
            <a:ext cx="7772400" cy="603250"/>
          </a:xfrm>
        </p:spPr>
        <p:txBody>
          <a:bodyPr/>
          <a:lstStyle/>
          <a:p>
            <a:r>
              <a:rPr lang="en-US"/>
              <a:t>Recycling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3250" y="2327275"/>
            <a:ext cx="7772400" cy="3784600"/>
          </a:xfrm>
        </p:spPr>
        <p:txBody>
          <a:bodyPr/>
          <a:lstStyle/>
          <a:p>
            <a:r>
              <a:rPr lang="en-US" sz="2800"/>
              <a:t>If energy costs, capital costs, or resource costs (e.g. through scarcity or depletion) are high, recycling can be an effective method for reducing material costs</a:t>
            </a:r>
          </a:p>
          <a:p>
            <a:pPr lvl="1"/>
            <a:r>
              <a:rPr lang="en-US" sz="2800"/>
              <a:t>Labor intensive</a:t>
            </a:r>
          </a:p>
          <a:p>
            <a:pPr lvl="1"/>
            <a:r>
              <a:rPr lang="en-US" sz="2800"/>
              <a:t>Requires design for recycling</a:t>
            </a:r>
          </a:p>
          <a:p>
            <a:pPr lvl="1"/>
            <a:r>
              <a:rPr lang="en-US" sz="2800"/>
              <a:t>May involve its own capital and training costs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8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631825"/>
            <a:ext cx="7772400" cy="1223963"/>
          </a:xfrm>
        </p:spPr>
        <p:txBody>
          <a:bodyPr/>
          <a:lstStyle/>
          <a:p>
            <a:r>
              <a:rPr lang="en-US" sz="3200" dirty="0" smtClean="0">
                <a:solidFill>
                  <a:srgbClr val="000000"/>
                </a:solidFill>
              </a:rPr>
              <a:t>Materials </a:t>
            </a:r>
            <a:r>
              <a:rPr lang="en-US" sz="3200" dirty="0">
                <a:solidFill>
                  <a:srgbClr val="000000"/>
                </a:solidFill>
              </a:rPr>
              <a:t>and Energy in Car Design</a:t>
            </a:r>
            <a:r>
              <a:rPr lang="en-US" sz="2400" dirty="0">
                <a:solidFill>
                  <a:srgbClr val="000000"/>
                </a:solidFill>
              </a:rPr>
              <a:t/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3200" dirty="0">
                <a:solidFill>
                  <a:srgbClr val="000000"/>
                </a:solidFill>
              </a:rPr>
              <a:t>  </a:t>
            </a:r>
            <a:r>
              <a:rPr lang="en-US" sz="2800" i="1" dirty="0"/>
              <a:t>Key Concepts</a:t>
            </a:r>
          </a:p>
        </p:txBody>
      </p:sp>
      <p:sp>
        <p:nvSpPr>
          <p:cNvPr id="1771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14363" y="2257425"/>
            <a:ext cx="7853362" cy="34861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Stiffness </a:t>
            </a:r>
            <a:r>
              <a:rPr lang="en-US" sz="2400" dirty="0"/>
              <a:t>and Yield-Limited Materials Selection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Other Materials Selection Issues</a:t>
            </a:r>
          </a:p>
        </p:txBody>
      </p:sp>
      <p:sp>
        <p:nvSpPr>
          <p:cNvPr id="177160" name="AutoShape 8"/>
          <p:cNvSpPr>
            <a:spLocks noChangeArrowheads="1"/>
          </p:cNvSpPr>
          <p:nvPr/>
        </p:nvSpPr>
        <p:spPr bwMode="auto">
          <a:xfrm>
            <a:off x="3100388" y="4346575"/>
            <a:ext cx="344487" cy="261938"/>
          </a:xfrm>
          <a:custGeom>
            <a:avLst/>
            <a:gdLst>
              <a:gd name="G0" fmla="+- 6480 0 0"/>
              <a:gd name="G1" fmla="+- 8640 0 0"/>
              <a:gd name="G2" fmla="+- 4320 0 0"/>
              <a:gd name="G3" fmla="+- 21600 0 6480"/>
              <a:gd name="G4" fmla="+- 21600 0 8640"/>
              <a:gd name="G5" fmla="+- 21600 0 4320"/>
              <a:gd name="G6" fmla="+- 6480 0 10800"/>
              <a:gd name="G7" fmla="+- 8640 0 10800"/>
              <a:gd name="G8" fmla="*/ G7 4320 G6"/>
              <a:gd name="G9" fmla="+- 21600 0 G8"/>
              <a:gd name="T0" fmla="*/ G8 w 21600"/>
              <a:gd name="T1" fmla="*/ G1 h 21600"/>
              <a:gd name="T2" fmla="*/ G9 w 21600"/>
              <a:gd name="T3" fmla="*/ G4 h 2160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21600" h="21600">
                <a:moveTo>
                  <a:pt x="10800" y="0"/>
                </a:moveTo>
                <a:lnTo>
                  <a:pt x="6480" y="4320"/>
                </a:lnTo>
                <a:lnTo>
                  <a:pt x="8640" y="4320"/>
                </a:lnTo>
                <a:lnTo>
                  <a:pt x="8640" y="8640"/>
                </a:lnTo>
                <a:lnTo>
                  <a:pt x="4320" y="8640"/>
                </a:lnTo>
                <a:lnTo>
                  <a:pt x="4320" y="6480"/>
                </a:lnTo>
                <a:lnTo>
                  <a:pt x="0" y="10800"/>
                </a:lnTo>
                <a:lnTo>
                  <a:pt x="4320" y="15120"/>
                </a:lnTo>
                <a:lnTo>
                  <a:pt x="4320" y="12960"/>
                </a:lnTo>
                <a:lnTo>
                  <a:pt x="8640" y="12960"/>
                </a:lnTo>
                <a:lnTo>
                  <a:pt x="8640" y="17280"/>
                </a:lnTo>
                <a:lnTo>
                  <a:pt x="6480" y="17280"/>
                </a:lnTo>
                <a:lnTo>
                  <a:pt x="10800" y="21600"/>
                </a:lnTo>
                <a:lnTo>
                  <a:pt x="15120" y="17280"/>
                </a:lnTo>
                <a:lnTo>
                  <a:pt x="12960" y="17280"/>
                </a:lnTo>
                <a:lnTo>
                  <a:pt x="12960" y="12960"/>
                </a:lnTo>
                <a:lnTo>
                  <a:pt x="17280" y="12960"/>
                </a:lnTo>
                <a:lnTo>
                  <a:pt x="17280" y="15120"/>
                </a:lnTo>
                <a:lnTo>
                  <a:pt x="21600" y="10800"/>
                </a:lnTo>
                <a:lnTo>
                  <a:pt x="17280" y="6480"/>
                </a:lnTo>
                <a:lnTo>
                  <a:pt x="17280" y="8640"/>
                </a:lnTo>
                <a:lnTo>
                  <a:pt x="12960" y="8640"/>
                </a:lnTo>
                <a:lnTo>
                  <a:pt x="12960" y="4320"/>
                </a:lnTo>
                <a:lnTo>
                  <a:pt x="15120" y="4320"/>
                </a:lnTo>
                <a:close/>
              </a:path>
            </a:pathLst>
          </a:cu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161" name="AutoShape 9"/>
          <p:cNvSpPr>
            <a:spLocks noChangeArrowheads="1"/>
          </p:cNvSpPr>
          <p:nvPr/>
        </p:nvSpPr>
        <p:spPr bwMode="auto">
          <a:xfrm>
            <a:off x="4087813" y="4346575"/>
            <a:ext cx="344487" cy="261938"/>
          </a:xfrm>
          <a:custGeom>
            <a:avLst/>
            <a:gdLst>
              <a:gd name="G0" fmla="+- 6480 0 0"/>
              <a:gd name="G1" fmla="+- 8640 0 0"/>
              <a:gd name="G2" fmla="+- 4320 0 0"/>
              <a:gd name="G3" fmla="+- 21600 0 6480"/>
              <a:gd name="G4" fmla="+- 21600 0 8640"/>
              <a:gd name="G5" fmla="+- 21600 0 4320"/>
              <a:gd name="G6" fmla="+- 6480 0 10800"/>
              <a:gd name="G7" fmla="+- 8640 0 10800"/>
              <a:gd name="G8" fmla="*/ G7 4320 G6"/>
              <a:gd name="G9" fmla="+- 21600 0 G8"/>
              <a:gd name="T0" fmla="*/ G8 w 21600"/>
              <a:gd name="T1" fmla="*/ G1 h 21600"/>
              <a:gd name="T2" fmla="*/ G9 w 21600"/>
              <a:gd name="T3" fmla="*/ G4 h 2160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21600" h="21600">
                <a:moveTo>
                  <a:pt x="10800" y="0"/>
                </a:moveTo>
                <a:lnTo>
                  <a:pt x="6480" y="4320"/>
                </a:lnTo>
                <a:lnTo>
                  <a:pt x="8640" y="4320"/>
                </a:lnTo>
                <a:lnTo>
                  <a:pt x="8640" y="8640"/>
                </a:lnTo>
                <a:lnTo>
                  <a:pt x="4320" y="8640"/>
                </a:lnTo>
                <a:lnTo>
                  <a:pt x="4320" y="6480"/>
                </a:lnTo>
                <a:lnTo>
                  <a:pt x="0" y="10800"/>
                </a:lnTo>
                <a:lnTo>
                  <a:pt x="4320" y="15120"/>
                </a:lnTo>
                <a:lnTo>
                  <a:pt x="4320" y="12960"/>
                </a:lnTo>
                <a:lnTo>
                  <a:pt x="8640" y="12960"/>
                </a:lnTo>
                <a:lnTo>
                  <a:pt x="8640" y="17280"/>
                </a:lnTo>
                <a:lnTo>
                  <a:pt x="6480" y="17280"/>
                </a:lnTo>
                <a:lnTo>
                  <a:pt x="10800" y="21600"/>
                </a:lnTo>
                <a:lnTo>
                  <a:pt x="15120" y="17280"/>
                </a:lnTo>
                <a:lnTo>
                  <a:pt x="12960" y="17280"/>
                </a:lnTo>
                <a:lnTo>
                  <a:pt x="12960" y="12960"/>
                </a:lnTo>
                <a:lnTo>
                  <a:pt x="17280" y="12960"/>
                </a:lnTo>
                <a:lnTo>
                  <a:pt x="17280" y="15120"/>
                </a:lnTo>
                <a:lnTo>
                  <a:pt x="21600" y="10800"/>
                </a:lnTo>
                <a:lnTo>
                  <a:pt x="17280" y="6480"/>
                </a:lnTo>
                <a:lnTo>
                  <a:pt x="17280" y="8640"/>
                </a:lnTo>
                <a:lnTo>
                  <a:pt x="12960" y="8640"/>
                </a:lnTo>
                <a:lnTo>
                  <a:pt x="12960" y="4320"/>
                </a:lnTo>
                <a:lnTo>
                  <a:pt x="15120" y="4320"/>
                </a:lnTo>
                <a:close/>
              </a:path>
            </a:pathLst>
          </a:cu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162" name="AutoShape 10"/>
          <p:cNvSpPr>
            <a:spLocks noChangeArrowheads="1"/>
          </p:cNvSpPr>
          <p:nvPr/>
        </p:nvSpPr>
        <p:spPr bwMode="auto">
          <a:xfrm>
            <a:off x="5075238" y="4346575"/>
            <a:ext cx="344487" cy="261938"/>
          </a:xfrm>
          <a:custGeom>
            <a:avLst/>
            <a:gdLst>
              <a:gd name="G0" fmla="+- 6480 0 0"/>
              <a:gd name="G1" fmla="+- 8640 0 0"/>
              <a:gd name="G2" fmla="+- 4320 0 0"/>
              <a:gd name="G3" fmla="+- 21600 0 6480"/>
              <a:gd name="G4" fmla="+- 21600 0 8640"/>
              <a:gd name="G5" fmla="+- 21600 0 4320"/>
              <a:gd name="G6" fmla="+- 6480 0 10800"/>
              <a:gd name="G7" fmla="+- 8640 0 10800"/>
              <a:gd name="G8" fmla="*/ G7 4320 G6"/>
              <a:gd name="G9" fmla="+- 21600 0 G8"/>
              <a:gd name="T0" fmla="*/ G8 w 21600"/>
              <a:gd name="T1" fmla="*/ G1 h 21600"/>
              <a:gd name="T2" fmla="*/ G9 w 21600"/>
              <a:gd name="T3" fmla="*/ G4 h 2160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21600" h="21600">
                <a:moveTo>
                  <a:pt x="10800" y="0"/>
                </a:moveTo>
                <a:lnTo>
                  <a:pt x="6480" y="4320"/>
                </a:lnTo>
                <a:lnTo>
                  <a:pt x="8640" y="4320"/>
                </a:lnTo>
                <a:lnTo>
                  <a:pt x="8640" y="8640"/>
                </a:lnTo>
                <a:lnTo>
                  <a:pt x="4320" y="8640"/>
                </a:lnTo>
                <a:lnTo>
                  <a:pt x="4320" y="6480"/>
                </a:lnTo>
                <a:lnTo>
                  <a:pt x="0" y="10800"/>
                </a:lnTo>
                <a:lnTo>
                  <a:pt x="4320" y="15120"/>
                </a:lnTo>
                <a:lnTo>
                  <a:pt x="4320" y="12960"/>
                </a:lnTo>
                <a:lnTo>
                  <a:pt x="8640" y="12960"/>
                </a:lnTo>
                <a:lnTo>
                  <a:pt x="8640" y="17280"/>
                </a:lnTo>
                <a:lnTo>
                  <a:pt x="6480" y="17280"/>
                </a:lnTo>
                <a:lnTo>
                  <a:pt x="10800" y="21600"/>
                </a:lnTo>
                <a:lnTo>
                  <a:pt x="15120" y="17280"/>
                </a:lnTo>
                <a:lnTo>
                  <a:pt x="12960" y="17280"/>
                </a:lnTo>
                <a:lnTo>
                  <a:pt x="12960" y="12960"/>
                </a:lnTo>
                <a:lnTo>
                  <a:pt x="17280" y="12960"/>
                </a:lnTo>
                <a:lnTo>
                  <a:pt x="17280" y="15120"/>
                </a:lnTo>
                <a:lnTo>
                  <a:pt x="21600" y="10800"/>
                </a:lnTo>
                <a:lnTo>
                  <a:pt x="17280" y="6480"/>
                </a:lnTo>
                <a:lnTo>
                  <a:pt x="17280" y="8640"/>
                </a:lnTo>
                <a:lnTo>
                  <a:pt x="12960" y="8640"/>
                </a:lnTo>
                <a:lnTo>
                  <a:pt x="12960" y="4320"/>
                </a:lnTo>
                <a:lnTo>
                  <a:pt x="15120" y="4320"/>
                </a:lnTo>
                <a:close/>
              </a:path>
            </a:pathLst>
          </a:cu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163" name="AutoShape 11"/>
          <p:cNvSpPr>
            <a:spLocks noChangeArrowheads="1"/>
          </p:cNvSpPr>
          <p:nvPr/>
        </p:nvSpPr>
        <p:spPr bwMode="auto">
          <a:xfrm>
            <a:off x="6064250" y="4346575"/>
            <a:ext cx="344488" cy="261938"/>
          </a:xfrm>
          <a:custGeom>
            <a:avLst/>
            <a:gdLst>
              <a:gd name="G0" fmla="+- 6480 0 0"/>
              <a:gd name="G1" fmla="+- 8640 0 0"/>
              <a:gd name="G2" fmla="+- 4320 0 0"/>
              <a:gd name="G3" fmla="+- 21600 0 6480"/>
              <a:gd name="G4" fmla="+- 21600 0 8640"/>
              <a:gd name="G5" fmla="+- 21600 0 4320"/>
              <a:gd name="G6" fmla="+- 6480 0 10800"/>
              <a:gd name="G7" fmla="+- 8640 0 10800"/>
              <a:gd name="G8" fmla="*/ G7 4320 G6"/>
              <a:gd name="G9" fmla="+- 21600 0 G8"/>
              <a:gd name="T0" fmla="*/ G8 w 21600"/>
              <a:gd name="T1" fmla="*/ G1 h 21600"/>
              <a:gd name="T2" fmla="*/ G9 w 21600"/>
              <a:gd name="T3" fmla="*/ G4 h 2160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21600" h="21600">
                <a:moveTo>
                  <a:pt x="10800" y="0"/>
                </a:moveTo>
                <a:lnTo>
                  <a:pt x="6480" y="4320"/>
                </a:lnTo>
                <a:lnTo>
                  <a:pt x="8640" y="4320"/>
                </a:lnTo>
                <a:lnTo>
                  <a:pt x="8640" y="8640"/>
                </a:lnTo>
                <a:lnTo>
                  <a:pt x="4320" y="8640"/>
                </a:lnTo>
                <a:lnTo>
                  <a:pt x="4320" y="6480"/>
                </a:lnTo>
                <a:lnTo>
                  <a:pt x="0" y="10800"/>
                </a:lnTo>
                <a:lnTo>
                  <a:pt x="4320" y="15120"/>
                </a:lnTo>
                <a:lnTo>
                  <a:pt x="4320" y="12960"/>
                </a:lnTo>
                <a:lnTo>
                  <a:pt x="8640" y="12960"/>
                </a:lnTo>
                <a:lnTo>
                  <a:pt x="8640" y="17280"/>
                </a:lnTo>
                <a:lnTo>
                  <a:pt x="6480" y="17280"/>
                </a:lnTo>
                <a:lnTo>
                  <a:pt x="10800" y="21600"/>
                </a:lnTo>
                <a:lnTo>
                  <a:pt x="15120" y="17280"/>
                </a:lnTo>
                <a:lnTo>
                  <a:pt x="12960" y="17280"/>
                </a:lnTo>
                <a:lnTo>
                  <a:pt x="12960" y="12960"/>
                </a:lnTo>
                <a:lnTo>
                  <a:pt x="17280" y="12960"/>
                </a:lnTo>
                <a:lnTo>
                  <a:pt x="17280" y="15120"/>
                </a:lnTo>
                <a:lnTo>
                  <a:pt x="21600" y="10800"/>
                </a:lnTo>
                <a:lnTo>
                  <a:pt x="17280" y="6480"/>
                </a:lnTo>
                <a:lnTo>
                  <a:pt x="17280" y="8640"/>
                </a:lnTo>
                <a:lnTo>
                  <a:pt x="12960" y="8640"/>
                </a:lnTo>
                <a:lnTo>
                  <a:pt x="12960" y="4320"/>
                </a:lnTo>
                <a:lnTo>
                  <a:pt x="15120" y="4320"/>
                </a:lnTo>
                <a:close/>
              </a:path>
            </a:pathLst>
          </a:cu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t="16970"/>
          <a:stretch>
            <a:fillRect/>
          </a:stretch>
        </p:blipFill>
        <p:spPr bwMode="auto">
          <a:xfrm>
            <a:off x="533400" y="1752600"/>
            <a:ext cx="7945936" cy="453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6"/>
          <p:cNvSpPr>
            <a:spLocks noGrp="1" noChangeArrowheads="1"/>
          </p:cNvSpPr>
          <p:nvPr>
            <p:ph type="title"/>
          </p:nvPr>
        </p:nvSpPr>
        <p:spPr>
          <a:xfrm>
            <a:off x="334819" y="831273"/>
            <a:ext cx="7772400" cy="534988"/>
          </a:xfrm>
        </p:spPr>
        <p:txBody>
          <a:bodyPr/>
          <a:lstStyle/>
          <a:p>
            <a:r>
              <a:rPr lang="en-US" sz="3200" dirty="0" smtClean="0">
                <a:solidFill>
                  <a:srgbClr val="000000"/>
                </a:solidFill>
              </a:rPr>
              <a:t>Materials in </a:t>
            </a:r>
            <a:r>
              <a:rPr lang="en-US" sz="3200" dirty="0">
                <a:solidFill>
                  <a:srgbClr val="000000"/>
                </a:solidFill>
              </a:rPr>
              <a:t>Car </a:t>
            </a:r>
            <a:r>
              <a:rPr lang="en-US" sz="3200" dirty="0" smtClean="0">
                <a:solidFill>
                  <a:srgbClr val="000000"/>
                </a:solidFill>
              </a:rPr>
              <a:t>Design</a:t>
            </a:r>
            <a:endParaRPr lang="en-US" sz="28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t template">
  <a:themeElements>
    <a:clrScheme name="">
      <a:dk1>
        <a:srgbClr val="B50069"/>
      </a:dk1>
      <a:lt1>
        <a:srgbClr val="FFFFFF"/>
      </a:lt1>
      <a:dk2>
        <a:srgbClr val="114FFB"/>
      </a:dk2>
      <a:lt2>
        <a:srgbClr val="618FFD"/>
      </a:lt2>
      <a:accent1>
        <a:srgbClr val="009688"/>
      </a:accent1>
      <a:accent2>
        <a:srgbClr val="CF0E30"/>
      </a:accent2>
      <a:accent3>
        <a:srgbClr val="FFFFFF"/>
      </a:accent3>
      <a:accent4>
        <a:srgbClr val="9A0059"/>
      </a:accent4>
      <a:accent5>
        <a:srgbClr val="AAC9C3"/>
      </a:accent5>
      <a:accent6>
        <a:srgbClr val="BB0C2A"/>
      </a:accent6>
      <a:hlink>
        <a:srgbClr val="037C03"/>
      </a:hlink>
      <a:folHlink>
        <a:srgbClr val="FFFFFF"/>
      </a:folHlink>
    </a:clrScheme>
    <a:fontScheme name="pp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pp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Zip 250 MB:MY2100:ppt template</Template>
  <TotalTime>454</TotalTime>
  <Pages>14</Pages>
  <Words>582</Words>
  <Application>Microsoft PowerPoint 4.0</Application>
  <PresentationFormat>Letter Paper (8.5x11 in)</PresentationFormat>
  <Paragraphs>128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ppt template</vt:lpstr>
      <vt:lpstr>Document</vt:lpstr>
      <vt:lpstr>2 - Price and Availability of Materials</vt:lpstr>
      <vt:lpstr>Material Costs (Table 2.1)</vt:lpstr>
      <vt:lpstr>Elemental Abundance in Earth’s Crust</vt:lpstr>
      <vt:lpstr>Production of Engineering Materials is Energy Intensive </vt:lpstr>
      <vt:lpstr>Growth in Consumption</vt:lpstr>
      <vt:lpstr>Substitution  Properties, vs. the material itself</vt:lpstr>
      <vt:lpstr>Recycling</vt:lpstr>
      <vt:lpstr>Materials and Energy in Car Design   Key Concepts</vt:lpstr>
      <vt:lpstr>Materials in Car Design</vt:lpstr>
      <vt:lpstr>Energy to Manufacture and  Use Cars (per Year)</vt:lpstr>
      <vt:lpstr>How Can We Reduce the Energy Needed to Move Cars?</vt:lpstr>
      <vt:lpstr>Comparison    Steel   Vs   SMC</vt:lpstr>
      <vt:lpstr>Vehicle Weight is Important!</vt:lpstr>
      <vt:lpstr>Automotive Materials</vt:lpstr>
      <vt:lpstr>Weight Reduction Targets--PNGV</vt:lpstr>
      <vt:lpstr>Candidate Materials for  Car Bodies</vt:lpstr>
      <vt:lpstr>Automotive Materials  —Service Requirements —</vt:lpstr>
      <vt:lpstr>Other Properties of  Body-Panel Materials</vt:lpstr>
      <vt:lpstr>And what about PRICE!</vt:lpstr>
      <vt:lpstr>Conclusions</vt:lpstr>
    </vt:vector>
  </TitlesOfParts>
  <Company>MTU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Materials Science and Engineering Option in Metallurgical and Materials Engineering</dc:title>
  <dc:creator>Cal White</dc:creator>
  <cp:lastModifiedBy>kau</cp:lastModifiedBy>
  <cp:revision>23</cp:revision>
  <cp:lastPrinted>2000-06-05T20:41:07Z</cp:lastPrinted>
  <dcterms:created xsi:type="dcterms:W3CDTF">2000-06-05T14:29:14Z</dcterms:created>
  <dcterms:modified xsi:type="dcterms:W3CDTF">2010-05-17T10:37:14Z</dcterms:modified>
</cp:coreProperties>
</file>