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CC66"/>
    <a:srgbClr val="FFCC99"/>
    <a:srgbClr val="FF99CC"/>
    <a:srgbClr val="FFCCCC"/>
    <a:srgbClr val="FFFFCC"/>
    <a:srgbClr val="CCFFCC"/>
    <a:srgbClr val="CCCCFF"/>
    <a:srgbClr val="FF9999"/>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52" d="100"/>
          <a:sy n="52" d="100"/>
        </p:scale>
        <p:origin x="73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8FB44-4E99-46CA-BD68-76C957687D8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E613AF2-767D-461C-8773-48202803C3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91D388-60F1-44B9-B26E-C8B6F805AC6D}"/>
              </a:ext>
            </a:extLst>
          </p:cNvPr>
          <p:cNvSpPr>
            <a:spLocks noGrp="1"/>
          </p:cNvSpPr>
          <p:nvPr>
            <p:ph type="dt" sz="half" idx="10"/>
          </p:nvPr>
        </p:nvSpPr>
        <p:spPr/>
        <p:txBody>
          <a:bodyPr/>
          <a:lstStyle/>
          <a:p>
            <a:fld id="{C5AC1258-128D-4121-A2D5-5EAB29598BC3}" type="datetimeFigureOut">
              <a:rPr lang="en-US" smtClean="0"/>
              <a:t>10/10/2020</a:t>
            </a:fld>
            <a:endParaRPr lang="en-US"/>
          </a:p>
        </p:txBody>
      </p:sp>
      <p:sp>
        <p:nvSpPr>
          <p:cNvPr id="5" name="Footer Placeholder 4">
            <a:extLst>
              <a:ext uri="{FF2B5EF4-FFF2-40B4-BE49-F238E27FC236}">
                <a16:creationId xmlns:a16="http://schemas.microsoft.com/office/drawing/2014/main" id="{057D9F70-D4C9-4F6B-9C91-7FEBB8844D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E2EE25-193A-40EB-BC56-3B3F73B5F8D6}"/>
              </a:ext>
            </a:extLst>
          </p:cNvPr>
          <p:cNvSpPr>
            <a:spLocks noGrp="1"/>
          </p:cNvSpPr>
          <p:nvPr>
            <p:ph type="sldNum" sz="quarter" idx="12"/>
          </p:nvPr>
        </p:nvSpPr>
        <p:spPr/>
        <p:txBody>
          <a:bodyPr/>
          <a:lstStyle/>
          <a:p>
            <a:fld id="{79D51CC9-D53B-45D0-8064-EA14A42965BF}" type="slidenum">
              <a:rPr lang="en-US" smtClean="0"/>
              <a:t>‹#›</a:t>
            </a:fld>
            <a:endParaRPr lang="en-US"/>
          </a:p>
        </p:txBody>
      </p:sp>
    </p:spTree>
    <p:extLst>
      <p:ext uri="{BB962C8B-B14F-4D97-AF65-F5344CB8AC3E}">
        <p14:creationId xmlns:p14="http://schemas.microsoft.com/office/powerpoint/2010/main" val="222111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E32FC-F5EE-4836-888D-BCFBB19D05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D39E54-4755-4FA4-B068-BDFCE15D285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C75291-F73F-4382-83C8-C0EB4AC4DA5C}"/>
              </a:ext>
            </a:extLst>
          </p:cNvPr>
          <p:cNvSpPr>
            <a:spLocks noGrp="1"/>
          </p:cNvSpPr>
          <p:nvPr>
            <p:ph type="dt" sz="half" idx="10"/>
          </p:nvPr>
        </p:nvSpPr>
        <p:spPr/>
        <p:txBody>
          <a:bodyPr/>
          <a:lstStyle/>
          <a:p>
            <a:fld id="{C5AC1258-128D-4121-A2D5-5EAB29598BC3}" type="datetimeFigureOut">
              <a:rPr lang="en-US" smtClean="0"/>
              <a:t>10/10/2020</a:t>
            </a:fld>
            <a:endParaRPr lang="en-US"/>
          </a:p>
        </p:txBody>
      </p:sp>
      <p:sp>
        <p:nvSpPr>
          <p:cNvPr id="5" name="Footer Placeholder 4">
            <a:extLst>
              <a:ext uri="{FF2B5EF4-FFF2-40B4-BE49-F238E27FC236}">
                <a16:creationId xmlns:a16="http://schemas.microsoft.com/office/drawing/2014/main" id="{88E1444E-600B-4A9D-8BE1-CBB7E40F1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EE8271-C60A-46FE-9BEA-929679748BC4}"/>
              </a:ext>
            </a:extLst>
          </p:cNvPr>
          <p:cNvSpPr>
            <a:spLocks noGrp="1"/>
          </p:cNvSpPr>
          <p:nvPr>
            <p:ph type="sldNum" sz="quarter" idx="12"/>
          </p:nvPr>
        </p:nvSpPr>
        <p:spPr/>
        <p:txBody>
          <a:bodyPr/>
          <a:lstStyle/>
          <a:p>
            <a:fld id="{79D51CC9-D53B-45D0-8064-EA14A42965BF}" type="slidenum">
              <a:rPr lang="en-US" smtClean="0"/>
              <a:t>‹#›</a:t>
            </a:fld>
            <a:endParaRPr lang="en-US"/>
          </a:p>
        </p:txBody>
      </p:sp>
    </p:spTree>
    <p:extLst>
      <p:ext uri="{BB962C8B-B14F-4D97-AF65-F5344CB8AC3E}">
        <p14:creationId xmlns:p14="http://schemas.microsoft.com/office/powerpoint/2010/main" val="2962825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F5E54C-6D16-4149-8F58-F63DE4354B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697096-74BE-4E40-9AB1-6DC690F759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D6E5DB-0925-4526-9DC5-495BD0744665}"/>
              </a:ext>
            </a:extLst>
          </p:cNvPr>
          <p:cNvSpPr>
            <a:spLocks noGrp="1"/>
          </p:cNvSpPr>
          <p:nvPr>
            <p:ph type="dt" sz="half" idx="10"/>
          </p:nvPr>
        </p:nvSpPr>
        <p:spPr/>
        <p:txBody>
          <a:bodyPr/>
          <a:lstStyle/>
          <a:p>
            <a:fld id="{C5AC1258-128D-4121-A2D5-5EAB29598BC3}" type="datetimeFigureOut">
              <a:rPr lang="en-US" smtClean="0"/>
              <a:t>10/10/2020</a:t>
            </a:fld>
            <a:endParaRPr lang="en-US"/>
          </a:p>
        </p:txBody>
      </p:sp>
      <p:sp>
        <p:nvSpPr>
          <p:cNvPr id="5" name="Footer Placeholder 4">
            <a:extLst>
              <a:ext uri="{FF2B5EF4-FFF2-40B4-BE49-F238E27FC236}">
                <a16:creationId xmlns:a16="http://schemas.microsoft.com/office/drawing/2014/main" id="{7A460060-EF01-4AC5-BBA2-F6FDED0C1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0CECF1-99EC-4076-A2C5-01148C50A415}"/>
              </a:ext>
            </a:extLst>
          </p:cNvPr>
          <p:cNvSpPr>
            <a:spLocks noGrp="1"/>
          </p:cNvSpPr>
          <p:nvPr>
            <p:ph type="sldNum" sz="quarter" idx="12"/>
          </p:nvPr>
        </p:nvSpPr>
        <p:spPr/>
        <p:txBody>
          <a:bodyPr/>
          <a:lstStyle/>
          <a:p>
            <a:fld id="{79D51CC9-D53B-45D0-8064-EA14A42965BF}" type="slidenum">
              <a:rPr lang="en-US" smtClean="0"/>
              <a:t>‹#›</a:t>
            </a:fld>
            <a:endParaRPr lang="en-US"/>
          </a:p>
        </p:txBody>
      </p:sp>
    </p:spTree>
    <p:extLst>
      <p:ext uri="{BB962C8B-B14F-4D97-AF65-F5344CB8AC3E}">
        <p14:creationId xmlns:p14="http://schemas.microsoft.com/office/powerpoint/2010/main" val="314032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87EDF-1D22-475D-B690-80FB964E65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9F2DBB-8EE9-4B95-A022-A2E07BC968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D47833-B9DD-4048-923C-3E28842354FC}"/>
              </a:ext>
            </a:extLst>
          </p:cNvPr>
          <p:cNvSpPr>
            <a:spLocks noGrp="1"/>
          </p:cNvSpPr>
          <p:nvPr>
            <p:ph type="dt" sz="half" idx="10"/>
          </p:nvPr>
        </p:nvSpPr>
        <p:spPr/>
        <p:txBody>
          <a:bodyPr/>
          <a:lstStyle/>
          <a:p>
            <a:fld id="{C5AC1258-128D-4121-A2D5-5EAB29598BC3}" type="datetimeFigureOut">
              <a:rPr lang="en-US" smtClean="0"/>
              <a:t>10/10/2020</a:t>
            </a:fld>
            <a:endParaRPr lang="en-US"/>
          </a:p>
        </p:txBody>
      </p:sp>
      <p:sp>
        <p:nvSpPr>
          <p:cNvPr id="5" name="Footer Placeholder 4">
            <a:extLst>
              <a:ext uri="{FF2B5EF4-FFF2-40B4-BE49-F238E27FC236}">
                <a16:creationId xmlns:a16="http://schemas.microsoft.com/office/drawing/2014/main" id="{8A78F7C0-4E7F-454A-B769-8191B999E3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AA2B78-9C0A-48DC-BC08-D9FBF5B32D6A}"/>
              </a:ext>
            </a:extLst>
          </p:cNvPr>
          <p:cNvSpPr>
            <a:spLocks noGrp="1"/>
          </p:cNvSpPr>
          <p:nvPr>
            <p:ph type="sldNum" sz="quarter" idx="12"/>
          </p:nvPr>
        </p:nvSpPr>
        <p:spPr/>
        <p:txBody>
          <a:bodyPr/>
          <a:lstStyle/>
          <a:p>
            <a:fld id="{79D51CC9-D53B-45D0-8064-EA14A42965BF}" type="slidenum">
              <a:rPr lang="en-US" smtClean="0"/>
              <a:t>‹#›</a:t>
            </a:fld>
            <a:endParaRPr lang="en-US"/>
          </a:p>
        </p:txBody>
      </p:sp>
    </p:spTree>
    <p:extLst>
      <p:ext uri="{BB962C8B-B14F-4D97-AF65-F5344CB8AC3E}">
        <p14:creationId xmlns:p14="http://schemas.microsoft.com/office/powerpoint/2010/main" val="313508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BE84B-9B20-4440-8444-A21D3C1E0E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A19616-B7A9-4E9E-8C83-3EB6074B86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88F78D-313F-476A-B547-8A94164613A1}"/>
              </a:ext>
            </a:extLst>
          </p:cNvPr>
          <p:cNvSpPr>
            <a:spLocks noGrp="1"/>
          </p:cNvSpPr>
          <p:nvPr>
            <p:ph type="dt" sz="half" idx="10"/>
          </p:nvPr>
        </p:nvSpPr>
        <p:spPr/>
        <p:txBody>
          <a:bodyPr/>
          <a:lstStyle/>
          <a:p>
            <a:fld id="{C5AC1258-128D-4121-A2D5-5EAB29598BC3}" type="datetimeFigureOut">
              <a:rPr lang="en-US" smtClean="0"/>
              <a:t>10/10/2020</a:t>
            </a:fld>
            <a:endParaRPr lang="en-US"/>
          </a:p>
        </p:txBody>
      </p:sp>
      <p:sp>
        <p:nvSpPr>
          <p:cNvPr id="5" name="Footer Placeholder 4">
            <a:extLst>
              <a:ext uri="{FF2B5EF4-FFF2-40B4-BE49-F238E27FC236}">
                <a16:creationId xmlns:a16="http://schemas.microsoft.com/office/drawing/2014/main" id="{51C614EE-CFAB-4C89-B685-A5B02482B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E4ACD4-5BC1-456D-A589-35258E5F6E50}"/>
              </a:ext>
            </a:extLst>
          </p:cNvPr>
          <p:cNvSpPr>
            <a:spLocks noGrp="1"/>
          </p:cNvSpPr>
          <p:nvPr>
            <p:ph type="sldNum" sz="quarter" idx="12"/>
          </p:nvPr>
        </p:nvSpPr>
        <p:spPr/>
        <p:txBody>
          <a:bodyPr/>
          <a:lstStyle/>
          <a:p>
            <a:fld id="{79D51CC9-D53B-45D0-8064-EA14A42965BF}" type="slidenum">
              <a:rPr lang="en-US" smtClean="0"/>
              <a:t>‹#›</a:t>
            </a:fld>
            <a:endParaRPr lang="en-US"/>
          </a:p>
        </p:txBody>
      </p:sp>
    </p:spTree>
    <p:extLst>
      <p:ext uri="{BB962C8B-B14F-4D97-AF65-F5344CB8AC3E}">
        <p14:creationId xmlns:p14="http://schemas.microsoft.com/office/powerpoint/2010/main" val="1673841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39273-C365-4662-9955-B8B4D83A8D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F3DDAB-E364-4BC2-9A19-00E767D51A6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808E6E-FAE2-4454-BB09-E01E4AF832E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99A293-A9AE-41FF-925D-91FDA4B6B8D0}"/>
              </a:ext>
            </a:extLst>
          </p:cNvPr>
          <p:cNvSpPr>
            <a:spLocks noGrp="1"/>
          </p:cNvSpPr>
          <p:nvPr>
            <p:ph type="dt" sz="half" idx="10"/>
          </p:nvPr>
        </p:nvSpPr>
        <p:spPr/>
        <p:txBody>
          <a:bodyPr/>
          <a:lstStyle/>
          <a:p>
            <a:fld id="{C5AC1258-128D-4121-A2D5-5EAB29598BC3}" type="datetimeFigureOut">
              <a:rPr lang="en-US" smtClean="0"/>
              <a:t>10/10/2020</a:t>
            </a:fld>
            <a:endParaRPr lang="en-US"/>
          </a:p>
        </p:txBody>
      </p:sp>
      <p:sp>
        <p:nvSpPr>
          <p:cNvPr id="6" name="Footer Placeholder 5">
            <a:extLst>
              <a:ext uri="{FF2B5EF4-FFF2-40B4-BE49-F238E27FC236}">
                <a16:creationId xmlns:a16="http://schemas.microsoft.com/office/drawing/2014/main" id="{F109BF05-61AE-49B0-B243-492514FAE3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2A6350-5263-4ADC-90A0-62B22FFCFB80}"/>
              </a:ext>
            </a:extLst>
          </p:cNvPr>
          <p:cNvSpPr>
            <a:spLocks noGrp="1"/>
          </p:cNvSpPr>
          <p:nvPr>
            <p:ph type="sldNum" sz="quarter" idx="12"/>
          </p:nvPr>
        </p:nvSpPr>
        <p:spPr/>
        <p:txBody>
          <a:bodyPr/>
          <a:lstStyle/>
          <a:p>
            <a:fld id="{79D51CC9-D53B-45D0-8064-EA14A42965BF}" type="slidenum">
              <a:rPr lang="en-US" smtClean="0"/>
              <a:t>‹#›</a:t>
            </a:fld>
            <a:endParaRPr lang="en-US"/>
          </a:p>
        </p:txBody>
      </p:sp>
    </p:spTree>
    <p:extLst>
      <p:ext uri="{BB962C8B-B14F-4D97-AF65-F5344CB8AC3E}">
        <p14:creationId xmlns:p14="http://schemas.microsoft.com/office/powerpoint/2010/main" val="3190490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61ECB-20EA-4096-AAB6-BD94B8A1EB6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A0CDD6-CA9F-40E9-BC69-35FFAE7449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3C1AF07-EECD-4237-84A5-B0EB6A8BF8F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BDA500-6C19-4F9F-B2DD-1DFD207AB7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33ABC2-B045-485E-B533-EC0896A5F0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F44F45B-7E04-4369-9F60-3BF9F9CBE900}"/>
              </a:ext>
            </a:extLst>
          </p:cNvPr>
          <p:cNvSpPr>
            <a:spLocks noGrp="1"/>
          </p:cNvSpPr>
          <p:nvPr>
            <p:ph type="dt" sz="half" idx="10"/>
          </p:nvPr>
        </p:nvSpPr>
        <p:spPr/>
        <p:txBody>
          <a:bodyPr/>
          <a:lstStyle/>
          <a:p>
            <a:fld id="{C5AC1258-128D-4121-A2D5-5EAB29598BC3}" type="datetimeFigureOut">
              <a:rPr lang="en-US" smtClean="0"/>
              <a:t>10/10/2020</a:t>
            </a:fld>
            <a:endParaRPr lang="en-US"/>
          </a:p>
        </p:txBody>
      </p:sp>
      <p:sp>
        <p:nvSpPr>
          <p:cNvPr id="8" name="Footer Placeholder 7">
            <a:extLst>
              <a:ext uri="{FF2B5EF4-FFF2-40B4-BE49-F238E27FC236}">
                <a16:creationId xmlns:a16="http://schemas.microsoft.com/office/drawing/2014/main" id="{CB7F34FB-1C96-428F-8A1B-BC50DE8124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7E004D-7342-41A9-BF0D-48BC8B23CF4E}"/>
              </a:ext>
            </a:extLst>
          </p:cNvPr>
          <p:cNvSpPr>
            <a:spLocks noGrp="1"/>
          </p:cNvSpPr>
          <p:nvPr>
            <p:ph type="sldNum" sz="quarter" idx="12"/>
          </p:nvPr>
        </p:nvSpPr>
        <p:spPr/>
        <p:txBody>
          <a:bodyPr/>
          <a:lstStyle/>
          <a:p>
            <a:fld id="{79D51CC9-D53B-45D0-8064-EA14A42965BF}" type="slidenum">
              <a:rPr lang="en-US" smtClean="0"/>
              <a:t>‹#›</a:t>
            </a:fld>
            <a:endParaRPr lang="en-US"/>
          </a:p>
        </p:txBody>
      </p:sp>
    </p:spTree>
    <p:extLst>
      <p:ext uri="{BB962C8B-B14F-4D97-AF65-F5344CB8AC3E}">
        <p14:creationId xmlns:p14="http://schemas.microsoft.com/office/powerpoint/2010/main" val="3729725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74805-774B-49D9-8972-EBF3E20C5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89C14D-C9A3-4F89-B23E-61E4AA17FD2C}"/>
              </a:ext>
            </a:extLst>
          </p:cNvPr>
          <p:cNvSpPr>
            <a:spLocks noGrp="1"/>
          </p:cNvSpPr>
          <p:nvPr>
            <p:ph type="dt" sz="half" idx="10"/>
          </p:nvPr>
        </p:nvSpPr>
        <p:spPr/>
        <p:txBody>
          <a:bodyPr/>
          <a:lstStyle/>
          <a:p>
            <a:fld id="{C5AC1258-128D-4121-A2D5-5EAB29598BC3}" type="datetimeFigureOut">
              <a:rPr lang="en-US" smtClean="0"/>
              <a:t>10/10/2020</a:t>
            </a:fld>
            <a:endParaRPr lang="en-US"/>
          </a:p>
        </p:txBody>
      </p:sp>
      <p:sp>
        <p:nvSpPr>
          <p:cNvPr id="4" name="Footer Placeholder 3">
            <a:extLst>
              <a:ext uri="{FF2B5EF4-FFF2-40B4-BE49-F238E27FC236}">
                <a16:creationId xmlns:a16="http://schemas.microsoft.com/office/drawing/2014/main" id="{97DC9FCF-3173-4C31-A485-A39EBBAF72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697878-FBCA-4F65-86E0-784E42606913}"/>
              </a:ext>
            </a:extLst>
          </p:cNvPr>
          <p:cNvSpPr>
            <a:spLocks noGrp="1"/>
          </p:cNvSpPr>
          <p:nvPr>
            <p:ph type="sldNum" sz="quarter" idx="12"/>
          </p:nvPr>
        </p:nvSpPr>
        <p:spPr/>
        <p:txBody>
          <a:bodyPr/>
          <a:lstStyle/>
          <a:p>
            <a:fld id="{79D51CC9-D53B-45D0-8064-EA14A42965BF}" type="slidenum">
              <a:rPr lang="en-US" smtClean="0"/>
              <a:t>‹#›</a:t>
            </a:fld>
            <a:endParaRPr lang="en-US"/>
          </a:p>
        </p:txBody>
      </p:sp>
    </p:spTree>
    <p:extLst>
      <p:ext uri="{BB962C8B-B14F-4D97-AF65-F5344CB8AC3E}">
        <p14:creationId xmlns:p14="http://schemas.microsoft.com/office/powerpoint/2010/main" val="1280600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8A2DC4-E638-4588-B5F1-AE540F06E858}"/>
              </a:ext>
            </a:extLst>
          </p:cNvPr>
          <p:cNvSpPr>
            <a:spLocks noGrp="1"/>
          </p:cNvSpPr>
          <p:nvPr>
            <p:ph type="dt" sz="half" idx="10"/>
          </p:nvPr>
        </p:nvSpPr>
        <p:spPr/>
        <p:txBody>
          <a:bodyPr/>
          <a:lstStyle/>
          <a:p>
            <a:fld id="{C5AC1258-128D-4121-A2D5-5EAB29598BC3}" type="datetimeFigureOut">
              <a:rPr lang="en-US" smtClean="0"/>
              <a:t>10/10/2020</a:t>
            </a:fld>
            <a:endParaRPr lang="en-US"/>
          </a:p>
        </p:txBody>
      </p:sp>
      <p:sp>
        <p:nvSpPr>
          <p:cNvPr id="3" name="Footer Placeholder 2">
            <a:extLst>
              <a:ext uri="{FF2B5EF4-FFF2-40B4-BE49-F238E27FC236}">
                <a16:creationId xmlns:a16="http://schemas.microsoft.com/office/drawing/2014/main" id="{3B12DD4C-7D21-40C7-BAB8-6682D5B86D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014CF8-4040-4E50-B63F-0364A58E98BA}"/>
              </a:ext>
            </a:extLst>
          </p:cNvPr>
          <p:cNvSpPr>
            <a:spLocks noGrp="1"/>
          </p:cNvSpPr>
          <p:nvPr>
            <p:ph type="sldNum" sz="quarter" idx="12"/>
          </p:nvPr>
        </p:nvSpPr>
        <p:spPr/>
        <p:txBody>
          <a:bodyPr/>
          <a:lstStyle/>
          <a:p>
            <a:fld id="{79D51CC9-D53B-45D0-8064-EA14A42965BF}" type="slidenum">
              <a:rPr lang="en-US" smtClean="0"/>
              <a:t>‹#›</a:t>
            </a:fld>
            <a:endParaRPr lang="en-US"/>
          </a:p>
        </p:txBody>
      </p:sp>
    </p:spTree>
    <p:extLst>
      <p:ext uri="{BB962C8B-B14F-4D97-AF65-F5344CB8AC3E}">
        <p14:creationId xmlns:p14="http://schemas.microsoft.com/office/powerpoint/2010/main" val="2692189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9EE24F-16C6-44B2-A366-560C471A26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F79BBE-B0DB-40FF-AFF7-AD3F3FDEBF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6F2AA5-8732-48EE-B54D-42AB7F2D2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034315-E37B-4C14-B4D5-560BE972A740}"/>
              </a:ext>
            </a:extLst>
          </p:cNvPr>
          <p:cNvSpPr>
            <a:spLocks noGrp="1"/>
          </p:cNvSpPr>
          <p:nvPr>
            <p:ph type="dt" sz="half" idx="10"/>
          </p:nvPr>
        </p:nvSpPr>
        <p:spPr/>
        <p:txBody>
          <a:bodyPr/>
          <a:lstStyle/>
          <a:p>
            <a:fld id="{C5AC1258-128D-4121-A2D5-5EAB29598BC3}" type="datetimeFigureOut">
              <a:rPr lang="en-US" smtClean="0"/>
              <a:t>10/10/2020</a:t>
            </a:fld>
            <a:endParaRPr lang="en-US"/>
          </a:p>
        </p:txBody>
      </p:sp>
      <p:sp>
        <p:nvSpPr>
          <p:cNvPr id="6" name="Footer Placeholder 5">
            <a:extLst>
              <a:ext uri="{FF2B5EF4-FFF2-40B4-BE49-F238E27FC236}">
                <a16:creationId xmlns:a16="http://schemas.microsoft.com/office/drawing/2014/main" id="{FCC03EE3-1622-419E-839B-4252DE8A2A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806A-7291-47D7-9742-19614A9D540C}"/>
              </a:ext>
            </a:extLst>
          </p:cNvPr>
          <p:cNvSpPr>
            <a:spLocks noGrp="1"/>
          </p:cNvSpPr>
          <p:nvPr>
            <p:ph type="sldNum" sz="quarter" idx="12"/>
          </p:nvPr>
        </p:nvSpPr>
        <p:spPr/>
        <p:txBody>
          <a:bodyPr/>
          <a:lstStyle/>
          <a:p>
            <a:fld id="{79D51CC9-D53B-45D0-8064-EA14A42965BF}" type="slidenum">
              <a:rPr lang="en-US" smtClean="0"/>
              <a:t>‹#›</a:t>
            </a:fld>
            <a:endParaRPr lang="en-US"/>
          </a:p>
        </p:txBody>
      </p:sp>
    </p:spTree>
    <p:extLst>
      <p:ext uri="{BB962C8B-B14F-4D97-AF65-F5344CB8AC3E}">
        <p14:creationId xmlns:p14="http://schemas.microsoft.com/office/powerpoint/2010/main" val="310843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7B2B6-D515-42BC-88BF-520CD7D7EE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7873EB-8437-4FDE-A2A6-7EBA55EFE9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9E4A35B-E129-465A-8BD5-0812E3DB58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4C5082-2A3F-4615-8440-08CA496DEF84}"/>
              </a:ext>
            </a:extLst>
          </p:cNvPr>
          <p:cNvSpPr>
            <a:spLocks noGrp="1"/>
          </p:cNvSpPr>
          <p:nvPr>
            <p:ph type="dt" sz="half" idx="10"/>
          </p:nvPr>
        </p:nvSpPr>
        <p:spPr/>
        <p:txBody>
          <a:bodyPr/>
          <a:lstStyle/>
          <a:p>
            <a:fld id="{C5AC1258-128D-4121-A2D5-5EAB29598BC3}" type="datetimeFigureOut">
              <a:rPr lang="en-US" smtClean="0"/>
              <a:t>10/10/2020</a:t>
            </a:fld>
            <a:endParaRPr lang="en-US"/>
          </a:p>
        </p:txBody>
      </p:sp>
      <p:sp>
        <p:nvSpPr>
          <p:cNvPr id="6" name="Footer Placeholder 5">
            <a:extLst>
              <a:ext uri="{FF2B5EF4-FFF2-40B4-BE49-F238E27FC236}">
                <a16:creationId xmlns:a16="http://schemas.microsoft.com/office/drawing/2014/main" id="{83E60707-C7EE-45EA-A686-C1DFCC1664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CDD8A5-02DF-48FE-9EFA-5D8C2C7C40ED}"/>
              </a:ext>
            </a:extLst>
          </p:cNvPr>
          <p:cNvSpPr>
            <a:spLocks noGrp="1"/>
          </p:cNvSpPr>
          <p:nvPr>
            <p:ph type="sldNum" sz="quarter" idx="12"/>
          </p:nvPr>
        </p:nvSpPr>
        <p:spPr/>
        <p:txBody>
          <a:bodyPr/>
          <a:lstStyle/>
          <a:p>
            <a:fld id="{79D51CC9-D53B-45D0-8064-EA14A42965BF}" type="slidenum">
              <a:rPr lang="en-US" smtClean="0"/>
              <a:t>‹#›</a:t>
            </a:fld>
            <a:endParaRPr lang="en-US"/>
          </a:p>
        </p:txBody>
      </p:sp>
    </p:spTree>
    <p:extLst>
      <p:ext uri="{BB962C8B-B14F-4D97-AF65-F5344CB8AC3E}">
        <p14:creationId xmlns:p14="http://schemas.microsoft.com/office/powerpoint/2010/main" val="2344036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C8046E-F23A-4173-9965-529993D803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ADBAB7-C131-4F1F-A88B-82C26673EF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730E68-595C-4DA2-BE6B-3E3E037E18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AC1258-128D-4121-A2D5-5EAB29598BC3}" type="datetimeFigureOut">
              <a:rPr lang="en-US" smtClean="0"/>
              <a:t>10/10/2020</a:t>
            </a:fld>
            <a:endParaRPr lang="en-US"/>
          </a:p>
        </p:txBody>
      </p:sp>
      <p:sp>
        <p:nvSpPr>
          <p:cNvPr id="5" name="Footer Placeholder 4">
            <a:extLst>
              <a:ext uri="{FF2B5EF4-FFF2-40B4-BE49-F238E27FC236}">
                <a16:creationId xmlns:a16="http://schemas.microsoft.com/office/drawing/2014/main" id="{CC69F69C-5347-442B-A209-037CE8FF69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9E6F0D-E8D7-4C94-8D3B-0F2751C841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D51CC9-D53B-45D0-8064-EA14A42965BF}" type="slidenum">
              <a:rPr lang="en-US" smtClean="0"/>
              <a:t>‹#›</a:t>
            </a:fld>
            <a:endParaRPr lang="en-US"/>
          </a:p>
        </p:txBody>
      </p:sp>
    </p:spTree>
    <p:extLst>
      <p:ext uri="{BB962C8B-B14F-4D97-AF65-F5344CB8AC3E}">
        <p14:creationId xmlns:p14="http://schemas.microsoft.com/office/powerpoint/2010/main" val="2660953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29AD6-8A33-41DB-8E9E-1C67BF09AC8E}"/>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05944A61-16D1-444E-A6F1-51A3C733D63E}"/>
              </a:ext>
            </a:extLst>
          </p:cNvPr>
          <p:cNvSpPr>
            <a:spLocks noGrp="1"/>
          </p:cNvSpPr>
          <p:nvPr>
            <p:ph type="subTitle" idx="1"/>
          </p:nvPr>
        </p:nvSpPr>
        <p:spPr/>
        <p:txBody>
          <a:bodyPr/>
          <a:lstStyle/>
          <a:p>
            <a:endParaRPr lang="en-US"/>
          </a:p>
        </p:txBody>
      </p:sp>
      <p:pic>
        <p:nvPicPr>
          <p:cNvPr id="4" name="Picture 3">
            <a:extLst>
              <a:ext uri="{FF2B5EF4-FFF2-40B4-BE49-F238E27FC236}">
                <a16:creationId xmlns:a16="http://schemas.microsoft.com/office/drawing/2014/main" id="{19BD7FB7-60FB-4657-8EBF-8995E63EEDE1}"/>
              </a:ext>
            </a:extLst>
          </p:cNvPr>
          <p:cNvPicPr>
            <a:picLocks noChangeAspect="1"/>
          </p:cNvPicPr>
          <p:nvPr/>
        </p:nvPicPr>
        <p:blipFill>
          <a:blip r:embed="rId2"/>
          <a:stretch>
            <a:fillRect/>
          </a:stretch>
        </p:blipFill>
        <p:spPr>
          <a:xfrm>
            <a:off x="1" y="1"/>
            <a:ext cx="12192000" cy="6858000"/>
          </a:xfrm>
          <a:prstGeom prst="rect">
            <a:avLst/>
          </a:prstGeom>
        </p:spPr>
      </p:pic>
      <p:sp>
        <p:nvSpPr>
          <p:cNvPr id="5" name="TextBox 4">
            <a:extLst>
              <a:ext uri="{FF2B5EF4-FFF2-40B4-BE49-F238E27FC236}">
                <a16:creationId xmlns:a16="http://schemas.microsoft.com/office/drawing/2014/main" id="{F9408F24-88EA-4A6F-92C2-06B56017397F}"/>
              </a:ext>
            </a:extLst>
          </p:cNvPr>
          <p:cNvSpPr txBox="1"/>
          <p:nvPr/>
        </p:nvSpPr>
        <p:spPr>
          <a:xfrm>
            <a:off x="560439" y="1122363"/>
            <a:ext cx="2182761" cy="923330"/>
          </a:xfrm>
          <a:prstGeom prst="rect">
            <a:avLst/>
          </a:prstGeom>
          <a:noFill/>
        </p:spPr>
        <p:txBody>
          <a:bodyPr wrap="square" rtlCol="0">
            <a:spAutoFit/>
          </a:bodyPr>
          <a:lstStyle/>
          <a:p>
            <a:r>
              <a:rPr lang="en-US" sz="5400" b="1" dirty="0" err="1"/>
              <a:t>Lec</a:t>
            </a:r>
            <a:r>
              <a:rPr lang="en-US" sz="5400" b="1" dirty="0"/>
              <a:t> 4 </a:t>
            </a:r>
          </a:p>
        </p:txBody>
      </p:sp>
      <p:sp>
        <p:nvSpPr>
          <p:cNvPr id="6" name="TextBox 5">
            <a:extLst>
              <a:ext uri="{FF2B5EF4-FFF2-40B4-BE49-F238E27FC236}">
                <a16:creationId xmlns:a16="http://schemas.microsoft.com/office/drawing/2014/main" id="{FC9F7452-BCEE-48A5-B75D-AAA4EDC8288E}"/>
              </a:ext>
            </a:extLst>
          </p:cNvPr>
          <p:cNvSpPr txBox="1"/>
          <p:nvPr/>
        </p:nvSpPr>
        <p:spPr>
          <a:xfrm>
            <a:off x="250723" y="5029200"/>
            <a:ext cx="2846438" cy="1200329"/>
          </a:xfrm>
          <a:prstGeom prst="rect">
            <a:avLst/>
          </a:prstGeom>
          <a:noFill/>
        </p:spPr>
        <p:txBody>
          <a:bodyPr wrap="square" rtlCol="0">
            <a:spAutoFit/>
          </a:bodyPr>
          <a:lstStyle/>
          <a:p>
            <a:r>
              <a:rPr lang="en-US" sz="3600" b="1" dirty="0"/>
              <a:t>Connective tissue 2</a:t>
            </a:r>
          </a:p>
        </p:txBody>
      </p:sp>
    </p:spTree>
    <p:extLst>
      <p:ext uri="{BB962C8B-B14F-4D97-AF65-F5344CB8AC3E}">
        <p14:creationId xmlns:p14="http://schemas.microsoft.com/office/powerpoint/2010/main" val="1692120358"/>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03A7BC-2B4A-42B3-8A6C-4F68486B99B2}"/>
              </a:ext>
            </a:extLst>
          </p:cNvPr>
          <p:cNvSpPr txBox="1"/>
          <p:nvPr/>
        </p:nvSpPr>
        <p:spPr>
          <a:xfrm>
            <a:off x="3704917" y="206166"/>
            <a:ext cx="4782165" cy="646331"/>
          </a:xfrm>
          <a:prstGeom prst="rect">
            <a:avLst/>
          </a:prstGeom>
          <a:noFill/>
        </p:spPr>
        <p:txBody>
          <a:bodyPr wrap="square">
            <a:spAutoFit/>
          </a:bodyPr>
          <a:lstStyle/>
          <a:p>
            <a:r>
              <a:rPr lang="en-US" sz="3600" b="1" dirty="0"/>
              <a:t>3-	Reticular tissue </a:t>
            </a:r>
          </a:p>
        </p:txBody>
      </p:sp>
      <p:pic>
        <p:nvPicPr>
          <p:cNvPr id="4" name="Picture 3">
            <a:extLst>
              <a:ext uri="{FF2B5EF4-FFF2-40B4-BE49-F238E27FC236}">
                <a16:creationId xmlns:a16="http://schemas.microsoft.com/office/drawing/2014/main" id="{9985C535-62C9-4EA8-AF42-D38867A6067E}"/>
              </a:ext>
            </a:extLst>
          </p:cNvPr>
          <p:cNvPicPr>
            <a:picLocks noChangeAspect="1"/>
          </p:cNvPicPr>
          <p:nvPr/>
        </p:nvPicPr>
        <p:blipFill>
          <a:blip r:embed="rId2"/>
          <a:stretch>
            <a:fillRect/>
          </a:stretch>
        </p:blipFill>
        <p:spPr>
          <a:xfrm>
            <a:off x="0" y="974279"/>
            <a:ext cx="5397910" cy="3597721"/>
          </a:xfrm>
          <a:prstGeom prst="rect">
            <a:avLst/>
          </a:prstGeom>
        </p:spPr>
      </p:pic>
      <p:sp>
        <p:nvSpPr>
          <p:cNvPr id="6" name="TextBox 5">
            <a:extLst>
              <a:ext uri="{FF2B5EF4-FFF2-40B4-BE49-F238E27FC236}">
                <a16:creationId xmlns:a16="http://schemas.microsoft.com/office/drawing/2014/main" id="{52609573-6CF7-4D67-8A2D-C9D6FC538308}"/>
              </a:ext>
            </a:extLst>
          </p:cNvPr>
          <p:cNvSpPr txBox="1"/>
          <p:nvPr/>
        </p:nvSpPr>
        <p:spPr>
          <a:xfrm>
            <a:off x="5689190" y="1191765"/>
            <a:ext cx="6098458" cy="2677656"/>
          </a:xfrm>
          <a:prstGeom prst="rect">
            <a:avLst/>
          </a:prstGeom>
          <a:noFill/>
        </p:spPr>
        <p:txBody>
          <a:bodyPr wrap="square">
            <a:spAutoFit/>
          </a:bodyPr>
          <a:lstStyle/>
          <a:p>
            <a:r>
              <a:rPr lang="en-US" sz="2800" b="1" dirty="0"/>
              <a:t>Reticular tissue is a mesh-like, supportive framework for soft organs such as lymphatic tissue, the spleen, and the liver  Reticular cells produce the reticular fibers that form the network onto which other cells attach</a:t>
            </a:r>
          </a:p>
        </p:txBody>
      </p:sp>
      <p:sp>
        <p:nvSpPr>
          <p:cNvPr id="8" name="TextBox 7">
            <a:extLst>
              <a:ext uri="{FF2B5EF4-FFF2-40B4-BE49-F238E27FC236}">
                <a16:creationId xmlns:a16="http://schemas.microsoft.com/office/drawing/2014/main" id="{1717305B-8E61-424D-8C1C-6C9A5643CF4B}"/>
              </a:ext>
            </a:extLst>
          </p:cNvPr>
          <p:cNvSpPr txBox="1"/>
          <p:nvPr/>
        </p:nvSpPr>
        <p:spPr>
          <a:xfrm>
            <a:off x="353961" y="5343069"/>
            <a:ext cx="11651226" cy="107721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3200" b="1" dirty="0"/>
              <a:t>It derives its name from the Latin </a:t>
            </a:r>
            <a:r>
              <a:rPr lang="en-US" sz="3200" b="1" dirty="0" err="1"/>
              <a:t>reticulus</a:t>
            </a:r>
            <a:r>
              <a:rPr lang="en-US" sz="3200" b="1" dirty="0"/>
              <a:t>, which means “little net.”</a:t>
            </a:r>
          </a:p>
        </p:txBody>
      </p:sp>
    </p:spTree>
    <p:extLst>
      <p:ext uri="{BB962C8B-B14F-4D97-AF65-F5344CB8AC3E}">
        <p14:creationId xmlns:p14="http://schemas.microsoft.com/office/powerpoint/2010/main" val="292706412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6291436-EBEE-4F28-A89A-D9BC14DD07B9}"/>
              </a:ext>
            </a:extLst>
          </p:cNvPr>
          <p:cNvSpPr txBox="1"/>
          <p:nvPr/>
        </p:nvSpPr>
        <p:spPr>
          <a:xfrm>
            <a:off x="4111113" y="200403"/>
            <a:ext cx="5018139" cy="1200329"/>
          </a:xfrm>
          <a:prstGeom prst="rect">
            <a:avLst/>
          </a:prstGeom>
          <a:noFill/>
        </p:spPr>
        <p:txBody>
          <a:bodyPr wrap="square">
            <a:spAutoFit/>
          </a:bodyPr>
          <a:lstStyle/>
          <a:p>
            <a:endParaRPr lang="en-US" sz="3600" b="1" dirty="0"/>
          </a:p>
          <a:p>
            <a:r>
              <a:rPr lang="en-US" sz="3600" b="1" dirty="0"/>
              <a:t>4-	Dense regular </a:t>
            </a:r>
          </a:p>
        </p:txBody>
      </p:sp>
      <p:pic>
        <p:nvPicPr>
          <p:cNvPr id="5" name="Picture 4">
            <a:extLst>
              <a:ext uri="{FF2B5EF4-FFF2-40B4-BE49-F238E27FC236}">
                <a16:creationId xmlns:a16="http://schemas.microsoft.com/office/drawing/2014/main" id="{DB66C586-DCE9-4BD8-A0D7-C61EC604188C}"/>
              </a:ext>
            </a:extLst>
          </p:cNvPr>
          <p:cNvPicPr>
            <a:picLocks noChangeAspect="1"/>
          </p:cNvPicPr>
          <p:nvPr/>
        </p:nvPicPr>
        <p:blipFill>
          <a:blip r:embed="rId2"/>
          <a:stretch>
            <a:fillRect/>
          </a:stretch>
        </p:blipFill>
        <p:spPr>
          <a:xfrm>
            <a:off x="152400" y="1400731"/>
            <a:ext cx="4773561" cy="2964791"/>
          </a:xfrm>
          <a:prstGeom prst="rect">
            <a:avLst/>
          </a:prstGeom>
        </p:spPr>
      </p:pic>
      <p:sp>
        <p:nvSpPr>
          <p:cNvPr id="7" name="TextBox 6">
            <a:extLst>
              <a:ext uri="{FF2B5EF4-FFF2-40B4-BE49-F238E27FC236}">
                <a16:creationId xmlns:a16="http://schemas.microsoft.com/office/drawing/2014/main" id="{B09B8C51-7F32-4908-9B45-78E1B475B98E}"/>
              </a:ext>
            </a:extLst>
          </p:cNvPr>
          <p:cNvSpPr txBox="1"/>
          <p:nvPr/>
        </p:nvSpPr>
        <p:spPr>
          <a:xfrm>
            <a:off x="5809638" y="1580987"/>
            <a:ext cx="6098458" cy="2246769"/>
          </a:xfrm>
          <a:prstGeom prst="rect">
            <a:avLst/>
          </a:prstGeom>
          <a:noFill/>
        </p:spPr>
        <p:txBody>
          <a:bodyPr wrap="square">
            <a:spAutoFit/>
          </a:bodyPr>
          <a:lstStyle/>
          <a:p>
            <a:r>
              <a:rPr lang="en-US" sz="2800" b="1" dirty="0"/>
              <a:t>Dense regular connective tissue fibers are parallel to each other, enhancing tensile strength and resistance to stretching in the direction of the fiber orientations</a:t>
            </a:r>
          </a:p>
        </p:txBody>
      </p:sp>
      <p:sp>
        <p:nvSpPr>
          <p:cNvPr id="9" name="TextBox 8">
            <a:extLst>
              <a:ext uri="{FF2B5EF4-FFF2-40B4-BE49-F238E27FC236}">
                <a16:creationId xmlns:a16="http://schemas.microsoft.com/office/drawing/2014/main" id="{4FBF0085-8D45-4BD6-AC1E-8A8FFE5825A5}"/>
              </a:ext>
            </a:extLst>
          </p:cNvPr>
          <p:cNvSpPr txBox="1"/>
          <p:nvPr/>
        </p:nvSpPr>
        <p:spPr>
          <a:xfrm>
            <a:off x="471948" y="5457269"/>
            <a:ext cx="11046541" cy="954107"/>
          </a:xfrm>
          <a:prstGeom prst="rect">
            <a:avLst/>
          </a:prstGeom>
          <a:noFill/>
        </p:spPr>
        <p:txBody>
          <a:bodyPr wrap="square">
            <a:spAutoFit/>
          </a:bodyPr>
          <a:lstStyle/>
          <a:p>
            <a:r>
              <a:rPr lang="en-US" sz="2800" b="1" dirty="0"/>
              <a:t>Ligaments and tendons are made of dense regular connective tissue, but in ligaments not all fibers are parallel.</a:t>
            </a:r>
          </a:p>
        </p:txBody>
      </p:sp>
    </p:spTree>
    <p:extLst>
      <p:ext uri="{BB962C8B-B14F-4D97-AF65-F5344CB8AC3E}">
        <p14:creationId xmlns:p14="http://schemas.microsoft.com/office/powerpoint/2010/main" val="383656557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6F609A-AC62-4924-A67F-01A0CDB3AE39}"/>
              </a:ext>
            </a:extLst>
          </p:cNvPr>
          <p:cNvSpPr txBox="1"/>
          <p:nvPr/>
        </p:nvSpPr>
        <p:spPr>
          <a:xfrm>
            <a:off x="4051505" y="176670"/>
            <a:ext cx="4088990" cy="646331"/>
          </a:xfrm>
          <a:prstGeom prst="rect">
            <a:avLst/>
          </a:prstGeom>
          <a:noFill/>
        </p:spPr>
        <p:txBody>
          <a:bodyPr wrap="square">
            <a:spAutoFit/>
          </a:bodyPr>
          <a:lstStyle/>
          <a:p>
            <a:r>
              <a:rPr lang="en-US" sz="3600" b="1" dirty="0"/>
              <a:t>5- Dense irregular </a:t>
            </a:r>
          </a:p>
        </p:txBody>
      </p:sp>
      <p:pic>
        <p:nvPicPr>
          <p:cNvPr id="5" name="Picture 4">
            <a:extLst>
              <a:ext uri="{FF2B5EF4-FFF2-40B4-BE49-F238E27FC236}">
                <a16:creationId xmlns:a16="http://schemas.microsoft.com/office/drawing/2014/main" id="{04BBEAF8-73C9-43F1-B124-11E2184BDD4A}"/>
              </a:ext>
            </a:extLst>
          </p:cNvPr>
          <p:cNvPicPr>
            <a:picLocks noChangeAspect="1"/>
          </p:cNvPicPr>
          <p:nvPr/>
        </p:nvPicPr>
        <p:blipFill>
          <a:blip r:embed="rId2"/>
          <a:stretch>
            <a:fillRect/>
          </a:stretch>
        </p:blipFill>
        <p:spPr>
          <a:xfrm>
            <a:off x="280219" y="1205374"/>
            <a:ext cx="4291781" cy="3292884"/>
          </a:xfrm>
          <a:prstGeom prst="rect">
            <a:avLst/>
          </a:prstGeom>
        </p:spPr>
      </p:pic>
      <p:sp>
        <p:nvSpPr>
          <p:cNvPr id="7" name="TextBox 6">
            <a:extLst>
              <a:ext uri="{FF2B5EF4-FFF2-40B4-BE49-F238E27FC236}">
                <a16:creationId xmlns:a16="http://schemas.microsoft.com/office/drawing/2014/main" id="{1603080E-2E57-494E-92A2-AC6AB582D8DF}"/>
              </a:ext>
            </a:extLst>
          </p:cNvPr>
          <p:cNvSpPr txBox="1"/>
          <p:nvPr/>
        </p:nvSpPr>
        <p:spPr>
          <a:xfrm>
            <a:off x="4951771" y="1228796"/>
            <a:ext cx="6098458" cy="954107"/>
          </a:xfrm>
          <a:prstGeom prst="rect">
            <a:avLst/>
          </a:prstGeom>
          <a:noFill/>
        </p:spPr>
        <p:txBody>
          <a:bodyPr wrap="square">
            <a:spAutoFit/>
          </a:bodyPr>
          <a:lstStyle/>
          <a:p>
            <a:r>
              <a:rPr lang="en-US" sz="2800" b="1" dirty="0"/>
              <a:t>Dense irregular connective tissue, the direction of fibers is random. </a:t>
            </a:r>
          </a:p>
        </p:txBody>
      </p:sp>
      <p:sp>
        <p:nvSpPr>
          <p:cNvPr id="9" name="TextBox 8">
            <a:extLst>
              <a:ext uri="{FF2B5EF4-FFF2-40B4-BE49-F238E27FC236}">
                <a16:creationId xmlns:a16="http://schemas.microsoft.com/office/drawing/2014/main" id="{07D3EE62-89E7-44DA-B678-380ACDA5C21C}"/>
              </a:ext>
            </a:extLst>
          </p:cNvPr>
          <p:cNvSpPr txBox="1"/>
          <p:nvPr/>
        </p:nvSpPr>
        <p:spPr>
          <a:xfrm>
            <a:off x="4819036" y="2851816"/>
            <a:ext cx="6098458" cy="1384995"/>
          </a:xfrm>
          <a:prstGeom prst="rect">
            <a:avLst/>
          </a:prstGeom>
          <a:noFill/>
        </p:spPr>
        <p:txBody>
          <a:bodyPr wrap="square">
            <a:spAutoFit/>
          </a:bodyPr>
          <a:lstStyle/>
          <a:p>
            <a:r>
              <a:rPr lang="en-US" sz="2800" b="1" dirty="0"/>
              <a:t>This arrangement gives the tissue greater strength in all directions and less strength in one particular direction</a:t>
            </a:r>
          </a:p>
        </p:txBody>
      </p:sp>
      <p:sp>
        <p:nvSpPr>
          <p:cNvPr id="11" name="TextBox 10">
            <a:extLst>
              <a:ext uri="{FF2B5EF4-FFF2-40B4-BE49-F238E27FC236}">
                <a16:creationId xmlns:a16="http://schemas.microsoft.com/office/drawing/2014/main" id="{9CBD29AB-8488-4B8E-B2ED-F9B7D3585F95}"/>
              </a:ext>
            </a:extLst>
          </p:cNvPr>
          <p:cNvSpPr txBox="1"/>
          <p:nvPr/>
        </p:nvSpPr>
        <p:spPr>
          <a:xfrm>
            <a:off x="5091266" y="5058386"/>
            <a:ext cx="6098458" cy="954107"/>
          </a:xfrm>
          <a:prstGeom prst="rect">
            <a:avLst/>
          </a:prstGeom>
          <a:noFill/>
        </p:spPr>
        <p:txBody>
          <a:bodyPr wrap="square">
            <a:spAutoFit/>
          </a:bodyPr>
          <a:lstStyle/>
          <a:p>
            <a:r>
              <a:rPr lang="en-US" sz="2800" b="1" dirty="0"/>
              <a:t>In some tissues, fibers crisscross and form a mesh</a:t>
            </a:r>
          </a:p>
        </p:txBody>
      </p:sp>
    </p:spTree>
    <p:extLst>
      <p:ext uri="{BB962C8B-B14F-4D97-AF65-F5344CB8AC3E}">
        <p14:creationId xmlns:p14="http://schemas.microsoft.com/office/powerpoint/2010/main" val="50569692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3F76F9-95C8-45C8-9E43-EAEAE73663EF}"/>
              </a:ext>
            </a:extLst>
          </p:cNvPr>
          <p:cNvPicPr>
            <a:picLocks noChangeAspect="1"/>
          </p:cNvPicPr>
          <p:nvPr/>
        </p:nvPicPr>
        <p:blipFill>
          <a:blip r:embed="rId2"/>
          <a:stretch>
            <a:fillRect/>
          </a:stretch>
        </p:blipFill>
        <p:spPr>
          <a:xfrm>
            <a:off x="19050" y="1457478"/>
            <a:ext cx="5364111" cy="4562475"/>
          </a:xfrm>
          <a:prstGeom prst="rect">
            <a:avLst/>
          </a:prstGeom>
        </p:spPr>
      </p:pic>
      <p:sp>
        <p:nvSpPr>
          <p:cNvPr id="5" name="TextBox 4">
            <a:extLst>
              <a:ext uri="{FF2B5EF4-FFF2-40B4-BE49-F238E27FC236}">
                <a16:creationId xmlns:a16="http://schemas.microsoft.com/office/drawing/2014/main" id="{3FE7111A-3203-438D-AC4E-8C676C0FAC27}"/>
              </a:ext>
            </a:extLst>
          </p:cNvPr>
          <p:cNvSpPr txBox="1"/>
          <p:nvPr/>
        </p:nvSpPr>
        <p:spPr>
          <a:xfrm>
            <a:off x="3299952" y="321232"/>
            <a:ext cx="6098458" cy="646331"/>
          </a:xfrm>
          <a:prstGeom prst="rect">
            <a:avLst/>
          </a:prstGeom>
          <a:noFill/>
        </p:spPr>
        <p:txBody>
          <a:bodyPr wrap="square">
            <a:spAutoFit/>
          </a:bodyPr>
          <a:lstStyle/>
          <a:p>
            <a:r>
              <a:rPr lang="en-US" sz="3600" b="1" dirty="0"/>
              <a:t>6- Dense regular elastic tissue </a:t>
            </a:r>
          </a:p>
        </p:txBody>
      </p:sp>
      <p:sp>
        <p:nvSpPr>
          <p:cNvPr id="7" name="TextBox 6">
            <a:extLst>
              <a:ext uri="{FF2B5EF4-FFF2-40B4-BE49-F238E27FC236}">
                <a16:creationId xmlns:a16="http://schemas.microsoft.com/office/drawing/2014/main" id="{08D80B04-3866-4437-8985-2614E28F5300}"/>
              </a:ext>
            </a:extLst>
          </p:cNvPr>
          <p:cNvSpPr txBox="1"/>
          <p:nvPr/>
        </p:nvSpPr>
        <p:spPr>
          <a:xfrm>
            <a:off x="5556454" y="1087910"/>
            <a:ext cx="6098458" cy="2246769"/>
          </a:xfrm>
          <a:prstGeom prst="rect">
            <a:avLst/>
          </a:prstGeom>
          <a:noFill/>
        </p:spPr>
        <p:txBody>
          <a:bodyPr wrap="square">
            <a:spAutoFit/>
          </a:bodyPr>
          <a:lstStyle/>
          <a:p>
            <a:r>
              <a:rPr lang="en-US" sz="2800" b="1" dirty="0"/>
              <a:t>Dense regular elastic tissue contains elastin fibers in addition to collagen fibers, which allows the ligament to return to its original length after stretching.</a:t>
            </a:r>
          </a:p>
        </p:txBody>
      </p:sp>
      <p:sp>
        <p:nvSpPr>
          <p:cNvPr id="9" name="TextBox 8">
            <a:extLst>
              <a:ext uri="{FF2B5EF4-FFF2-40B4-BE49-F238E27FC236}">
                <a16:creationId xmlns:a16="http://schemas.microsoft.com/office/drawing/2014/main" id="{9B3C0DA9-B255-4D18-8E4A-C0BA9E800CE8}"/>
              </a:ext>
            </a:extLst>
          </p:cNvPr>
          <p:cNvSpPr txBox="1"/>
          <p:nvPr/>
        </p:nvSpPr>
        <p:spPr>
          <a:xfrm>
            <a:off x="5556454" y="4049731"/>
            <a:ext cx="6098458" cy="1384995"/>
          </a:xfrm>
          <a:prstGeom prst="rect">
            <a:avLst/>
          </a:prstGeom>
          <a:noFill/>
        </p:spPr>
        <p:txBody>
          <a:bodyPr wrap="square">
            <a:spAutoFit/>
          </a:bodyPr>
          <a:lstStyle/>
          <a:p>
            <a:r>
              <a:rPr lang="en-US" sz="2800" b="1" dirty="0"/>
              <a:t>The ligaments in the vocal folds and between the vertebrae in the vertebral column are elastic.</a:t>
            </a:r>
          </a:p>
        </p:txBody>
      </p:sp>
    </p:spTree>
    <p:extLst>
      <p:ext uri="{BB962C8B-B14F-4D97-AF65-F5344CB8AC3E}">
        <p14:creationId xmlns:p14="http://schemas.microsoft.com/office/powerpoint/2010/main" val="271703012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3CDF31-1649-4DAE-9D49-4850534F54D9}"/>
              </a:ext>
            </a:extLst>
          </p:cNvPr>
          <p:cNvSpPr txBox="1"/>
          <p:nvPr/>
        </p:nvSpPr>
        <p:spPr>
          <a:xfrm>
            <a:off x="4513006" y="294967"/>
            <a:ext cx="2728452" cy="830997"/>
          </a:xfrm>
          <a:prstGeom prst="rect">
            <a:avLst/>
          </a:prstGeom>
          <a:solidFill>
            <a:srgbClr val="FFFF00"/>
          </a:solidFill>
        </p:spPr>
        <p:txBody>
          <a:bodyPr wrap="square" rtlCol="0">
            <a:spAutoFit/>
          </a:bodyPr>
          <a:lstStyle/>
          <a:p>
            <a:r>
              <a:rPr lang="en-US" sz="4800" b="1" dirty="0"/>
              <a:t>Summary </a:t>
            </a:r>
          </a:p>
        </p:txBody>
      </p:sp>
      <p:sp>
        <p:nvSpPr>
          <p:cNvPr id="3" name="TextBox 2">
            <a:extLst>
              <a:ext uri="{FF2B5EF4-FFF2-40B4-BE49-F238E27FC236}">
                <a16:creationId xmlns:a16="http://schemas.microsoft.com/office/drawing/2014/main" id="{605951D0-4DED-4BF8-B5AD-F6A755A437FA}"/>
              </a:ext>
            </a:extLst>
          </p:cNvPr>
          <p:cNvSpPr txBox="1"/>
          <p:nvPr/>
        </p:nvSpPr>
        <p:spPr>
          <a:xfrm>
            <a:off x="545690" y="1607574"/>
            <a:ext cx="3170904" cy="646331"/>
          </a:xfrm>
          <a:prstGeom prst="rect">
            <a:avLst/>
          </a:prstGeom>
          <a:solidFill>
            <a:srgbClr val="FFC000"/>
          </a:solidFill>
        </p:spPr>
        <p:txBody>
          <a:bodyPr wrap="square" rtlCol="0">
            <a:spAutoFit/>
          </a:bodyPr>
          <a:lstStyle/>
          <a:p>
            <a:r>
              <a:rPr lang="en-US" sz="3600" b="1" dirty="0"/>
              <a:t>Types of fibers </a:t>
            </a:r>
          </a:p>
        </p:txBody>
      </p:sp>
      <p:sp>
        <p:nvSpPr>
          <p:cNvPr id="4" name="TextBox 3">
            <a:extLst>
              <a:ext uri="{FF2B5EF4-FFF2-40B4-BE49-F238E27FC236}">
                <a16:creationId xmlns:a16="http://schemas.microsoft.com/office/drawing/2014/main" id="{6B09575E-AF2D-4C82-9925-0F8880647573}"/>
              </a:ext>
            </a:extLst>
          </p:cNvPr>
          <p:cNvSpPr txBox="1"/>
          <p:nvPr/>
        </p:nvSpPr>
        <p:spPr>
          <a:xfrm>
            <a:off x="1106130" y="2521352"/>
            <a:ext cx="1799303" cy="584775"/>
          </a:xfrm>
          <a:prstGeom prst="rect">
            <a:avLst/>
          </a:prstGeom>
          <a:solidFill>
            <a:srgbClr val="66FFFF"/>
          </a:solidFill>
        </p:spPr>
        <p:txBody>
          <a:bodyPr wrap="square" rtlCol="0">
            <a:spAutoFit/>
          </a:bodyPr>
          <a:lstStyle/>
          <a:p>
            <a:r>
              <a:rPr lang="en-US" sz="3200" b="1" dirty="0"/>
              <a:t>collagen</a:t>
            </a:r>
          </a:p>
        </p:txBody>
      </p:sp>
      <p:sp>
        <p:nvSpPr>
          <p:cNvPr id="6" name="TextBox 5">
            <a:extLst>
              <a:ext uri="{FF2B5EF4-FFF2-40B4-BE49-F238E27FC236}">
                <a16:creationId xmlns:a16="http://schemas.microsoft.com/office/drawing/2014/main" id="{19161FA4-638C-4913-9CA7-C44506F0E75A}"/>
              </a:ext>
            </a:extLst>
          </p:cNvPr>
          <p:cNvSpPr txBox="1"/>
          <p:nvPr/>
        </p:nvSpPr>
        <p:spPr>
          <a:xfrm>
            <a:off x="1278194" y="3296629"/>
            <a:ext cx="1479754" cy="584775"/>
          </a:xfrm>
          <a:prstGeom prst="rect">
            <a:avLst/>
          </a:prstGeom>
          <a:solidFill>
            <a:srgbClr val="FF9999"/>
          </a:solidFill>
        </p:spPr>
        <p:txBody>
          <a:bodyPr wrap="square" rtlCol="0">
            <a:spAutoFit/>
          </a:bodyPr>
          <a:lstStyle/>
          <a:p>
            <a:r>
              <a:rPr lang="en-US" sz="3200" b="1" dirty="0"/>
              <a:t>elastic</a:t>
            </a:r>
          </a:p>
        </p:txBody>
      </p:sp>
      <p:sp>
        <p:nvSpPr>
          <p:cNvPr id="7" name="TextBox 6">
            <a:extLst>
              <a:ext uri="{FF2B5EF4-FFF2-40B4-BE49-F238E27FC236}">
                <a16:creationId xmlns:a16="http://schemas.microsoft.com/office/drawing/2014/main" id="{96C3CF5E-91D5-4EF9-9764-2BD2799063BE}"/>
              </a:ext>
            </a:extLst>
          </p:cNvPr>
          <p:cNvSpPr txBox="1"/>
          <p:nvPr/>
        </p:nvSpPr>
        <p:spPr>
          <a:xfrm>
            <a:off x="1140542" y="4010351"/>
            <a:ext cx="1755058" cy="584775"/>
          </a:xfrm>
          <a:prstGeom prst="rect">
            <a:avLst/>
          </a:prstGeom>
          <a:solidFill>
            <a:srgbClr val="FFFF00"/>
          </a:solidFill>
        </p:spPr>
        <p:txBody>
          <a:bodyPr wrap="square" rtlCol="0">
            <a:spAutoFit/>
          </a:bodyPr>
          <a:lstStyle/>
          <a:p>
            <a:r>
              <a:rPr lang="en-US" sz="3200" b="1" dirty="0"/>
              <a:t>reticular</a:t>
            </a:r>
          </a:p>
        </p:txBody>
      </p:sp>
      <p:sp>
        <p:nvSpPr>
          <p:cNvPr id="8" name="TextBox 7">
            <a:extLst>
              <a:ext uri="{FF2B5EF4-FFF2-40B4-BE49-F238E27FC236}">
                <a16:creationId xmlns:a16="http://schemas.microsoft.com/office/drawing/2014/main" id="{BAC26DE1-0EDD-45B0-BFB8-FDCE1D0C0517}"/>
              </a:ext>
            </a:extLst>
          </p:cNvPr>
          <p:cNvSpPr txBox="1"/>
          <p:nvPr/>
        </p:nvSpPr>
        <p:spPr>
          <a:xfrm>
            <a:off x="8121446" y="1323520"/>
            <a:ext cx="3908323" cy="646331"/>
          </a:xfrm>
          <a:prstGeom prst="rect">
            <a:avLst/>
          </a:prstGeom>
          <a:solidFill>
            <a:srgbClr val="99CCFF"/>
          </a:solidFill>
        </p:spPr>
        <p:txBody>
          <a:bodyPr wrap="square" rtlCol="0">
            <a:spAutoFit/>
          </a:bodyPr>
          <a:lstStyle/>
          <a:p>
            <a:r>
              <a:rPr lang="en-US" sz="3600" b="1" dirty="0"/>
              <a:t>Ground substance </a:t>
            </a:r>
          </a:p>
        </p:txBody>
      </p:sp>
      <p:sp>
        <p:nvSpPr>
          <p:cNvPr id="9" name="TextBox 8">
            <a:extLst>
              <a:ext uri="{FF2B5EF4-FFF2-40B4-BE49-F238E27FC236}">
                <a16:creationId xmlns:a16="http://schemas.microsoft.com/office/drawing/2014/main" id="{5D03E7D7-8A36-4F01-9C7D-3D7876C6D937}"/>
              </a:ext>
            </a:extLst>
          </p:cNvPr>
          <p:cNvSpPr txBox="1"/>
          <p:nvPr/>
        </p:nvSpPr>
        <p:spPr>
          <a:xfrm>
            <a:off x="4203290" y="2198186"/>
            <a:ext cx="5338916" cy="646331"/>
          </a:xfrm>
          <a:prstGeom prst="rect">
            <a:avLst/>
          </a:prstGeom>
          <a:solidFill>
            <a:srgbClr val="66FF99"/>
          </a:solidFill>
        </p:spPr>
        <p:txBody>
          <a:bodyPr wrap="square" rtlCol="0">
            <a:spAutoFit/>
          </a:bodyPr>
          <a:lstStyle/>
          <a:p>
            <a:r>
              <a:rPr lang="en-US" sz="3600" b="1" dirty="0"/>
              <a:t>Types of connective tissue </a:t>
            </a:r>
          </a:p>
        </p:txBody>
      </p:sp>
      <p:sp>
        <p:nvSpPr>
          <p:cNvPr id="10" name="TextBox 9">
            <a:extLst>
              <a:ext uri="{FF2B5EF4-FFF2-40B4-BE49-F238E27FC236}">
                <a16:creationId xmlns:a16="http://schemas.microsoft.com/office/drawing/2014/main" id="{3CFF346C-F5EC-4B62-A563-F91C36BAB54B}"/>
              </a:ext>
            </a:extLst>
          </p:cNvPr>
          <p:cNvSpPr txBox="1"/>
          <p:nvPr/>
        </p:nvSpPr>
        <p:spPr>
          <a:xfrm>
            <a:off x="3232355" y="2844781"/>
            <a:ext cx="1902541" cy="584775"/>
          </a:xfrm>
          <a:prstGeom prst="rect">
            <a:avLst/>
          </a:prstGeom>
          <a:solidFill>
            <a:srgbClr val="CCFFCC"/>
          </a:solidFill>
        </p:spPr>
        <p:txBody>
          <a:bodyPr wrap="square" rtlCol="0">
            <a:spAutoFit/>
          </a:bodyPr>
          <a:lstStyle/>
          <a:p>
            <a:r>
              <a:rPr lang="en-US" sz="3200" b="1" dirty="0"/>
              <a:t>Proper </a:t>
            </a:r>
          </a:p>
        </p:txBody>
      </p:sp>
      <p:sp>
        <p:nvSpPr>
          <p:cNvPr id="11" name="TextBox 10">
            <a:extLst>
              <a:ext uri="{FF2B5EF4-FFF2-40B4-BE49-F238E27FC236}">
                <a16:creationId xmlns:a16="http://schemas.microsoft.com/office/drawing/2014/main" id="{C5C39928-ADD2-4CFB-A019-3BFAD128F9B2}"/>
              </a:ext>
            </a:extLst>
          </p:cNvPr>
          <p:cNvSpPr txBox="1"/>
          <p:nvPr/>
        </p:nvSpPr>
        <p:spPr>
          <a:xfrm>
            <a:off x="6059128" y="2825832"/>
            <a:ext cx="1755058" cy="584775"/>
          </a:xfrm>
          <a:prstGeom prst="rect">
            <a:avLst/>
          </a:prstGeom>
          <a:solidFill>
            <a:srgbClr val="CCCCFF"/>
          </a:solidFill>
        </p:spPr>
        <p:txBody>
          <a:bodyPr wrap="square" rtlCol="0">
            <a:spAutoFit/>
          </a:bodyPr>
          <a:lstStyle/>
          <a:p>
            <a:r>
              <a:rPr lang="en-US" sz="3200" b="1" dirty="0"/>
              <a:t>Cartilage </a:t>
            </a:r>
          </a:p>
        </p:txBody>
      </p:sp>
      <p:sp>
        <p:nvSpPr>
          <p:cNvPr id="12" name="TextBox 11">
            <a:extLst>
              <a:ext uri="{FF2B5EF4-FFF2-40B4-BE49-F238E27FC236}">
                <a16:creationId xmlns:a16="http://schemas.microsoft.com/office/drawing/2014/main" id="{4EB08FB1-5EAA-4B6B-A518-7615D940DF4F}"/>
              </a:ext>
            </a:extLst>
          </p:cNvPr>
          <p:cNvSpPr txBox="1"/>
          <p:nvPr/>
        </p:nvSpPr>
        <p:spPr>
          <a:xfrm>
            <a:off x="8288591" y="2822211"/>
            <a:ext cx="1381433" cy="584775"/>
          </a:xfrm>
          <a:prstGeom prst="rect">
            <a:avLst/>
          </a:prstGeom>
          <a:solidFill>
            <a:srgbClr val="FF9999"/>
          </a:solidFill>
        </p:spPr>
        <p:txBody>
          <a:bodyPr wrap="square" rtlCol="0">
            <a:spAutoFit/>
          </a:bodyPr>
          <a:lstStyle/>
          <a:p>
            <a:r>
              <a:rPr lang="en-US" sz="3200" b="1" dirty="0"/>
              <a:t>Bone </a:t>
            </a:r>
          </a:p>
        </p:txBody>
      </p:sp>
      <p:sp>
        <p:nvSpPr>
          <p:cNvPr id="14" name="TextBox 13">
            <a:extLst>
              <a:ext uri="{FF2B5EF4-FFF2-40B4-BE49-F238E27FC236}">
                <a16:creationId xmlns:a16="http://schemas.microsoft.com/office/drawing/2014/main" id="{C43FCD2D-A592-4C0B-8578-4B139A8B5999}"/>
              </a:ext>
            </a:extLst>
          </p:cNvPr>
          <p:cNvSpPr txBox="1"/>
          <p:nvPr/>
        </p:nvSpPr>
        <p:spPr>
          <a:xfrm>
            <a:off x="2985627" y="3435657"/>
            <a:ext cx="2144048" cy="584775"/>
          </a:xfrm>
          <a:prstGeom prst="rect">
            <a:avLst/>
          </a:prstGeom>
          <a:solidFill>
            <a:srgbClr val="FFFFCC"/>
          </a:solidFill>
        </p:spPr>
        <p:txBody>
          <a:bodyPr wrap="square">
            <a:spAutoFit/>
          </a:bodyPr>
          <a:lstStyle/>
          <a:p>
            <a:r>
              <a:rPr lang="en-US" sz="3200" b="1" dirty="0"/>
              <a:t>1-Loose </a:t>
            </a:r>
          </a:p>
        </p:txBody>
      </p:sp>
      <p:sp>
        <p:nvSpPr>
          <p:cNvPr id="16" name="TextBox 15">
            <a:extLst>
              <a:ext uri="{FF2B5EF4-FFF2-40B4-BE49-F238E27FC236}">
                <a16:creationId xmlns:a16="http://schemas.microsoft.com/office/drawing/2014/main" id="{E093C50E-BAAB-4095-B9B0-D12AD3B1EC3B}"/>
              </a:ext>
            </a:extLst>
          </p:cNvPr>
          <p:cNvSpPr txBox="1"/>
          <p:nvPr/>
        </p:nvSpPr>
        <p:spPr>
          <a:xfrm>
            <a:off x="5129675" y="6214288"/>
            <a:ext cx="5338916" cy="584775"/>
          </a:xfrm>
          <a:prstGeom prst="rect">
            <a:avLst/>
          </a:prstGeom>
          <a:solidFill>
            <a:srgbClr val="FFFF00"/>
          </a:solidFill>
        </p:spPr>
        <p:txBody>
          <a:bodyPr wrap="square">
            <a:spAutoFit/>
          </a:bodyPr>
          <a:lstStyle/>
          <a:p>
            <a:r>
              <a:rPr lang="en-US" sz="3200" b="1" dirty="0"/>
              <a:t>6- Dense regular elastic tissue </a:t>
            </a:r>
          </a:p>
        </p:txBody>
      </p:sp>
      <p:sp>
        <p:nvSpPr>
          <p:cNvPr id="18" name="TextBox 17">
            <a:extLst>
              <a:ext uri="{FF2B5EF4-FFF2-40B4-BE49-F238E27FC236}">
                <a16:creationId xmlns:a16="http://schemas.microsoft.com/office/drawing/2014/main" id="{C087432D-56E7-40F8-B230-280ED486C1D3}"/>
              </a:ext>
            </a:extLst>
          </p:cNvPr>
          <p:cNvSpPr txBox="1"/>
          <p:nvPr/>
        </p:nvSpPr>
        <p:spPr>
          <a:xfrm>
            <a:off x="4444180" y="5066569"/>
            <a:ext cx="3303639" cy="584775"/>
          </a:xfrm>
          <a:prstGeom prst="rect">
            <a:avLst/>
          </a:prstGeom>
          <a:solidFill>
            <a:srgbClr val="FFCC99"/>
          </a:solidFill>
        </p:spPr>
        <p:txBody>
          <a:bodyPr wrap="square">
            <a:spAutoFit/>
          </a:bodyPr>
          <a:lstStyle/>
          <a:p>
            <a:r>
              <a:rPr lang="en-US" sz="3200" b="1" dirty="0"/>
              <a:t>4-Dense regular </a:t>
            </a:r>
          </a:p>
        </p:txBody>
      </p:sp>
      <p:sp>
        <p:nvSpPr>
          <p:cNvPr id="20" name="TextBox 19">
            <a:extLst>
              <a:ext uri="{FF2B5EF4-FFF2-40B4-BE49-F238E27FC236}">
                <a16:creationId xmlns:a16="http://schemas.microsoft.com/office/drawing/2014/main" id="{B8727595-3BBA-437A-80FF-55FE00B5C24A}"/>
              </a:ext>
            </a:extLst>
          </p:cNvPr>
          <p:cNvSpPr txBox="1"/>
          <p:nvPr/>
        </p:nvSpPr>
        <p:spPr>
          <a:xfrm>
            <a:off x="4828870" y="5629513"/>
            <a:ext cx="3797711" cy="584775"/>
          </a:xfrm>
          <a:prstGeom prst="rect">
            <a:avLst/>
          </a:prstGeom>
          <a:solidFill>
            <a:srgbClr val="FFCC66"/>
          </a:solidFill>
        </p:spPr>
        <p:txBody>
          <a:bodyPr wrap="square">
            <a:spAutoFit/>
          </a:bodyPr>
          <a:lstStyle/>
          <a:p>
            <a:r>
              <a:rPr lang="en-US" sz="3200" b="1" dirty="0"/>
              <a:t>5- Dense irregular </a:t>
            </a:r>
          </a:p>
        </p:txBody>
      </p:sp>
      <p:sp>
        <p:nvSpPr>
          <p:cNvPr id="22" name="TextBox 21">
            <a:extLst>
              <a:ext uri="{FF2B5EF4-FFF2-40B4-BE49-F238E27FC236}">
                <a16:creationId xmlns:a16="http://schemas.microsoft.com/office/drawing/2014/main" id="{B4FC3CAA-F2F0-4325-A623-FBB77E9EDFAB}"/>
              </a:ext>
            </a:extLst>
          </p:cNvPr>
          <p:cNvSpPr txBox="1"/>
          <p:nvPr/>
        </p:nvSpPr>
        <p:spPr>
          <a:xfrm>
            <a:off x="4057651" y="4555744"/>
            <a:ext cx="3528551" cy="584775"/>
          </a:xfrm>
          <a:prstGeom prst="rect">
            <a:avLst/>
          </a:prstGeom>
          <a:solidFill>
            <a:srgbClr val="FF99CC"/>
          </a:solidFill>
        </p:spPr>
        <p:txBody>
          <a:bodyPr wrap="square">
            <a:spAutoFit/>
          </a:bodyPr>
          <a:lstStyle/>
          <a:p>
            <a:r>
              <a:rPr lang="en-US" sz="3200" b="1" dirty="0"/>
              <a:t>3-Reticular tissue </a:t>
            </a:r>
          </a:p>
        </p:txBody>
      </p:sp>
      <p:sp>
        <p:nvSpPr>
          <p:cNvPr id="24" name="TextBox 23">
            <a:extLst>
              <a:ext uri="{FF2B5EF4-FFF2-40B4-BE49-F238E27FC236}">
                <a16:creationId xmlns:a16="http://schemas.microsoft.com/office/drawing/2014/main" id="{48C35481-E521-4812-A756-B8F1ADDC67DB}"/>
              </a:ext>
            </a:extLst>
          </p:cNvPr>
          <p:cNvSpPr txBox="1"/>
          <p:nvPr/>
        </p:nvSpPr>
        <p:spPr>
          <a:xfrm>
            <a:off x="3628103" y="3989654"/>
            <a:ext cx="3244645" cy="584775"/>
          </a:xfrm>
          <a:prstGeom prst="rect">
            <a:avLst/>
          </a:prstGeom>
          <a:solidFill>
            <a:srgbClr val="FFCCCC"/>
          </a:solidFill>
        </p:spPr>
        <p:txBody>
          <a:bodyPr wrap="square">
            <a:spAutoFit/>
          </a:bodyPr>
          <a:lstStyle/>
          <a:p>
            <a:r>
              <a:rPr lang="en-US" sz="3200" b="1" dirty="0"/>
              <a:t>2- Adipose tissue </a:t>
            </a:r>
          </a:p>
        </p:txBody>
      </p:sp>
    </p:spTree>
    <p:extLst>
      <p:ext uri="{BB962C8B-B14F-4D97-AF65-F5344CB8AC3E}">
        <p14:creationId xmlns:p14="http://schemas.microsoft.com/office/powerpoint/2010/main" val="11414607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ppt_x"/>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ppt_x"/>
                                          </p:val>
                                        </p:tav>
                                        <p:tav tm="100000">
                                          <p:val>
                                            <p:strVal val="#ppt_x"/>
                                          </p:val>
                                        </p:tav>
                                      </p:tavLst>
                                    </p:anim>
                                    <p:anim calcmode="lin" valueType="num">
                                      <p:cBhvr additive="base">
                                        <p:cTn id="5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additive="base">
                                        <p:cTn id="55" dur="500" fill="hold"/>
                                        <p:tgtEl>
                                          <p:spTgt spid="11"/>
                                        </p:tgtEl>
                                        <p:attrNameLst>
                                          <p:attrName>ppt_x</p:attrName>
                                        </p:attrNameLst>
                                      </p:cBhvr>
                                      <p:tavLst>
                                        <p:tav tm="0">
                                          <p:val>
                                            <p:strVal val="#ppt_x"/>
                                          </p:val>
                                        </p:tav>
                                        <p:tav tm="100000">
                                          <p:val>
                                            <p:strVal val="#ppt_x"/>
                                          </p:val>
                                        </p:tav>
                                      </p:tavLst>
                                    </p:anim>
                                    <p:anim calcmode="lin" valueType="num">
                                      <p:cBhvr additive="base">
                                        <p:cTn id="5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ppt_x"/>
                                          </p:val>
                                        </p:tav>
                                        <p:tav tm="100000">
                                          <p:val>
                                            <p:strVal val="#ppt_x"/>
                                          </p:val>
                                        </p:tav>
                                      </p:tavLst>
                                    </p:anim>
                                    <p:anim calcmode="lin" valueType="num">
                                      <p:cBhvr additive="base">
                                        <p:cTn id="6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1000" fill="hold"/>
                                        <p:tgtEl>
                                          <p:spTgt spid="14"/>
                                        </p:tgtEl>
                                        <p:attrNameLst>
                                          <p:attrName>ppt_w</p:attrName>
                                        </p:attrNameLst>
                                      </p:cBhvr>
                                      <p:tavLst>
                                        <p:tav tm="0">
                                          <p:val>
                                            <p:fltVal val="0"/>
                                          </p:val>
                                        </p:tav>
                                        <p:tav tm="100000">
                                          <p:val>
                                            <p:strVal val="#ppt_w"/>
                                          </p:val>
                                        </p:tav>
                                      </p:tavLst>
                                    </p:anim>
                                    <p:anim calcmode="lin" valueType="num">
                                      <p:cBhvr>
                                        <p:cTn id="68" dur="1000" fill="hold"/>
                                        <p:tgtEl>
                                          <p:spTgt spid="14"/>
                                        </p:tgtEl>
                                        <p:attrNameLst>
                                          <p:attrName>ppt_h</p:attrName>
                                        </p:attrNameLst>
                                      </p:cBhvr>
                                      <p:tavLst>
                                        <p:tav tm="0">
                                          <p:val>
                                            <p:fltVal val="0"/>
                                          </p:val>
                                        </p:tav>
                                        <p:tav tm="100000">
                                          <p:val>
                                            <p:strVal val="#ppt_h"/>
                                          </p:val>
                                        </p:tav>
                                      </p:tavLst>
                                    </p:anim>
                                    <p:anim calcmode="lin" valueType="num">
                                      <p:cBhvr>
                                        <p:cTn id="69" dur="1000" fill="hold"/>
                                        <p:tgtEl>
                                          <p:spTgt spid="14"/>
                                        </p:tgtEl>
                                        <p:attrNameLst>
                                          <p:attrName>style.rotation</p:attrName>
                                        </p:attrNameLst>
                                      </p:cBhvr>
                                      <p:tavLst>
                                        <p:tav tm="0">
                                          <p:val>
                                            <p:fltVal val="90"/>
                                          </p:val>
                                        </p:tav>
                                        <p:tav tm="100000">
                                          <p:val>
                                            <p:fltVal val="0"/>
                                          </p:val>
                                        </p:tav>
                                      </p:tavLst>
                                    </p:anim>
                                    <p:animEffect transition="in" filter="fade">
                                      <p:cBhvr>
                                        <p:cTn id="70" dur="1000"/>
                                        <p:tgtEl>
                                          <p:spTgt spid="14"/>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grpId="0" nodeType="click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1000" fill="hold"/>
                                        <p:tgtEl>
                                          <p:spTgt spid="24"/>
                                        </p:tgtEl>
                                        <p:attrNameLst>
                                          <p:attrName>ppt_w</p:attrName>
                                        </p:attrNameLst>
                                      </p:cBhvr>
                                      <p:tavLst>
                                        <p:tav tm="0">
                                          <p:val>
                                            <p:fltVal val="0"/>
                                          </p:val>
                                        </p:tav>
                                        <p:tav tm="100000">
                                          <p:val>
                                            <p:strVal val="#ppt_w"/>
                                          </p:val>
                                        </p:tav>
                                      </p:tavLst>
                                    </p:anim>
                                    <p:anim calcmode="lin" valueType="num">
                                      <p:cBhvr>
                                        <p:cTn id="76" dur="1000" fill="hold"/>
                                        <p:tgtEl>
                                          <p:spTgt spid="24"/>
                                        </p:tgtEl>
                                        <p:attrNameLst>
                                          <p:attrName>ppt_h</p:attrName>
                                        </p:attrNameLst>
                                      </p:cBhvr>
                                      <p:tavLst>
                                        <p:tav tm="0">
                                          <p:val>
                                            <p:fltVal val="0"/>
                                          </p:val>
                                        </p:tav>
                                        <p:tav tm="100000">
                                          <p:val>
                                            <p:strVal val="#ppt_h"/>
                                          </p:val>
                                        </p:tav>
                                      </p:tavLst>
                                    </p:anim>
                                    <p:anim calcmode="lin" valueType="num">
                                      <p:cBhvr>
                                        <p:cTn id="77" dur="1000" fill="hold"/>
                                        <p:tgtEl>
                                          <p:spTgt spid="24"/>
                                        </p:tgtEl>
                                        <p:attrNameLst>
                                          <p:attrName>style.rotation</p:attrName>
                                        </p:attrNameLst>
                                      </p:cBhvr>
                                      <p:tavLst>
                                        <p:tav tm="0">
                                          <p:val>
                                            <p:fltVal val="90"/>
                                          </p:val>
                                        </p:tav>
                                        <p:tav tm="100000">
                                          <p:val>
                                            <p:fltVal val="0"/>
                                          </p:val>
                                        </p:tav>
                                      </p:tavLst>
                                    </p:anim>
                                    <p:animEffect transition="in" filter="fade">
                                      <p:cBhvr>
                                        <p:cTn id="78" dur="1000"/>
                                        <p:tgtEl>
                                          <p:spTgt spid="24"/>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ntr" presetSubtype="0" fill="hold" grpId="0" nodeType="click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p:cTn id="91" dur="1000" fill="hold"/>
                                        <p:tgtEl>
                                          <p:spTgt spid="18"/>
                                        </p:tgtEl>
                                        <p:attrNameLst>
                                          <p:attrName>ppt_w</p:attrName>
                                        </p:attrNameLst>
                                      </p:cBhvr>
                                      <p:tavLst>
                                        <p:tav tm="0">
                                          <p:val>
                                            <p:fltVal val="0"/>
                                          </p:val>
                                        </p:tav>
                                        <p:tav tm="100000">
                                          <p:val>
                                            <p:strVal val="#ppt_w"/>
                                          </p:val>
                                        </p:tav>
                                      </p:tavLst>
                                    </p:anim>
                                    <p:anim calcmode="lin" valueType="num">
                                      <p:cBhvr>
                                        <p:cTn id="92" dur="1000" fill="hold"/>
                                        <p:tgtEl>
                                          <p:spTgt spid="18"/>
                                        </p:tgtEl>
                                        <p:attrNameLst>
                                          <p:attrName>ppt_h</p:attrName>
                                        </p:attrNameLst>
                                      </p:cBhvr>
                                      <p:tavLst>
                                        <p:tav tm="0">
                                          <p:val>
                                            <p:fltVal val="0"/>
                                          </p:val>
                                        </p:tav>
                                        <p:tav tm="100000">
                                          <p:val>
                                            <p:strVal val="#ppt_h"/>
                                          </p:val>
                                        </p:tav>
                                      </p:tavLst>
                                    </p:anim>
                                    <p:anim calcmode="lin" valueType="num">
                                      <p:cBhvr>
                                        <p:cTn id="93" dur="1000" fill="hold"/>
                                        <p:tgtEl>
                                          <p:spTgt spid="18"/>
                                        </p:tgtEl>
                                        <p:attrNameLst>
                                          <p:attrName>style.rotation</p:attrName>
                                        </p:attrNameLst>
                                      </p:cBhvr>
                                      <p:tavLst>
                                        <p:tav tm="0">
                                          <p:val>
                                            <p:fltVal val="90"/>
                                          </p:val>
                                        </p:tav>
                                        <p:tav tm="100000">
                                          <p:val>
                                            <p:fltVal val="0"/>
                                          </p:val>
                                        </p:tav>
                                      </p:tavLst>
                                    </p:anim>
                                    <p:animEffect transition="in" filter="fade">
                                      <p:cBhvr>
                                        <p:cTn id="94" dur="1000"/>
                                        <p:tgtEl>
                                          <p:spTgt spid="18"/>
                                        </p:tgtEl>
                                      </p:cBhvr>
                                    </p:animEffect>
                                  </p:childTnLst>
                                </p:cTn>
                              </p:par>
                            </p:childTnLst>
                          </p:cTn>
                        </p:par>
                      </p:childTnLst>
                    </p:cTn>
                  </p:par>
                  <p:par>
                    <p:cTn id="95" fill="hold">
                      <p:stCondLst>
                        <p:cond delay="indefinite"/>
                      </p:stCondLst>
                      <p:childTnLst>
                        <p:par>
                          <p:cTn id="96" fill="hold">
                            <p:stCondLst>
                              <p:cond delay="0"/>
                            </p:stCondLst>
                            <p:childTnLst>
                              <p:par>
                                <p:cTn id="97" presetID="31" presetClass="entr" presetSubtype="0" fill="hold" grpId="0" nodeType="clickEffect">
                                  <p:stCondLst>
                                    <p:cond delay="0"/>
                                  </p:stCondLst>
                                  <p:childTnLst>
                                    <p:set>
                                      <p:cBhvr>
                                        <p:cTn id="98" dur="1" fill="hold">
                                          <p:stCondLst>
                                            <p:cond delay="0"/>
                                          </p:stCondLst>
                                        </p:cTn>
                                        <p:tgtEl>
                                          <p:spTgt spid="20"/>
                                        </p:tgtEl>
                                        <p:attrNameLst>
                                          <p:attrName>style.visibility</p:attrName>
                                        </p:attrNameLst>
                                      </p:cBhvr>
                                      <p:to>
                                        <p:strVal val="visible"/>
                                      </p:to>
                                    </p:set>
                                    <p:anim calcmode="lin" valueType="num">
                                      <p:cBhvr>
                                        <p:cTn id="99" dur="1000" fill="hold"/>
                                        <p:tgtEl>
                                          <p:spTgt spid="20"/>
                                        </p:tgtEl>
                                        <p:attrNameLst>
                                          <p:attrName>ppt_w</p:attrName>
                                        </p:attrNameLst>
                                      </p:cBhvr>
                                      <p:tavLst>
                                        <p:tav tm="0">
                                          <p:val>
                                            <p:fltVal val="0"/>
                                          </p:val>
                                        </p:tav>
                                        <p:tav tm="100000">
                                          <p:val>
                                            <p:strVal val="#ppt_w"/>
                                          </p:val>
                                        </p:tav>
                                      </p:tavLst>
                                    </p:anim>
                                    <p:anim calcmode="lin" valueType="num">
                                      <p:cBhvr>
                                        <p:cTn id="100" dur="1000" fill="hold"/>
                                        <p:tgtEl>
                                          <p:spTgt spid="20"/>
                                        </p:tgtEl>
                                        <p:attrNameLst>
                                          <p:attrName>ppt_h</p:attrName>
                                        </p:attrNameLst>
                                      </p:cBhvr>
                                      <p:tavLst>
                                        <p:tav tm="0">
                                          <p:val>
                                            <p:fltVal val="0"/>
                                          </p:val>
                                        </p:tav>
                                        <p:tav tm="100000">
                                          <p:val>
                                            <p:strVal val="#ppt_h"/>
                                          </p:val>
                                        </p:tav>
                                      </p:tavLst>
                                    </p:anim>
                                    <p:anim calcmode="lin" valueType="num">
                                      <p:cBhvr>
                                        <p:cTn id="101" dur="1000" fill="hold"/>
                                        <p:tgtEl>
                                          <p:spTgt spid="20"/>
                                        </p:tgtEl>
                                        <p:attrNameLst>
                                          <p:attrName>style.rotation</p:attrName>
                                        </p:attrNameLst>
                                      </p:cBhvr>
                                      <p:tavLst>
                                        <p:tav tm="0">
                                          <p:val>
                                            <p:fltVal val="90"/>
                                          </p:val>
                                        </p:tav>
                                        <p:tav tm="100000">
                                          <p:val>
                                            <p:fltVal val="0"/>
                                          </p:val>
                                        </p:tav>
                                      </p:tavLst>
                                    </p:anim>
                                    <p:animEffect transition="in" filter="fade">
                                      <p:cBhvr>
                                        <p:cTn id="102" dur="10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31" presetClass="entr" presetSubtype="0" fill="hold" grpId="0" nodeType="click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p:cTn id="107" dur="1000" fill="hold"/>
                                        <p:tgtEl>
                                          <p:spTgt spid="16"/>
                                        </p:tgtEl>
                                        <p:attrNameLst>
                                          <p:attrName>ppt_w</p:attrName>
                                        </p:attrNameLst>
                                      </p:cBhvr>
                                      <p:tavLst>
                                        <p:tav tm="0">
                                          <p:val>
                                            <p:fltVal val="0"/>
                                          </p:val>
                                        </p:tav>
                                        <p:tav tm="100000">
                                          <p:val>
                                            <p:strVal val="#ppt_w"/>
                                          </p:val>
                                        </p:tav>
                                      </p:tavLst>
                                    </p:anim>
                                    <p:anim calcmode="lin" valueType="num">
                                      <p:cBhvr>
                                        <p:cTn id="108" dur="1000" fill="hold"/>
                                        <p:tgtEl>
                                          <p:spTgt spid="16"/>
                                        </p:tgtEl>
                                        <p:attrNameLst>
                                          <p:attrName>ppt_h</p:attrName>
                                        </p:attrNameLst>
                                      </p:cBhvr>
                                      <p:tavLst>
                                        <p:tav tm="0">
                                          <p:val>
                                            <p:fltVal val="0"/>
                                          </p:val>
                                        </p:tav>
                                        <p:tav tm="100000">
                                          <p:val>
                                            <p:strVal val="#ppt_h"/>
                                          </p:val>
                                        </p:tav>
                                      </p:tavLst>
                                    </p:anim>
                                    <p:anim calcmode="lin" valueType="num">
                                      <p:cBhvr>
                                        <p:cTn id="109" dur="1000" fill="hold"/>
                                        <p:tgtEl>
                                          <p:spTgt spid="16"/>
                                        </p:tgtEl>
                                        <p:attrNameLst>
                                          <p:attrName>style.rotation</p:attrName>
                                        </p:attrNameLst>
                                      </p:cBhvr>
                                      <p:tavLst>
                                        <p:tav tm="0">
                                          <p:val>
                                            <p:fltVal val="90"/>
                                          </p:val>
                                        </p:tav>
                                        <p:tav tm="100000">
                                          <p:val>
                                            <p:fltVal val="0"/>
                                          </p:val>
                                        </p:tav>
                                      </p:tavLst>
                                    </p:anim>
                                    <p:animEffect transition="in" filter="fade">
                                      <p:cBhvr>
                                        <p:cTn id="11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8" grpId="0" animBg="1"/>
      <p:bldP spid="9" grpId="0" animBg="1"/>
      <p:bldP spid="10" grpId="0" animBg="1"/>
      <p:bldP spid="11" grpId="0" animBg="1"/>
      <p:bldP spid="12" grpId="0" animBg="1"/>
      <p:bldP spid="14" grpId="0" animBg="1"/>
      <p:bldP spid="16" grpId="0" animBg="1"/>
      <p:bldP spid="18" grpId="0" animBg="1"/>
      <p:bldP spid="20" grpId="0" animBg="1"/>
      <p:bldP spid="22"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0C58FC3-081C-429E-8EB9-D8D296F623B9}"/>
              </a:ext>
            </a:extLst>
          </p:cNvPr>
          <p:cNvSpPr txBox="1"/>
          <p:nvPr/>
        </p:nvSpPr>
        <p:spPr>
          <a:xfrm>
            <a:off x="4052118" y="338902"/>
            <a:ext cx="3749778" cy="707886"/>
          </a:xfrm>
          <a:prstGeom prst="rect">
            <a:avLst/>
          </a:prstGeom>
          <a:solidFill>
            <a:srgbClr val="CCECFF"/>
          </a:solidFill>
        </p:spPr>
        <p:txBody>
          <a:bodyPr wrap="square">
            <a:spAutoFit/>
          </a:bodyPr>
          <a:lstStyle/>
          <a:p>
            <a:r>
              <a:rPr lang="en-US" sz="4000" b="1" dirty="0"/>
              <a:t>Types of fibers </a:t>
            </a:r>
          </a:p>
        </p:txBody>
      </p:sp>
      <p:sp>
        <p:nvSpPr>
          <p:cNvPr id="5" name="TextBox 4">
            <a:extLst>
              <a:ext uri="{FF2B5EF4-FFF2-40B4-BE49-F238E27FC236}">
                <a16:creationId xmlns:a16="http://schemas.microsoft.com/office/drawing/2014/main" id="{32B53164-C268-4595-872F-ABB7A46C4371}"/>
              </a:ext>
            </a:extLst>
          </p:cNvPr>
          <p:cNvSpPr txBox="1"/>
          <p:nvPr/>
        </p:nvSpPr>
        <p:spPr>
          <a:xfrm>
            <a:off x="796413" y="1518773"/>
            <a:ext cx="10736826" cy="646331"/>
          </a:xfrm>
          <a:prstGeom prst="rect">
            <a:avLst/>
          </a:prstGeom>
          <a:noFill/>
        </p:spPr>
        <p:txBody>
          <a:bodyPr wrap="square">
            <a:spAutoFit/>
          </a:bodyPr>
          <a:lstStyle/>
          <a:p>
            <a:r>
              <a:rPr lang="en-US" sz="3600" b="1" dirty="0"/>
              <a:t>Three main types of fibers are secreted by fibroblasts</a:t>
            </a:r>
          </a:p>
        </p:txBody>
      </p:sp>
      <p:sp>
        <p:nvSpPr>
          <p:cNvPr id="7" name="TextBox 6">
            <a:extLst>
              <a:ext uri="{FF2B5EF4-FFF2-40B4-BE49-F238E27FC236}">
                <a16:creationId xmlns:a16="http://schemas.microsoft.com/office/drawing/2014/main" id="{A7606EA7-07D5-4833-9F14-90362025AB95}"/>
              </a:ext>
            </a:extLst>
          </p:cNvPr>
          <p:cNvSpPr txBox="1"/>
          <p:nvPr/>
        </p:nvSpPr>
        <p:spPr>
          <a:xfrm>
            <a:off x="4229099" y="2637089"/>
            <a:ext cx="3395816" cy="646331"/>
          </a:xfrm>
          <a:prstGeom prst="rect">
            <a:avLst/>
          </a:prstGeom>
          <a:noFill/>
        </p:spPr>
        <p:txBody>
          <a:bodyPr wrap="square">
            <a:spAutoFit/>
          </a:bodyPr>
          <a:lstStyle/>
          <a:p>
            <a:r>
              <a:rPr lang="en-US" sz="3600" b="1" dirty="0"/>
              <a:t>collagen fibers</a:t>
            </a:r>
          </a:p>
        </p:txBody>
      </p:sp>
      <p:sp>
        <p:nvSpPr>
          <p:cNvPr id="9" name="TextBox 8">
            <a:extLst>
              <a:ext uri="{FF2B5EF4-FFF2-40B4-BE49-F238E27FC236}">
                <a16:creationId xmlns:a16="http://schemas.microsoft.com/office/drawing/2014/main" id="{9938783A-734A-4787-8354-E18D6D7ABD88}"/>
              </a:ext>
            </a:extLst>
          </p:cNvPr>
          <p:cNvSpPr txBox="1"/>
          <p:nvPr/>
        </p:nvSpPr>
        <p:spPr>
          <a:xfrm>
            <a:off x="4465074" y="3967005"/>
            <a:ext cx="2835378" cy="646331"/>
          </a:xfrm>
          <a:prstGeom prst="rect">
            <a:avLst/>
          </a:prstGeom>
          <a:noFill/>
        </p:spPr>
        <p:txBody>
          <a:bodyPr wrap="square">
            <a:spAutoFit/>
          </a:bodyPr>
          <a:lstStyle/>
          <a:p>
            <a:r>
              <a:rPr lang="en-US" sz="3600" b="1" dirty="0"/>
              <a:t>elastic fibers</a:t>
            </a:r>
          </a:p>
        </p:txBody>
      </p:sp>
      <p:sp>
        <p:nvSpPr>
          <p:cNvPr id="11" name="TextBox 10">
            <a:extLst>
              <a:ext uri="{FF2B5EF4-FFF2-40B4-BE49-F238E27FC236}">
                <a16:creationId xmlns:a16="http://schemas.microsoft.com/office/drawing/2014/main" id="{1F56FB44-0288-4B3D-8744-AE77962DC568}"/>
              </a:ext>
            </a:extLst>
          </p:cNvPr>
          <p:cNvSpPr txBox="1"/>
          <p:nvPr/>
        </p:nvSpPr>
        <p:spPr>
          <a:xfrm>
            <a:off x="4229099" y="5473901"/>
            <a:ext cx="3395816" cy="646331"/>
          </a:xfrm>
          <a:prstGeom prst="rect">
            <a:avLst/>
          </a:prstGeom>
          <a:noFill/>
        </p:spPr>
        <p:txBody>
          <a:bodyPr wrap="square">
            <a:spAutoFit/>
          </a:bodyPr>
          <a:lstStyle/>
          <a:p>
            <a:r>
              <a:rPr lang="en-US" sz="3600" b="1" dirty="0"/>
              <a:t>reticular fibers</a:t>
            </a:r>
          </a:p>
        </p:txBody>
      </p:sp>
    </p:spTree>
    <p:extLst>
      <p:ext uri="{BB962C8B-B14F-4D97-AF65-F5344CB8AC3E}">
        <p14:creationId xmlns:p14="http://schemas.microsoft.com/office/powerpoint/2010/main" val="30313348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662675-79DE-4805-9936-FAD24E3A444F}"/>
              </a:ext>
            </a:extLst>
          </p:cNvPr>
          <p:cNvSpPr txBox="1"/>
          <p:nvPr/>
        </p:nvSpPr>
        <p:spPr>
          <a:xfrm>
            <a:off x="3653913" y="471637"/>
            <a:ext cx="4870655" cy="707886"/>
          </a:xfrm>
          <a:prstGeom prst="rect">
            <a:avLst/>
          </a:prstGeom>
          <a:solidFill>
            <a:srgbClr val="CCFFFF"/>
          </a:solidFill>
        </p:spPr>
        <p:txBody>
          <a:bodyPr wrap="square">
            <a:spAutoFit/>
          </a:bodyPr>
          <a:lstStyle/>
          <a:p>
            <a:r>
              <a:rPr lang="en-US" sz="4000" b="1" dirty="0"/>
              <a:t>1-	Collagen fiber </a:t>
            </a:r>
          </a:p>
        </p:txBody>
      </p:sp>
      <p:sp>
        <p:nvSpPr>
          <p:cNvPr id="5" name="TextBox 4">
            <a:extLst>
              <a:ext uri="{FF2B5EF4-FFF2-40B4-BE49-F238E27FC236}">
                <a16:creationId xmlns:a16="http://schemas.microsoft.com/office/drawing/2014/main" id="{449448BF-AC59-4945-9399-2B2CE29E63E6}"/>
              </a:ext>
            </a:extLst>
          </p:cNvPr>
          <p:cNvSpPr txBox="1"/>
          <p:nvPr/>
        </p:nvSpPr>
        <p:spPr>
          <a:xfrm>
            <a:off x="484853" y="1670117"/>
            <a:ext cx="10224319" cy="954107"/>
          </a:xfrm>
          <a:prstGeom prst="rect">
            <a:avLst/>
          </a:prstGeom>
          <a:noFill/>
        </p:spPr>
        <p:txBody>
          <a:bodyPr wrap="square">
            <a:spAutoFit/>
          </a:bodyPr>
          <a:lstStyle/>
          <a:p>
            <a:r>
              <a:rPr lang="en-US" sz="2800" b="1" dirty="0"/>
              <a:t> Made from fibrous protein subunits linked together to form a long and straight fiber</a:t>
            </a:r>
          </a:p>
        </p:txBody>
      </p:sp>
      <p:sp>
        <p:nvSpPr>
          <p:cNvPr id="7" name="TextBox 6">
            <a:extLst>
              <a:ext uri="{FF2B5EF4-FFF2-40B4-BE49-F238E27FC236}">
                <a16:creationId xmlns:a16="http://schemas.microsoft.com/office/drawing/2014/main" id="{630DF471-72A1-49CE-8BD6-87C2687566FB}"/>
              </a:ext>
            </a:extLst>
          </p:cNvPr>
          <p:cNvSpPr txBox="1"/>
          <p:nvPr/>
        </p:nvSpPr>
        <p:spPr>
          <a:xfrm>
            <a:off x="484853" y="3114819"/>
            <a:ext cx="10473199" cy="1384995"/>
          </a:xfrm>
          <a:prstGeom prst="rect">
            <a:avLst/>
          </a:prstGeom>
          <a:noFill/>
        </p:spPr>
        <p:txBody>
          <a:bodyPr wrap="square">
            <a:spAutoFit/>
          </a:bodyPr>
          <a:lstStyle/>
          <a:p>
            <a:r>
              <a:rPr lang="en-US" sz="2800" b="1" dirty="0"/>
              <a:t>Collagen fibers, while flexible, have great tensile strength, resist stretching, and give ligaments and tendons their characteristic resilience and strength. </a:t>
            </a:r>
          </a:p>
        </p:txBody>
      </p:sp>
      <p:sp>
        <p:nvSpPr>
          <p:cNvPr id="9" name="TextBox 8">
            <a:extLst>
              <a:ext uri="{FF2B5EF4-FFF2-40B4-BE49-F238E27FC236}">
                <a16:creationId xmlns:a16="http://schemas.microsoft.com/office/drawing/2014/main" id="{C791F31D-0043-4F92-B473-6B827FAC0AC9}"/>
              </a:ext>
            </a:extLst>
          </p:cNvPr>
          <p:cNvSpPr txBox="1"/>
          <p:nvPr/>
        </p:nvSpPr>
        <p:spPr>
          <a:xfrm>
            <a:off x="691331" y="5429090"/>
            <a:ext cx="11018889" cy="954107"/>
          </a:xfrm>
          <a:prstGeom prst="rect">
            <a:avLst/>
          </a:prstGeom>
          <a:noFill/>
        </p:spPr>
        <p:txBody>
          <a:bodyPr wrap="square">
            <a:spAutoFit/>
          </a:bodyPr>
          <a:lstStyle/>
          <a:p>
            <a:r>
              <a:rPr lang="en-US" sz="2800" b="1" dirty="0"/>
              <a:t>These fibers hold connective tissues together, even during the movement of the body.</a:t>
            </a:r>
          </a:p>
        </p:txBody>
      </p:sp>
    </p:spTree>
    <p:extLst>
      <p:ext uri="{BB962C8B-B14F-4D97-AF65-F5344CB8AC3E}">
        <p14:creationId xmlns:p14="http://schemas.microsoft.com/office/powerpoint/2010/main" val="1893961975"/>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E0B672C-9FCA-4D72-9C8F-8F37C18A28E8}"/>
              </a:ext>
            </a:extLst>
          </p:cNvPr>
          <p:cNvSpPr txBox="1"/>
          <p:nvPr/>
        </p:nvSpPr>
        <p:spPr>
          <a:xfrm>
            <a:off x="4147369" y="309405"/>
            <a:ext cx="3897261" cy="646331"/>
          </a:xfrm>
          <a:prstGeom prst="rect">
            <a:avLst/>
          </a:prstGeom>
          <a:solidFill>
            <a:srgbClr val="FFCCCC"/>
          </a:solidFill>
        </p:spPr>
        <p:txBody>
          <a:bodyPr wrap="square">
            <a:spAutoFit/>
          </a:bodyPr>
          <a:lstStyle/>
          <a:p>
            <a:r>
              <a:rPr lang="en-US" sz="3600" b="1" dirty="0"/>
              <a:t>2-	Elastic fiber </a:t>
            </a:r>
          </a:p>
        </p:txBody>
      </p:sp>
      <p:sp>
        <p:nvSpPr>
          <p:cNvPr id="5" name="TextBox 4">
            <a:extLst>
              <a:ext uri="{FF2B5EF4-FFF2-40B4-BE49-F238E27FC236}">
                <a16:creationId xmlns:a16="http://schemas.microsoft.com/office/drawing/2014/main" id="{C0E978D2-1510-4B50-9EB3-F79FCC531262}"/>
              </a:ext>
            </a:extLst>
          </p:cNvPr>
          <p:cNvSpPr txBox="1"/>
          <p:nvPr/>
        </p:nvSpPr>
        <p:spPr>
          <a:xfrm>
            <a:off x="575187" y="1542505"/>
            <a:ext cx="10500851" cy="954107"/>
          </a:xfrm>
          <a:prstGeom prst="rect">
            <a:avLst/>
          </a:prstGeom>
          <a:noFill/>
        </p:spPr>
        <p:txBody>
          <a:bodyPr wrap="square">
            <a:spAutoFit/>
          </a:bodyPr>
          <a:lstStyle/>
          <a:p>
            <a:r>
              <a:rPr lang="en-US" sz="2800" b="1" dirty="0"/>
              <a:t>contains the protein </a:t>
            </a:r>
            <a:r>
              <a:rPr lang="en-US" sz="2800" b="1" u="sng" dirty="0">
                <a:solidFill>
                  <a:srgbClr val="FF0000"/>
                </a:solidFill>
              </a:rPr>
              <a:t>elastin</a:t>
            </a:r>
            <a:r>
              <a:rPr lang="en-US" sz="2800" b="1" dirty="0"/>
              <a:t> along with lesser amounts of other proteins and glycoproteins</a:t>
            </a:r>
          </a:p>
        </p:txBody>
      </p:sp>
      <p:sp>
        <p:nvSpPr>
          <p:cNvPr id="7" name="TextBox 6">
            <a:extLst>
              <a:ext uri="{FF2B5EF4-FFF2-40B4-BE49-F238E27FC236}">
                <a16:creationId xmlns:a16="http://schemas.microsoft.com/office/drawing/2014/main" id="{4117A718-83B8-46D2-902E-C2EB6CCDE269}"/>
              </a:ext>
            </a:extLst>
          </p:cNvPr>
          <p:cNvSpPr txBox="1"/>
          <p:nvPr/>
        </p:nvSpPr>
        <p:spPr>
          <a:xfrm>
            <a:off x="777977" y="3105834"/>
            <a:ext cx="10829004" cy="954107"/>
          </a:xfrm>
          <a:prstGeom prst="rect">
            <a:avLst/>
          </a:prstGeom>
          <a:noFill/>
        </p:spPr>
        <p:txBody>
          <a:bodyPr wrap="square">
            <a:spAutoFit/>
          </a:bodyPr>
          <a:lstStyle/>
          <a:p>
            <a:r>
              <a:rPr lang="en-US" sz="2800" b="1" dirty="0"/>
              <a:t>The main property of elastin is that after being </a:t>
            </a:r>
            <a:r>
              <a:rPr lang="en-US" sz="2800" b="1" u="sng" dirty="0">
                <a:solidFill>
                  <a:srgbClr val="FF0000"/>
                </a:solidFill>
              </a:rPr>
              <a:t>stretched or compressed</a:t>
            </a:r>
            <a:r>
              <a:rPr lang="en-US" sz="2800" b="1" dirty="0"/>
              <a:t>, it will return to its original shape</a:t>
            </a:r>
          </a:p>
        </p:txBody>
      </p:sp>
      <p:sp>
        <p:nvSpPr>
          <p:cNvPr id="9" name="TextBox 8">
            <a:extLst>
              <a:ext uri="{FF2B5EF4-FFF2-40B4-BE49-F238E27FC236}">
                <a16:creationId xmlns:a16="http://schemas.microsoft.com/office/drawing/2014/main" id="{2C76B122-AEA0-4CC2-ABF9-A9FAD88DE007}"/>
              </a:ext>
            </a:extLst>
          </p:cNvPr>
          <p:cNvSpPr txBox="1"/>
          <p:nvPr/>
        </p:nvSpPr>
        <p:spPr>
          <a:xfrm>
            <a:off x="1264674" y="4816648"/>
            <a:ext cx="10106332" cy="954107"/>
          </a:xfrm>
          <a:prstGeom prst="rect">
            <a:avLst/>
          </a:prstGeom>
          <a:noFill/>
        </p:spPr>
        <p:txBody>
          <a:bodyPr wrap="square">
            <a:spAutoFit/>
          </a:bodyPr>
          <a:lstStyle/>
          <a:p>
            <a:r>
              <a:rPr lang="en-US" sz="2800" b="1" dirty="0"/>
              <a:t>Elastic fibers are prominent in elastic tissues found in </a:t>
            </a:r>
            <a:r>
              <a:rPr lang="en-US" sz="2800" b="1" u="sng" dirty="0">
                <a:solidFill>
                  <a:srgbClr val="FF0000"/>
                </a:solidFill>
              </a:rPr>
              <a:t>skin and the elastic ligaments </a:t>
            </a:r>
            <a:r>
              <a:rPr lang="en-US" sz="2800" b="1" dirty="0"/>
              <a:t>of the vertebral column</a:t>
            </a:r>
          </a:p>
        </p:txBody>
      </p:sp>
    </p:spTree>
    <p:extLst>
      <p:ext uri="{BB962C8B-B14F-4D97-AF65-F5344CB8AC3E}">
        <p14:creationId xmlns:p14="http://schemas.microsoft.com/office/powerpoint/2010/main" val="12370952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52F289-5DBB-44B2-8C0B-956F8A00117D}"/>
              </a:ext>
            </a:extLst>
          </p:cNvPr>
          <p:cNvSpPr txBox="1"/>
          <p:nvPr/>
        </p:nvSpPr>
        <p:spPr>
          <a:xfrm>
            <a:off x="3668661" y="235663"/>
            <a:ext cx="4059493" cy="646331"/>
          </a:xfrm>
          <a:prstGeom prst="rect">
            <a:avLst/>
          </a:prstGeom>
          <a:solidFill>
            <a:srgbClr val="FFFF00"/>
          </a:solidFill>
        </p:spPr>
        <p:txBody>
          <a:bodyPr wrap="square">
            <a:spAutoFit/>
          </a:bodyPr>
          <a:lstStyle/>
          <a:p>
            <a:r>
              <a:rPr lang="en-US" sz="3600" b="1" dirty="0"/>
              <a:t>3-	Reticular fiber </a:t>
            </a:r>
          </a:p>
        </p:txBody>
      </p:sp>
      <p:sp>
        <p:nvSpPr>
          <p:cNvPr id="5" name="TextBox 4">
            <a:extLst>
              <a:ext uri="{FF2B5EF4-FFF2-40B4-BE49-F238E27FC236}">
                <a16:creationId xmlns:a16="http://schemas.microsoft.com/office/drawing/2014/main" id="{55CF2B09-E179-4713-B81E-8CADCF90293E}"/>
              </a:ext>
            </a:extLst>
          </p:cNvPr>
          <p:cNvSpPr txBox="1"/>
          <p:nvPr/>
        </p:nvSpPr>
        <p:spPr>
          <a:xfrm>
            <a:off x="619432" y="1713722"/>
            <a:ext cx="11194026" cy="954107"/>
          </a:xfrm>
          <a:prstGeom prst="rect">
            <a:avLst/>
          </a:prstGeom>
          <a:noFill/>
        </p:spPr>
        <p:txBody>
          <a:bodyPr wrap="square">
            <a:spAutoFit/>
          </a:bodyPr>
          <a:lstStyle/>
          <a:p>
            <a:r>
              <a:rPr lang="en-US" sz="2800" b="1" dirty="0"/>
              <a:t>formed from the same protein subunits as collagen fibers; however, these fibers remain narrow and are arrayed in a branching network. </a:t>
            </a:r>
          </a:p>
        </p:txBody>
      </p:sp>
      <p:sp>
        <p:nvSpPr>
          <p:cNvPr id="7" name="TextBox 6">
            <a:extLst>
              <a:ext uri="{FF2B5EF4-FFF2-40B4-BE49-F238E27FC236}">
                <a16:creationId xmlns:a16="http://schemas.microsoft.com/office/drawing/2014/main" id="{34A5FF12-4C3C-4BEC-B3E2-6F3DDD8AD817}"/>
              </a:ext>
            </a:extLst>
          </p:cNvPr>
          <p:cNvSpPr txBox="1"/>
          <p:nvPr/>
        </p:nvSpPr>
        <p:spPr>
          <a:xfrm>
            <a:off x="619431" y="3657966"/>
            <a:ext cx="11297265" cy="2246769"/>
          </a:xfrm>
          <a:prstGeom prst="rect">
            <a:avLst/>
          </a:prstGeom>
          <a:noFill/>
        </p:spPr>
        <p:txBody>
          <a:bodyPr wrap="square">
            <a:spAutoFit/>
          </a:bodyPr>
          <a:lstStyle/>
          <a:p>
            <a:r>
              <a:rPr lang="en-US" sz="2800" b="1" dirty="0"/>
              <a:t>They are found throughout the body, but are most abundant in the reticular tissue of soft organs, such as liver and spleen, where they anchor and provide structural support to the parenchyma (the functional cells, blood vessels, and nerves of the organ).</a:t>
            </a:r>
          </a:p>
          <a:p>
            <a:endParaRPr lang="en-US" sz="2800" b="1" dirty="0"/>
          </a:p>
        </p:txBody>
      </p:sp>
    </p:spTree>
    <p:extLst>
      <p:ext uri="{BB962C8B-B14F-4D97-AF65-F5344CB8AC3E}">
        <p14:creationId xmlns:p14="http://schemas.microsoft.com/office/powerpoint/2010/main" val="205139086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C7BD921-B751-4E57-82F6-AD0C0B7F9053}"/>
              </a:ext>
            </a:extLst>
          </p:cNvPr>
          <p:cNvSpPr txBox="1"/>
          <p:nvPr/>
        </p:nvSpPr>
        <p:spPr>
          <a:xfrm>
            <a:off x="1573776" y="279908"/>
            <a:ext cx="8174908" cy="646331"/>
          </a:xfrm>
          <a:prstGeom prst="rect">
            <a:avLst/>
          </a:prstGeom>
          <a:solidFill>
            <a:srgbClr val="FFCCFF"/>
          </a:solidFill>
        </p:spPr>
        <p:txBody>
          <a:bodyPr wrap="square">
            <a:spAutoFit/>
          </a:bodyPr>
          <a:lstStyle/>
          <a:p>
            <a:r>
              <a:rPr lang="en-US" sz="3600" b="1" dirty="0"/>
              <a:t>ground substance - Extracellular matrix </a:t>
            </a:r>
          </a:p>
        </p:txBody>
      </p:sp>
      <p:sp>
        <p:nvSpPr>
          <p:cNvPr id="5" name="TextBox 4">
            <a:extLst>
              <a:ext uri="{FF2B5EF4-FFF2-40B4-BE49-F238E27FC236}">
                <a16:creationId xmlns:a16="http://schemas.microsoft.com/office/drawing/2014/main" id="{B9962623-E093-4EB3-9495-140B071DFB7C}"/>
              </a:ext>
            </a:extLst>
          </p:cNvPr>
          <p:cNvSpPr txBox="1"/>
          <p:nvPr/>
        </p:nvSpPr>
        <p:spPr>
          <a:xfrm>
            <a:off x="884903" y="1698974"/>
            <a:ext cx="10618839" cy="1569660"/>
          </a:xfrm>
          <a:prstGeom prst="rect">
            <a:avLst/>
          </a:prstGeom>
          <a:noFill/>
        </p:spPr>
        <p:txBody>
          <a:bodyPr wrap="square">
            <a:spAutoFit/>
          </a:bodyPr>
          <a:lstStyle/>
          <a:p>
            <a:r>
              <a:rPr lang="en-US" sz="3200" b="1" dirty="0"/>
              <a:t>All  fiber types are embedded in ground substance. Secreted by f</a:t>
            </a:r>
            <a:r>
              <a:rPr lang="en-US" sz="3200" b="1" u="sng" dirty="0">
                <a:solidFill>
                  <a:srgbClr val="FF0000"/>
                </a:solidFill>
              </a:rPr>
              <a:t>ibroblasts</a:t>
            </a:r>
            <a:r>
              <a:rPr lang="en-US" sz="3200" b="1" dirty="0"/>
              <a:t>, ground substance is made of polysaccharides, specifically </a:t>
            </a:r>
            <a:r>
              <a:rPr lang="en-US" sz="3200" b="1" u="sng" dirty="0">
                <a:solidFill>
                  <a:srgbClr val="FF0000"/>
                </a:solidFill>
              </a:rPr>
              <a:t>hyaluronic acid</a:t>
            </a:r>
            <a:r>
              <a:rPr lang="en-US" sz="3200" b="1" dirty="0"/>
              <a:t>, and proteins.</a:t>
            </a:r>
          </a:p>
        </p:txBody>
      </p:sp>
      <p:sp>
        <p:nvSpPr>
          <p:cNvPr id="7" name="TextBox 6">
            <a:extLst>
              <a:ext uri="{FF2B5EF4-FFF2-40B4-BE49-F238E27FC236}">
                <a16:creationId xmlns:a16="http://schemas.microsoft.com/office/drawing/2014/main" id="{C274EEAE-6501-4ABE-BDE4-1B90FF74D7F3}"/>
              </a:ext>
            </a:extLst>
          </p:cNvPr>
          <p:cNvSpPr txBox="1"/>
          <p:nvPr/>
        </p:nvSpPr>
        <p:spPr>
          <a:xfrm>
            <a:off x="884902" y="4374196"/>
            <a:ext cx="10987549" cy="1077218"/>
          </a:xfrm>
          <a:prstGeom prst="rect">
            <a:avLst/>
          </a:prstGeom>
          <a:noFill/>
        </p:spPr>
        <p:txBody>
          <a:bodyPr wrap="square">
            <a:spAutoFit/>
          </a:bodyPr>
          <a:lstStyle/>
          <a:p>
            <a:r>
              <a:rPr lang="en-US" sz="3200" b="1" dirty="0"/>
              <a:t>It is composed of macromolecules mainly glycosaminoglycans GAGs , proteoglycans and </a:t>
            </a:r>
            <a:r>
              <a:rPr lang="en-US" sz="3200" b="1" dirty="0" err="1"/>
              <a:t>multiadhesive</a:t>
            </a:r>
            <a:r>
              <a:rPr lang="en-US" sz="3200" b="1" dirty="0"/>
              <a:t> glycoproteins. </a:t>
            </a:r>
          </a:p>
        </p:txBody>
      </p:sp>
    </p:spTree>
    <p:extLst>
      <p:ext uri="{BB962C8B-B14F-4D97-AF65-F5344CB8AC3E}">
        <p14:creationId xmlns:p14="http://schemas.microsoft.com/office/powerpoint/2010/main" val="1627310590"/>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F1D88E-0676-40A6-A107-F5122E2A1377}"/>
              </a:ext>
            </a:extLst>
          </p:cNvPr>
          <p:cNvSpPr txBox="1"/>
          <p:nvPr/>
        </p:nvSpPr>
        <p:spPr>
          <a:xfrm>
            <a:off x="2955824" y="198481"/>
            <a:ext cx="7318886" cy="830997"/>
          </a:xfrm>
          <a:prstGeom prst="rect">
            <a:avLst/>
          </a:prstGeom>
          <a:solidFill>
            <a:srgbClr val="FF99CC"/>
          </a:solidFill>
        </p:spPr>
        <p:txBody>
          <a:bodyPr wrap="square">
            <a:spAutoFit/>
          </a:bodyPr>
          <a:lstStyle/>
          <a:p>
            <a:r>
              <a:rPr lang="en-US" sz="4800" b="1" dirty="0"/>
              <a:t>Types of Connective Tissue</a:t>
            </a:r>
          </a:p>
        </p:txBody>
      </p:sp>
      <p:cxnSp>
        <p:nvCxnSpPr>
          <p:cNvPr id="5" name="Straight Arrow Connector 4">
            <a:extLst>
              <a:ext uri="{FF2B5EF4-FFF2-40B4-BE49-F238E27FC236}">
                <a16:creationId xmlns:a16="http://schemas.microsoft.com/office/drawing/2014/main" id="{401B97BD-97B1-4265-B0DA-BF77E0B757EC}"/>
              </a:ext>
            </a:extLst>
          </p:cNvPr>
          <p:cNvCxnSpPr/>
          <p:nvPr/>
        </p:nvCxnSpPr>
        <p:spPr>
          <a:xfrm flipH="1">
            <a:off x="1917290" y="1029478"/>
            <a:ext cx="1279424" cy="72558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0508E154-6B72-4E51-8831-280F747924D4}"/>
              </a:ext>
            </a:extLst>
          </p:cNvPr>
          <p:cNvCxnSpPr>
            <a:cxnSpLocks/>
            <a:stCxn id="3" idx="2"/>
          </p:cNvCxnSpPr>
          <p:nvPr/>
        </p:nvCxnSpPr>
        <p:spPr>
          <a:xfrm>
            <a:off x="6615267" y="1029478"/>
            <a:ext cx="0" cy="232287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6007979-1403-40F0-8FDB-BF81ADEE37E5}"/>
              </a:ext>
            </a:extLst>
          </p:cNvPr>
          <p:cNvCxnSpPr/>
          <p:nvPr/>
        </p:nvCxnSpPr>
        <p:spPr>
          <a:xfrm>
            <a:off x="9295172" y="1029478"/>
            <a:ext cx="1441654" cy="57809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C82598A-DEC7-4CCD-AADE-FFF62DB36749}"/>
              </a:ext>
            </a:extLst>
          </p:cNvPr>
          <p:cNvSpPr txBox="1"/>
          <p:nvPr/>
        </p:nvSpPr>
        <p:spPr>
          <a:xfrm>
            <a:off x="353961" y="1902542"/>
            <a:ext cx="2949653" cy="1107996"/>
          </a:xfrm>
          <a:prstGeom prst="rect">
            <a:avLst/>
          </a:prstGeom>
          <a:solidFill>
            <a:srgbClr val="99CCFF"/>
          </a:solidFill>
        </p:spPr>
        <p:txBody>
          <a:bodyPr wrap="square" rtlCol="0">
            <a:spAutoFit/>
          </a:bodyPr>
          <a:lstStyle/>
          <a:p>
            <a:r>
              <a:rPr lang="en-US" sz="6600" b="1" dirty="0"/>
              <a:t>Proper </a:t>
            </a:r>
          </a:p>
        </p:txBody>
      </p:sp>
      <p:sp>
        <p:nvSpPr>
          <p:cNvPr id="11" name="TextBox 10">
            <a:extLst>
              <a:ext uri="{FF2B5EF4-FFF2-40B4-BE49-F238E27FC236}">
                <a16:creationId xmlns:a16="http://schemas.microsoft.com/office/drawing/2014/main" id="{7B5CD610-E5D5-44BF-B357-82456A964B3B}"/>
              </a:ext>
            </a:extLst>
          </p:cNvPr>
          <p:cNvSpPr txBox="1"/>
          <p:nvPr/>
        </p:nvSpPr>
        <p:spPr>
          <a:xfrm>
            <a:off x="4926578" y="3333136"/>
            <a:ext cx="3377377" cy="1107996"/>
          </a:xfrm>
          <a:prstGeom prst="rect">
            <a:avLst/>
          </a:prstGeom>
          <a:solidFill>
            <a:srgbClr val="66FF99"/>
          </a:solidFill>
        </p:spPr>
        <p:txBody>
          <a:bodyPr wrap="square" rtlCol="0">
            <a:spAutoFit/>
          </a:bodyPr>
          <a:lstStyle/>
          <a:p>
            <a:r>
              <a:rPr lang="en-US" sz="6600" b="1" dirty="0"/>
              <a:t>Cartilage </a:t>
            </a:r>
          </a:p>
        </p:txBody>
      </p:sp>
      <p:sp>
        <p:nvSpPr>
          <p:cNvPr id="12" name="TextBox 11">
            <a:extLst>
              <a:ext uri="{FF2B5EF4-FFF2-40B4-BE49-F238E27FC236}">
                <a16:creationId xmlns:a16="http://schemas.microsoft.com/office/drawing/2014/main" id="{530BCF54-AD12-4249-A319-EBFEDDF11FF0}"/>
              </a:ext>
            </a:extLst>
          </p:cNvPr>
          <p:cNvSpPr txBox="1"/>
          <p:nvPr/>
        </p:nvSpPr>
        <p:spPr>
          <a:xfrm>
            <a:off x="9295172" y="1799303"/>
            <a:ext cx="2580966" cy="1107996"/>
          </a:xfrm>
          <a:prstGeom prst="rect">
            <a:avLst/>
          </a:prstGeom>
          <a:solidFill>
            <a:srgbClr val="FF9966"/>
          </a:solidFill>
        </p:spPr>
        <p:txBody>
          <a:bodyPr wrap="square" rtlCol="0">
            <a:spAutoFit/>
          </a:bodyPr>
          <a:lstStyle/>
          <a:p>
            <a:r>
              <a:rPr lang="en-US" sz="6600" b="1" dirty="0"/>
              <a:t>Bone </a:t>
            </a:r>
          </a:p>
        </p:txBody>
      </p:sp>
    </p:spTree>
    <p:extLst>
      <p:ext uri="{BB962C8B-B14F-4D97-AF65-F5344CB8AC3E}">
        <p14:creationId xmlns:p14="http://schemas.microsoft.com/office/powerpoint/2010/main" val="9166385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8DC34-EA6A-4E96-BADD-419178F48BAD}"/>
              </a:ext>
            </a:extLst>
          </p:cNvPr>
          <p:cNvSpPr txBox="1"/>
          <p:nvPr/>
        </p:nvSpPr>
        <p:spPr>
          <a:xfrm>
            <a:off x="870155" y="383146"/>
            <a:ext cx="9177184" cy="707886"/>
          </a:xfrm>
          <a:prstGeom prst="rect">
            <a:avLst/>
          </a:prstGeom>
          <a:solidFill>
            <a:srgbClr val="99CCFF"/>
          </a:solidFill>
        </p:spPr>
        <p:txBody>
          <a:bodyPr wrap="square">
            <a:spAutoFit/>
          </a:bodyPr>
          <a:lstStyle/>
          <a:p>
            <a:r>
              <a:rPr lang="en-US" sz="4000" b="1" dirty="0"/>
              <a:t>	Connective tissue proper – 6 types</a:t>
            </a:r>
          </a:p>
        </p:txBody>
      </p:sp>
      <p:sp>
        <p:nvSpPr>
          <p:cNvPr id="5" name="TextBox 4">
            <a:extLst>
              <a:ext uri="{FF2B5EF4-FFF2-40B4-BE49-F238E27FC236}">
                <a16:creationId xmlns:a16="http://schemas.microsoft.com/office/drawing/2014/main" id="{5C3E8A64-9138-4B72-9152-EBD9A4E4B995}"/>
              </a:ext>
            </a:extLst>
          </p:cNvPr>
          <p:cNvSpPr txBox="1"/>
          <p:nvPr/>
        </p:nvSpPr>
        <p:spPr>
          <a:xfrm>
            <a:off x="3198865" y="1341793"/>
            <a:ext cx="6098458" cy="584775"/>
          </a:xfrm>
          <a:prstGeom prst="rect">
            <a:avLst/>
          </a:prstGeom>
          <a:noFill/>
        </p:spPr>
        <p:txBody>
          <a:bodyPr wrap="square">
            <a:spAutoFit/>
          </a:bodyPr>
          <a:lstStyle/>
          <a:p>
            <a:r>
              <a:rPr lang="en-US" sz="3200" b="1" dirty="0"/>
              <a:t>1-	Loose Connective Tissue</a:t>
            </a:r>
          </a:p>
        </p:txBody>
      </p:sp>
      <p:pic>
        <p:nvPicPr>
          <p:cNvPr id="6" name="Picture 5">
            <a:extLst>
              <a:ext uri="{FF2B5EF4-FFF2-40B4-BE49-F238E27FC236}">
                <a16:creationId xmlns:a16="http://schemas.microsoft.com/office/drawing/2014/main" id="{FDEA9575-E40E-403B-858A-D299BACBB6CB}"/>
              </a:ext>
            </a:extLst>
          </p:cNvPr>
          <p:cNvPicPr>
            <a:picLocks noChangeAspect="1"/>
          </p:cNvPicPr>
          <p:nvPr/>
        </p:nvPicPr>
        <p:blipFill>
          <a:blip r:embed="rId2"/>
          <a:stretch>
            <a:fillRect/>
          </a:stretch>
        </p:blipFill>
        <p:spPr>
          <a:xfrm>
            <a:off x="0" y="1926568"/>
            <a:ext cx="5707626" cy="4931432"/>
          </a:xfrm>
          <a:prstGeom prst="rect">
            <a:avLst/>
          </a:prstGeom>
        </p:spPr>
      </p:pic>
      <p:sp>
        <p:nvSpPr>
          <p:cNvPr id="8" name="TextBox 7">
            <a:extLst>
              <a:ext uri="{FF2B5EF4-FFF2-40B4-BE49-F238E27FC236}">
                <a16:creationId xmlns:a16="http://schemas.microsoft.com/office/drawing/2014/main" id="{4BD6363E-FE26-4A2E-9CD3-1F98B2541800}"/>
              </a:ext>
            </a:extLst>
          </p:cNvPr>
          <p:cNvSpPr txBox="1"/>
          <p:nvPr/>
        </p:nvSpPr>
        <p:spPr>
          <a:xfrm>
            <a:off x="6502812" y="2037794"/>
            <a:ext cx="4793226" cy="156966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a:t>Loose connective tissue is found between many organs where it acts both to absorb shock and bind tissues together</a:t>
            </a:r>
          </a:p>
        </p:txBody>
      </p:sp>
      <p:sp>
        <p:nvSpPr>
          <p:cNvPr id="10" name="TextBox 9">
            <a:extLst>
              <a:ext uri="{FF2B5EF4-FFF2-40B4-BE49-F238E27FC236}">
                <a16:creationId xmlns:a16="http://schemas.microsoft.com/office/drawing/2014/main" id="{F751BE8E-4D8F-4CF7-B8C5-464CAA946678}"/>
              </a:ext>
            </a:extLst>
          </p:cNvPr>
          <p:cNvSpPr txBox="1"/>
          <p:nvPr/>
        </p:nvSpPr>
        <p:spPr>
          <a:xfrm>
            <a:off x="6788561" y="4069118"/>
            <a:ext cx="4793226" cy="156966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a:t>It allows water, salts, and various nutrients to diffuse through to adjacent or imbedded cells and tissues.</a:t>
            </a:r>
          </a:p>
        </p:txBody>
      </p:sp>
    </p:spTree>
    <p:extLst>
      <p:ext uri="{BB962C8B-B14F-4D97-AF65-F5344CB8AC3E}">
        <p14:creationId xmlns:p14="http://schemas.microsoft.com/office/powerpoint/2010/main" val="1947392894"/>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429543-087F-4FC6-98C1-C164499B02A2}"/>
              </a:ext>
            </a:extLst>
          </p:cNvPr>
          <p:cNvSpPr txBox="1"/>
          <p:nvPr/>
        </p:nvSpPr>
        <p:spPr>
          <a:xfrm>
            <a:off x="4229101" y="206167"/>
            <a:ext cx="3395816" cy="584775"/>
          </a:xfrm>
          <a:prstGeom prst="rect">
            <a:avLst/>
          </a:prstGeom>
          <a:noFill/>
        </p:spPr>
        <p:txBody>
          <a:bodyPr wrap="square">
            <a:spAutoFit/>
          </a:bodyPr>
          <a:lstStyle/>
          <a:p>
            <a:r>
              <a:rPr lang="en-US" sz="3200" b="1" dirty="0"/>
              <a:t>2- Adipose tissue </a:t>
            </a:r>
          </a:p>
        </p:txBody>
      </p:sp>
      <p:pic>
        <p:nvPicPr>
          <p:cNvPr id="4" name="Picture 3">
            <a:extLst>
              <a:ext uri="{FF2B5EF4-FFF2-40B4-BE49-F238E27FC236}">
                <a16:creationId xmlns:a16="http://schemas.microsoft.com/office/drawing/2014/main" id="{B1B145F9-3A54-4005-A017-EA90DC971037}"/>
              </a:ext>
            </a:extLst>
          </p:cNvPr>
          <p:cNvPicPr>
            <a:picLocks noChangeAspect="1"/>
          </p:cNvPicPr>
          <p:nvPr/>
        </p:nvPicPr>
        <p:blipFill>
          <a:blip r:embed="rId2"/>
          <a:stretch>
            <a:fillRect/>
          </a:stretch>
        </p:blipFill>
        <p:spPr>
          <a:xfrm>
            <a:off x="206667" y="958365"/>
            <a:ext cx="4734043" cy="3598887"/>
          </a:xfrm>
          <a:prstGeom prst="rect">
            <a:avLst/>
          </a:prstGeom>
        </p:spPr>
      </p:pic>
      <p:sp>
        <p:nvSpPr>
          <p:cNvPr id="6" name="TextBox 5">
            <a:extLst>
              <a:ext uri="{FF2B5EF4-FFF2-40B4-BE49-F238E27FC236}">
                <a16:creationId xmlns:a16="http://schemas.microsoft.com/office/drawing/2014/main" id="{BB11FEB5-457C-46A5-A137-07845BAAADD8}"/>
              </a:ext>
            </a:extLst>
          </p:cNvPr>
          <p:cNvSpPr txBox="1"/>
          <p:nvPr/>
        </p:nvSpPr>
        <p:spPr>
          <a:xfrm>
            <a:off x="5069758" y="1013846"/>
            <a:ext cx="2181534"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2400" b="1" dirty="0"/>
              <a:t>Adipose tissue consists mostly of fat storage cells, with little extracellular matrix </a:t>
            </a:r>
          </a:p>
        </p:txBody>
      </p:sp>
      <p:sp>
        <p:nvSpPr>
          <p:cNvPr id="8" name="TextBox 7">
            <a:extLst>
              <a:ext uri="{FF2B5EF4-FFF2-40B4-BE49-F238E27FC236}">
                <a16:creationId xmlns:a16="http://schemas.microsoft.com/office/drawing/2014/main" id="{5A58BF74-E95E-4551-811F-B94C8AB53BF6}"/>
              </a:ext>
            </a:extLst>
          </p:cNvPr>
          <p:cNvSpPr txBox="1"/>
          <p:nvPr/>
        </p:nvSpPr>
        <p:spPr>
          <a:xfrm>
            <a:off x="7375426" y="958365"/>
            <a:ext cx="3046771" cy="267765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sz="2400" b="1" dirty="0"/>
              <a:t>A large number of capillaries allow rapid storage and mobilization of lipid molecules. White adipose tissue is most abundant</a:t>
            </a:r>
          </a:p>
        </p:txBody>
      </p:sp>
      <p:sp>
        <p:nvSpPr>
          <p:cNvPr id="10" name="TextBox 9">
            <a:extLst>
              <a:ext uri="{FF2B5EF4-FFF2-40B4-BE49-F238E27FC236}">
                <a16:creationId xmlns:a16="http://schemas.microsoft.com/office/drawing/2014/main" id="{338FCD77-CC74-42EE-88C5-261EF070CB8F}"/>
              </a:ext>
            </a:extLst>
          </p:cNvPr>
          <p:cNvSpPr txBox="1"/>
          <p:nvPr/>
        </p:nvSpPr>
        <p:spPr>
          <a:xfrm>
            <a:off x="29308" y="4712841"/>
            <a:ext cx="6456108" cy="193899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sz="2400" b="1" dirty="0"/>
              <a:t>It can appear yellow and owes its color to carotene and related pigments from plant food. White fat contributes mostly to lipid storage and can serve as insulation from cold temperatures and mechanical injuries. </a:t>
            </a:r>
          </a:p>
        </p:txBody>
      </p:sp>
      <p:sp>
        <p:nvSpPr>
          <p:cNvPr id="12" name="TextBox 11">
            <a:extLst>
              <a:ext uri="{FF2B5EF4-FFF2-40B4-BE49-F238E27FC236}">
                <a16:creationId xmlns:a16="http://schemas.microsoft.com/office/drawing/2014/main" id="{ED25331E-47E8-4592-9CEB-E3F8C9038C90}"/>
              </a:ext>
            </a:extLst>
          </p:cNvPr>
          <p:cNvSpPr txBox="1"/>
          <p:nvPr/>
        </p:nvSpPr>
        <p:spPr>
          <a:xfrm>
            <a:off x="6867833" y="3783543"/>
            <a:ext cx="4989870" cy="304698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sz="2400" b="1" dirty="0"/>
              <a:t>It can appear yellow and owes its color to carotene and related pigments from plant food. White fat contributes mostly to lipid storage and can serve as insulation from cold temperatures and mechanical injuries.</a:t>
            </a:r>
          </a:p>
          <a:p>
            <a:endParaRPr lang="en-US" sz="2400" b="1" dirty="0"/>
          </a:p>
        </p:txBody>
      </p:sp>
    </p:spTree>
    <p:extLst>
      <p:ext uri="{BB962C8B-B14F-4D97-AF65-F5344CB8AC3E}">
        <p14:creationId xmlns:p14="http://schemas.microsoft.com/office/powerpoint/2010/main" val="1848527883"/>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TotalTime>
  <Words>653</Words>
  <Application>Microsoft Office PowerPoint</Application>
  <PresentationFormat>Widescreen</PresentationFormat>
  <Paragraphs>64</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Doaa Mohamed elnagar</dc:creator>
  <cp:lastModifiedBy>Doaa Mohamed elnagar</cp:lastModifiedBy>
  <cp:revision>3</cp:revision>
  <dcterms:created xsi:type="dcterms:W3CDTF">2020-10-10T18:58:19Z</dcterms:created>
  <dcterms:modified xsi:type="dcterms:W3CDTF">2020-10-10T20:47:30Z</dcterms:modified>
</cp:coreProperties>
</file>