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82" r:id="rId21"/>
    <p:sldId id="275" r:id="rId22"/>
    <p:sldId id="276" r:id="rId23"/>
    <p:sldId id="277" r:id="rId24"/>
    <p:sldId id="278" r:id="rId25"/>
    <p:sldId id="279" r:id="rId26"/>
    <p:sldId id="281"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66FF99"/>
    <a:srgbClr val="FFCC99"/>
    <a:srgbClr val="99CCFF"/>
    <a:srgbClr val="CC99FF"/>
    <a:srgbClr val="CCFF33"/>
    <a:srgbClr val="66FFFF"/>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422"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6T14:49:40.237"/>
    </inkml:context>
    <inkml:brush xml:id="br0">
      <inkml:brushProperty name="width" value="0.05" units="cm"/>
      <inkml:brushProperty name="height" value="0.05" units="cm"/>
      <inkml:brushProperty name="ignorePressure" value="1"/>
    </inkml:brush>
  </inkml:definitions>
  <inkml:trace contextRef="#ctx0" brushRef="#br0">1 1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C0E8-5AAE-49E3-A667-701BE974A8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DDF488-8859-4FF8-A766-4B5D378560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252A42-E32E-4423-BAE5-B089F664D315}"/>
              </a:ext>
            </a:extLst>
          </p:cNvPr>
          <p:cNvSpPr>
            <a:spLocks noGrp="1"/>
          </p:cNvSpPr>
          <p:nvPr>
            <p:ph type="dt" sz="half" idx="10"/>
          </p:nvPr>
        </p:nvSpPr>
        <p:spPr/>
        <p:txBody>
          <a:bodyPr/>
          <a:lstStyle/>
          <a:p>
            <a:fld id="{2CE63057-7833-4FD3-8566-8105356E3DAD}" type="datetimeFigureOut">
              <a:rPr lang="en-US" smtClean="0"/>
              <a:t>9/14/2021</a:t>
            </a:fld>
            <a:endParaRPr lang="en-US"/>
          </a:p>
        </p:txBody>
      </p:sp>
      <p:sp>
        <p:nvSpPr>
          <p:cNvPr id="5" name="Footer Placeholder 4">
            <a:extLst>
              <a:ext uri="{FF2B5EF4-FFF2-40B4-BE49-F238E27FC236}">
                <a16:creationId xmlns:a16="http://schemas.microsoft.com/office/drawing/2014/main" id="{F7E13B12-2180-4519-90E5-9B15DF8A3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37EE3-21C5-4807-9114-BE5338977905}"/>
              </a:ext>
            </a:extLst>
          </p:cNvPr>
          <p:cNvSpPr>
            <a:spLocks noGrp="1"/>
          </p:cNvSpPr>
          <p:nvPr>
            <p:ph type="sldNum" sz="quarter" idx="12"/>
          </p:nvPr>
        </p:nvSpPr>
        <p:spPr/>
        <p:txBody>
          <a:bodyPr/>
          <a:lstStyle/>
          <a:p>
            <a:fld id="{2E3FC1D4-8856-4B65-8016-EAC83C113F3B}" type="slidenum">
              <a:rPr lang="en-US" smtClean="0"/>
              <a:t>‹#›</a:t>
            </a:fld>
            <a:endParaRPr lang="en-US"/>
          </a:p>
        </p:txBody>
      </p:sp>
    </p:spTree>
    <p:extLst>
      <p:ext uri="{BB962C8B-B14F-4D97-AF65-F5344CB8AC3E}">
        <p14:creationId xmlns:p14="http://schemas.microsoft.com/office/powerpoint/2010/main" val="54468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362B-6A31-42CA-8BFE-AB6728D038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58ADBA-9396-45FB-8AF1-0E05217BA8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DB6F0-CB45-4DC1-B46A-93D737A19DCA}"/>
              </a:ext>
            </a:extLst>
          </p:cNvPr>
          <p:cNvSpPr>
            <a:spLocks noGrp="1"/>
          </p:cNvSpPr>
          <p:nvPr>
            <p:ph type="dt" sz="half" idx="10"/>
          </p:nvPr>
        </p:nvSpPr>
        <p:spPr/>
        <p:txBody>
          <a:bodyPr/>
          <a:lstStyle/>
          <a:p>
            <a:fld id="{2CE63057-7833-4FD3-8566-8105356E3DAD}" type="datetimeFigureOut">
              <a:rPr lang="en-US" smtClean="0"/>
              <a:t>9/14/2021</a:t>
            </a:fld>
            <a:endParaRPr lang="en-US"/>
          </a:p>
        </p:txBody>
      </p:sp>
      <p:sp>
        <p:nvSpPr>
          <p:cNvPr id="5" name="Footer Placeholder 4">
            <a:extLst>
              <a:ext uri="{FF2B5EF4-FFF2-40B4-BE49-F238E27FC236}">
                <a16:creationId xmlns:a16="http://schemas.microsoft.com/office/drawing/2014/main" id="{E21D4962-1F1B-4373-BD16-ADD6F2341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AF502-1B92-4A87-826E-2BB1580AF64E}"/>
              </a:ext>
            </a:extLst>
          </p:cNvPr>
          <p:cNvSpPr>
            <a:spLocks noGrp="1"/>
          </p:cNvSpPr>
          <p:nvPr>
            <p:ph type="sldNum" sz="quarter" idx="12"/>
          </p:nvPr>
        </p:nvSpPr>
        <p:spPr/>
        <p:txBody>
          <a:bodyPr/>
          <a:lstStyle/>
          <a:p>
            <a:fld id="{2E3FC1D4-8856-4B65-8016-EAC83C113F3B}" type="slidenum">
              <a:rPr lang="en-US" smtClean="0"/>
              <a:t>‹#›</a:t>
            </a:fld>
            <a:endParaRPr lang="en-US"/>
          </a:p>
        </p:txBody>
      </p:sp>
    </p:spTree>
    <p:extLst>
      <p:ext uri="{BB962C8B-B14F-4D97-AF65-F5344CB8AC3E}">
        <p14:creationId xmlns:p14="http://schemas.microsoft.com/office/powerpoint/2010/main" val="3050747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F21CDD-48EC-48B2-AAC8-35335A364C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4152C6-CE35-4A4B-A961-E5E880EEAC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42844-1431-41E6-BE22-A74BB039D0D3}"/>
              </a:ext>
            </a:extLst>
          </p:cNvPr>
          <p:cNvSpPr>
            <a:spLocks noGrp="1"/>
          </p:cNvSpPr>
          <p:nvPr>
            <p:ph type="dt" sz="half" idx="10"/>
          </p:nvPr>
        </p:nvSpPr>
        <p:spPr/>
        <p:txBody>
          <a:bodyPr/>
          <a:lstStyle/>
          <a:p>
            <a:fld id="{2CE63057-7833-4FD3-8566-8105356E3DAD}" type="datetimeFigureOut">
              <a:rPr lang="en-US" smtClean="0"/>
              <a:t>9/14/2021</a:t>
            </a:fld>
            <a:endParaRPr lang="en-US"/>
          </a:p>
        </p:txBody>
      </p:sp>
      <p:sp>
        <p:nvSpPr>
          <p:cNvPr id="5" name="Footer Placeholder 4">
            <a:extLst>
              <a:ext uri="{FF2B5EF4-FFF2-40B4-BE49-F238E27FC236}">
                <a16:creationId xmlns:a16="http://schemas.microsoft.com/office/drawing/2014/main" id="{324EEDBD-FF40-41A3-862A-5F7B0F4B1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1ED2D-AD56-4C6E-9C0D-FD710809B46C}"/>
              </a:ext>
            </a:extLst>
          </p:cNvPr>
          <p:cNvSpPr>
            <a:spLocks noGrp="1"/>
          </p:cNvSpPr>
          <p:nvPr>
            <p:ph type="sldNum" sz="quarter" idx="12"/>
          </p:nvPr>
        </p:nvSpPr>
        <p:spPr/>
        <p:txBody>
          <a:bodyPr/>
          <a:lstStyle/>
          <a:p>
            <a:fld id="{2E3FC1D4-8856-4B65-8016-EAC83C113F3B}" type="slidenum">
              <a:rPr lang="en-US" smtClean="0"/>
              <a:t>‹#›</a:t>
            </a:fld>
            <a:endParaRPr lang="en-US"/>
          </a:p>
        </p:txBody>
      </p:sp>
    </p:spTree>
    <p:extLst>
      <p:ext uri="{BB962C8B-B14F-4D97-AF65-F5344CB8AC3E}">
        <p14:creationId xmlns:p14="http://schemas.microsoft.com/office/powerpoint/2010/main" val="390753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BFF2-22A6-4DDC-BFC1-CE84B0A64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43ACE4-13ED-4D59-B415-12146DB5C5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1B48CC-D45D-476F-9060-8AB072DD8FD5}"/>
              </a:ext>
            </a:extLst>
          </p:cNvPr>
          <p:cNvSpPr>
            <a:spLocks noGrp="1"/>
          </p:cNvSpPr>
          <p:nvPr>
            <p:ph type="dt" sz="half" idx="10"/>
          </p:nvPr>
        </p:nvSpPr>
        <p:spPr/>
        <p:txBody>
          <a:bodyPr/>
          <a:lstStyle/>
          <a:p>
            <a:fld id="{2CE63057-7833-4FD3-8566-8105356E3DAD}" type="datetimeFigureOut">
              <a:rPr lang="en-US" smtClean="0"/>
              <a:t>9/14/2021</a:t>
            </a:fld>
            <a:endParaRPr lang="en-US"/>
          </a:p>
        </p:txBody>
      </p:sp>
      <p:sp>
        <p:nvSpPr>
          <p:cNvPr id="5" name="Footer Placeholder 4">
            <a:extLst>
              <a:ext uri="{FF2B5EF4-FFF2-40B4-BE49-F238E27FC236}">
                <a16:creationId xmlns:a16="http://schemas.microsoft.com/office/drawing/2014/main" id="{B74D255B-FEF2-4EAA-9217-CE239CEE1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D3302-AB06-48E6-BD7D-E932C1C46A0F}"/>
              </a:ext>
            </a:extLst>
          </p:cNvPr>
          <p:cNvSpPr>
            <a:spLocks noGrp="1"/>
          </p:cNvSpPr>
          <p:nvPr>
            <p:ph type="sldNum" sz="quarter" idx="12"/>
          </p:nvPr>
        </p:nvSpPr>
        <p:spPr/>
        <p:txBody>
          <a:bodyPr/>
          <a:lstStyle/>
          <a:p>
            <a:fld id="{2E3FC1D4-8856-4B65-8016-EAC83C113F3B}" type="slidenum">
              <a:rPr lang="en-US" smtClean="0"/>
              <a:t>‹#›</a:t>
            </a:fld>
            <a:endParaRPr lang="en-US"/>
          </a:p>
        </p:txBody>
      </p:sp>
    </p:spTree>
    <p:extLst>
      <p:ext uri="{BB962C8B-B14F-4D97-AF65-F5344CB8AC3E}">
        <p14:creationId xmlns:p14="http://schemas.microsoft.com/office/powerpoint/2010/main" val="414248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3C3E-FE89-4B2C-A051-09721B23B4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6837B3-D2E1-4B11-B127-96B4BFD84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09D8E-F945-45BF-931D-D1CC5CEBB9AC}"/>
              </a:ext>
            </a:extLst>
          </p:cNvPr>
          <p:cNvSpPr>
            <a:spLocks noGrp="1"/>
          </p:cNvSpPr>
          <p:nvPr>
            <p:ph type="dt" sz="half" idx="10"/>
          </p:nvPr>
        </p:nvSpPr>
        <p:spPr/>
        <p:txBody>
          <a:bodyPr/>
          <a:lstStyle/>
          <a:p>
            <a:fld id="{2CE63057-7833-4FD3-8566-8105356E3DAD}" type="datetimeFigureOut">
              <a:rPr lang="en-US" smtClean="0"/>
              <a:t>9/14/2021</a:t>
            </a:fld>
            <a:endParaRPr lang="en-US"/>
          </a:p>
        </p:txBody>
      </p:sp>
      <p:sp>
        <p:nvSpPr>
          <p:cNvPr id="5" name="Footer Placeholder 4">
            <a:extLst>
              <a:ext uri="{FF2B5EF4-FFF2-40B4-BE49-F238E27FC236}">
                <a16:creationId xmlns:a16="http://schemas.microsoft.com/office/drawing/2014/main" id="{8548D143-413A-46B4-BC8E-5B8A9FD79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A1BE3-882D-4078-A38E-02FF80C068A7}"/>
              </a:ext>
            </a:extLst>
          </p:cNvPr>
          <p:cNvSpPr>
            <a:spLocks noGrp="1"/>
          </p:cNvSpPr>
          <p:nvPr>
            <p:ph type="sldNum" sz="quarter" idx="12"/>
          </p:nvPr>
        </p:nvSpPr>
        <p:spPr/>
        <p:txBody>
          <a:bodyPr/>
          <a:lstStyle/>
          <a:p>
            <a:fld id="{2E3FC1D4-8856-4B65-8016-EAC83C113F3B}" type="slidenum">
              <a:rPr lang="en-US" smtClean="0"/>
              <a:t>‹#›</a:t>
            </a:fld>
            <a:endParaRPr lang="en-US"/>
          </a:p>
        </p:txBody>
      </p:sp>
    </p:spTree>
    <p:extLst>
      <p:ext uri="{BB962C8B-B14F-4D97-AF65-F5344CB8AC3E}">
        <p14:creationId xmlns:p14="http://schemas.microsoft.com/office/powerpoint/2010/main" val="4089604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ADFC-FF3E-40BF-96F4-6B6ACB7D28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CE0E3-0820-478B-9D06-A14730ADB7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146907-998E-4068-A2C5-D6831C4833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236E70-F16D-446C-82CB-8E423EF8A472}"/>
              </a:ext>
            </a:extLst>
          </p:cNvPr>
          <p:cNvSpPr>
            <a:spLocks noGrp="1"/>
          </p:cNvSpPr>
          <p:nvPr>
            <p:ph type="dt" sz="half" idx="10"/>
          </p:nvPr>
        </p:nvSpPr>
        <p:spPr/>
        <p:txBody>
          <a:bodyPr/>
          <a:lstStyle/>
          <a:p>
            <a:fld id="{2CE63057-7833-4FD3-8566-8105356E3DAD}" type="datetimeFigureOut">
              <a:rPr lang="en-US" smtClean="0"/>
              <a:t>9/14/2021</a:t>
            </a:fld>
            <a:endParaRPr lang="en-US"/>
          </a:p>
        </p:txBody>
      </p:sp>
      <p:sp>
        <p:nvSpPr>
          <p:cNvPr id="6" name="Footer Placeholder 5">
            <a:extLst>
              <a:ext uri="{FF2B5EF4-FFF2-40B4-BE49-F238E27FC236}">
                <a16:creationId xmlns:a16="http://schemas.microsoft.com/office/drawing/2014/main" id="{88FBE608-3654-4612-B5B9-98DD197C6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E07A29-8A95-42D8-A201-E36BA5F935A2}"/>
              </a:ext>
            </a:extLst>
          </p:cNvPr>
          <p:cNvSpPr>
            <a:spLocks noGrp="1"/>
          </p:cNvSpPr>
          <p:nvPr>
            <p:ph type="sldNum" sz="quarter" idx="12"/>
          </p:nvPr>
        </p:nvSpPr>
        <p:spPr/>
        <p:txBody>
          <a:bodyPr/>
          <a:lstStyle/>
          <a:p>
            <a:fld id="{2E3FC1D4-8856-4B65-8016-EAC83C113F3B}" type="slidenum">
              <a:rPr lang="en-US" smtClean="0"/>
              <a:t>‹#›</a:t>
            </a:fld>
            <a:endParaRPr lang="en-US"/>
          </a:p>
        </p:txBody>
      </p:sp>
    </p:spTree>
    <p:extLst>
      <p:ext uri="{BB962C8B-B14F-4D97-AF65-F5344CB8AC3E}">
        <p14:creationId xmlns:p14="http://schemas.microsoft.com/office/powerpoint/2010/main" val="326480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AF85E-2610-4A8B-BF49-D521E03028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D033D8-8B69-4E78-8C75-BEE758BD9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171880-6EB6-4BCA-96A9-7D1DBD1ECB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1B2E4F-D38D-408D-AF67-D8F4EA7858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B3CB24-D1DE-4FF6-9709-D91695E1A3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04C46D-0ADE-48E1-A934-88D98CDD7A66}"/>
              </a:ext>
            </a:extLst>
          </p:cNvPr>
          <p:cNvSpPr>
            <a:spLocks noGrp="1"/>
          </p:cNvSpPr>
          <p:nvPr>
            <p:ph type="dt" sz="half" idx="10"/>
          </p:nvPr>
        </p:nvSpPr>
        <p:spPr/>
        <p:txBody>
          <a:bodyPr/>
          <a:lstStyle/>
          <a:p>
            <a:fld id="{2CE63057-7833-4FD3-8566-8105356E3DAD}" type="datetimeFigureOut">
              <a:rPr lang="en-US" smtClean="0"/>
              <a:t>9/14/2021</a:t>
            </a:fld>
            <a:endParaRPr lang="en-US"/>
          </a:p>
        </p:txBody>
      </p:sp>
      <p:sp>
        <p:nvSpPr>
          <p:cNvPr id="8" name="Footer Placeholder 7">
            <a:extLst>
              <a:ext uri="{FF2B5EF4-FFF2-40B4-BE49-F238E27FC236}">
                <a16:creationId xmlns:a16="http://schemas.microsoft.com/office/drawing/2014/main" id="{D46D47A8-CDE6-439C-8126-A5CDB21D9A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85746B-259E-4C70-AFC9-4519A47297EB}"/>
              </a:ext>
            </a:extLst>
          </p:cNvPr>
          <p:cNvSpPr>
            <a:spLocks noGrp="1"/>
          </p:cNvSpPr>
          <p:nvPr>
            <p:ph type="sldNum" sz="quarter" idx="12"/>
          </p:nvPr>
        </p:nvSpPr>
        <p:spPr/>
        <p:txBody>
          <a:bodyPr/>
          <a:lstStyle/>
          <a:p>
            <a:fld id="{2E3FC1D4-8856-4B65-8016-EAC83C113F3B}" type="slidenum">
              <a:rPr lang="en-US" smtClean="0"/>
              <a:t>‹#›</a:t>
            </a:fld>
            <a:endParaRPr lang="en-US"/>
          </a:p>
        </p:txBody>
      </p:sp>
    </p:spTree>
    <p:extLst>
      <p:ext uri="{BB962C8B-B14F-4D97-AF65-F5344CB8AC3E}">
        <p14:creationId xmlns:p14="http://schemas.microsoft.com/office/powerpoint/2010/main" val="123777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8859-55D1-4D76-A8FF-A731404B37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D015C2-97DA-4BF0-B8B9-60A4D56F1017}"/>
              </a:ext>
            </a:extLst>
          </p:cNvPr>
          <p:cNvSpPr>
            <a:spLocks noGrp="1"/>
          </p:cNvSpPr>
          <p:nvPr>
            <p:ph type="dt" sz="half" idx="10"/>
          </p:nvPr>
        </p:nvSpPr>
        <p:spPr/>
        <p:txBody>
          <a:bodyPr/>
          <a:lstStyle/>
          <a:p>
            <a:fld id="{2CE63057-7833-4FD3-8566-8105356E3DAD}" type="datetimeFigureOut">
              <a:rPr lang="en-US" smtClean="0"/>
              <a:t>9/14/2021</a:t>
            </a:fld>
            <a:endParaRPr lang="en-US"/>
          </a:p>
        </p:txBody>
      </p:sp>
      <p:sp>
        <p:nvSpPr>
          <p:cNvPr id="4" name="Footer Placeholder 3">
            <a:extLst>
              <a:ext uri="{FF2B5EF4-FFF2-40B4-BE49-F238E27FC236}">
                <a16:creationId xmlns:a16="http://schemas.microsoft.com/office/drawing/2014/main" id="{2C04A05E-7136-4545-AA2B-8F96DDAB1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C17189-E949-4277-830B-B56A2E9836F4}"/>
              </a:ext>
            </a:extLst>
          </p:cNvPr>
          <p:cNvSpPr>
            <a:spLocks noGrp="1"/>
          </p:cNvSpPr>
          <p:nvPr>
            <p:ph type="sldNum" sz="quarter" idx="12"/>
          </p:nvPr>
        </p:nvSpPr>
        <p:spPr/>
        <p:txBody>
          <a:bodyPr/>
          <a:lstStyle/>
          <a:p>
            <a:fld id="{2E3FC1D4-8856-4B65-8016-EAC83C113F3B}" type="slidenum">
              <a:rPr lang="en-US" smtClean="0"/>
              <a:t>‹#›</a:t>
            </a:fld>
            <a:endParaRPr lang="en-US"/>
          </a:p>
        </p:txBody>
      </p:sp>
    </p:spTree>
    <p:extLst>
      <p:ext uri="{BB962C8B-B14F-4D97-AF65-F5344CB8AC3E}">
        <p14:creationId xmlns:p14="http://schemas.microsoft.com/office/powerpoint/2010/main" val="3063740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3E0177-E4DA-4EB6-82B4-D6DA1B0FE9A2}"/>
              </a:ext>
            </a:extLst>
          </p:cNvPr>
          <p:cNvSpPr>
            <a:spLocks noGrp="1"/>
          </p:cNvSpPr>
          <p:nvPr>
            <p:ph type="dt" sz="half" idx="10"/>
          </p:nvPr>
        </p:nvSpPr>
        <p:spPr/>
        <p:txBody>
          <a:bodyPr/>
          <a:lstStyle/>
          <a:p>
            <a:fld id="{2CE63057-7833-4FD3-8566-8105356E3DAD}" type="datetimeFigureOut">
              <a:rPr lang="en-US" smtClean="0"/>
              <a:t>9/14/2021</a:t>
            </a:fld>
            <a:endParaRPr lang="en-US"/>
          </a:p>
        </p:txBody>
      </p:sp>
      <p:sp>
        <p:nvSpPr>
          <p:cNvPr id="3" name="Footer Placeholder 2">
            <a:extLst>
              <a:ext uri="{FF2B5EF4-FFF2-40B4-BE49-F238E27FC236}">
                <a16:creationId xmlns:a16="http://schemas.microsoft.com/office/drawing/2014/main" id="{7E3C7809-FD3C-4C86-AED8-5E9314591A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34B598-B1BD-4566-BC07-EC5BE6C866A4}"/>
              </a:ext>
            </a:extLst>
          </p:cNvPr>
          <p:cNvSpPr>
            <a:spLocks noGrp="1"/>
          </p:cNvSpPr>
          <p:nvPr>
            <p:ph type="sldNum" sz="quarter" idx="12"/>
          </p:nvPr>
        </p:nvSpPr>
        <p:spPr/>
        <p:txBody>
          <a:bodyPr/>
          <a:lstStyle/>
          <a:p>
            <a:fld id="{2E3FC1D4-8856-4B65-8016-EAC83C113F3B}" type="slidenum">
              <a:rPr lang="en-US" smtClean="0"/>
              <a:t>‹#›</a:t>
            </a:fld>
            <a:endParaRPr lang="en-US"/>
          </a:p>
        </p:txBody>
      </p:sp>
    </p:spTree>
    <p:extLst>
      <p:ext uri="{BB962C8B-B14F-4D97-AF65-F5344CB8AC3E}">
        <p14:creationId xmlns:p14="http://schemas.microsoft.com/office/powerpoint/2010/main" val="156783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267E-1FBA-4547-A838-1BB999A53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047747-0545-413F-9EE0-1247A5E31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72E499-B896-497F-B2D4-96C46A52D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3C0CE0-51C7-40A1-B597-9F2F897C654A}"/>
              </a:ext>
            </a:extLst>
          </p:cNvPr>
          <p:cNvSpPr>
            <a:spLocks noGrp="1"/>
          </p:cNvSpPr>
          <p:nvPr>
            <p:ph type="dt" sz="half" idx="10"/>
          </p:nvPr>
        </p:nvSpPr>
        <p:spPr/>
        <p:txBody>
          <a:bodyPr/>
          <a:lstStyle/>
          <a:p>
            <a:fld id="{2CE63057-7833-4FD3-8566-8105356E3DAD}" type="datetimeFigureOut">
              <a:rPr lang="en-US" smtClean="0"/>
              <a:t>9/14/2021</a:t>
            </a:fld>
            <a:endParaRPr lang="en-US"/>
          </a:p>
        </p:txBody>
      </p:sp>
      <p:sp>
        <p:nvSpPr>
          <p:cNvPr id="6" name="Footer Placeholder 5">
            <a:extLst>
              <a:ext uri="{FF2B5EF4-FFF2-40B4-BE49-F238E27FC236}">
                <a16:creationId xmlns:a16="http://schemas.microsoft.com/office/drawing/2014/main" id="{214F94DC-73B6-4CA3-A2AD-634BD68C2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97A41-48E7-4EF1-9811-AA9E3E424062}"/>
              </a:ext>
            </a:extLst>
          </p:cNvPr>
          <p:cNvSpPr>
            <a:spLocks noGrp="1"/>
          </p:cNvSpPr>
          <p:nvPr>
            <p:ph type="sldNum" sz="quarter" idx="12"/>
          </p:nvPr>
        </p:nvSpPr>
        <p:spPr/>
        <p:txBody>
          <a:bodyPr/>
          <a:lstStyle/>
          <a:p>
            <a:fld id="{2E3FC1D4-8856-4B65-8016-EAC83C113F3B}" type="slidenum">
              <a:rPr lang="en-US" smtClean="0"/>
              <a:t>‹#›</a:t>
            </a:fld>
            <a:endParaRPr lang="en-US"/>
          </a:p>
        </p:txBody>
      </p:sp>
    </p:spTree>
    <p:extLst>
      <p:ext uri="{BB962C8B-B14F-4D97-AF65-F5344CB8AC3E}">
        <p14:creationId xmlns:p14="http://schemas.microsoft.com/office/powerpoint/2010/main" val="3377302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68853-41CF-4B83-88D1-42AD4E1B9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B16B6C-13DE-4CF8-A967-3B8EE33947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4526FA-9351-447A-88B8-37D32A836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5C2B95-E8C5-4C04-B4CB-864CD9C6F68A}"/>
              </a:ext>
            </a:extLst>
          </p:cNvPr>
          <p:cNvSpPr>
            <a:spLocks noGrp="1"/>
          </p:cNvSpPr>
          <p:nvPr>
            <p:ph type="dt" sz="half" idx="10"/>
          </p:nvPr>
        </p:nvSpPr>
        <p:spPr/>
        <p:txBody>
          <a:bodyPr/>
          <a:lstStyle/>
          <a:p>
            <a:fld id="{2CE63057-7833-4FD3-8566-8105356E3DAD}" type="datetimeFigureOut">
              <a:rPr lang="en-US" smtClean="0"/>
              <a:t>9/14/2021</a:t>
            </a:fld>
            <a:endParaRPr lang="en-US"/>
          </a:p>
        </p:txBody>
      </p:sp>
      <p:sp>
        <p:nvSpPr>
          <p:cNvPr id="6" name="Footer Placeholder 5">
            <a:extLst>
              <a:ext uri="{FF2B5EF4-FFF2-40B4-BE49-F238E27FC236}">
                <a16:creationId xmlns:a16="http://schemas.microsoft.com/office/drawing/2014/main" id="{5742BF8A-D04D-4436-9BE8-A2A1015D5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91D1B-B90F-486F-BE29-D38720EEFEEE}"/>
              </a:ext>
            </a:extLst>
          </p:cNvPr>
          <p:cNvSpPr>
            <a:spLocks noGrp="1"/>
          </p:cNvSpPr>
          <p:nvPr>
            <p:ph type="sldNum" sz="quarter" idx="12"/>
          </p:nvPr>
        </p:nvSpPr>
        <p:spPr/>
        <p:txBody>
          <a:bodyPr/>
          <a:lstStyle/>
          <a:p>
            <a:fld id="{2E3FC1D4-8856-4B65-8016-EAC83C113F3B}" type="slidenum">
              <a:rPr lang="en-US" smtClean="0"/>
              <a:t>‹#›</a:t>
            </a:fld>
            <a:endParaRPr lang="en-US"/>
          </a:p>
        </p:txBody>
      </p:sp>
    </p:spTree>
    <p:extLst>
      <p:ext uri="{BB962C8B-B14F-4D97-AF65-F5344CB8AC3E}">
        <p14:creationId xmlns:p14="http://schemas.microsoft.com/office/powerpoint/2010/main" val="52845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EA25CD-2AF8-4546-B163-F543EFECA6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D3AE59-E85E-4139-95DA-65C04A717A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EAADF-3AA6-4434-9660-2168A171C4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63057-7833-4FD3-8566-8105356E3DAD}" type="datetimeFigureOut">
              <a:rPr lang="en-US" smtClean="0"/>
              <a:t>9/14/2021</a:t>
            </a:fld>
            <a:endParaRPr lang="en-US"/>
          </a:p>
        </p:txBody>
      </p:sp>
      <p:sp>
        <p:nvSpPr>
          <p:cNvPr id="5" name="Footer Placeholder 4">
            <a:extLst>
              <a:ext uri="{FF2B5EF4-FFF2-40B4-BE49-F238E27FC236}">
                <a16:creationId xmlns:a16="http://schemas.microsoft.com/office/drawing/2014/main" id="{388F0185-E3EA-48FA-B2BF-2C2B73BBE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C29527-FC0F-4E4B-8F91-A0F77D31EC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FC1D4-8856-4B65-8016-EAC83C113F3B}" type="slidenum">
              <a:rPr lang="en-US" smtClean="0"/>
              <a:t>‹#›</a:t>
            </a:fld>
            <a:endParaRPr lang="en-US"/>
          </a:p>
        </p:txBody>
      </p:sp>
    </p:spTree>
    <p:extLst>
      <p:ext uri="{BB962C8B-B14F-4D97-AF65-F5344CB8AC3E}">
        <p14:creationId xmlns:p14="http://schemas.microsoft.com/office/powerpoint/2010/main" val="661903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8DD1-67BF-4F32-BE9A-781035A8D17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427470A-3FCB-4D8A-967F-6A8DA84FA4B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75993AD-BA26-4C20-9655-252BD578CEE3}"/>
              </a:ext>
            </a:extLst>
          </p:cNvPr>
          <p:cNvPicPr>
            <a:picLocks noChangeAspect="1"/>
          </p:cNvPicPr>
          <p:nvPr/>
        </p:nvPicPr>
        <p:blipFill>
          <a:blip r:embed="rId2"/>
          <a:stretch>
            <a:fillRect/>
          </a:stretch>
        </p:blipFill>
        <p:spPr>
          <a:xfrm>
            <a:off x="1" y="0"/>
            <a:ext cx="12192000" cy="6857999"/>
          </a:xfrm>
          <a:prstGeom prst="rect">
            <a:avLst/>
          </a:prstGeom>
        </p:spPr>
      </p:pic>
      <p:sp>
        <p:nvSpPr>
          <p:cNvPr id="5" name="TextBox 4">
            <a:extLst>
              <a:ext uri="{FF2B5EF4-FFF2-40B4-BE49-F238E27FC236}">
                <a16:creationId xmlns:a16="http://schemas.microsoft.com/office/drawing/2014/main" id="{B0CC412B-5DD7-47D5-AD9C-30A419D8DEBE}"/>
              </a:ext>
            </a:extLst>
          </p:cNvPr>
          <p:cNvSpPr txBox="1"/>
          <p:nvPr/>
        </p:nvSpPr>
        <p:spPr>
          <a:xfrm>
            <a:off x="575187" y="1607574"/>
            <a:ext cx="1946787" cy="923330"/>
          </a:xfrm>
          <a:prstGeom prst="rect">
            <a:avLst/>
          </a:prstGeom>
          <a:noFill/>
        </p:spPr>
        <p:txBody>
          <a:bodyPr wrap="square" rtlCol="0">
            <a:spAutoFit/>
          </a:bodyPr>
          <a:lstStyle/>
          <a:p>
            <a:r>
              <a:rPr lang="en-US" sz="5400" b="1" dirty="0" err="1">
                <a:solidFill>
                  <a:srgbClr val="FF0000"/>
                </a:solidFill>
              </a:rPr>
              <a:t>Lec</a:t>
            </a:r>
            <a:r>
              <a:rPr lang="en-US" sz="5400" b="1" dirty="0">
                <a:solidFill>
                  <a:srgbClr val="FF0000"/>
                </a:solidFill>
              </a:rPr>
              <a:t> 3</a:t>
            </a:r>
          </a:p>
        </p:txBody>
      </p:sp>
      <p:sp>
        <p:nvSpPr>
          <p:cNvPr id="6" name="TextBox 5">
            <a:extLst>
              <a:ext uri="{FF2B5EF4-FFF2-40B4-BE49-F238E27FC236}">
                <a16:creationId xmlns:a16="http://schemas.microsoft.com/office/drawing/2014/main" id="{8579669D-FFE0-4D00-AA92-5A18C1B457BF}"/>
              </a:ext>
            </a:extLst>
          </p:cNvPr>
          <p:cNvSpPr txBox="1"/>
          <p:nvPr/>
        </p:nvSpPr>
        <p:spPr>
          <a:xfrm>
            <a:off x="132734" y="4970206"/>
            <a:ext cx="4173795" cy="1323439"/>
          </a:xfrm>
          <a:prstGeom prst="rect">
            <a:avLst/>
          </a:prstGeom>
          <a:noFill/>
        </p:spPr>
        <p:txBody>
          <a:bodyPr wrap="square" rtlCol="0">
            <a:spAutoFit/>
          </a:bodyPr>
          <a:lstStyle/>
          <a:p>
            <a:pPr algn="ctr"/>
            <a:r>
              <a:rPr lang="en-US" sz="4000" b="1" dirty="0">
                <a:solidFill>
                  <a:srgbClr val="660033"/>
                </a:solidFill>
              </a:rPr>
              <a:t>Connective tissue 1</a:t>
            </a:r>
          </a:p>
        </p:txBody>
      </p:sp>
    </p:spTree>
    <p:extLst>
      <p:ext uri="{BB962C8B-B14F-4D97-AF65-F5344CB8AC3E}">
        <p14:creationId xmlns:p14="http://schemas.microsoft.com/office/powerpoint/2010/main" val="272265481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9" name="Ink 38">
                <a:extLst>
                  <a:ext uri="{FF2B5EF4-FFF2-40B4-BE49-F238E27FC236}">
                    <a16:creationId xmlns:a16="http://schemas.microsoft.com/office/drawing/2014/main" id="{FFC25AB8-4E8F-4DB2-8ABF-0A448DFB17A2}"/>
                  </a:ext>
                </a:extLst>
              </p14:cNvPr>
              <p14:cNvContentPartPr/>
              <p14:nvPr/>
            </p14:nvContentPartPr>
            <p14:xfrm>
              <a:off x="-752412" y="427425"/>
              <a:ext cx="360" cy="360"/>
            </p14:xfrm>
          </p:contentPart>
        </mc:Choice>
        <mc:Fallback xmlns="">
          <p:pic>
            <p:nvPicPr>
              <p:cNvPr id="39" name="Ink 38">
                <a:extLst>
                  <a:ext uri="{FF2B5EF4-FFF2-40B4-BE49-F238E27FC236}">
                    <a16:creationId xmlns:a16="http://schemas.microsoft.com/office/drawing/2014/main" id="{FFC25AB8-4E8F-4DB2-8ABF-0A448DFB17A2}"/>
                  </a:ext>
                </a:extLst>
              </p:cNvPr>
              <p:cNvPicPr/>
              <p:nvPr/>
            </p:nvPicPr>
            <p:blipFill>
              <a:blip r:embed="rId3"/>
              <a:stretch>
                <a:fillRect/>
              </a:stretch>
            </p:blipFill>
            <p:spPr>
              <a:xfrm>
                <a:off x="-761052" y="418785"/>
                <a:ext cx="18000" cy="18000"/>
              </a:xfrm>
              <a:prstGeom prst="rect">
                <a:avLst/>
              </a:prstGeom>
            </p:spPr>
          </p:pic>
        </mc:Fallback>
      </mc:AlternateContent>
      <p:pic>
        <p:nvPicPr>
          <p:cNvPr id="87" name="Picture 86">
            <a:extLst>
              <a:ext uri="{FF2B5EF4-FFF2-40B4-BE49-F238E27FC236}">
                <a16:creationId xmlns:a16="http://schemas.microsoft.com/office/drawing/2014/main" id="{8E3A41C3-4AEE-4147-AF85-DB586F32EB46}"/>
              </a:ext>
            </a:extLst>
          </p:cNvPr>
          <p:cNvPicPr>
            <a:picLocks noChangeAspect="1"/>
          </p:cNvPicPr>
          <p:nvPr/>
        </p:nvPicPr>
        <p:blipFill>
          <a:blip r:embed="rId4"/>
          <a:stretch>
            <a:fillRect/>
          </a:stretch>
        </p:blipFill>
        <p:spPr>
          <a:xfrm>
            <a:off x="1" y="91025"/>
            <a:ext cx="12190200" cy="6766975"/>
          </a:xfrm>
          <a:prstGeom prst="rect">
            <a:avLst/>
          </a:prstGeom>
        </p:spPr>
      </p:pic>
      <p:sp>
        <p:nvSpPr>
          <p:cNvPr id="88" name="TextBox 87">
            <a:extLst>
              <a:ext uri="{FF2B5EF4-FFF2-40B4-BE49-F238E27FC236}">
                <a16:creationId xmlns:a16="http://schemas.microsoft.com/office/drawing/2014/main" id="{7042B78E-A170-438D-A856-6E60E5068DED}"/>
              </a:ext>
            </a:extLst>
          </p:cNvPr>
          <p:cNvSpPr txBox="1"/>
          <p:nvPr/>
        </p:nvSpPr>
        <p:spPr>
          <a:xfrm>
            <a:off x="8288594" y="3429000"/>
            <a:ext cx="2875935" cy="769441"/>
          </a:xfrm>
          <a:prstGeom prst="rect">
            <a:avLst/>
          </a:prstGeom>
          <a:noFill/>
        </p:spPr>
        <p:txBody>
          <a:bodyPr wrap="square" rtlCol="0">
            <a:spAutoFit/>
          </a:bodyPr>
          <a:lstStyle/>
          <a:p>
            <a:r>
              <a:rPr lang="en-US" sz="4400" b="1" dirty="0"/>
              <a:t>lipogenesis</a:t>
            </a:r>
          </a:p>
        </p:txBody>
      </p:sp>
    </p:spTree>
    <p:extLst>
      <p:ext uri="{BB962C8B-B14F-4D97-AF65-F5344CB8AC3E}">
        <p14:creationId xmlns:p14="http://schemas.microsoft.com/office/powerpoint/2010/main" val="342968573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E9349E-CEAB-4056-B97E-707C9AE01860}"/>
              </a:ext>
            </a:extLst>
          </p:cNvPr>
          <p:cNvSpPr txBox="1"/>
          <p:nvPr/>
        </p:nvSpPr>
        <p:spPr>
          <a:xfrm>
            <a:off x="2979174" y="442452"/>
            <a:ext cx="6563032" cy="923330"/>
          </a:xfrm>
          <a:prstGeom prst="rect">
            <a:avLst/>
          </a:prstGeom>
          <a:noFill/>
        </p:spPr>
        <p:txBody>
          <a:bodyPr wrap="square" rtlCol="0">
            <a:spAutoFit/>
          </a:bodyPr>
          <a:lstStyle/>
          <a:p>
            <a:r>
              <a:rPr lang="en-US" sz="5400" b="1" dirty="0">
                <a:solidFill>
                  <a:srgbClr val="FF0000"/>
                </a:solidFill>
              </a:rPr>
              <a:t>What is lipogenesis ?</a:t>
            </a:r>
          </a:p>
        </p:txBody>
      </p:sp>
      <p:sp>
        <p:nvSpPr>
          <p:cNvPr id="4" name="TextBox 3">
            <a:extLst>
              <a:ext uri="{FF2B5EF4-FFF2-40B4-BE49-F238E27FC236}">
                <a16:creationId xmlns:a16="http://schemas.microsoft.com/office/drawing/2014/main" id="{95DF631C-C5DB-4724-99AF-983037FD5767}"/>
              </a:ext>
            </a:extLst>
          </p:cNvPr>
          <p:cNvSpPr txBox="1"/>
          <p:nvPr/>
        </p:nvSpPr>
        <p:spPr>
          <a:xfrm>
            <a:off x="483010" y="1748983"/>
            <a:ext cx="10887996" cy="954107"/>
          </a:xfrm>
          <a:prstGeom prst="rect">
            <a:avLst/>
          </a:prstGeom>
          <a:noFill/>
        </p:spPr>
        <p:txBody>
          <a:bodyPr wrap="square">
            <a:spAutoFit/>
          </a:bodyPr>
          <a:lstStyle/>
          <a:p>
            <a:r>
              <a:rPr lang="en-US" sz="2800" b="1" dirty="0"/>
              <a:t>Lipogenesis is the metabolic process through which </a:t>
            </a:r>
            <a:r>
              <a:rPr lang="en-US" sz="2800" b="1" u="sng" dirty="0">
                <a:solidFill>
                  <a:srgbClr val="FF0000"/>
                </a:solidFill>
              </a:rPr>
              <a:t>acetyl-CoA</a:t>
            </a:r>
            <a:r>
              <a:rPr lang="en-US" sz="2800" b="1" dirty="0"/>
              <a:t> is converted to </a:t>
            </a:r>
            <a:r>
              <a:rPr lang="en-US" sz="2800" b="1" u="sng" dirty="0">
                <a:solidFill>
                  <a:srgbClr val="FF0000"/>
                </a:solidFill>
              </a:rPr>
              <a:t>triglyceride</a:t>
            </a:r>
            <a:r>
              <a:rPr lang="en-US" sz="2800" b="1" dirty="0"/>
              <a:t> for storage in fat</a:t>
            </a:r>
          </a:p>
        </p:txBody>
      </p:sp>
      <p:sp>
        <p:nvSpPr>
          <p:cNvPr id="6" name="TextBox 5">
            <a:extLst>
              <a:ext uri="{FF2B5EF4-FFF2-40B4-BE49-F238E27FC236}">
                <a16:creationId xmlns:a16="http://schemas.microsoft.com/office/drawing/2014/main" id="{195597E0-BFA7-489A-97E7-FE228B20E34D}"/>
              </a:ext>
            </a:extLst>
          </p:cNvPr>
          <p:cNvSpPr txBox="1"/>
          <p:nvPr/>
        </p:nvSpPr>
        <p:spPr>
          <a:xfrm>
            <a:off x="851719" y="3209402"/>
            <a:ext cx="10770010" cy="523220"/>
          </a:xfrm>
          <a:prstGeom prst="rect">
            <a:avLst/>
          </a:prstGeom>
          <a:noFill/>
        </p:spPr>
        <p:txBody>
          <a:bodyPr wrap="square">
            <a:spAutoFit/>
          </a:bodyPr>
          <a:lstStyle/>
          <a:p>
            <a:r>
              <a:rPr lang="en-US" sz="2800" b="1" dirty="0"/>
              <a:t>The triglycerides in fat are packaged within cytoplasmic </a:t>
            </a:r>
            <a:r>
              <a:rPr lang="en-US" sz="2800" b="1" u="sng" dirty="0">
                <a:solidFill>
                  <a:srgbClr val="FF0000"/>
                </a:solidFill>
              </a:rPr>
              <a:t>lipid droplets</a:t>
            </a:r>
            <a:r>
              <a:rPr lang="en-US" sz="2800" b="1" dirty="0"/>
              <a:t>. </a:t>
            </a:r>
          </a:p>
        </p:txBody>
      </p:sp>
      <p:sp>
        <p:nvSpPr>
          <p:cNvPr id="8" name="TextBox 7">
            <a:extLst>
              <a:ext uri="{FF2B5EF4-FFF2-40B4-BE49-F238E27FC236}">
                <a16:creationId xmlns:a16="http://schemas.microsoft.com/office/drawing/2014/main" id="{702D826F-A0D7-47FC-BCFE-0741AA765A4D}"/>
              </a:ext>
            </a:extLst>
          </p:cNvPr>
          <p:cNvSpPr txBox="1"/>
          <p:nvPr/>
        </p:nvSpPr>
        <p:spPr>
          <a:xfrm>
            <a:off x="483010" y="3925980"/>
            <a:ext cx="11256706" cy="830997"/>
          </a:xfrm>
          <a:prstGeom prst="rect">
            <a:avLst/>
          </a:prstGeom>
          <a:noFill/>
        </p:spPr>
        <p:txBody>
          <a:bodyPr wrap="square">
            <a:spAutoFit/>
          </a:bodyPr>
          <a:lstStyle/>
          <a:p>
            <a:r>
              <a:rPr lang="en-US" sz="2400" b="1" dirty="0"/>
              <a:t>The process begins with acetyl-CoA, which is an organic compound used to transfer energy from metabolism of carbohydrates, fatty acids, and ethanol.</a:t>
            </a:r>
          </a:p>
        </p:txBody>
      </p:sp>
      <p:sp>
        <p:nvSpPr>
          <p:cNvPr id="10" name="TextBox 9">
            <a:extLst>
              <a:ext uri="{FF2B5EF4-FFF2-40B4-BE49-F238E27FC236}">
                <a16:creationId xmlns:a16="http://schemas.microsoft.com/office/drawing/2014/main" id="{F125E907-D12F-42C0-8EF4-1432AAED8131}"/>
              </a:ext>
            </a:extLst>
          </p:cNvPr>
          <p:cNvSpPr txBox="1"/>
          <p:nvPr/>
        </p:nvSpPr>
        <p:spPr>
          <a:xfrm>
            <a:off x="483010" y="4950335"/>
            <a:ext cx="11708990" cy="1384995"/>
          </a:xfrm>
          <a:prstGeom prst="rect">
            <a:avLst/>
          </a:prstGeom>
          <a:noFill/>
        </p:spPr>
        <p:txBody>
          <a:bodyPr wrap="square">
            <a:spAutoFit/>
          </a:bodyPr>
          <a:lstStyle/>
          <a:p>
            <a:r>
              <a:rPr lang="en-US" sz="2800" b="1" dirty="0"/>
              <a:t>Through </a:t>
            </a:r>
            <a:r>
              <a:rPr lang="en-US" sz="2800" b="1" u="sng" dirty="0">
                <a:solidFill>
                  <a:srgbClr val="FF0000"/>
                </a:solidFill>
              </a:rPr>
              <a:t>the citric acid cycle</a:t>
            </a:r>
            <a:r>
              <a:rPr lang="en-US" sz="2800" b="1" dirty="0"/>
              <a:t>, acetyl-CoA is broken down to produce </a:t>
            </a:r>
            <a:r>
              <a:rPr lang="en-US" sz="2800" b="1" u="sng" dirty="0">
                <a:solidFill>
                  <a:srgbClr val="FF0000"/>
                </a:solidFill>
              </a:rPr>
              <a:t>ATP</a:t>
            </a:r>
            <a:r>
              <a:rPr lang="en-US" sz="2800" b="1" dirty="0"/>
              <a:t>, which is then an energy source for many metabolic processes, including protein synthesis and muscle contraction.</a:t>
            </a:r>
          </a:p>
        </p:txBody>
      </p:sp>
    </p:spTree>
    <p:extLst>
      <p:ext uri="{BB962C8B-B14F-4D97-AF65-F5344CB8AC3E}">
        <p14:creationId xmlns:p14="http://schemas.microsoft.com/office/powerpoint/2010/main" val="4047671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5F70CB-D373-4B19-BF31-47912E8BCC1E}"/>
              </a:ext>
            </a:extLst>
          </p:cNvPr>
          <p:cNvSpPr txBox="1"/>
          <p:nvPr/>
        </p:nvSpPr>
        <p:spPr>
          <a:xfrm>
            <a:off x="4368595" y="397896"/>
            <a:ext cx="3454810" cy="646331"/>
          </a:xfrm>
          <a:prstGeom prst="rect">
            <a:avLst/>
          </a:prstGeom>
          <a:solidFill>
            <a:srgbClr val="FF9999"/>
          </a:solidFill>
        </p:spPr>
        <p:txBody>
          <a:bodyPr wrap="square">
            <a:spAutoFit/>
          </a:bodyPr>
          <a:lstStyle/>
          <a:p>
            <a:r>
              <a:rPr lang="en-US" sz="3600" b="1" dirty="0"/>
              <a:t>Migrating cells</a:t>
            </a:r>
          </a:p>
        </p:txBody>
      </p:sp>
      <p:sp>
        <p:nvSpPr>
          <p:cNvPr id="5" name="TextBox 4">
            <a:extLst>
              <a:ext uri="{FF2B5EF4-FFF2-40B4-BE49-F238E27FC236}">
                <a16:creationId xmlns:a16="http://schemas.microsoft.com/office/drawing/2014/main" id="{3C6AC6BA-AA43-4176-A6D8-AE00AF6B3162}"/>
              </a:ext>
            </a:extLst>
          </p:cNvPr>
          <p:cNvSpPr txBox="1"/>
          <p:nvPr/>
        </p:nvSpPr>
        <p:spPr>
          <a:xfrm>
            <a:off x="1042834" y="2170235"/>
            <a:ext cx="10106332" cy="1077218"/>
          </a:xfrm>
          <a:prstGeom prst="rect">
            <a:avLst/>
          </a:prstGeom>
          <a:noFill/>
        </p:spPr>
        <p:txBody>
          <a:bodyPr wrap="square">
            <a:spAutoFit/>
          </a:bodyPr>
          <a:lstStyle/>
          <a:p>
            <a:r>
              <a:rPr lang="en-US" sz="3200" b="1" dirty="0"/>
              <a:t>free cells that reside in the interstices of loose connective tissue</a:t>
            </a:r>
          </a:p>
        </p:txBody>
      </p:sp>
      <p:sp>
        <p:nvSpPr>
          <p:cNvPr id="7" name="TextBox 6">
            <a:extLst>
              <a:ext uri="{FF2B5EF4-FFF2-40B4-BE49-F238E27FC236}">
                <a16:creationId xmlns:a16="http://schemas.microsoft.com/office/drawing/2014/main" id="{0FD36DF3-BAC0-47EF-AC83-3C8038331EC8}"/>
              </a:ext>
            </a:extLst>
          </p:cNvPr>
          <p:cNvSpPr txBox="1"/>
          <p:nvPr/>
        </p:nvSpPr>
        <p:spPr>
          <a:xfrm>
            <a:off x="1146686" y="4373462"/>
            <a:ext cx="10268565" cy="1077218"/>
          </a:xfrm>
          <a:prstGeom prst="rect">
            <a:avLst/>
          </a:prstGeom>
          <a:noFill/>
        </p:spPr>
        <p:txBody>
          <a:bodyPr wrap="square">
            <a:spAutoFit/>
          </a:bodyPr>
          <a:lstStyle/>
          <a:p>
            <a:r>
              <a:rPr lang="en-US" sz="3200" b="1" dirty="0"/>
              <a:t>These vary in their abundance and are free to migrate through the extracellular spaces</a:t>
            </a:r>
          </a:p>
        </p:txBody>
      </p:sp>
    </p:spTree>
    <p:extLst>
      <p:ext uri="{BB962C8B-B14F-4D97-AF65-F5344CB8AC3E}">
        <p14:creationId xmlns:p14="http://schemas.microsoft.com/office/powerpoint/2010/main" val="110092771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088D5D-B80B-48C7-B9EE-B235F6F2E5D2}"/>
              </a:ext>
            </a:extLst>
          </p:cNvPr>
          <p:cNvSpPr txBox="1"/>
          <p:nvPr/>
        </p:nvSpPr>
        <p:spPr>
          <a:xfrm>
            <a:off x="4288093" y="471638"/>
            <a:ext cx="4221726" cy="707886"/>
          </a:xfrm>
          <a:prstGeom prst="rect">
            <a:avLst/>
          </a:prstGeom>
          <a:solidFill>
            <a:srgbClr val="CCFFFF"/>
          </a:solidFill>
        </p:spPr>
        <p:txBody>
          <a:bodyPr wrap="square">
            <a:spAutoFit/>
          </a:bodyPr>
          <a:lstStyle/>
          <a:p>
            <a:r>
              <a:rPr lang="en-US" sz="4000" b="1" dirty="0"/>
              <a:t> 1- the mast cells</a:t>
            </a:r>
          </a:p>
        </p:txBody>
      </p:sp>
      <p:sp>
        <p:nvSpPr>
          <p:cNvPr id="5" name="TextBox 4">
            <a:extLst>
              <a:ext uri="{FF2B5EF4-FFF2-40B4-BE49-F238E27FC236}">
                <a16:creationId xmlns:a16="http://schemas.microsoft.com/office/drawing/2014/main" id="{CF0FE3BC-C4A7-4595-A7CF-6FFC4DFA1C6F}"/>
              </a:ext>
            </a:extLst>
          </p:cNvPr>
          <p:cNvSpPr txBox="1"/>
          <p:nvPr/>
        </p:nvSpPr>
        <p:spPr>
          <a:xfrm>
            <a:off x="689486" y="1498261"/>
            <a:ext cx="11502513" cy="954107"/>
          </a:xfrm>
          <a:prstGeom prst="rect">
            <a:avLst/>
          </a:prstGeom>
          <a:noFill/>
        </p:spPr>
        <p:txBody>
          <a:bodyPr wrap="square">
            <a:spAutoFit/>
          </a:bodyPr>
          <a:lstStyle/>
          <a:p>
            <a:r>
              <a:rPr lang="en-US" sz="2800" b="1" dirty="0"/>
              <a:t>these have a cell body filled with coarse granules that contain many biologically active substances</a:t>
            </a:r>
          </a:p>
        </p:txBody>
      </p:sp>
      <p:sp>
        <p:nvSpPr>
          <p:cNvPr id="7" name="TextBox 6">
            <a:extLst>
              <a:ext uri="{FF2B5EF4-FFF2-40B4-BE49-F238E27FC236}">
                <a16:creationId xmlns:a16="http://schemas.microsoft.com/office/drawing/2014/main" id="{868BD622-AD90-4281-969E-F8C7509806E6}"/>
              </a:ext>
            </a:extLst>
          </p:cNvPr>
          <p:cNvSpPr txBox="1"/>
          <p:nvPr/>
        </p:nvSpPr>
        <p:spPr>
          <a:xfrm>
            <a:off x="689486" y="2905121"/>
            <a:ext cx="10194824" cy="584775"/>
          </a:xfrm>
          <a:prstGeom prst="rect">
            <a:avLst/>
          </a:prstGeom>
          <a:noFill/>
        </p:spPr>
        <p:txBody>
          <a:bodyPr wrap="square">
            <a:spAutoFit/>
          </a:bodyPr>
          <a:lstStyle/>
          <a:p>
            <a:r>
              <a:rPr lang="en-US" sz="3200" b="1" u="sng" dirty="0">
                <a:solidFill>
                  <a:srgbClr val="FF0000"/>
                </a:solidFill>
              </a:rPr>
              <a:t>Histamine</a:t>
            </a:r>
            <a:r>
              <a:rPr lang="en-US" sz="3200" b="1" dirty="0"/>
              <a:t> affects vascular permeability</a:t>
            </a:r>
          </a:p>
        </p:txBody>
      </p:sp>
      <p:sp>
        <p:nvSpPr>
          <p:cNvPr id="9" name="TextBox 8">
            <a:extLst>
              <a:ext uri="{FF2B5EF4-FFF2-40B4-BE49-F238E27FC236}">
                <a16:creationId xmlns:a16="http://schemas.microsoft.com/office/drawing/2014/main" id="{1448B8B3-A8D6-408A-975E-8F05E5FA5B76}"/>
              </a:ext>
            </a:extLst>
          </p:cNvPr>
          <p:cNvSpPr txBox="1"/>
          <p:nvPr/>
        </p:nvSpPr>
        <p:spPr>
          <a:xfrm>
            <a:off x="530942" y="4114489"/>
            <a:ext cx="11194025" cy="584775"/>
          </a:xfrm>
          <a:prstGeom prst="rect">
            <a:avLst/>
          </a:prstGeom>
          <a:noFill/>
        </p:spPr>
        <p:txBody>
          <a:bodyPr wrap="square">
            <a:spAutoFit/>
          </a:bodyPr>
          <a:lstStyle/>
          <a:p>
            <a:r>
              <a:rPr lang="en-US" sz="3200" b="1" u="sng" dirty="0">
                <a:solidFill>
                  <a:srgbClr val="FF0000"/>
                </a:solidFill>
              </a:rPr>
              <a:t>heparin, </a:t>
            </a:r>
            <a:r>
              <a:rPr lang="en-US" sz="3200" b="1" dirty="0"/>
              <a:t>when added to blood, delays or prevents its clotting</a:t>
            </a:r>
          </a:p>
        </p:txBody>
      </p:sp>
    </p:spTree>
    <p:extLst>
      <p:ext uri="{BB962C8B-B14F-4D97-AF65-F5344CB8AC3E}">
        <p14:creationId xmlns:p14="http://schemas.microsoft.com/office/powerpoint/2010/main" val="3476591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00A621-BB4E-4A76-A88E-AB4A4AC475FA}"/>
              </a:ext>
            </a:extLst>
          </p:cNvPr>
          <p:cNvPicPr>
            <a:picLocks noChangeAspect="1"/>
          </p:cNvPicPr>
          <p:nvPr/>
        </p:nvPicPr>
        <p:blipFill>
          <a:blip r:embed="rId2"/>
          <a:stretch>
            <a:fillRect/>
          </a:stretch>
        </p:blipFill>
        <p:spPr>
          <a:xfrm>
            <a:off x="700583" y="509666"/>
            <a:ext cx="3085216" cy="5621310"/>
          </a:xfrm>
          <a:prstGeom prst="rect">
            <a:avLst/>
          </a:prstGeom>
        </p:spPr>
      </p:pic>
      <p:cxnSp>
        <p:nvCxnSpPr>
          <p:cNvPr id="20" name="Straight Connector 1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2509CF0-2783-4B40-9E44-11F093776F2B}"/>
              </a:ext>
            </a:extLst>
          </p:cNvPr>
          <p:cNvPicPr>
            <a:picLocks noChangeAspect="1"/>
          </p:cNvPicPr>
          <p:nvPr/>
        </p:nvPicPr>
        <p:blipFill>
          <a:blip r:embed="rId3"/>
          <a:stretch>
            <a:fillRect/>
          </a:stretch>
        </p:blipFill>
        <p:spPr>
          <a:xfrm>
            <a:off x="4310676" y="869430"/>
            <a:ext cx="3537345" cy="4858897"/>
          </a:xfrm>
          <a:prstGeom prst="rect">
            <a:avLst/>
          </a:prstGeom>
        </p:spPr>
      </p:pic>
      <p:cxnSp>
        <p:nvCxnSpPr>
          <p:cNvPr id="21" name="Straight Connector 1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1ADE89B-36C8-4B49-A32B-DAA0692C5E49}"/>
              </a:ext>
            </a:extLst>
          </p:cNvPr>
          <p:cNvPicPr>
            <a:picLocks noChangeAspect="1"/>
          </p:cNvPicPr>
          <p:nvPr/>
        </p:nvPicPr>
        <p:blipFill>
          <a:blip r:embed="rId4"/>
          <a:stretch>
            <a:fillRect/>
          </a:stretch>
        </p:blipFill>
        <p:spPr>
          <a:xfrm>
            <a:off x="8162335" y="704537"/>
            <a:ext cx="3769833" cy="5426439"/>
          </a:xfrm>
          <a:prstGeom prst="rect">
            <a:avLst/>
          </a:prstGeom>
        </p:spPr>
      </p:pic>
    </p:spTree>
    <p:extLst>
      <p:ext uri="{BB962C8B-B14F-4D97-AF65-F5344CB8AC3E}">
        <p14:creationId xmlns:p14="http://schemas.microsoft.com/office/powerpoint/2010/main" val="1344620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B7C6AC-0E6D-4393-82F3-705B2CDB6E6B}"/>
              </a:ext>
            </a:extLst>
          </p:cNvPr>
          <p:cNvSpPr txBox="1"/>
          <p:nvPr/>
        </p:nvSpPr>
        <p:spPr>
          <a:xfrm>
            <a:off x="731254" y="963571"/>
            <a:ext cx="10713494" cy="954107"/>
          </a:xfrm>
          <a:prstGeom prst="rect">
            <a:avLst/>
          </a:prstGeom>
          <a:noFill/>
        </p:spPr>
        <p:txBody>
          <a:bodyPr wrap="square">
            <a:spAutoFit/>
          </a:bodyPr>
          <a:lstStyle/>
          <a:p>
            <a:r>
              <a:rPr lang="en-US" sz="2800" b="1" dirty="0"/>
              <a:t>Mast cells respond to mechanical or chemical irritation by discharging varying numbers of their granules. </a:t>
            </a:r>
          </a:p>
        </p:txBody>
      </p:sp>
      <p:sp>
        <p:nvSpPr>
          <p:cNvPr id="5" name="TextBox 4">
            <a:extLst>
              <a:ext uri="{FF2B5EF4-FFF2-40B4-BE49-F238E27FC236}">
                <a16:creationId xmlns:a16="http://schemas.microsoft.com/office/drawing/2014/main" id="{3E23F28D-218C-4191-8E1E-230D276716A2}"/>
              </a:ext>
            </a:extLst>
          </p:cNvPr>
          <p:cNvSpPr txBox="1"/>
          <p:nvPr/>
        </p:nvSpPr>
        <p:spPr>
          <a:xfrm>
            <a:off x="615745" y="3144316"/>
            <a:ext cx="11153467" cy="1384995"/>
          </a:xfrm>
          <a:prstGeom prst="rect">
            <a:avLst/>
          </a:prstGeom>
          <a:noFill/>
        </p:spPr>
        <p:txBody>
          <a:bodyPr wrap="square">
            <a:spAutoFit/>
          </a:bodyPr>
          <a:lstStyle/>
          <a:p>
            <a:r>
              <a:rPr lang="en-US" sz="2800" b="1" dirty="0"/>
              <a:t>Histamine released from them causes fluid to escape from </a:t>
            </a:r>
            <a:r>
              <a:rPr lang="en-US" sz="2800" b="1" dirty="0" err="1"/>
              <a:t>neighbouring</a:t>
            </a:r>
            <a:r>
              <a:rPr lang="en-US" sz="2800" b="1" dirty="0"/>
              <a:t> capillaries or venules; this results in local swelling, as seen in the welt that appears around an insect bite.</a:t>
            </a:r>
          </a:p>
        </p:txBody>
      </p:sp>
    </p:spTree>
    <p:extLst>
      <p:ext uri="{BB962C8B-B14F-4D97-AF65-F5344CB8AC3E}">
        <p14:creationId xmlns:p14="http://schemas.microsoft.com/office/powerpoint/2010/main" val="2003370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FC0635-55DB-45A0-9B96-676AE37356DF}"/>
              </a:ext>
            </a:extLst>
          </p:cNvPr>
          <p:cNvSpPr txBox="1"/>
          <p:nvPr/>
        </p:nvSpPr>
        <p:spPr>
          <a:xfrm>
            <a:off x="4214351" y="279908"/>
            <a:ext cx="3027107" cy="646331"/>
          </a:xfrm>
          <a:prstGeom prst="rect">
            <a:avLst/>
          </a:prstGeom>
          <a:solidFill>
            <a:srgbClr val="FF99FF"/>
          </a:solidFill>
        </p:spPr>
        <p:txBody>
          <a:bodyPr wrap="square">
            <a:spAutoFit/>
          </a:bodyPr>
          <a:lstStyle/>
          <a:p>
            <a:r>
              <a:rPr lang="en-US" sz="3600" b="1" dirty="0"/>
              <a:t>2- Eosinophils</a:t>
            </a:r>
          </a:p>
        </p:txBody>
      </p:sp>
      <p:sp>
        <p:nvSpPr>
          <p:cNvPr id="5" name="TextBox 4">
            <a:extLst>
              <a:ext uri="{FF2B5EF4-FFF2-40B4-BE49-F238E27FC236}">
                <a16:creationId xmlns:a16="http://schemas.microsoft.com/office/drawing/2014/main" id="{1559BA5F-C80C-42AF-9F86-8F18DF45F44A}"/>
              </a:ext>
            </a:extLst>
          </p:cNvPr>
          <p:cNvSpPr txBox="1"/>
          <p:nvPr/>
        </p:nvSpPr>
        <p:spPr>
          <a:xfrm>
            <a:off x="704236" y="1563018"/>
            <a:ext cx="6098458" cy="523220"/>
          </a:xfrm>
          <a:prstGeom prst="rect">
            <a:avLst/>
          </a:prstGeom>
          <a:noFill/>
        </p:spPr>
        <p:txBody>
          <a:bodyPr wrap="square">
            <a:spAutoFit/>
          </a:bodyPr>
          <a:lstStyle/>
          <a:p>
            <a:r>
              <a:rPr lang="en-US" sz="2800" b="1" dirty="0"/>
              <a:t>a type of white blood cell, or leukocyte</a:t>
            </a:r>
          </a:p>
        </p:txBody>
      </p:sp>
      <p:sp>
        <p:nvSpPr>
          <p:cNvPr id="7" name="TextBox 6">
            <a:extLst>
              <a:ext uri="{FF2B5EF4-FFF2-40B4-BE49-F238E27FC236}">
                <a16:creationId xmlns:a16="http://schemas.microsoft.com/office/drawing/2014/main" id="{FFF3848B-C0F5-49E6-948B-DFD04A082969}"/>
              </a:ext>
            </a:extLst>
          </p:cNvPr>
          <p:cNvSpPr txBox="1"/>
          <p:nvPr/>
        </p:nvSpPr>
        <p:spPr>
          <a:xfrm>
            <a:off x="925461" y="2723017"/>
            <a:ext cx="10681520" cy="954107"/>
          </a:xfrm>
          <a:prstGeom prst="rect">
            <a:avLst/>
          </a:prstGeom>
          <a:noFill/>
        </p:spPr>
        <p:txBody>
          <a:bodyPr wrap="square">
            <a:spAutoFit/>
          </a:bodyPr>
          <a:lstStyle/>
          <a:p>
            <a:r>
              <a:rPr lang="en-US" sz="2800" b="1" dirty="0"/>
              <a:t>Some of these </a:t>
            </a:r>
            <a:r>
              <a:rPr lang="en-US" sz="2800" b="1" u="sng" dirty="0">
                <a:solidFill>
                  <a:srgbClr val="FF0000"/>
                </a:solidFill>
              </a:rPr>
              <a:t>migrate </a:t>
            </a:r>
            <a:r>
              <a:rPr lang="en-US" sz="2800" b="1" dirty="0"/>
              <a:t>through the walls of capillaries and take up residence in the connective tissues</a:t>
            </a:r>
          </a:p>
        </p:txBody>
      </p:sp>
      <p:sp>
        <p:nvSpPr>
          <p:cNvPr id="9" name="TextBox 8">
            <a:extLst>
              <a:ext uri="{FF2B5EF4-FFF2-40B4-BE49-F238E27FC236}">
                <a16:creationId xmlns:a16="http://schemas.microsoft.com/office/drawing/2014/main" id="{FC345B72-B803-458C-BB76-072D475A781A}"/>
              </a:ext>
            </a:extLst>
          </p:cNvPr>
          <p:cNvSpPr txBox="1"/>
          <p:nvPr/>
        </p:nvSpPr>
        <p:spPr>
          <a:xfrm>
            <a:off x="774291" y="3930171"/>
            <a:ext cx="10832690" cy="954107"/>
          </a:xfrm>
          <a:prstGeom prst="rect">
            <a:avLst/>
          </a:prstGeom>
          <a:noFill/>
        </p:spPr>
        <p:txBody>
          <a:bodyPr wrap="square">
            <a:spAutoFit/>
          </a:bodyPr>
          <a:lstStyle/>
          <a:p>
            <a:r>
              <a:rPr lang="en-US" sz="2800" b="1" dirty="0"/>
              <a:t>They have polymorphous nuclei and, in the cell substance outside the nuclei, coarse granules that stain with eosin and other acid dyes. </a:t>
            </a:r>
          </a:p>
        </p:txBody>
      </p:sp>
      <p:sp>
        <p:nvSpPr>
          <p:cNvPr id="11" name="TextBox 10">
            <a:extLst>
              <a:ext uri="{FF2B5EF4-FFF2-40B4-BE49-F238E27FC236}">
                <a16:creationId xmlns:a16="http://schemas.microsoft.com/office/drawing/2014/main" id="{58656538-64BF-4425-B337-7E4A43D35E9D}"/>
              </a:ext>
            </a:extLst>
          </p:cNvPr>
          <p:cNvSpPr txBox="1"/>
          <p:nvPr/>
        </p:nvSpPr>
        <p:spPr>
          <a:xfrm>
            <a:off x="973394" y="5701551"/>
            <a:ext cx="10294374" cy="954107"/>
          </a:xfrm>
          <a:prstGeom prst="rect">
            <a:avLst/>
          </a:prstGeom>
          <a:noFill/>
        </p:spPr>
        <p:txBody>
          <a:bodyPr wrap="square">
            <a:spAutoFit/>
          </a:bodyPr>
          <a:lstStyle/>
          <a:p>
            <a:r>
              <a:rPr lang="en-US" sz="2800" b="1" dirty="0"/>
              <a:t>The cells are believed to </a:t>
            </a:r>
            <a:r>
              <a:rPr lang="en-US" sz="2800" b="1" u="sng" dirty="0">
                <a:solidFill>
                  <a:srgbClr val="FF0000"/>
                </a:solidFill>
              </a:rPr>
              <a:t>phagocytose</a:t>
            </a:r>
            <a:r>
              <a:rPr lang="en-US" sz="2800" b="1" dirty="0"/>
              <a:t> and break down antigen-antibody complexes.</a:t>
            </a:r>
          </a:p>
        </p:txBody>
      </p:sp>
    </p:spTree>
    <p:extLst>
      <p:ext uri="{BB962C8B-B14F-4D97-AF65-F5344CB8AC3E}">
        <p14:creationId xmlns:p14="http://schemas.microsoft.com/office/powerpoint/2010/main" val="2949690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444B6A-BFFB-4C28-849F-B740361F7873}"/>
              </a:ext>
            </a:extLst>
          </p:cNvPr>
          <p:cNvPicPr>
            <a:picLocks noChangeAspect="1"/>
          </p:cNvPicPr>
          <p:nvPr/>
        </p:nvPicPr>
        <p:blipFill>
          <a:blip r:embed="rId2"/>
          <a:stretch>
            <a:fillRect/>
          </a:stretch>
        </p:blipFill>
        <p:spPr>
          <a:xfrm>
            <a:off x="1430594" y="396028"/>
            <a:ext cx="8863779" cy="6004772"/>
          </a:xfrm>
          <a:prstGeom prst="rect">
            <a:avLst/>
          </a:prstGeom>
        </p:spPr>
      </p:pic>
    </p:spTree>
    <p:extLst>
      <p:ext uri="{BB962C8B-B14F-4D97-AF65-F5344CB8AC3E}">
        <p14:creationId xmlns:p14="http://schemas.microsoft.com/office/powerpoint/2010/main" val="277252414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C81CD8-9B94-45E0-B1CA-64DAF31E6F5A}"/>
              </a:ext>
            </a:extLst>
          </p:cNvPr>
          <p:cNvSpPr txBox="1"/>
          <p:nvPr/>
        </p:nvSpPr>
        <p:spPr>
          <a:xfrm>
            <a:off x="3830894" y="442140"/>
            <a:ext cx="3794023" cy="646331"/>
          </a:xfrm>
          <a:prstGeom prst="rect">
            <a:avLst/>
          </a:prstGeom>
          <a:solidFill>
            <a:srgbClr val="FFCCCC"/>
          </a:solidFill>
        </p:spPr>
        <p:txBody>
          <a:bodyPr wrap="square">
            <a:spAutoFit/>
          </a:bodyPr>
          <a:lstStyle/>
          <a:p>
            <a:r>
              <a:rPr lang="en-US" sz="3600" b="1" dirty="0"/>
              <a:t>3-	Plasma cells </a:t>
            </a:r>
          </a:p>
        </p:txBody>
      </p:sp>
      <p:sp>
        <p:nvSpPr>
          <p:cNvPr id="5" name="TextBox 4">
            <a:extLst>
              <a:ext uri="{FF2B5EF4-FFF2-40B4-BE49-F238E27FC236}">
                <a16:creationId xmlns:a16="http://schemas.microsoft.com/office/drawing/2014/main" id="{3CB5277A-9629-4F0D-B09A-F70D3471EDD9}"/>
              </a:ext>
            </a:extLst>
          </p:cNvPr>
          <p:cNvSpPr txBox="1"/>
          <p:nvPr/>
        </p:nvSpPr>
        <p:spPr>
          <a:xfrm>
            <a:off x="309716" y="1713722"/>
            <a:ext cx="11267768" cy="1384995"/>
          </a:xfrm>
          <a:prstGeom prst="rect">
            <a:avLst/>
          </a:prstGeom>
          <a:noFill/>
        </p:spPr>
        <p:txBody>
          <a:bodyPr wrap="square">
            <a:spAutoFit/>
          </a:bodyPr>
          <a:lstStyle/>
          <a:p>
            <a:r>
              <a:rPr lang="en-US" sz="2800" b="1" dirty="0"/>
              <a:t>Plasma cells are mature antibody-secreting  lymphocytes that are present in limited numbers in loose connective tissues and in larger numbers in lymphoid tissue</a:t>
            </a:r>
          </a:p>
        </p:txBody>
      </p:sp>
      <p:sp>
        <p:nvSpPr>
          <p:cNvPr id="7" name="TextBox 6">
            <a:extLst>
              <a:ext uri="{FF2B5EF4-FFF2-40B4-BE49-F238E27FC236}">
                <a16:creationId xmlns:a16="http://schemas.microsoft.com/office/drawing/2014/main" id="{BD8922E6-42BB-45A0-A2EE-9A19DB8E7FCB}"/>
              </a:ext>
            </a:extLst>
          </p:cNvPr>
          <p:cNvSpPr txBox="1"/>
          <p:nvPr/>
        </p:nvSpPr>
        <p:spPr>
          <a:xfrm>
            <a:off x="438765" y="3389952"/>
            <a:ext cx="11566422" cy="2246769"/>
          </a:xfrm>
          <a:prstGeom prst="rect">
            <a:avLst/>
          </a:prstGeom>
          <a:noFill/>
        </p:spPr>
        <p:txBody>
          <a:bodyPr wrap="square">
            <a:spAutoFit/>
          </a:bodyPr>
          <a:lstStyle/>
          <a:p>
            <a:pPr algn="just"/>
            <a:r>
              <a:rPr lang="en-US" sz="2800" b="1" dirty="0"/>
              <a:t>Lymphocytes are a type of </a:t>
            </a:r>
            <a:r>
              <a:rPr lang="en-US" sz="2800" b="1" dirty="0" err="1"/>
              <a:t>leukoctye</a:t>
            </a:r>
            <a:r>
              <a:rPr lang="en-US" sz="2800" b="1" dirty="0"/>
              <a:t> that is able to recognize foreign proteins and to respond to their presence by proliferating and differentiating into plasma cells. The plasma cells in turn synthesize and release specific immunoglobulins, called antibodies, that combine with and neutralize the foreign proteins. </a:t>
            </a:r>
          </a:p>
        </p:txBody>
      </p:sp>
      <p:sp>
        <p:nvSpPr>
          <p:cNvPr id="9" name="TextBox 8">
            <a:extLst>
              <a:ext uri="{FF2B5EF4-FFF2-40B4-BE49-F238E27FC236}">
                <a16:creationId xmlns:a16="http://schemas.microsoft.com/office/drawing/2014/main" id="{1047FCD4-3CAF-4B65-8B18-C33F7D6F922B}"/>
              </a:ext>
            </a:extLst>
          </p:cNvPr>
          <p:cNvSpPr txBox="1"/>
          <p:nvPr/>
        </p:nvSpPr>
        <p:spPr>
          <a:xfrm>
            <a:off x="781664" y="5769529"/>
            <a:ext cx="11410335" cy="954107"/>
          </a:xfrm>
          <a:prstGeom prst="rect">
            <a:avLst/>
          </a:prstGeom>
          <a:noFill/>
        </p:spPr>
        <p:txBody>
          <a:bodyPr wrap="square">
            <a:spAutoFit/>
          </a:bodyPr>
          <a:lstStyle/>
          <a:p>
            <a:r>
              <a:rPr lang="en-US" sz="2800" b="1" dirty="0"/>
              <a:t>Lymphocytes are among the normal cellular elements of the blood, but they may also leave the blood and migrate in the connective tissues. </a:t>
            </a:r>
          </a:p>
        </p:txBody>
      </p:sp>
    </p:spTree>
    <p:extLst>
      <p:ext uri="{BB962C8B-B14F-4D97-AF65-F5344CB8AC3E}">
        <p14:creationId xmlns:p14="http://schemas.microsoft.com/office/powerpoint/2010/main" val="133461603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D8BFC2-1ECA-40C1-BD17-EE280941E7C7}"/>
              </a:ext>
            </a:extLst>
          </p:cNvPr>
          <p:cNvPicPr>
            <a:picLocks noChangeAspect="1"/>
          </p:cNvPicPr>
          <p:nvPr/>
        </p:nvPicPr>
        <p:blipFill>
          <a:blip r:embed="rId2"/>
          <a:stretch>
            <a:fillRect/>
          </a:stretch>
        </p:blipFill>
        <p:spPr>
          <a:xfrm>
            <a:off x="811162" y="13193"/>
            <a:ext cx="10116668" cy="6282675"/>
          </a:xfrm>
          <a:prstGeom prst="rect">
            <a:avLst/>
          </a:prstGeom>
        </p:spPr>
      </p:pic>
    </p:spTree>
    <p:extLst>
      <p:ext uri="{BB962C8B-B14F-4D97-AF65-F5344CB8AC3E}">
        <p14:creationId xmlns:p14="http://schemas.microsoft.com/office/powerpoint/2010/main" val="225337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E03235-EB1A-4258-914F-3DA42A27B48C}"/>
              </a:ext>
            </a:extLst>
          </p:cNvPr>
          <p:cNvSpPr txBox="1"/>
          <p:nvPr/>
        </p:nvSpPr>
        <p:spPr>
          <a:xfrm>
            <a:off x="3978378" y="324153"/>
            <a:ext cx="3661287"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3600" b="1" dirty="0">
                <a:solidFill>
                  <a:schemeClr val="tx1"/>
                </a:solidFill>
              </a:rPr>
              <a:t>Connective tissue </a:t>
            </a:r>
          </a:p>
        </p:txBody>
      </p:sp>
      <p:sp>
        <p:nvSpPr>
          <p:cNvPr id="5" name="TextBox 4">
            <a:extLst>
              <a:ext uri="{FF2B5EF4-FFF2-40B4-BE49-F238E27FC236}">
                <a16:creationId xmlns:a16="http://schemas.microsoft.com/office/drawing/2014/main" id="{E2CF28C3-C1CF-4001-A82F-011D8DA7FC9D}"/>
              </a:ext>
            </a:extLst>
          </p:cNvPr>
          <p:cNvSpPr txBox="1"/>
          <p:nvPr/>
        </p:nvSpPr>
        <p:spPr>
          <a:xfrm>
            <a:off x="442452" y="1616248"/>
            <a:ext cx="11135031" cy="954107"/>
          </a:xfrm>
          <a:prstGeom prst="rect">
            <a:avLst/>
          </a:prstGeom>
          <a:noFill/>
        </p:spPr>
        <p:txBody>
          <a:bodyPr wrap="square">
            <a:spAutoFit/>
          </a:bodyPr>
          <a:lstStyle/>
          <a:p>
            <a:r>
              <a:rPr lang="en-US" sz="2800" b="1" dirty="0"/>
              <a:t>group of tissues in the body that maintain the form of the body and its organs and provide </a:t>
            </a:r>
            <a:r>
              <a:rPr lang="en-US" sz="2800" b="1" u="sng" dirty="0">
                <a:solidFill>
                  <a:srgbClr val="FF0000"/>
                </a:solidFill>
              </a:rPr>
              <a:t>cohesion</a:t>
            </a:r>
            <a:r>
              <a:rPr lang="en-US" sz="2800" b="1" dirty="0"/>
              <a:t> and </a:t>
            </a:r>
            <a:r>
              <a:rPr lang="en-US" sz="2800" b="1" u="sng" dirty="0">
                <a:solidFill>
                  <a:srgbClr val="FF0000"/>
                </a:solidFill>
              </a:rPr>
              <a:t>internal support</a:t>
            </a:r>
            <a:r>
              <a:rPr lang="en-US" sz="2800" b="1" dirty="0"/>
              <a:t>.</a:t>
            </a:r>
          </a:p>
        </p:txBody>
      </p:sp>
      <p:sp>
        <p:nvSpPr>
          <p:cNvPr id="7" name="TextBox 6">
            <a:extLst>
              <a:ext uri="{FF2B5EF4-FFF2-40B4-BE49-F238E27FC236}">
                <a16:creationId xmlns:a16="http://schemas.microsoft.com/office/drawing/2014/main" id="{121C389A-E9FD-47B7-BCC5-51AEEBF179E3}"/>
              </a:ext>
            </a:extLst>
          </p:cNvPr>
          <p:cNvSpPr txBox="1"/>
          <p:nvPr/>
        </p:nvSpPr>
        <p:spPr>
          <a:xfrm>
            <a:off x="752168" y="3861223"/>
            <a:ext cx="10825315" cy="1815882"/>
          </a:xfrm>
          <a:prstGeom prst="rect">
            <a:avLst/>
          </a:prstGeom>
          <a:noFill/>
        </p:spPr>
        <p:txBody>
          <a:bodyPr wrap="square">
            <a:spAutoFit/>
          </a:bodyPr>
          <a:lstStyle/>
          <a:p>
            <a:r>
              <a:rPr lang="en-US" sz="2800" b="1" dirty="0"/>
              <a:t>The connective tissues include several types of fibrous tissue that vary only in their density and cellularity, as well as the more specialized and recognizable variants—bone, ligaments, tendons, cartilage, and adipose (fat) tissue.</a:t>
            </a:r>
          </a:p>
        </p:txBody>
      </p:sp>
    </p:spTree>
    <p:extLst>
      <p:ext uri="{BB962C8B-B14F-4D97-AF65-F5344CB8AC3E}">
        <p14:creationId xmlns:p14="http://schemas.microsoft.com/office/powerpoint/2010/main" val="242253769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finition of plasma cell - NCI Dictionary of Cancer Terms - National  Cancer Institute">
            <a:extLst>
              <a:ext uri="{FF2B5EF4-FFF2-40B4-BE49-F238E27FC236}">
                <a16:creationId xmlns:a16="http://schemas.microsoft.com/office/drawing/2014/main" id="{0A593DD4-6696-4C3A-BCA6-E53DA87CAF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789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3785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4B51E-1290-497E-9464-862F044DE6E5}"/>
              </a:ext>
            </a:extLst>
          </p:cNvPr>
          <p:cNvSpPr txBox="1"/>
          <p:nvPr/>
        </p:nvSpPr>
        <p:spPr>
          <a:xfrm>
            <a:off x="4111113" y="471636"/>
            <a:ext cx="3558049" cy="646331"/>
          </a:xfrm>
          <a:prstGeom prst="rect">
            <a:avLst/>
          </a:prstGeom>
          <a:solidFill>
            <a:srgbClr val="FFFF99"/>
          </a:solidFill>
        </p:spPr>
        <p:txBody>
          <a:bodyPr wrap="square">
            <a:spAutoFit/>
          </a:bodyPr>
          <a:lstStyle/>
          <a:p>
            <a:r>
              <a:rPr lang="en-US" sz="3600" b="1" dirty="0"/>
              <a:t>4-	 monocyte</a:t>
            </a:r>
          </a:p>
        </p:txBody>
      </p:sp>
      <p:sp>
        <p:nvSpPr>
          <p:cNvPr id="5" name="TextBox 4">
            <a:extLst>
              <a:ext uri="{FF2B5EF4-FFF2-40B4-BE49-F238E27FC236}">
                <a16:creationId xmlns:a16="http://schemas.microsoft.com/office/drawing/2014/main" id="{BD8FD331-63FF-496A-BE6E-DC64ADDC86BF}"/>
              </a:ext>
            </a:extLst>
          </p:cNvPr>
          <p:cNvSpPr txBox="1"/>
          <p:nvPr/>
        </p:nvSpPr>
        <p:spPr>
          <a:xfrm>
            <a:off x="468260" y="1689990"/>
            <a:ext cx="11433687" cy="954107"/>
          </a:xfrm>
          <a:prstGeom prst="rect">
            <a:avLst/>
          </a:prstGeom>
          <a:noFill/>
        </p:spPr>
        <p:txBody>
          <a:bodyPr wrap="square">
            <a:spAutoFit/>
          </a:bodyPr>
          <a:lstStyle/>
          <a:p>
            <a:r>
              <a:rPr lang="en-US" sz="2800" b="1" dirty="0"/>
              <a:t>a mononuclear cell larger than the lymphocyte and with different potentialities</a:t>
            </a:r>
          </a:p>
        </p:txBody>
      </p:sp>
      <p:sp>
        <p:nvSpPr>
          <p:cNvPr id="7" name="TextBox 6">
            <a:extLst>
              <a:ext uri="{FF2B5EF4-FFF2-40B4-BE49-F238E27FC236}">
                <a16:creationId xmlns:a16="http://schemas.microsoft.com/office/drawing/2014/main" id="{F7B94526-D7F9-49BF-8F2A-9097D8CBB8F7}"/>
              </a:ext>
            </a:extLst>
          </p:cNvPr>
          <p:cNvSpPr txBox="1"/>
          <p:nvPr/>
        </p:nvSpPr>
        <p:spPr>
          <a:xfrm>
            <a:off x="468260" y="3216120"/>
            <a:ext cx="11566424" cy="954107"/>
          </a:xfrm>
          <a:prstGeom prst="rect">
            <a:avLst/>
          </a:prstGeom>
          <a:noFill/>
        </p:spPr>
        <p:txBody>
          <a:bodyPr wrap="square">
            <a:spAutoFit/>
          </a:bodyPr>
          <a:lstStyle/>
          <a:p>
            <a:r>
              <a:rPr lang="en-US" sz="2800" b="1" dirty="0"/>
              <a:t>These migratory cells can divide and, when appropriately stimulated, can transform into highly phagocytic macrophages.</a:t>
            </a:r>
          </a:p>
        </p:txBody>
      </p:sp>
      <p:sp>
        <p:nvSpPr>
          <p:cNvPr id="9" name="TextBox 8">
            <a:extLst>
              <a:ext uri="{FF2B5EF4-FFF2-40B4-BE49-F238E27FC236}">
                <a16:creationId xmlns:a16="http://schemas.microsoft.com/office/drawing/2014/main" id="{CC51F41F-0853-4153-9C55-DC62D6CE5B97}"/>
              </a:ext>
            </a:extLst>
          </p:cNvPr>
          <p:cNvSpPr txBox="1"/>
          <p:nvPr/>
        </p:nvSpPr>
        <p:spPr>
          <a:xfrm>
            <a:off x="468260" y="4501167"/>
            <a:ext cx="11566424" cy="1384995"/>
          </a:xfrm>
          <a:prstGeom prst="rect">
            <a:avLst/>
          </a:prstGeom>
          <a:noFill/>
        </p:spPr>
        <p:txBody>
          <a:bodyPr wrap="square">
            <a:spAutoFit/>
          </a:bodyPr>
          <a:lstStyle/>
          <a:p>
            <a:r>
              <a:rPr lang="en-US" sz="2800" b="1" dirty="0"/>
              <a:t>The reaction of the blood and connective-tissue cells to injury is called inflammation and is usually accompanied by local heat, swelling, redness, and pain. </a:t>
            </a:r>
          </a:p>
        </p:txBody>
      </p:sp>
    </p:spTree>
    <p:extLst>
      <p:ext uri="{BB962C8B-B14F-4D97-AF65-F5344CB8AC3E}">
        <p14:creationId xmlns:p14="http://schemas.microsoft.com/office/powerpoint/2010/main" val="471979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6D9ED7-3953-47B0-9E37-5AFF3F2B3410}"/>
              </a:ext>
            </a:extLst>
          </p:cNvPr>
          <p:cNvSpPr txBox="1"/>
          <p:nvPr/>
        </p:nvSpPr>
        <p:spPr>
          <a:xfrm>
            <a:off x="353961" y="643532"/>
            <a:ext cx="11621729" cy="2246769"/>
          </a:xfrm>
          <a:prstGeom prst="rect">
            <a:avLst/>
          </a:prstGeom>
          <a:noFill/>
        </p:spPr>
        <p:txBody>
          <a:bodyPr wrap="square">
            <a:spAutoFit/>
          </a:bodyPr>
          <a:lstStyle/>
          <a:p>
            <a:pPr algn="just"/>
            <a:r>
              <a:rPr lang="en-US" sz="2800" b="1" dirty="0"/>
              <a:t>Under these conditions, the neutrophilic leukocytes (white blood cells called neutrophilic because of their neutral staining characteristics with certain dyes), which are not normally present in connective tissue in significant numbers, may migrate through the capillary walls in astronomical numbers and join the macrophages in the work of ingesting and destroying bacteria.</a:t>
            </a:r>
          </a:p>
        </p:txBody>
      </p:sp>
      <p:pic>
        <p:nvPicPr>
          <p:cNvPr id="4" name="Picture 3">
            <a:extLst>
              <a:ext uri="{FF2B5EF4-FFF2-40B4-BE49-F238E27FC236}">
                <a16:creationId xmlns:a16="http://schemas.microsoft.com/office/drawing/2014/main" id="{95A90A35-1B79-41E9-86F0-F6555FA522FE}"/>
              </a:ext>
            </a:extLst>
          </p:cNvPr>
          <p:cNvPicPr>
            <a:picLocks noChangeAspect="1"/>
          </p:cNvPicPr>
          <p:nvPr/>
        </p:nvPicPr>
        <p:blipFill>
          <a:blip r:embed="rId2"/>
          <a:stretch>
            <a:fillRect/>
          </a:stretch>
        </p:blipFill>
        <p:spPr>
          <a:xfrm>
            <a:off x="1460090" y="2890301"/>
            <a:ext cx="8539316" cy="3967699"/>
          </a:xfrm>
          <a:prstGeom prst="rect">
            <a:avLst/>
          </a:prstGeom>
        </p:spPr>
      </p:pic>
    </p:spTree>
    <p:extLst>
      <p:ext uri="{BB962C8B-B14F-4D97-AF65-F5344CB8AC3E}">
        <p14:creationId xmlns:p14="http://schemas.microsoft.com/office/powerpoint/2010/main" val="179803474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F0AE23-4EB8-43BA-A009-2EEE37954FF4}"/>
              </a:ext>
            </a:extLst>
          </p:cNvPr>
          <p:cNvSpPr txBox="1"/>
          <p:nvPr/>
        </p:nvSpPr>
        <p:spPr>
          <a:xfrm>
            <a:off x="3668661" y="250411"/>
            <a:ext cx="4767416" cy="646331"/>
          </a:xfrm>
          <a:prstGeom prst="rect">
            <a:avLst/>
          </a:prstGeom>
          <a:solidFill>
            <a:srgbClr val="99FF99"/>
          </a:solidFill>
        </p:spPr>
        <p:txBody>
          <a:bodyPr wrap="square">
            <a:spAutoFit/>
          </a:bodyPr>
          <a:lstStyle/>
          <a:p>
            <a:r>
              <a:rPr lang="en-US" sz="3600" b="1" dirty="0"/>
              <a:t>6- The macrophages</a:t>
            </a:r>
          </a:p>
        </p:txBody>
      </p:sp>
      <p:sp>
        <p:nvSpPr>
          <p:cNvPr id="5" name="TextBox 4">
            <a:extLst>
              <a:ext uri="{FF2B5EF4-FFF2-40B4-BE49-F238E27FC236}">
                <a16:creationId xmlns:a16="http://schemas.microsoft.com/office/drawing/2014/main" id="{B32FBD1A-47D0-4BFD-9802-F0841FF42084}"/>
              </a:ext>
            </a:extLst>
          </p:cNvPr>
          <p:cNvSpPr txBox="1"/>
          <p:nvPr/>
        </p:nvSpPr>
        <p:spPr>
          <a:xfrm>
            <a:off x="453512" y="1389258"/>
            <a:ext cx="11492681" cy="1384995"/>
          </a:xfrm>
          <a:prstGeom prst="rect">
            <a:avLst/>
          </a:prstGeom>
          <a:noFill/>
        </p:spPr>
        <p:txBody>
          <a:bodyPr wrap="square">
            <a:spAutoFit/>
          </a:bodyPr>
          <a:lstStyle/>
          <a:p>
            <a:r>
              <a:rPr lang="en-US" sz="2800" b="1" dirty="0"/>
              <a:t>The macrophages, or histiocytes, are derived from circulating monocytes in the bloodstream; they are also important for tissue repair and for defense against bacterial invasion. </a:t>
            </a:r>
          </a:p>
        </p:txBody>
      </p:sp>
      <p:sp>
        <p:nvSpPr>
          <p:cNvPr id="7" name="TextBox 6">
            <a:extLst>
              <a:ext uri="{FF2B5EF4-FFF2-40B4-BE49-F238E27FC236}">
                <a16:creationId xmlns:a16="http://schemas.microsoft.com/office/drawing/2014/main" id="{C8A90644-43F9-4FB3-A766-C8214E2C3DEA}"/>
              </a:ext>
            </a:extLst>
          </p:cNvPr>
          <p:cNvSpPr txBox="1"/>
          <p:nvPr/>
        </p:nvSpPr>
        <p:spPr>
          <a:xfrm>
            <a:off x="453511" y="3266769"/>
            <a:ext cx="11492681" cy="1384995"/>
          </a:xfrm>
          <a:prstGeom prst="rect">
            <a:avLst/>
          </a:prstGeom>
          <a:noFill/>
        </p:spPr>
        <p:txBody>
          <a:bodyPr wrap="square">
            <a:spAutoFit/>
          </a:bodyPr>
          <a:lstStyle/>
          <a:p>
            <a:r>
              <a:rPr lang="en-US" sz="2800" b="1" dirty="0"/>
              <a:t>They have a great capacity for phagocytosis—the process by which cells engulf cellular debris, bacteria, or other foreign matter and break them down by intracellular digestion. </a:t>
            </a:r>
          </a:p>
        </p:txBody>
      </p:sp>
    </p:spTree>
    <p:extLst>
      <p:ext uri="{BB962C8B-B14F-4D97-AF65-F5344CB8AC3E}">
        <p14:creationId xmlns:p14="http://schemas.microsoft.com/office/powerpoint/2010/main" val="313803204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A952EE-873C-405F-87B2-F8A1485AE9EF}"/>
              </a:ext>
            </a:extLst>
          </p:cNvPr>
          <p:cNvPicPr>
            <a:picLocks noChangeAspect="1"/>
          </p:cNvPicPr>
          <p:nvPr/>
        </p:nvPicPr>
        <p:blipFill>
          <a:blip r:embed="rId2"/>
          <a:stretch>
            <a:fillRect/>
          </a:stretch>
        </p:blipFill>
        <p:spPr>
          <a:xfrm>
            <a:off x="206477" y="427704"/>
            <a:ext cx="11105536" cy="6327058"/>
          </a:xfrm>
          <a:prstGeom prst="rect">
            <a:avLst/>
          </a:prstGeom>
        </p:spPr>
      </p:pic>
    </p:spTree>
    <p:extLst>
      <p:ext uri="{BB962C8B-B14F-4D97-AF65-F5344CB8AC3E}">
        <p14:creationId xmlns:p14="http://schemas.microsoft.com/office/powerpoint/2010/main" val="467460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C02EA-A06A-43C8-B0B1-66A98A8809F9}"/>
              </a:ext>
            </a:extLst>
          </p:cNvPr>
          <p:cNvSpPr txBox="1"/>
          <p:nvPr/>
        </p:nvSpPr>
        <p:spPr>
          <a:xfrm>
            <a:off x="1530144" y="1223805"/>
            <a:ext cx="8896965" cy="584775"/>
          </a:xfrm>
          <a:prstGeom prst="rect">
            <a:avLst/>
          </a:prstGeom>
          <a:noFill/>
        </p:spPr>
        <p:txBody>
          <a:bodyPr wrap="square">
            <a:spAutoFit/>
          </a:bodyPr>
          <a:lstStyle/>
          <a:p>
            <a:r>
              <a:rPr lang="en-US" sz="3200" b="1" dirty="0"/>
              <a:t>Macrophages  in the liver are called </a:t>
            </a:r>
            <a:r>
              <a:rPr lang="en-US" sz="3200" b="1" u="sng" dirty="0">
                <a:solidFill>
                  <a:srgbClr val="FF0000"/>
                </a:solidFill>
              </a:rPr>
              <a:t>Kupffer cells</a:t>
            </a:r>
          </a:p>
        </p:txBody>
      </p:sp>
      <p:sp>
        <p:nvSpPr>
          <p:cNvPr id="5" name="TextBox 4">
            <a:extLst>
              <a:ext uri="{FF2B5EF4-FFF2-40B4-BE49-F238E27FC236}">
                <a16:creationId xmlns:a16="http://schemas.microsoft.com/office/drawing/2014/main" id="{0BDD6AB6-4DCF-4E75-9638-E550FDD1DB99}"/>
              </a:ext>
            </a:extLst>
          </p:cNvPr>
          <p:cNvSpPr txBox="1"/>
          <p:nvPr/>
        </p:nvSpPr>
        <p:spPr>
          <a:xfrm>
            <a:off x="1530145" y="2241443"/>
            <a:ext cx="9265674" cy="584775"/>
          </a:xfrm>
          <a:prstGeom prst="rect">
            <a:avLst/>
          </a:prstGeom>
          <a:noFill/>
        </p:spPr>
        <p:txBody>
          <a:bodyPr wrap="square">
            <a:spAutoFit/>
          </a:bodyPr>
          <a:lstStyle/>
          <a:p>
            <a:r>
              <a:rPr lang="en-US" sz="3200" b="1" dirty="0"/>
              <a:t> Macrophage in the skin called  </a:t>
            </a:r>
            <a:r>
              <a:rPr lang="en-US" sz="3200" b="1" u="sng" dirty="0">
                <a:solidFill>
                  <a:srgbClr val="FF0000"/>
                </a:solidFill>
              </a:rPr>
              <a:t>Langerhans cells</a:t>
            </a:r>
          </a:p>
        </p:txBody>
      </p:sp>
      <p:sp>
        <p:nvSpPr>
          <p:cNvPr id="7" name="TextBox 6">
            <a:extLst>
              <a:ext uri="{FF2B5EF4-FFF2-40B4-BE49-F238E27FC236}">
                <a16:creationId xmlns:a16="http://schemas.microsoft.com/office/drawing/2014/main" id="{C2DB5A89-83A3-46D9-BA2B-9A6E3DB249A4}"/>
              </a:ext>
            </a:extLst>
          </p:cNvPr>
          <p:cNvSpPr txBox="1"/>
          <p:nvPr/>
        </p:nvSpPr>
        <p:spPr>
          <a:xfrm>
            <a:off x="1415844" y="3244334"/>
            <a:ext cx="9265673" cy="584775"/>
          </a:xfrm>
          <a:prstGeom prst="rect">
            <a:avLst/>
          </a:prstGeom>
          <a:noFill/>
        </p:spPr>
        <p:txBody>
          <a:bodyPr wrap="square">
            <a:spAutoFit/>
          </a:bodyPr>
          <a:lstStyle/>
          <a:p>
            <a:r>
              <a:rPr lang="en-US" sz="3200" b="1" dirty="0"/>
              <a:t> Macrophage in the nervous tissue called </a:t>
            </a:r>
            <a:r>
              <a:rPr lang="en-US" sz="3200" b="1" u="sng" dirty="0">
                <a:solidFill>
                  <a:srgbClr val="FF0000"/>
                </a:solidFill>
              </a:rPr>
              <a:t>Microglia</a:t>
            </a:r>
          </a:p>
        </p:txBody>
      </p:sp>
      <p:sp>
        <p:nvSpPr>
          <p:cNvPr id="9" name="TextBox 8">
            <a:extLst>
              <a:ext uri="{FF2B5EF4-FFF2-40B4-BE49-F238E27FC236}">
                <a16:creationId xmlns:a16="http://schemas.microsoft.com/office/drawing/2014/main" id="{14418970-88E9-435E-9FB4-1BBB896B6285}"/>
              </a:ext>
            </a:extLst>
          </p:cNvPr>
          <p:cNvSpPr txBox="1"/>
          <p:nvPr/>
        </p:nvSpPr>
        <p:spPr>
          <a:xfrm>
            <a:off x="1957847" y="4468450"/>
            <a:ext cx="8837971" cy="584775"/>
          </a:xfrm>
          <a:prstGeom prst="rect">
            <a:avLst/>
          </a:prstGeom>
          <a:noFill/>
        </p:spPr>
        <p:txBody>
          <a:bodyPr wrap="square">
            <a:spAutoFit/>
          </a:bodyPr>
          <a:lstStyle/>
          <a:p>
            <a:r>
              <a:rPr lang="en-US" sz="3200" b="1" dirty="0"/>
              <a:t>Macrophage in the bone called </a:t>
            </a:r>
            <a:r>
              <a:rPr lang="en-US" sz="3200" b="1" u="sng" dirty="0">
                <a:solidFill>
                  <a:srgbClr val="FF0000"/>
                </a:solidFill>
              </a:rPr>
              <a:t>osteoclasts</a:t>
            </a:r>
          </a:p>
        </p:txBody>
      </p:sp>
    </p:spTree>
    <p:extLst>
      <p:ext uri="{BB962C8B-B14F-4D97-AF65-F5344CB8AC3E}">
        <p14:creationId xmlns:p14="http://schemas.microsoft.com/office/powerpoint/2010/main" val="1849920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mplete Blood Count in Primary Care - bpacnz">
            <a:extLst>
              <a:ext uri="{FF2B5EF4-FFF2-40B4-BE49-F238E27FC236}">
                <a16:creationId xmlns:a16="http://schemas.microsoft.com/office/drawing/2014/main" id="{2EFD8D9D-B6B8-4BCE-A9E6-7F2FB8B5E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9221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77B0A8-DF3F-4B22-846E-A3DF97048B34}"/>
              </a:ext>
            </a:extLst>
          </p:cNvPr>
          <p:cNvSpPr txBox="1"/>
          <p:nvPr/>
        </p:nvSpPr>
        <p:spPr>
          <a:xfrm>
            <a:off x="3864077" y="265471"/>
            <a:ext cx="3716594" cy="1015663"/>
          </a:xfrm>
          <a:prstGeom prst="rect">
            <a:avLst/>
          </a:prstGeom>
          <a:solidFill>
            <a:srgbClr val="99FF99"/>
          </a:solidFill>
        </p:spPr>
        <p:txBody>
          <a:bodyPr wrap="square" rtlCol="0">
            <a:spAutoFit/>
          </a:bodyPr>
          <a:lstStyle/>
          <a:p>
            <a:r>
              <a:rPr lang="en-US" sz="6000" b="1" dirty="0">
                <a:solidFill>
                  <a:srgbClr val="FF0000"/>
                </a:solidFill>
              </a:rPr>
              <a:t>summary</a:t>
            </a:r>
          </a:p>
        </p:txBody>
      </p:sp>
      <p:sp>
        <p:nvSpPr>
          <p:cNvPr id="3" name="TextBox 2">
            <a:extLst>
              <a:ext uri="{FF2B5EF4-FFF2-40B4-BE49-F238E27FC236}">
                <a16:creationId xmlns:a16="http://schemas.microsoft.com/office/drawing/2014/main" id="{3144F9DF-5721-4751-8C09-8BB1CDDAFD1E}"/>
              </a:ext>
            </a:extLst>
          </p:cNvPr>
          <p:cNvSpPr txBox="1"/>
          <p:nvPr/>
        </p:nvSpPr>
        <p:spPr>
          <a:xfrm>
            <a:off x="545690" y="1460090"/>
            <a:ext cx="3583858" cy="584775"/>
          </a:xfrm>
          <a:prstGeom prst="rect">
            <a:avLst/>
          </a:prstGeom>
          <a:solidFill>
            <a:srgbClr val="FF99CC"/>
          </a:solidFill>
        </p:spPr>
        <p:txBody>
          <a:bodyPr wrap="square" rtlCol="0">
            <a:spAutoFit/>
          </a:bodyPr>
          <a:lstStyle/>
          <a:p>
            <a:r>
              <a:rPr lang="en-US" sz="3200" b="1" dirty="0"/>
              <a:t>Connective tissue</a:t>
            </a:r>
          </a:p>
        </p:txBody>
      </p:sp>
      <p:sp>
        <p:nvSpPr>
          <p:cNvPr id="4" name="TextBox 3">
            <a:extLst>
              <a:ext uri="{FF2B5EF4-FFF2-40B4-BE49-F238E27FC236}">
                <a16:creationId xmlns:a16="http://schemas.microsoft.com/office/drawing/2014/main" id="{D96A8E08-E96C-4424-9B5C-CAE910FA28A6}"/>
              </a:ext>
            </a:extLst>
          </p:cNvPr>
          <p:cNvSpPr txBox="1"/>
          <p:nvPr/>
        </p:nvSpPr>
        <p:spPr>
          <a:xfrm>
            <a:off x="766916" y="2300748"/>
            <a:ext cx="2418736" cy="584775"/>
          </a:xfrm>
          <a:prstGeom prst="rect">
            <a:avLst/>
          </a:prstGeom>
          <a:solidFill>
            <a:srgbClr val="FFFF00"/>
          </a:solidFill>
        </p:spPr>
        <p:txBody>
          <a:bodyPr wrap="square" rtlCol="0">
            <a:spAutoFit/>
          </a:bodyPr>
          <a:lstStyle/>
          <a:p>
            <a:r>
              <a:rPr lang="en-US" sz="3200" b="1" dirty="0"/>
              <a:t>function</a:t>
            </a:r>
          </a:p>
        </p:txBody>
      </p:sp>
      <p:sp>
        <p:nvSpPr>
          <p:cNvPr id="5" name="TextBox 4">
            <a:extLst>
              <a:ext uri="{FF2B5EF4-FFF2-40B4-BE49-F238E27FC236}">
                <a16:creationId xmlns:a16="http://schemas.microsoft.com/office/drawing/2014/main" id="{DA9FA46E-7E89-427F-84DD-801776F7B0BA}"/>
              </a:ext>
            </a:extLst>
          </p:cNvPr>
          <p:cNvSpPr txBox="1"/>
          <p:nvPr/>
        </p:nvSpPr>
        <p:spPr>
          <a:xfrm>
            <a:off x="663677" y="3429000"/>
            <a:ext cx="2521975" cy="584775"/>
          </a:xfrm>
          <a:prstGeom prst="rect">
            <a:avLst/>
          </a:prstGeom>
          <a:solidFill>
            <a:srgbClr val="FFCC66"/>
          </a:solidFill>
        </p:spPr>
        <p:txBody>
          <a:bodyPr wrap="square" rtlCol="0">
            <a:spAutoFit/>
          </a:bodyPr>
          <a:lstStyle/>
          <a:p>
            <a:r>
              <a:rPr lang="en-US" sz="3200" b="1" dirty="0"/>
              <a:t>components</a:t>
            </a:r>
          </a:p>
        </p:txBody>
      </p:sp>
      <p:sp>
        <p:nvSpPr>
          <p:cNvPr id="6" name="TextBox 5">
            <a:extLst>
              <a:ext uri="{FF2B5EF4-FFF2-40B4-BE49-F238E27FC236}">
                <a16:creationId xmlns:a16="http://schemas.microsoft.com/office/drawing/2014/main" id="{946B55B9-F8FF-45F4-89D4-ADCFB5BBFD33}"/>
              </a:ext>
            </a:extLst>
          </p:cNvPr>
          <p:cNvSpPr txBox="1"/>
          <p:nvPr/>
        </p:nvSpPr>
        <p:spPr>
          <a:xfrm>
            <a:off x="5102941" y="3483181"/>
            <a:ext cx="1238866" cy="523220"/>
          </a:xfrm>
          <a:prstGeom prst="rect">
            <a:avLst/>
          </a:prstGeom>
          <a:solidFill>
            <a:srgbClr val="CC99FF"/>
          </a:solidFill>
        </p:spPr>
        <p:txBody>
          <a:bodyPr wrap="square" rtlCol="0">
            <a:spAutoFit/>
          </a:bodyPr>
          <a:lstStyle/>
          <a:p>
            <a:r>
              <a:rPr lang="en-US" sz="2800" b="1" dirty="0"/>
              <a:t>Cells </a:t>
            </a:r>
          </a:p>
        </p:txBody>
      </p:sp>
      <p:sp>
        <p:nvSpPr>
          <p:cNvPr id="7" name="TextBox 6">
            <a:extLst>
              <a:ext uri="{FF2B5EF4-FFF2-40B4-BE49-F238E27FC236}">
                <a16:creationId xmlns:a16="http://schemas.microsoft.com/office/drawing/2014/main" id="{D02A32FE-C1AD-4599-B800-CBB11B11D534}"/>
              </a:ext>
            </a:extLst>
          </p:cNvPr>
          <p:cNvSpPr txBox="1"/>
          <p:nvPr/>
        </p:nvSpPr>
        <p:spPr>
          <a:xfrm>
            <a:off x="7964129" y="3429000"/>
            <a:ext cx="1238865" cy="523220"/>
          </a:xfrm>
          <a:prstGeom prst="rect">
            <a:avLst/>
          </a:prstGeom>
          <a:solidFill>
            <a:srgbClr val="66FFFF"/>
          </a:solidFill>
        </p:spPr>
        <p:txBody>
          <a:bodyPr wrap="square" rtlCol="0">
            <a:spAutoFit/>
          </a:bodyPr>
          <a:lstStyle/>
          <a:p>
            <a:r>
              <a:rPr lang="en-US" sz="2800" b="1" dirty="0"/>
              <a:t>fibers</a:t>
            </a:r>
          </a:p>
        </p:txBody>
      </p:sp>
      <p:sp>
        <p:nvSpPr>
          <p:cNvPr id="8" name="TextBox 7">
            <a:extLst>
              <a:ext uri="{FF2B5EF4-FFF2-40B4-BE49-F238E27FC236}">
                <a16:creationId xmlns:a16="http://schemas.microsoft.com/office/drawing/2014/main" id="{708251A7-AB95-41D7-BF6B-AC12068E03E1}"/>
              </a:ext>
            </a:extLst>
          </p:cNvPr>
          <p:cNvSpPr txBox="1"/>
          <p:nvPr/>
        </p:nvSpPr>
        <p:spPr>
          <a:xfrm>
            <a:off x="10048569" y="3341790"/>
            <a:ext cx="1479754" cy="523220"/>
          </a:xfrm>
          <a:prstGeom prst="rect">
            <a:avLst/>
          </a:prstGeom>
          <a:solidFill>
            <a:srgbClr val="CCFF33"/>
          </a:solidFill>
        </p:spPr>
        <p:txBody>
          <a:bodyPr wrap="square" rtlCol="0">
            <a:spAutoFit/>
          </a:bodyPr>
          <a:lstStyle/>
          <a:p>
            <a:r>
              <a:rPr lang="en-US" sz="2800" b="1" dirty="0"/>
              <a:t>matrix</a:t>
            </a:r>
          </a:p>
        </p:txBody>
      </p:sp>
      <p:cxnSp>
        <p:nvCxnSpPr>
          <p:cNvPr id="10" name="Straight Arrow Connector 9">
            <a:extLst>
              <a:ext uri="{FF2B5EF4-FFF2-40B4-BE49-F238E27FC236}">
                <a16:creationId xmlns:a16="http://schemas.microsoft.com/office/drawing/2014/main" id="{E4D2FAE2-5B52-413E-9C12-1FD5DD6363B0}"/>
              </a:ext>
            </a:extLst>
          </p:cNvPr>
          <p:cNvCxnSpPr/>
          <p:nvPr/>
        </p:nvCxnSpPr>
        <p:spPr>
          <a:xfrm flipH="1">
            <a:off x="4454013" y="4013775"/>
            <a:ext cx="648928" cy="2927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49E5269-F3DD-440F-B3DC-206169D43516}"/>
              </a:ext>
            </a:extLst>
          </p:cNvPr>
          <p:cNvCxnSpPr>
            <a:cxnSpLocks/>
          </p:cNvCxnSpPr>
          <p:nvPr/>
        </p:nvCxnSpPr>
        <p:spPr>
          <a:xfrm>
            <a:off x="6341807" y="4013775"/>
            <a:ext cx="747254" cy="2927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8EAA793-C39D-477F-B20A-B15559034CF7}"/>
              </a:ext>
            </a:extLst>
          </p:cNvPr>
          <p:cNvSpPr txBox="1"/>
          <p:nvPr/>
        </p:nvSpPr>
        <p:spPr>
          <a:xfrm>
            <a:off x="3185652" y="4409768"/>
            <a:ext cx="1696064" cy="523220"/>
          </a:xfrm>
          <a:prstGeom prst="rect">
            <a:avLst/>
          </a:prstGeom>
          <a:solidFill>
            <a:srgbClr val="99CCFF"/>
          </a:solidFill>
        </p:spPr>
        <p:txBody>
          <a:bodyPr wrap="square" rtlCol="0">
            <a:spAutoFit/>
          </a:bodyPr>
          <a:lstStyle/>
          <a:p>
            <a:r>
              <a:rPr lang="en-US" sz="2800" b="1" dirty="0"/>
              <a:t>stationary</a:t>
            </a:r>
          </a:p>
        </p:txBody>
      </p:sp>
      <p:sp>
        <p:nvSpPr>
          <p:cNvPr id="9" name="TextBox 8">
            <a:extLst>
              <a:ext uri="{FF2B5EF4-FFF2-40B4-BE49-F238E27FC236}">
                <a16:creationId xmlns:a16="http://schemas.microsoft.com/office/drawing/2014/main" id="{4A1D56D5-190A-4FF5-B7E6-33933577E351}"/>
              </a:ext>
            </a:extLst>
          </p:cNvPr>
          <p:cNvSpPr txBox="1"/>
          <p:nvPr/>
        </p:nvSpPr>
        <p:spPr>
          <a:xfrm>
            <a:off x="6828503" y="4339887"/>
            <a:ext cx="1917292" cy="523220"/>
          </a:xfrm>
          <a:prstGeom prst="rect">
            <a:avLst/>
          </a:prstGeom>
          <a:solidFill>
            <a:srgbClr val="FFFF00"/>
          </a:solidFill>
        </p:spPr>
        <p:txBody>
          <a:bodyPr wrap="square" rtlCol="0">
            <a:spAutoFit/>
          </a:bodyPr>
          <a:lstStyle/>
          <a:p>
            <a:r>
              <a:rPr lang="en-US" sz="2800" b="1" dirty="0"/>
              <a:t>Migrating </a:t>
            </a:r>
          </a:p>
        </p:txBody>
      </p:sp>
      <p:sp>
        <p:nvSpPr>
          <p:cNvPr id="11" name="TextBox 10">
            <a:extLst>
              <a:ext uri="{FF2B5EF4-FFF2-40B4-BE49-F238E27FC236}">
                <a16:creationId xmlns:a16="http://schemas.microsoft.com/office/drawing/2014/main" id="{389D09A5-2CC1-4353-8695-647FA4B8B210}"/>
              </a:ext>
            </a:extLst>
          </p:cNvPr>
          <p:cNvSpPr txBox="1"/>
          <p:nvPr/>
        </p:nvSpPr>
        <p:spPr>
          <a:xfrm>
            <a:off x="3039090" y="5111597"/>
            <a:ext cx="1917289" cy="461665"/>
          </a:xfrm>
          <a:prstGeom prst="rect">
            <a:avLst/>
          </a:prstGeom>
          <a:solidFill>
            <a:srgbClr val="00B0F0"/>
          </a:solidFill>
        </p:spPr>
        <p:txBody>
          <a:bodyPr wrap="square" rtlCol="0">
            <a:spAutoFit/>
          </a:bodyPr>
          <a:lstStyle/>
          <a:p>
            <a:r>
              <a:rPr lang="en-US" sz="2400" b="1" dirty="0"/>
              <a:t>Fibroblast </a:t>
            </a:r>
          </a:p>
        </p:txBody>
      </p:sp>
      <p:sp>
        <p:nvSpPr>
          <p:cNvPr id="13" name="TextBox 12">
            <a:extLst>
              <a:ext uri="{FF2B5EF4-FFF2-40B4-BE49-F238E27FC236}">
                <a16:creationId xmlns:a16="http://schemas.microsoft.com/office/drawing/2014/main" id="{12FF0389-99D3-4D64-9B0C-7CEA29559450}"/>
              </a:ext>
            </a:extLst>
          </p:cNvPr>
          <p:cNvSpPr txBox="1"/>
          <p:nvPr/>
        </p:nvSpPr>
        <p:spPr>
          <a:xfrm>
            <a:off x="3170904" y="5751871"/>
            <a:ext cx="1710812" cy="461665"/>
          </a:xfrm>
          <a:prstGeom prst="rect">
            <a:avLst/>
          </a:prstGeom>
          <a:solidFill>
            <a:srgbClr val="FFCC99"/>
          </a:solidFill>
        </p:spPr>
        <p:txBody>
          <a:bodyPr wrap="square" rtlCol="0">
            <a:spAutoFit/>
          </a:bodyPr>
          <a:lstStyle/>
          <a:p>
            <a:r>
              <a:rPr lang="en-US" sz="2400" b="1" dirty="0"/>
              <a:t>Adipocytes </a:t>
            </a:r>
          </a:p>
        </p:txBody>
      </p:sp>
      <p:sp>
        <p:nvSpPr>
          <p:cNvPr id="16" name="TextBox 15">
            <a:extLst>
              <a:ext uri="{FF2B5EF4-FFF2-40B4-BE49-F238E27FC236}">
                <a16:creationId xmlns:a16="http://schemas.microsoft.com/office/drawing/2014/main" id="{A95B866F-901D-4AA7-A23C-B1384D9CC4B2}"/>
              </a:ext>
            </a:extLst>
          </p:cNvPr>
          <p:cNvSpPr txBox="1"/>
          <p:nvPr/>
        </p:nvSpPr>
        <p:spPr>
          <a:xfrm>
            <a:off x="6476384" y="5111597"/>
            <a:ext cx="3714752" cy="1200329"/>
          </a:xfrm>
          <a:prstGeom prst="rect">
            <a:avLst/>
          </a:prstGeom>
          <a:solidFill>
            <a:srgbClr val="66FF99"/>
          </a:solidFill>
        </p:spPr>
        <p:txBody>
          <a:bodyPr wrap="square">
            <a:spAutoFit/>
          </a:bodyPr>
          <a:lstStyle/>
          <a:p>
            <a:r>
              <a:rPr lang="en-US" sz="2400" b="1" dirty="0"/>
              <a:t>mast cells, macrophages, monocytes, lymphocytes, plasma cells,  eosinophils.</a:t>
            </a:r>
          </a:p>
        </p:txBody>
      </p:sp>
      <p:sp>
        <p:nvSpPr>
          <p:cNvPr id="17" name="Left Brace 16">
            <a:extLst>
              <a:ext uri="{FF2B5EF4-FFF2-40B4-BE49-F238E27FC236}">
                <a16:creationId xmlns:a16="http://schemas.microsoft.com/office/drawing/2014/main" id="{87C61837-AF5A-4FDB-B470-32F907A1A2D4}"/>
              </a:ext>
            </a:extLst>
          </p:cNvPr>
          <p:cNvSpPr/>
          <p:nvPr/>
        </p:nvSpPr>
        <p:spPr>
          <a:xfrm>
            <a:off x="2300748" y="4932988"/>
            <a:ext cx="516194" cy="1378938"/>
          </a:xfrm>
          <a:prstGeom prst="leftBrace">
            <a:avLst/>
          </a:prstGeom>
          <a:solidFill>
            <a:srgbClr val="FF0000"/>
          </a:solidFill>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9B2F8F72-F50E-44DB-9332-29578FFE142F}"/>
              </a:ext>
            </a:extLst>
          </p:cNvPr>
          <p:cNvSpPr txBox="1"/>
          <p:nvPr/>
        </p:nvSpPr>
        <p:spPr>
          <a:xfrm>
            <a:off x="176981" y="5073445"/>
            <a:ext cx="2271252" cy="523220"/>
          </a:xfrm>
          <a:prstGeom prst="rect">
            <a:avLst/>
          </a:prstGeom>
          <a:solidFill>
            <a:srgbClr val="00FF00"/>
          </a:solidFill>
        </p:spPr>
        <p:txBody>
          <a:bodyPr wrap="square" rtlCol="0">
            <a:spAutoFit/>
          </a:bodyPr>
          <a:lstStyle/>
          <a:p>
            <a:r>
              <a:rPr lang="en-US" sz="2800" b="1" dirty="0"/>
              <a:t>Mesenchymal </a:t>
            </a:r>
          </a:p>
        </p:txBody>
      </p:sp>
      <p:sp>
        <p:nvSpPr>
          <p:cNvPr id="19" name="Right Brace 18">
            <a:extLst>
              <a:ext uri="{FF2B5EF4-FFF2-40B4-BE49-F238E27FC236}">
                <a16:creationId xmlns:a16="http://schemas.microsoft.com/office/drawing/2014/main" id="{0E484FC8-832C-44F9-9BA6-F96145ACC7E4}"/>
              </a:ext>
            </a:extLst>
          </p:cNvPr>
          <p:cNvSpPr/>
          <p:nvPr/>
        </p:nvSpPr>
        <p:spPr>
          <a:xfrm>
            <a:off x="10382865" y="5073445"/>
            <a:ext cx="294967" cy="1238481"/>
          </a:xfrm>
          <a:prstGeom prst="rightBrace">
            <a:avLst/>
          </a:prstGeom>
          <a:solidFill>
            <a:srgbClr val="FF0000"/>
          </a:solidFill>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F116495A-DFE2-4A42-8470-326FD79931B0}"/>
              </a:ext>
            </a:extLst>
          </p:cNvPr>
          <p:cNvSpPr txBox="1"/>
          <p:nvPr/>
        </p:nvSpPr>
        <p:spPr>
          <a:xfrm>
            <a:off x="10382865" y="4598936"/>
            <a:ext cx="1755058" cy="461665"/>
          </a:xfrm>
          <a:prstGeom prst="rect">
            <a:avLst/>
          </a:prstGeom>
          <a:solidFill>
            <a:srgbClr val="FF0000"/>
          </a:solidFill>
        </p:spPr>
        <p:txBody>
          <a:bodyPr wrap="square" rtlCol="0">
            <a:spAutoFit/>
          </a:bodyPr>
          <a:lstStyle/>
          <a:p>
            <a:r>
              <a:rPr lang="en-US" sz="2400" b="1" dirty="0" err="1"/>
              <a:t>Hemopiotic</a:t>
            </a:r>
            <a:r>
              <a:rPr lang="en-US" sz="2400" b="1" dirty="0"/>
              <a:t> </a:t>
            </a:r>
          </a:p>
        </p:txBody>
      </p:sp>
    </p:spTree>
    <p:extLst>
      <p:ext uri="{BB962C8B-B14F-4D97-AF65-F5344CB8AC3E}">
        <p14:creationId xmlns:p14="http://schemas.microsoft.com/office/powerpoint/2010/main" val="128893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0">
                                            <p:txEl>
                                              <p:pRg st="0" end="0"/>
                                            </p:txEl>
                                          </p:spTgt>
                                        </p:tgtEl>
                                        <p:attrNameLst>
                                          <p:attrName>style.visibility</p:attrName>
                                        </p:attrNameLst>
                                      </p:cBhvr>
                                      <p:to>
                                        <p:strVal val="visible"/>
                                      </p:to>
                                    </p:set>
                                    <p:anim calcmode="lin" valueType="num">
                                      <p:cBhvr additive="base">
                                        <p:cTn id="10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14" grpId="0" animBg="1"/>
      <p:bldP spid="9" grpId="0" animBg="1"/>
      <p:bldP spid="11" grpId="0" animBg="1"/>
      <p:bldP spid="13"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913BF2-8D3E-4FF8-B2F1-87D556852979}"/>
              </a:ext>
            </a:extLst>
          </p:cNvPr>
          <p:cNvSpPr txBox="1"/>
          <p:nvPr/>
        </p:nvSpPr>
        <p:spPr>
          <a:xfrm>
            <a:off x="2580968" y="545379"/>
            <a:ext cx="736313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sz="3600" b="1" dirty="0">
                <a:solidFill>
                  <a:schemeClr val="tx1"/>
                </a:solidFill>
              </a:rPr>
              <a:t>Components of Connective Tissue</a:t>
            </a:r>
          </a:p>
        </p:txBody>
      </p:sp>
      <p:sp>
        <p:nvSpPr>
          <p:cNvPr id="5" name="TextBox 4">
            <a:extLst>
              <a:ext uri="{FF2B5EF4-FFF2-40B4-BE49-F238E27FC236}">
                <a16:creationId xmlns:a16="http://schemas.microsoft.com/office/drawing/2014/main" id="{387DD7E2-17DD-40E2-8990-B930BEB87149}"/>
              </a:ext>
            </a:extLst>
          </p:cNvPr>
          <p:cNvSpPr txBox="1"/>
          <p:nvPr/>
        </p:nvSpPr>
        <p:spPr>
          <a:xfrm>
            <a:off x="232287" y="1754747"/>
            <a:ext cx="8572500" cy="523220"/>
          </a:xfrm>
          <a:prstGeom prst="rect">
            <a:avLst/>
          </a:prstGeom>
          <a:noFill/>
        </p:spPr>
        <p:txBody>
          <a:bodyPr wrap="square">
            <a:spAutoFit/>
          </a:bodyPr>
          <a:lstStyle/>
          <a:p>
            <a:r>
              <a:rPr lang="en-US" sz="2800" b="1" dirty="0"/>
              <a:t>All forms of connective tissue are composed of</a:t>
            </a:r>
          </a:p>
        </p:txBody>
      </p:sp>
      <p:sp>
        <p:nvSpPr>
          <p:cNvPr id="7" name="TextBox 6">
            <a:extLst>
              <a:ext uri="{FF2B5EF4-FFF2-40B4-BE49-F238E27FC236}">
                <a16:creationId xmlns:a16="http://schemas.microsoft.com/office/drawing/2014/main" id="{F0E6862D-B629-4D7A-8A38-90D8920BD054}"/>
              </a:ext>
            </a:extLst>
          </p:cNvPr>
          <p:cNvSpPr txBox="1"/>
          <p:nvPr/>
        </p:nvSpPr>
        <p:spPr>
          <a:xfrm>
            <a:off x="2886996" y="2372743"/>
            <a:ext cx="6098458" cy="523220"/>
          </a:xfrm>
          <a:prstGeom prst="rect">
            <a:avLst/>
          </a:prstGeom>
          <a:noFill/>
        </p:spPr>
        <p:txBody>
          <a:bodyPr wrap="square">
            <a:spAutoFit/>
          </a:bodyPr>
          <a:lstStyle/>
          <a:p>
            <a:r>
              <a:rPr lang="en-US" sz="2800" b="1" dirty="0">
                <a:solidFill>
                  <a:srgbClr val="C00000"/>
                </a:solidFill>
              </a:rPr>
              <a:t>1-	stationary and migrating cells</a:t>
            </a:r>
          </a:p>
        </p:txBody>
      </p:sp>
      <p:sp>
        <p:nvSpPr>
          <p:cNvPr id="9" name="TextBox 8">
            <a:extLst>
              <a:ext uri="{FF2B5EF4-FFF2-40B4-BE49-F238E27FC236}">
                <a16:creationId xmlns:a16="http://schemas.microsoft.com/office/drawing/2014/main" id="{0EB349CA-5C19-435B-8187-F63932971176}"/>
              </a:ext>
            </a:extLst>
          </p:cNvPr>
          <p:cNvSpPr txBox="1"/>
          <p:nvPr/>
        </p:nvSpPr>
        <p:spPr>
          <a:xfrm>
            <a:off x="2886996" y="2990739"/>
            <a:ext cx="6098458" cy="523220"/>
          </a:xfrm>
          <a:prstGeom prst="rect">
            <a:avLst/>
          </a:prstGeom>
          <a:noFill/>
        </p:spPr>
        <p:txBody>
          <a:bodyPr wrap="square">
            <a:spAutoFit/>
          </a:bodyPr>
          <a:lstStyle/>
          <a:p>
            <a:r>
              <a:rPr lang="en-US" sz="2800" b="1" dirty="0">
                <a:solidFill>
                  <a:srgbClr val="0070C0"/>
                </a:solidFill>
              </a:rPr>
              <a:t>2-	Fibers</a:t>
            </a:r>
          </a:p>
        </p:txBody>
      </p:sp>
      <p:sp>
        <p:nvSpPr>
          <p:cNvPr id="11" name="TextBox 10">
            <a:extLst>
              <a:ext uri="{FF2B5EF4-FFF2-40B4-BE49-F238E27FC236}">
                <a16:creationId xmlns:a16="http://schemas.microsoft.com/office/drawing/2014/main" id="{B5664445-ACEC-4AF2-A2BF-061EBC349D71}"/>
              </a:ext>
            </a:extLst>
          </p:cNvPr>
          <p:cNvSpPr txBox="1"/>
          <p:nvPr/>
        </p:nvSpPr>
        <p:spPr>
          <a:xfrm>
            <a:off x="2706329" y="3484984"/>
            <a:ext cx="6098458" cy="954107"/>
          </a:xfrm>
          <a:prstGeom prst="rect">
            <a:avLst/>
          </a:prstGeom>
          <a:noFill/>
        </p:spPr>
        <p:txBody>
          <a:bodyPr wrap="square">
            <a:spAutoFit/>
          </a:bodyPr>
          <a:lstStyle/>
          <a:p>
            <a:r>
              <a:rPr lang="en-US" sz="2800" b="1" dirty="0">
                <a:solidFill>
                  <a:srgbClr val="7030A0"/>
                </a:solidFill>
              </a:rPr>
              <a:t>3-	an amorphous matrix called ground substance</a:t>
            </a:r>
          </a:p>
        </p:txBody>
      </p:sp>
      <p:sp>
        <p:nvSpPr>
          <p:cNvPr id="13" name="TextBox 12">
            <a:extLst>
              <a:ext uri="{FF2B5EF4-FFF2-40B4-BE49-F238E27FC236}">
                <a16:creationId xmlns:a16="http://schemas.microsoft.com/office/drawing/2014/main" id="{B38003CF-69E4-4B92-8F45-BC3A91ED0F1E}"/>
              </a:ext>
            </a:extLst>
          </p:cNvPr>
          <p:cNvSpPr txBox="1"/>
          <p:nvPr/>
        </p:nvSpPr>
        <p:spPr>
          <a:xfrm>
            <a:off x="398206" y="4439091"/>
            <a:ext cx="11533239" cy="830997"/>
          </a:xfrm>
          <a:prstGeom prst="rect">
            <a:avLst/>
          </a:prstGeom>
          <a:noFill/>
        </p:spPr>
        <p:txBody>
          <a:bodyPr wrap="square">
            <a:spAutoFit/>
          </a:bodyPr>
          <a:lstStyle/>
          <a:p>
            <a:r>
              <a:rPr lang="en-US" sz="2400" b="1" dirty="0"/>
              <a:t>The proportions of these components vary from one part of the body to another depending on the local structural requirements</a:t>
            </a:r>
          </a:p>
        </p:txBody>
      </p:sp>
      <p:sp>
        <p:nvSpPr>
          <p:cNvPr id="15" name="TextBox 14">
            <a:extLst>
              <a:ext uri="{FF2B5EF4-FFF2-40B4-BE49-F238E27FC236}">
                <a16:creationId xmlns:a16="http://schemas.microsoft.com/office/drawing/2014/main" id="{3832678F-D4D5-443B-AB1B-007F6B484E70}"/>
              </a:ext>
            </a:extLst>
          </p:cNvPr>
          <p:cNvSpPr txBox="1"/>
          <p:nvPr/>
        </p:nvSpPr>
        <p:spPr>
          <a:xfrm>
            <a:off x="130277" y="5393198"/>
            <a:ext cx="11931445" cy="1200329"/>
          </a:xfrm>
          <a:prstGeom prst="rect">
            <a:avLst/>
          </a:prstGeom>
          <a:noFill/>
        </p:spPr>
        <p:txBody>
          <a:bodyPr wrap="square">
            <a:spAutoFit/>
          </a:bodyPr>
          <a:lstStyle/>
          <a:p>
            <a:r>
              <a:rPr lang="en-US" sz="2400" b="1" dirty="0"/>
              <a:t>In some areas, the connective tissue is loosely organized and highly cellular; in others, its fibrous components predominate; and in still others, the ground substance may be its most conspicuous feature.</a:t>
            </a:r>
          </a:p>
        </p:txBody>
      </p:sp>
    </p:spTree>
    <p:extLst>
      <p:ext uri="{BB962C8B-B14F-4D97-AF65-F5344CB8AC3E}">
        <p14:creationId xmlns:p14="http://schemas.microsoft.com/office/powerpoint/2010/main" val="1054081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164FCA-3F7F-446D-8D88-14913969A76E}"/>
              </a:ext>
            </a:extLst>
          </p:cNvPr>
          <p:cNvSpPr txBox="1"/>
          <p:nvPr/>
        </p:nvSpPr>
        <p:spPr>
          <a:xfrm>
            <a:off x="3226210" y="619122"/>
            <a:ext cx="6098458"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4400" b="1" dirty="0"/>
              <a:t>Cells of connective tissue</a:t>
            </a:r>
          </a:p>
        </p:txBody>
      </p:sp>
      <p:sp>
        <p:nvSpPr>
          <p:cNvPr id="4" name="Arrow: Down 3">
            <a:extLst>
              <a:ext uri="{FF2B5EF4-FFF2-40B4-BE49-F238E27FC236}">
                <a16:creationId xmlns:a16="http://schemas.microsoft.com/office/drawing/2014/main" id="{4B4D6F90-0F77-4058-8C60-27C651257647}"/>
              </a:ext>
            </a:extLst>
          </p:cNvPr>
          <p:cNvSpPr/>
          <p:nvPr/>
        </p:nvSpPr>
        <p:spPr>
          <a:xfrm>
            <a:off x="3003141" y="1388563"/>
            <a:ext cx="446138" cy="1310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78B100C5-0B95-4F28-A655-8E244FC2ED75}"/>
              </a:ext>
            </a:extLst>
          </p:cNvPr>
          <p:cNvSpPr/>
          <p:nvPr/>
        </p:nvSpPr>
        <p:spPr>
          <a:xfrm>
            <a:off x="8967019" y="1388563"/>
            <a:ext cx="446138" cy="1310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4F3A501-7461-4703-A03E-A055C5CC2F3A}"/>
              </a:ext>
            </a:extLst>
          </p:cNvPr>
          <p:cNvSpPr txBox="1"/>
          <p:nvPr/>
        </p:nvSpPr>
        <p:spPr>
          <a:xfrm>
            <a:off x="2176003" y="2698955"/>
            <a:ext cx="2097958" cy="584775"/>
          </a:xfrm>
          <a:prstGeom prst="rect">
            <a:avLst/>
          </a:prstGeom>
          <a:solidFill>
            <a:srgbClr val="FFFF00"/>
          </a:solidFill>
        </p:spPr>
        <p:txBody>
          <a:bodyPr wrap="square">
            <a:spAutoFit/>
          </a:bodyPr>
          <a:lstStyle/>
          <a:p>
            <a:r>
              <a:rPr lang="en-US" sz="3200" b="1" dirty="0"/>
              <a:t>stationary</a:t>
            </a:r>
          </a:p>
        </p:txBody>
      </p:sp>
      <p:sp>
        <p:nvSpPr>
          <p:cNvPr id="10" name="TextBox 9">
            <a:extLst>
              <a:ext uri="{FF2B5EF4-FFF2-40B4-BE49-F238E27FC236}">
                <a16:creationId xmlns:a16="http://schemas.microsoft.com/office/drawing/2014/main" id="{2235E701-7FFF-4121-9F7D-B8C79FFC6CD1}"/>
              </a:ext>
            </a:extLst>
          </p:cNvPr>
          <p:cNvSpPr txBox="1"/>
          <p:nvPr/>
        </p:nvSpPr>
        <p:spPr>
          <a:xfrm>
            <a:off x="8364178" y="2620071"/>
            <a:ext cx="2097958" cy="523220"/>
          </a:xfrm>
          <a:prstGeom prst="rect">
            <a:avLst/>
          </a:prstGeom>
          <a:solidFill>
            <a:srgbClr val="FF9999"/>
          </a:solidFill>
        </p:spPr>
        <p:txBody>
          <a:bodyPr wrap="square">
            <a:spAutoFit/>
          </a:bodyPr>
          <a:lstStyle/>
          <a:p>
            <a:r>
              <a:rPr lang="en-US" sz="2800" b="1" dirty="0"/>
              <a:t>migrating</a:t>
            </a:r>
          </a:p>
        </p:txBody>
      </p:sp>
      <p:sp>
        <p:nvSpPr>
          <p:cNvPr id="12" name="TextBox 11">
            <a:extLst>
              <a:ext uri="{FF2B5EF4-FFF2-40B4-BE49-F238E27FC236}">
                <a16:creationId xmlns:a16="http://schemas.microsoft.com/office/drawing/2014/main" id="{C5149E51-06DD-4DAB-8BB4-14B8FF33491E}"/>
              </a:ext>
            </a:extLst>
          </p:cNvPr>
          <p:cNvSpPr txBox="1"/>
          <p:nvPr/>
        </p:nvSpPr>
        <p:spPr>
          <a:xfrm>
            <a:off x="1863216" y="3608929"/>
            <a:ext cx="2466667"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a:t>fibroblasts </a:t>
            </a:r>
          </a:p>
          <a:p>
            <a:r>
              <a:rPr lang="en-US" sz="3200" b="1" dirty="0"/>
              <a:t>adipocytes</a:t>
            </a:r>
          </a:p>
        </p:txBody>
      </p:sp>
      <p:sp>
        <p:nvSpPr>
          <p:cNvPr id="14" name="TextBox 13">
            <a:extLst>
              <a:ext uri="{FF2B5EF4-FFF2-40B4-BE49-F238E27FC236}">
                <a16:creationId xmlns:a16="http://schemas.microsoft.com/office/drawing/2014/main" id="{448F5A7A-15A7-42DD-AD9F-FD3974C68B5E}"/>
              </a:ext>
            </a:extLst>
          </p:cNvPr>
          <p:cNvSpPr txBox="1"/>
          <p:nvPr/>
        </p:nvSpPr>
        <p:spPr>
          <a:xfrm>
            <a:off x="8179824" y="3429000"/>
            <a:ext cx="2466666"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a:t>mast cells, macrophages, monocytes, lymphocytes, plasma cells,  eosinophils.</a:t>
            </a:r>
          </a:p>
        </p:txBody>
      </p:sp>
      <p:sp>
        <p:nvSpPr>
          <p:cNvPr id="17" name="Arrow: Right 16">
            <a:extLst>
              <a:ext uri="{FF2B5EF4-FFF2-40B4-BE49-F238E27FC236}">
                <a16:creationId xmlns:a16="http://schemas.microsoft.com/office/drawing/2014/main" id="{FCA0C24E-DABF-43B4-9B03-CD6AB363F275}"/>
              </a:ext>
            </a:extLst>
          </p:cNvPr>
          <p:cNvSpPr/>
          <p:nvPr/>
        </p:nvSpPr>
        <p:spPr>
          <a:xfrm>
            <a:off x="353961" y="2881681"/>
            <a:ext cx="1375903" cy="5473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29066CC-39CD-45B7-BF90-57E680C6882C}"/>
              </a:ext>
            </a:extLst>
          </p:cNvPr>
          <p:cNvSpPr txBox="1"/>
          <p:nvPr/>
        </p:nvSpPr>
        <p:spPr>
          <a:xfrm>
            <a:off x="545691" y="2448232"/>
            <a:ext cx="581334" cy="584775"/>
          </a:xfrm>
          <a:prstGeom prst="rect">
            <a:avLst/>
          </a:prstGeom>
          <a:noFill/>
        </p:spPr>
        <p:txBody>
          <a:bodyPr wrap="square" rtlCol="0">
            <a:spAutoFit/>
          </a:bodyPr>
          <a:lstStyle/>
          <a:p>
            <a:r>
              <a:rPr lang="en-US" sz="3200" b="1" dirty="0">
                <a:solidFill>
                  <a:srgbClr val="FF0000"/>
                </a:solidFill>
              </a:rPr>
              <a:t>2</a:t>
            </a:r>
          </a:p>
        </p:txBody>
      </p:sp>
      <p:sp>
        <p:nvSpPr>
          <p:cNvPr id="19" name="Arrow: Left 18">
            <a:extLst>
              <a:ext uri="{FF2B5EF4-FFF2-40B4-BE49-F238E27FC236}">
                <a16:creationId xmlns:a16="http://schemas.microsoft.com/office/drawing/2014/main" id="{5E4A9BD6-05F9-4DD6-A100-A943B339B58B}"/>
              </a:ext>
            </a:extLst>
          </p:cNvPr>
          <p:cNvSpPr/>
          <p:nvPr/>
        </p:nvSpPr>
        <p:spPr>
          <a:xfrm>
            <a:off x="10646490" y="2604042"/>
            <a:ext cx="1240710" cy="52322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02D9D40-90CF-4D75-8012-C35354971124}"/>
              </a:ext>
            </a:extLst>
          </p:cNvPr>
          <p:cNvSpPr txBox="1"/>
          <p:nvPr/>
        </p:nvSpPr>
        <p:spPr>
          <a:xfrm>
            <a:off x="11064977" y="2114180"/>
            <a:ext cx="781665" cy="584775"/>
          </a:xfrm>
          <a:prstGeom prst="rect">
            <a:avLst/>
          </a:prstGeom>
          <a:noFill/>
        </p:spPr>
        <p:txBody>
          <a:bodyPr wrap="square" rtlCol="0">
            <a:spAutoFit/>
          </a:bodyPr>
          <a:lstStyle/>
          <a:p>
            <a:r>
              <a:rPr lang="en-US" sz="3200" b="1" dirty="0">
                <a:solidFill>
                  <a:srgbClr val="FF0000"/>
                </a:solidFill>
              </a:rPr>
              <a:t>6</a:t>
            </a:r>
          </a:p>
        </p:txBody>
      </p:sp>
    </p:spTree>
    <p:extLst>
      <p:ext uri="{BB962C8B-B14F-4D97-AF65-F5344CB8AC3E}">
        <p14:creationId xmlns:p14="http://schemas.microsoft.com/office/powerpoint/2010/main" val="4045980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10" grpId="0" animBg="1"/>
      <p:bldP spid="12" grpId="0" animBg="1"/>
      <p:bldP spid="14" grpId="0" animBg="1"/>
      <p:bldP spid="17" grpId="0" animBg="1"/>
      <p:bldP spid="18" grpId="0"/>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C37273-A7FD-4515-9A21-F8EE0A6A180F}"/>
              </a:ext>
            </a:extLst>
          </p:cNvPr>
          <p:cNvSpPr txBox="1"/>
          <p:nvPr/>
        </p:nvSpPr>
        <p:spPr>
          <a:xfrm>
            <a:off x="4140611" y="515882"/>
            <a:ext cx="3469557" cy="646331"/>
          </a:xfrm>
          <a:prstGeom prst="rect">
            <a:avLst/>
          </a:prstGeom>
          <a:solidFill>
            <a:srgbClr val="FFFF00"/>
          </a:solidFill>
        </p:spPr>
        <p:txBody>
          <a:bodyPr wrap="square">
            <a:spAutoFit/>
          </a:bodyPr>
          <a:lstStyle/>
          <a:p>
            <a:r>
              <a:rPr lang="en-US" sz="3600" b="1" dirty="0"/>
              <a:t>stationary cells</a:t>
            </a:r>
          </a:p>
        </p:txBody>
      </p:sp>
      <p:sp>
        <p:nvSpPr>
          <p:cNvPr id="4" name="TextBox 3">
            <a:extLst>
              <a:ext uri="{FF2B5EF4-FFF2-40B4-BE49-F238E27FC236}">
                <a16:creationId xmlns:a16="http://schemas.microsoft.com/office/drawing/2014/main" id="{5DA30D74-405B-4C21-BFF0-0F3D65DD6244}"/>
              </a:ext>
            </a:extLst>
          </p:cNvPr>
          <p:cNvSpPr txBox="1"/>
          <p:nvPr/>
        </p:nvSpPr>
        <p:spPr>
          <a:xfrm>
            <a:off x="634181" y="1474839"/>
            <a:ext cx="10500851" cy="584775"/>
          </a:xfrm>
          <a:prstGeom prst="rect">
            <a:avLst/>
          </a:prstGeom>
          <a:noFill/>
        </p:spPr>
        <p:txBody>
          <a:bodyPr wrap="square" rtlCol="0">
            <a:spAutoFit/>
          </a:bodyPr>
          <a:lstStyle/>
          <a:p>
            <a:r>
              <a:rPr lang="en-US" sz="3200" b="1" dirty="0"/>
              <a:t>The origin of the stationary cells is </a:t>
            </a:r>
            <a:r>
              <a:rPr lang="en-US" sz="3200" b="1" u="sng" dirty="0">
                <a:solidFill>
                  <a:srgbClr val="FF0000"/>
                </a:solidFill>
              </a:rPr>
              <a:t>the mesenchymal cells </a:t>
            </a:r>
          </a:p>
        </p:txBody>
      </p:sp>
      <p:pic>
        <p:nvPicPr>
          <p:cNvPr id="6" name="Picture 5">
            <a:extLst>
              <a:ext uri="{FF2B5EF4-FFF2-40B4-BE49-F238E27FC236}">
                <a16:creationId xmlns:a16="http://schemas.microsoft.com/office/drawing/2014/main" id="{B152A1FC-E084-4400-9F70-252C8904C08E}"/>
              </a:ext>
            </a:extLst>
          </p:cNvPr>
          <p:cNvPicPr>
            <a:picLocks noChangeAspect="1"/>
          </p:cNvPicPr>
          <p:nvPr/>
        </p:nvPicPr>
        <p:blipFill>
          <a:blip r:embed="rId2"/>
          <a:stretch>
            <a:fillRect/>
          </a:stretch>
        </p:blipFill>
        <p:spPr>
          <a:xfrm>
            <a:off x="0" y="2059614"/>
            <a:ext cx="11975689" cy="4798386"/>
          </a:xfrm>
          <a:prstGeom prst="rect">
            <a:avLst/>
          </a:prstGeom>
        </p:spPr>
      </p:pic>
    </p:spTree>
    <p:extLst>
      <p:ext uri="{BB962C8B-B14F-4D97-AF65-F5344CB8AC3E}">
        <p14:creationId xmlns:p14="http://schemas.microsoft.com/office/powerpoint/2010/main" val="88050543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487414-7338-4CF7-9E79-8CAFD8F4BD52}"/>
              </a:ext>
            </a:extLst>
          </p:cNvPr>
          <p:cNvSpPr txBox="1"/>
          <p:nvPr/>
        </p:nvSpPr>
        <p:spPr>
          <a:xfrm>
            <a:off x="4184855" y="530631"/>
            <a:ext cx="3395816" cy="584775"/>
          </a:xfrm>
          <a:prstGeom prst="rect">
            <a:avLst/>
          </a:prstGeom>
          <a:solidFill>
            <a:srgbClr val="FFCC66"/>
          </a:solidFill>
        </p:spPr>
        <p:txBody>
          <a:bodyPr wrap="square">
            <a:spAutoFit/>
          </a:bodyPr>
          <a:lstStyle/>
          <a:p>
            <a:r>
              <a:rPr lang="en-US" sz="3200" b="1" dirty="0"/>
              <a:t>1-	fibroblasts</a:t>
            </a:r>
          </a:p>
        </p:txBody>
      </p:sp>
      <p:sp>
        <p:nvSpPr>
          <p:cNvPr id="5" name="TextBox 4">
            <a:extLst>
              <a:ext uri="{FF2B5EF4-FFF2-40B4-BE49-F238E27FC236}">
                <a16:creationId xmlns:a16="http://schemas.microsoft.com/office/drawing/2014/main" id="{FE6AC0CF-AC32-404C-BD83-326EDBD8C79A}"/>
              </a:ext>
            </a:extLst>
          </p:cNvPr>
          <p:cNvSpPr txBox="1"/>
          <p:nvPr/>
        </p:nvSpPr>
        <p:spPr>
          <a:xfrm>
            <a:off x="545690" y="1675241"/>
            <a:ext cx="11179277" cy="954107"/>
          </a:xfrm>
          <a:prstGeom prst="rect">
            <a:avLst/>
          </a:prstGeom>
          <a:noFill/>
        </p:spPr>
        <p:txBody>
          <a:bodyPr wrap="square">
            <a:spAutoFit/>
          </a:bodyPr>
          <a:lstStyle/>
          <a:p>
            <a:r>
              <a:rPr lang="en-US" sz="2800" b="1" dirty="0"/>
              <a:t>the principal active cells of connective tissue, occurring as long spindle-shaped cells stretched along bundles of </a:t>
            </a:r>
            <a:r>
              <a:rPr lang="en-US" sz="2800" b="1" u="sng" dirty="0">
                <a:solidFill>
                  <a:srgbClr val="FF0000"/>
                </a:solidFill>
              </a:rPr>
              <a:t>collagen fibrils</a:t>
            </a:r>
            <a:r>
              <a:rPr lang="en-US" sz="2800" b="1" dirty="0"/>
              <a:t>. </a:t>
            </a:r>
          </a:p>
        </p:txBody>
      </p:sp>
      <p:pic>
        <p:nvPicPr>
          <p:cNvPr id="7" name="Picture 6">
            <a:extLst>
              <a:ext uri="{FF2B5EF4-FFF2-40B4-BE49-F238E27FC236}">
                <a16:creationId xmlns:a16="http://schemas.microsoft.com/office/drawing/2014/main" id="{0D52807F-1AB0-4D5C-A326-40743A2C9F01}"/>
              </a:ext>
            </a:extLst>
          </p:cNvPr>
          <p:cNvPicPr>
            <a:picLocks noChangeAspect="1"/>
          </p:cNvPicPr>
          <p:nvPr/>
        </p:nvPicPr>
        <p:blipFill>
          <a:blip r:embed="rId2"/>
          <a:stretch>
            <a:fillRect/>
          </a:stretch>
        </p:blipFill>
        <p:spPr>
          <a:xfrm>
            <a:off x="1342103" y="2816942"/>
            <a:ext cx="8893278" cy="4041058"/>
          </a:xfrm>
          <a:prstGeom prst="rect">
            <a:avLst/>
          </a:prstGeom>
        </p:spPr>
      </p:pic>
    </p:spTree>
    <p:extLst>
      <p:ext uri="{BB962C8B-B14F-4D97-AF65-F5344CB8AC3E}">
        <p14:creationId xmlns:p14="http://schemas.microsoft.com/office/powerpoint/2010/main" val="362249944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5D5682-B662-439A-B2F6-AFAB3259097C}"/>
              </a:ext>
            </a:extLst>
          </p:cNvPr>
          <p:cNvSpPr txBox="1"/>
          <p:nvPr/>
        </p:nvSpPr>
        <p:spPr>
          <a:xfrm>
            <a:off x="132736" y="1580987"/>
            <a:ext cx="10840064" cy="954107"/>
          </a:xfrm>
          <a:prstGeom prst="rect">
            <a:avLst/>
          </a:prstGeom>
          <a:noFill/>
        </p:spPr>
        <p:txBody>
          <a:bodyPr wrap="square">
            <a:spAutoFit/>
          </a:bodyPr>
          <a:lstStyle/>
          <a:p>
            <a:r>
              <a:rPr lang="en-US" sz="2800" b="1" dirty="0"/>
              <a:t>to secrete </a:t>
            </a:r>
            <a:r>
              <a:rPr lang="en-US" sz="2800" b="1" u="sng" dirty="0">
                <a:solidFill>
                  <a:srgbClr val="FF0000"/>
                </a:solidFill>
              </a:rPr>
              <a:t>collagen</a:t>
            </a:r>
            <a:r>
              <a:rPr lang="en-US" sz="2800" b="1" dirty="0"/>
              <a:t> and constituents of the ground substance and to maintain these extracellular tissue components. </a:t>
            </a:r>
          </a:p>
        </p:txBody>
      </p:sp>
      <p:sp>
        <p:nvSpPr>
          <p:cNvPr id="5" name="TextBox 4">
            <a:extLst>
              <a:ext uri="{FF2B5EF4-FFF2-40B4-BE49-F238E27FC236}">
                <a16:creationId xmlns:a16="http://schemas.microsoft.com/office/drawing/2014/main" id="{15FD8F30-C21B-48D5-A853-EA48EF13478D}"/>
              </a:ext>
            </a:extLst>
          </p:cNvPr>
          <p:cNvSpPr txBox="1"/>
          <p:nvPr/>
        </p:nvSpPr>
        <p:spPr>
          <a:xfrm>
            <a:off x="999203" y="501134"/>
            <a:ext cx="2378178"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4000" b="1" dirty="0"/>
              <a:t>function</a:t>
            </a:r>
          </a:p>
        </p:txBody>
      </p:sp>
      <p:sp>
        <p:nvSpPr>
          <p:cNvPr id="7" name="TextBox 6">
            <a:extLst>
              <a:ext uri="{FF2B5EF4-FFF2-40B4-BE49-F238E27FC236}">
                <a16:creationId xmlns:a16="http://schemas.microsoft.com/office/drawing/2014/main" id="{D1313674-F469-4824-AD3D-88C5D6BB0C56}"/>
              </a:ext>
            </a:extLst>
          </p:cNvPr>
          <p:cNvSpPr txBox="1"/>
          <p:nvPr/>
        </p:nvSpPr>
        <p:spPr>
          <a:xfrm>
            <a:off x="486697" y="2997180"/>
            <a:ext cx="10840064" cy="954107"/>
          </a:xfrm>
          <a:prstGeom prst="rect">
            <a:avLst/>
          </a:prstGeom>
          <a:noFill/>
        </p:spPr>
        <p:txBody>
          <a:bodyPr wrap="square">
            <a:spAutoFit/>
          </a:bodyPr>
          <a:lstStyle/>
          <a:p>
            <a:r>
              <a:rPr lang="en-US" sz="2800" b="1" dirty="0"/>
              <a:t>When organs are injured, it is believed that cells known as </a:t>
            </a:r>
            <a:r>
              <a:rPr lang="en-US" sz="2800" b="1" u="sng" dirty="0">
                <a:solidFill>
                  <a:srgbClr val="FF0000"/>
                </a:solidFill>
              </a:rPr>
              <a:t>fibrocytes</a:t>
            </a:r>
            <a:r>
              <a:rPr lang="en-US" sz="2800" b="1" dirty="0"/>
              <a:t>, which reside in the stroma, are stimulated to develop into fibroblasts.</a:t>
            </a:r>
          </a:p>
        </p:txBody>
      </p:sp>
      <p:sp>
        <p:nvSpPr>
          <p:cNvPr id="9" name="TextBox 8">
            <a:extLst>
              <a:ext uri="{FF2B5EF4-FFF2-40B4-BE49-F238E27FC236}">
                <a16:creationId xmlns:a16="http://schemas.microsoft.com/office/drawing/2014/main" id="{3F55A19B-D2E2-4E1D-8A57-D1ADB03DBBD4}"/>
              </a:ext>
            </a:extLst>
          </p:cNvPr>
          <p:cNvSpPr txBox="1"/>
          <p:nvPr/>
        </p:nvSpPr>
        <p:spPr>
          <a:xfrm>
            <a:off x="486696" y="4413373"/>
            <a:ext cx="11415251" cy="954107"/>
          </a:xfrm>
          <a:prstGeom prst="rect">
            <a:avLst/>
          </a:prstGeom>
          <a:noFill/>
        </p:spPr>
        <p:txBody>
          <a:bodyPr wrap="square">
            <a:spAutoFit/>
          </a:bodyPr>
          <a:lstStyle/>
          <a:p>
            <a:r>
              <a:rPr lang="en-US" sz="2800" b="1" dirty="0"/>
              <a:t>The fibroblasts then migrate into the defect and deposit an abundance of new collagen, which forms a fibrous scar.</a:t>
            </a:r>
          </a:p>
        </p:txBody>
      </p:sp>
      <p:sp>
        <p:nvSpPr>
          <p:cNvPr id="10" name="TextBox 9">
            <a:extLst>
              <a:ext uri="{FF2B5EF4-FFF2-40B4-BE49-F238E27FC236}">
                <a16:creationId xmlns:a16="http://schemas.microsoft.com/office/drawing/2014/main" id="{B26E0C5D-1D08-4112-AD82-C4E5E4A81D59}"/>
              </a:ext>
            </a:extLst>
          </p:cNvPr>
          <p:cNvSpPr txBox="1"/>
          <p:nvPr/>
        </p:nvSpPr>
        <p:spPr>
          <a:xfrm>
            <a:off x="678426" y="5707626"/>
            <a:ext cx="2521974" cy="646331"/>
          </a:xfrm>
          <a:prstGeom prst="rect">
            <a:avLst/>
          </a:prstGeom>
          <a:noFill/>
        </p:spPr>
        <p:txBody>
          <a:bodyPr wrap="square" rtlCol="0">
            <a:spAutoFit/>
          </a:bodyPr>
          <a:lstStyle/>
          <a:p>
            <a:r>
              <a:rPr lang="en-US" sz="3600" b="1" dirty="0">
                <a:solidFill>
                  <a:schemeClr val="accent1">
                    <a:lumMod val="75000"/>
                  </a:schemeClr>
                </a:solidFill>
              </a:rPr>
              <a:t>Fibrocyte </a:t>
            </a:r>
          </a:p>
        </p:txBody>
      </p:sp>
      <p:sp>
        <p:nvSpPr>
          <p:cNvPr id="11" name="TextBox 10">
            <a:extLst>
              <a:ext uri="{FF2B5EF4-FFF2-40B4-BE49-F238E27FC236}">
                <a16:creationId xmlns:a16="http://schemas.microsoft.com/office/drawing/2014/main" id="{3A30AFDC-6B39-45C6-AAE5-7531CA4CA755}"/>
              </a:ext>
            </a:extLst>
          </p:cNvPr>
          <p:cNvSpPr txBox="1"/>
          <p:nvPr/>
        </p:nvSpPr>
        <p:spPr>
          <a:xfrm>
            <a:off x="6341806" y="5707625"/>
            <a:ext cx="2890684" cy="646331"/>
          </a:xfrm>
          <a:prstGeom prst="rect">
            <a:avLst/>
          </a:prstGeom>
          <a:noFill/>
        </p:spPr>
        <p:txBody>
          <a:bodyPr wrap="square" rtlCol="0">
            <a:spAutoFit/>
          </a:bodyPr>
          <a:lstStyle/>
          <a:p>
            <a:r>
              <a:rPr lang="en-US" sz="3600" b="1" dirty="0">
                <a:solidFill>
                  <a:srgbClr val="FF0000"/>
                </a:solidFill>
              </a:rPr>
              <a:t>Fibroblast </a:t>
            </a:r>
          </a:p>
        </p:txBody>
      </p:sp>
      <p:sp>
        <p:nvSpPr>
          <p:cNvPr id="12" name="Arrow: Right 11">
            <a:extLst>
              <a:ext uri="{FF2B5EF4-FFF2-40B4-BE49-F238E27FC236}">
                <a16:creationId xmlns:a16="http://schemas.microsoft.com/office/drawing/2014/main" id="{B11A1BD0-DA02-442A-8F48-9A05725557EB}"/>
              </a:ext>
            </a:extLst>
          </p:cNvPr>
          <p:cNvSpPr/>
          <p:nvPr/>
        </p:nvSpPr>
        <p:spPr>
          <a:xfrm>
            <a:off x="3480620" y="5829566"/>
            <a:ext cx="1755058" cy="6463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BC2520F-96C5-45A0-89CB-24B2BB6F2E12}"/>
              </a:ext>
            </a:extLst>
          </p:cNvPr>
          <p:cNvSpPr txBox="1"/>
          <p:nvPr/>
        </p:nvSpPr>
        <p:spPr>
          <a:xfrm>
            <a:off x="840658" y="6353955"/>
            <a:ext cx="2359743" cy="461665"/>
          </a:xfrm>
          <a:prstGeom prst="rect">
            <a:avLst/>
          </a:prstGeom>
          <a:noFill/>
        </p:spPr>
        <p:txBody>
          <a:bodyPr wrap="square" rtlCol="0">
            <a:spAutoFit/>
          </a:bodyPr>
          <a:lstStyle/>
          <a:p>
            <a:r>
              <a:rPr lang="en-US" sz="2400" b="1" dirty="0">
                <a:solidFill>
                  <a:srgbClr val="0070C0"/>
                </a:solidFill>
              </a:rPr>
              <a:t>Inactive </a:t>
            </a:r>
          </a:p>
        </p:txBody>
      </p:sp>
      <p:sp>
        <p:nvSpPr>
          <p:cNvPr id="14" name="TextBox 13">
            <a:extLst>
              <a:ext uri="{FF2B5EF4-FFF2-40B4-BE49-F238E27FC236}">
                <a16:creationId xmlns:a16="http://schemas.microsoft.com/office/drawing/2014/main" id="{D90E24D6-AD5B-4E22-BA02-701BD7C9348F}"/>
              </a:ext>
            </a:extLst>
          </p:cNvPr>
          <p:cNvSpPr txBox="1"/>
          <p:nvPr/>
        </p:nvSpPr>
        <p:spPr>
          <a:xfrm>
            <a:off x="6695768" y="6353956"/>
            <a:ext cx="2153264" cy="461665"/>
          </a:xfrm>
          <a:prstGeom prst="rect">
            <a:avLst/>
          </a:prstGeom>
          <a:noFill/>
        </p:spPr>
        <p:txBody>
          <a:bodyPr wrap="square" rtlCol="0">
            <a:spAutoFit/>
          </a:bodyPr>
          <a:lstStyle/>
          <a:p>
            <a:r>
              <a:rPr lang="en-US" sz="2400" b="1" dirty="0">
                <a:solidFill>
                  <a:srgbClr val="FF0000"/>
                </a:solidFill>
              </a:rPr>
              <a:t>Active </a:t>
            </a:r>
          </a:p>
        </p:txBody>
      </p:sp>
    </p:spTree>
    <p:extLst>
      <p:ext uri="{BB962C8B-B14F-4D97-AF65-F5344CB8AC3E}">
        <p14:creationId xmlns:p14="http://schemas.microsoft.com/office/powerpoint/2010/main" val="284451500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D5DC7B-282B-41E6-893C-8340A442E688}"/>
              </a:ext>
            </a:extLst>
          </p:cNvPr>
          <p:cNvSpPr txBox="1"/>
          <p:nvPr/>
        </p:nvSpPr>
        <p:spPr>
          <a:xfrm>
            <a:off x="4819036" y="353650"/>
            <a:ext cx="2422422" cy="646331"/>
          </a:xfrm>
          <a:prstGeom prst="rect">
            <a:avLst/>
          </a:prstGeom>
          <a:solidFill>
            <a:srgbClr val="FFFF00"/>
          </a:solidFill>
        </p:spPr>
        <p:txBody>
          <a:bodyPr wrap="square">
            <a:spAutoFit/>
          </a:bodyPr>
          <a:lstStyle/>
          <a:p>
            <a:r>
              <a:rPr lang="en-US" sz="3600" b="1" dirty="0"/>
              <a:t>2-Adipose</a:t>
            </a:r>
          </a:p>
        </p:txBody>
      </p:sp>
      <p:sp>
        <p:nvSpPr>
          <p:cNvPr id="5" name="TextBox 4">
            <a:extLst>
              <a:ext uri="{FF2B5EF4-FFF2-40B4-BE49-F238E27FC236}">
                <a16:creationId xmlns:a16="http://schemas.microsoft.com/office/drawing/2014/main" id="{A9247304-752F-45BE-9944-F9F3548F7D12}"/>
              </a:ext>
            </a:extLst>
          </p:cNvPr>
          <p:cNvSpPr txBox="1"/>
          <p:nvPr/>
        </p:nvSpPr>
        <p:spPr>
          <a:xfrm>
            <a:off x="1095068" y="1424519"/>
            <a:ext cx="10187448" cy="954107"/>
          </a:xfrm>
          <a:prstGeom prst="rect">
            <a:avLst/>
          </a:prstGeom>
          <a:noFill/>
        </p:spPr>
        <p:txBody>
          <a:bodyPr wrap="square">
            <a:spAutoFit/>
          </a:bodyPr>
          <a:lstStyle/>
          <a:p>
            <a:r>
              <a:rPr lang="en-US" sz="2800" b="1" dirty="0"/>
              <a:t>fat cells are connective-tissue cells that are specialized for the </a:t>
            </a:r>
            <a:r>
              <a:rPr lang="en-US" sz="2800" b="1" u="sng" dirty="0">
                <a:solidFill>
                  <a:srgbClr val="FF0000"/>
                </a:solidFill>
              </a:rPr>
              <a:t>synthesis and storage </a:t>
            </a:r>
            <a:r>
              <a:rPr lang="en-US" sz="2800" b="1" dirty="0"/>
              <a:t>of reserve nutrients</a:t>
            </a:r>
          </a:p>
        </p:txBody>
      </p:sp>
      <p:pic>
        <p:nvPicPr>
          <p:cNvPr id="6" name="Picture 5">
            <a:extLst>
              <a:ext uri="{FF2B5EF4-FFF2-40B4-BE49-F238E27FC236}">
                <a16:creationId xmlns:a16="http://schemas.microsoft.com/office/drawing/2014/main" id="{225EEA54-FE3D-4FC5-AB8D-59D07F9C375E}"/>
              </a:ext>
            </a:extLst>
          </p:cNvPr>
          <p:cNvPicPr>
            <a:picLocks noChangeAspect="1"/>
          </p:cNvPicPr>
          <p:nvPr/>
        </p:nvPicPr>
        <p:blipFill>
          <a:blip r:embed="rId2"/>
          <a:stretch>
            <a:fillRect/>
          </a:stretch>
        </p:blipFill>
        <p:spPr>
          <a:xfrm>
            <a:off x="2227007" y="2966117"/>
            <a:ext cx="6872748" cy="3655909"/>
          </a:xfrm>
          <a:prstGeom prst="rect">
            <a:avLst/>
          </a:prstGeom>
        </p:spPr>
      </p:pic>
    </p:spTree>
    <p:extLst>
      <p:ext uri="{BB962C8B-B14F-4D97-AF65-F5344CB8AC3E}">
        <p14:creationId xmlns:p14="http://schemas.microsoft.com/office/powerpoint/2010/main" val="4164720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342FCF-7E50-4535-8722-F307CBEE7541}"/>
              </a:ext>
            </a:extLst>
          </p:cNvPr>
          <p:cNvSpPr txBox="1"/>
          <p:nvPr/>
        </p:nvSpPr>
        <p:spPr>
          <a:xfrm>
            <a:off x="881215" y="991051"/>
            <a:ext cx="10458819" cy="1384995"/>
          </a:xfrm>
          <a:prstGeom prst="rect">
            <a:avLst/>
          </a:prstGeom>
          <a:noFill/>
        </p:spPr>
        <p:txBody>
          <a:bodyPr wrap="square">
            <a:spAutoFit/>
          </a:bodyPr>
          <a:lstStyle/>
          <a:p>
            <a:r>
              <a:rPr lang="en-US" sz="2800" b="1" dirty="0"/>
              <a:t>They receive </a:t>
            </a:r>
            <a:r>
              <a:rPr lang="en-US" sz="2800" b="1" u="sng" dirty="0">
                <a:solidFill>
                  <a:srgbClr val="FF0000"/>
                </a:solidFill>
              </a:rPr>
              <a:t>glucose and fatty acids </a:t>
            </a:r>
            <a:r>
              <a:rPr lang="en-US" sz="2800" b="1" dirty="0"/>
              <a:t>from the blood and convert them to </a:t>
            </a:r>
            <a:r>
              <a:rPr lang="en-US" sz="2800" b="1" u="sng" dirty="0">
                <a:solidFill>
                  <a:srgbClr val="FF0000"/>
                </a:solidFill>
              </a:rPr>
              <a:t>lipid</a:t>
            </a:r>
            <a:r>
              <a:rPr lang="en-US" sz="2800" b="1" dirty="0"/>
              <a:t>, which accumulates in the body of the cell as a large oil droplet. </a:t>
            </a:r>
          </a:p>
        </p:txBody>
      </p:sp>
      <p:sp>
        <p:nvSpPr>
          <p:cNvPr id="6" name="TextBox 5">
            <a:extLst>
              <a:ext uri="{FF2B5EF4-FFF2-40B4-BE49-F238E27FC236}">
                <a16:creationId xmlns:a16="http://schemas.microsoft.com/office/drawing/2014/main" id="{ACF16875-A2D6-4DD7-9769-8BFF81D333F7}"/>
              </a:ext>
            </a:extLst>
          </p:cNvPr>
          <p:cNvSpPr txBox="1"/>
          <p:nvPr/>
        </p:nvSpPr>
        <p:spPr>
          <a:xfrm>
            <a:off x="881216" y="2846127"/>
            <a:ext cx="10091584" cy="523220"/>
          </a:xfrm>
          <a:prstGeom prst="rect">
            <a:avLst/>
          </a:prstGeom>
          <a:noFill/>
        </p:spPr>
        <p:txBody>
          <a:bodyPr wrap="square">
            <a:spAutoFit/>
          </a:bodyPr>
          <a:lstStyle/>
          <a:p>
            <a:r>
              <a:rPr lang="en-US" sz="2800" b="1" dirty="0"/>
              <a:t>This distends the cell and imposes upon it a spherical form</a:t>
            </a:r>
          </a:p>
        </p:txBody>
      </p:sp>
      <p:sp>
        <p:nvSpPr>
          <p:cNvPr id="8" name="TextBox 7">
            <a:extLst>
              <a:ext uri="{FF2B5EF4-FFF2-40B4-BE49-F238E27FC236}">
                <a16:creationId xmlns:a16="http://schemas.microsoft.com/office/drawing/2014/main" id="{849D2004-EC0B-4E72-AE51-88E6F992E8F4}"/>
              </a:ext>
            </a:extLst>
          </p:cNvPr>
          <p:cNvSpPr txBox="1"/>
          <p:nvPr/>
        </p:nvSpPr>
        <p:spPr>
          <a:xfrm>
            <a:off x="639098" y="4481954"/>
            <a:ext cx="10264876" cy="1384995"/>
          </a:xfrm>
          <a:prstGeom prst="rect">
            <a:avLst/>
          </a:prstGeom>
          <a:noFill/>
        </p:spPr>
        <p:txBody>
          <a:bodyPr wrap="square">
            <a:spAutoFit/>
          </a:bodyPr>
          <a:lstStyle/>
          <a:p>
            <a:r>
              <a:rPr lang="en-US" sz="2800" b="1" dirty="0"/>
              <a:t>The nucleus is displaced to the periphery, and other metabolically active constituents of the cell are confined to a thin rim of cytoplasm around the large central droplet of lipid.   </a:t>
            </a:r>
          </a:p>
        </p:txBody>
      </p:sp>
    </p:spTree>
    <p:extLst>
      <p:ext uri="{BB962C8B-B14F-4D97-AF65-F5344CB8AC3E}">
        <p14:creationId xmlns:p14="http://schemas.microsoft.com/office/powerpoint/2010/main" val="470817069"/>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984</Words>
  <Application>Microsoft Office PowerPoint</Application>
  <PresentationFormat>Widescreen</PresentationFormat>
  <Paragraphs>87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Doaa Mohamed elnagar</dc:creator>
  <cp:lastModifiedBy>Doaa Mohamed elnagar</cp:lastModifiedBy>
  <cp:revision>6</cp:revision>
  <dcterms:created xsi:type="dcterms:W3CDTF">2020-09-26T13:37:03Z</dcterms:created>
  <dcterms:modified xsi:type="dcterms:W3CDTF">2021-09-13T22:11:08Z</dcterms:modified>
</cp:coreProperties>
</file>