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4" r:id="rId6"/>
    <p:sldId id="259" r:id="rId7"/>
    <p:sldId id="2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2" d="100"/>
          <a:sy n="52" d="100"/>
        </p:scale>
        <p:origin x="739"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0C2E2-A205-4066-A515-AD203BE6AD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CA8815-2F3D-4E6B-A8BD-0DEC01CE0D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C0A182-40E5-4214-B35A-BEA22611AAB7}"/>
              </a:ext>
            </a:extLst>
          </p:cNvPr>
          <p:cNvSpPr>
            <a:spLocks noGrp="1"/>
          </p:cNvSpPr>
          <p:nvPr>
            <p:ph type="dt" sz="half" idx="10"/>
          </p:nvPr>
        </p:nvSpPr>
        <p:spPr/>
        <p:txBody>
          <a:bodyPr/>
          <a:lstStyle/>
          <a:p>
            <a:fld id="{4F45E9FC-35E3-4D49-9105-74EB2109BD8F}" type="datetimeFigureOut">
              <a:rPr lang="en-US" smtClean="0"/>
              <a:t>11/9/2020</a:t>
            </a:fld>
            <a:endParaRPr lang="en-US"/>
          </a:p>
        </p:txBody>
      </p:sp>
      <p:sp>
        <p:nvSpPr>
          <p:cNvPr id="5" name="Footer Placeholder 4">
            <a:extLst>
              <a:ext uri="{FF2B5EF4-FFF2-40B4-BE49-F238E27FC236}">
                <a16:creationId xmlns:a16="http://schemas.microsoft.com/office/drawing/2014/main" id="{62892F2E-0357-4800-A262-F1B7B26B91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4BD69A-286C-496E-A3C1-AE28343DA187}"/>
              </a:ext>
            </a:extLst>
          </p:cNvPr>
          <p:cNvSpPr>
            <a:spLocks noGrp="1"/>
          </p:cNvSpPr>
          <p:nvPr>
            <p:ph type="sldNum" sz="quarter" idx="12"/>
          </p:nvPr>
        </p:nvSpPr>
        <p:spPr/>
        <p:txBody>
          <a:bodyPr/>
          <a:lstStyle/>
          <a:p>
            <a:fld id="{BA45CF10-C9CC-4D60-8F39-556B8219CA19}" type="slidenum">
              <a:rPr lang="en-US" smtClean="0"/>
              <a:t>‹#›</a:t>
            </a:fld>
            <a:endParaRPr lang="en-US"/>
          </a:p>
        </p:txBody>
      </p:sp>
    </p:spTree>
    <p:extLst>
      <p:ext uri="{BB962C8B-B14F-4D97-AF65-F5344CB8AC3E}">
        <p14:creationId xmlns:p14="http://schemas.microsoft.com/office/powerpoint/2010/main" val="2132824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6DAAD-9187-41CC-B4CB-454863BCA2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9C913A-0AAC-4355-BC82-8A440E851A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08A758-0356-4D09-9283-2DB6E2B47FE0}"/>
              </a:ext>
            </a:extLst>
          </p:cNvPr>
          <p:cNvSpPr>
            <a:spLocks noGrp="1"/>
          </p:cNvSpPr>
          <p:nvPr>
            <p:ph type="dt" sz="half" idx="10"/>
          </p:nvPr>
        </p:nvSpPr>
        <p:spPr/>
        <p:txBody>
          <a:bodyPr/>
          <a:lstStyle/>
          <a:p>
            <a:fld id="{4F45E9FC-35E3-4D49-9105-74EB2109BD8F}" type="datetimeFigureOut">
              <a:rPr lang="en-US" smtClean="0"/>
              <a:t>11/9/2020</a:t>
            </a:fld>
            <a:endParaRPr lang="en-US"/>
          </a:p>
        </p:txBody>
      </p:sp>
      <p:sp>
        <p:nvSpPr>
          <p:cNvPr id="5" name="Footer Placeholder 4">
            <a:extLst>
              <a:ext uri="{FF2B5EF4-FFF2-40B4-BE49-F238E27FC236}">
                <a16:creationId xmlns:a16="http://schemas.microsoft.com/office/drawing/2014/main" id="{C383E293-1CB9-4743-B330-A830D6C305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AE6050-1552-446C-8AAB-3B36C0F890E0}"/>
              </a:ext>
            </a:extLst>
          </p:cNvPr>
          <p:cNvSpPr>
            <a:spLocks noGrp="1"/>
          </p:cNvSpPr>
          <p:nvPr>
            <p:ph type="sldNum" sz="quarter" idx="12"/>
          </p:nvPr>
        </p:nvSpPr>
        <p:spPr/>
        <p:txBody>
          <a:bodyPr/>
          <a:lstStyle/>
          <a:p>
            <a:fld id="{BA45CF10-C9CC-4D60-8F39-556B8219CA19}" type="slidenum">
              <a:rPr lang="en-US" smtClean="0"/>
              <a:t>‹#›</a:t>
            </a:fld>
            <a:endParaRPr lang="en-US"/>
          </a:p>
        </p:txBody>
      </p:sp>
    </p:spTree>
    <p:extLst>
      <p:ext uri="{BB962C8B-B14F-4D97-AF65-F5344CB8AC3E}">
        <p14:creationId xmlns:p14="http://schemas.microsoft.com/office/powerpoint/2010/main" val="1061846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8E68AA-C45A-44E6-B0E2-B8A0CA0384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96D8AA-BFDA-482F-BA7B-8EA8176802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872146-66F5-40C3-83DF-33FBC3381EE6}"/>
              </a:ext>
            </a:extLst>
          </p:cNvPr>
          <p:cNvSpPr>
            <a:spLocks noGrp="1"/>
          </p:cNvSpPr>
          <p:nvPr>
            <p:ph type="dt" sz="half" idx="10"/>
          </p:nvPr>
        </p:nvSpPr>
        <p:spPr/>
        <p:txBody>
          <a:bodyPr/>
          <a:lstStyle/>
          <a:p>
            <a:fld id="{4F45E9FC-35E3-4D49-9105-74EB2109BD8F}" type="datetimeFigureOut">
              <a:rPr lang="en-US" smtClean="0"/>
              <a:t>11/9/2020</a:t>
            </a:fld>
            <a:endParaRPr lang="en-US"/>
          </a:p>
        </p:txBody>
      </p:sp>
      <p:sp>
        <p:nvSpPr>
          <p:cNvPr id="5" name="Footer Placeholder 4">
            <a:extLst>
              <a:ext uri="{FF2B5EF4-FFF2-40B4-BE49-F238E27FC236}">
                <a16:creationId xmlns:a16="http://schemas.microsoft.com/office/drawing/2014/main" id="{AE6FB3B5-BAFB-47B7-B135-030B2AF585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95D16E-6D94-47C7-9357-99DE50072214}"/>
              </a:ext>
            </a:extLst>
          </p:cNvPr>
          <p:cNvSpPr>
            <a:spLocks noGrp="1"/>
          </p:cNvSpPr>
          <p:nvPr>
            <p:ph type="sldNum" sz="quarter" idx="12"/>
          </p:nvPr>
        </p:nvSpPr>
        <p:spPr/>
        <p:txBody>
          <a:bodyPr/>
          <a:lstStyle/>
          <a:p>
            <a:fld id="{BA45CF10-C9CC-4D60-8F39-556B8219CA19}" type="slidenum">
              <a:rPr lang="en-US" smtClean="0"/>
              <a:t>‹#›</a:t>
            </a:fld>
            <a:endParaRPr lang="en-US"/>
          </a:p>
        </p:txBody>
      </p:sp>
    </p:spTree>
    <p:extLst>
      <p:ext uri="{BB962C8B-B14F-4D97-AF65-F5344CB8AC3E}">
        <p14:creationId xmlns:p14="http://schemas.microsoft.com/office/powerpoint/2010/main" val="957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02ACD-96BE-4980-8B50-3371FED096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B83762-81B2-428A-9BA3-78ED1FCE54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F4811-4469-4917-9DDD-5EA1F259B39D}"/>
              </a:ext>
            </a:extLst>
          </p:cNvPr>
          <p:cNvSpPr>
            <a:spLocks noGrp="1"/>
          </p:cNvSpPr>
          <p:nvPr>
            <p:ph type="dt" sz="half" idx="10"/>
          </p:nvPr>
        </p:nvSpPr>
        <p:spPr/>
        <p:txBody>
          <a:bodyPr/>
          <a:lstStyle/>
          <a:p>
            <a:fld id="{4F45E9FC-35E3-4D49-9105-74EB2109BD8F}" type="datetimeFigureOut">
              <a:rPr lang="en-US" smtClean="0"/>
              <a:t>11/9/2020</a:t>
            </a:fld>
            <a:endParaRPr lang="en-US"/>
          </a:p>
        </p:txBody>
      </p:sp>
      <p:sp>
        <p:nvSpPr>
          <p:cNvPr id="5" name="Footer Placeholder 4">
            <a:extLst>
              <a:ext uri="{FF2B5EF4-FFF2-40B4-BE49-F238E27FC236}">
                <a16:creationId xmlns:a16="http://schemas.microsoft.com/office/drawing/2014/main" id="{1BB6FD7F-3145-4F8B-A3A5-FA5859494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7464AA-2E9C-4923-B91D-3CE9804F3D98}"/>
              </a:ext>
            </a:extLst>
          </p:cNvPr>
          <p:cNvSpPr>
            <a:spLocks noGrp="1"/>
          </p:cNvSpPr>
          <p:nvPr>
            <p:ph type="sldNum" sz="quarter" idx="12"/>
          </p:nvPr>
        </p:nvSpPr>
        <p:spPr/>
        <p:txBody>
          <a:bodyPr/>
          <a:lstStyle/>
          <a:p>
            <a:fld id="{BA45CF10-C9CC-4D60-8F39-556B8219CA19}" type="slidenum">
              <a:rPr lang="en-US" smtClean="0"/>
              <a:t>‹#›</a:t>
            </a:fld>
            <a:endParaRPr lang="en-US"/>
          </a:p>
        </p:txBody>
      </p:sp>
    </p:spTree>
    <p:extLst>
      <p:ext uri="{BB962C8B-B14F-4D97-AF65-F5344CB8AC3E}">
        <p14:creationId xmlns:p14="http://schemas.microsoft.com/office/powerpoint/2010/main" val="3995001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ABF7A-0C17-4A30-A7A0-73C4EC9CC3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A2CD00-102F-4D89-9CB4-59158E76C7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2A2FAE-94C8-4020-8BE6-45EF1802C147}"/>
              </a:ext>
            </a:extLst>
          </p:cNvPr>
          <p:cNvSpPr>
            <a:spLocks noGrp="1"/>
          </p:cNvSpPr>
          <p:nvPr>
            <p:ph type="dt" sz="half" idx="10"/>
          </p:nvPr>
        </p:nvSpPr>
        <p:spPr/>
        <p:txBody>
          <a:bodyPr/>
          <a:lstStyle/>
          <a:p>
            <a:fld id="{4F45E9FC-35E3-4D49-9105-74EB2109BD8F}" type="datetimeFigureOut">
              <a:rPr lang="en-US" smtClean="0"/>
              <a:t>11/9/2020</a:t>
            </a:fld>
            <a:endParaRPr lang="en-US"/>
          </a:p>
        </p:txBody>
      </p:sp>
      <p:sp>
        <p:nvSpPr>
          <p:cNvPr id="5" name="Footer Placeholder 4">
            <a:extLst>
              <a:ext uri="{FF2B5EF4-FFF2-40B4-BE49-F238E27FC236}">
                <a16:creationId xmlns:a16="http://schemas.microsoft.com/office/drawing/2014/main" id="{D3B0E606-BE1A-4490-B22F-9CA07C5F7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95CBD5-D11C-4758-8E04-BAC911301285}"/>
              </a:ext>
            </a:extLst>
          </p:cNvPr>
          <p:cNvSpPr>
            <a:spLocks noGrp="1"/>
          </p:cNvSpPr>
          <p:nvPr>
            <p:ph type="sldNum" sz="quarter" idx="12"/>
          </p:nvPr>
        </p:nvSpPr>
        <p:spPr/>
        <p:txBody>
          <a:bodyPr/>
          <a:lstStyle/>
          <a:p>
            <a:fld id="{BA45CF10-C9CC-4D60-8F39-556B8219CA19}" type="slidenum">
              <a:rPr lang="en-US" smtClean="0"/>
              <a:t>‹#›</a:t>
            </a:fld>
            <a:endParaRPr lang="en-US"/>
          </a:p>
        </p:txBody>
      </p:sp>
    </p:spTree>
    <p:extLst>
      <p:ext uri="{BB962C8B-B14F-4D97-AF65-F5344CB8AC3E}">
        <p14:creationId xmlns:p14="http://schemas.microsoft.com/office/powerpoint/2010/main" val="392238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44A9D-EC65-46EB-A2A8-D2E130AC86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255783-CCCD-4E17-9174-40F650F0ED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4550F4-30CD-48FB-9F43-405A0D9B3D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59B624-5BEE-4694-86B7-DA69192A0ED6}"/>
              </a:ext>
            </a:extLst>
          </p:cNvPr>
          <p:cNvSpPr>
            <a:spLocks noGrp="1"/>
          </p:cNvSpPr>
          <p:nvPr>
            <p:ph type="dt" sz="half" idx="10"/>
          </p:nvPr>
        </p:nvSpPr>
        <p:spPr/>
        <p:txBody>
          <a:bodyPr/>
          <a:lstStyle/>
          <a:p>
            <a:fld id="{4F45E9FC-35E3-4D49-9105-74EB2109BD8F}" type="datetimeFigureOut">
              <a:rPr lang="en-US" smtClean="0"/>
              <a:t>11/9/2020</a:t>
            </a:fld>
            <a:endParaRPr lang="en-US"/>
          </a:p>
        </p:txBody>
      </p:sp>
      <p:sp>
        <p:nvSpPr>
          <p:cNvPr id="6" name="Footer Placeholder 5">
            <a:extLst>
              <a:ext uri="{FF2B5EF4-FFF2-40B4-BE49-F238E27FC236}">
                <a16:creationId xmlns:a16="http://schemas.microsoft.com/office/drawing/2014/main" id="{77A85A71-DCF3-4BFF-AE6F-2462FC6093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A3CF74-361C-4C5D-904C-0CD3066B948A}"/>
              </a:ext>
            </a:extLst>
          </p:cNvPr>
          <p:cNvSpPr>
            <a:spLocks noGrp="1"/>
          </p:cNvSpPr>
          <p:nvPr>
            <p:ph type="sldNum" sz="quarter" idx="12"/>
          </p:nvPr>
        </p:nvSpPr>
        <p:spPr/>
        <p:txBody>
          <a:bodyPr/>
          <a:lstStyle/>
          <a:p>
            <a:fld id="{BA45CF10-C9CC-4D60-8F39-556B8219CA19}" type="slidenum">
              <a:rPr lang="en-US" smtClean="0"/>
              <a:t>‹#›</a:t>
            </a:fld>
            <a:endParaRPr lang="en-US"/>
          </a:p>
        </p:txBody>
      </p:sp>
    </p:spTree>
    <p:extLst>
      <p:ext uri="{BB962C8B-B14F-4D97-AF65-F5344CB8AC3E}">
        <p14:creationId xmlns:p14="http://schemas.microsoft.com/office/powerpoint/2010/main" val="2597389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32AFC-907B-48E1-AEA7-A13875BD7A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14CB6E-BB2E-46C5-B9E3-0B5418CD51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FD8249-1369-42D5-B4DF-52CCB63C10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E650CE-AE61-415C-A805-0C0475A48F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4A667C-3182-4582-8A72-19DBC85283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B0BF50-3C1E-46B6-BCFA-AB26161FCA8F}"/>
              </a:ext>
            </a:extLst>
          </p:cNvPr>
          <p:cNvSpPr>
            <a:spLocks noGrp="1"/>
          </p:cNvSpPr>
          <p:nvPr>
            <p:ph type="dt" sz="half" idx="10"/>
          </p:nvPr>
        </p:nvSpPr>
        <p:spPr/>
        <p:txBody>
          <a:bodyPr/>
          <a:lstStyle/>
          <a:p>
            <a:fld id="{4F45E9FC-35E3-4D49-9105-74EB2109BD8F}" type="datetimeFigureOut">
              <a:rPr lang="en-US" smtClean="0"/>
              <a:t>11/9/2020</a:t>
            </a:fld>
            <a:endParaRPr lang="en-US"/>
          </a:p>
        </p:txBody>
      </p:sp>
      <p:sp>
        <p:nvSpPr>
          <p:cNvPr id="8" name="Footer Placeholder 7">
            <a:extLst>
              <a:ext uri="{FF2B5EF4-FFF2-40B4-BE49-F238E27FC236}">
                <a16:creationId xmlns:a16="http://schemas.microsoft.com/office/drawing/2014/main" id="{D1B91EE0-8C65-4E07-83F1-A23BD440D4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04E5AF-F9B4-4F1E-B0A1-2399FCDE2B4C}"/>
              </a:ext>
            </a:extLst>
          </p:cNvPr>
          <p:cNvSpPr>
            <a:spLocks noGrp="1"/>
          </p:cNvSpPr>
          <p:nvPr>
            <p:ph type="sldNum" sz="quarter" idx="12"/>
          </p:nvPr>
        </p:nvSpPr>
        <p:spPr/>
        <p:txBody>
          <a:bodyPr/>
          <a:lstStyle/>
          <a:p>
            <a:fld id="{BA45CF10-C9CC-4D60-8F39-556B8219CA19}" type="slidenum">
              <a:rPr lang="en-US" smtClean="0"/>
              <a:t>‹#›</a:t>
            </a:fld>
            <a:endParaRPr lang="en-US"/>
          </a:p>
        </p:txBody>
      </p:sp>
    </p:spTree>
    <p:extLst>
      <p:ext uri="{BB962C8B-B14F-4D97-AF65-F5344CB8AC3E}">
        <p14:creationId xmlns:p14="http://schemas.microsoft.com/office/powerpoint/2010/main" val="2186193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E82E4-3FA7-4753-BDD0-ABFB2B317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D7194C-290E-4BA3-BE39-86F19B2D93E6}"/>
              </a:ext>
            </a:extLst>
          </p:cNvPr>
          <p:cNvSpPr>
            <a:spLocks noGrp="1"/>
          </p:cNvSpPr>
          <p:nvPr>
            <p:ph type="dt" sz="half" idx="10"/>
          </p:nvPr>
        </p:nvSpPr>
        <p:spPr/>
        <p:txBody>
          <a:bodyPr/>
          <a:lstStyle/>
          <a:p>
            <a:fld id="{4F45E9FC-35E3-4D49-9105-74EB2109BD8F}" type="datetimeFigureOut">
              <a:rPr lang="en-US" smtClean="0"/>
              <a:t>11/9/2020</a:t>
            </a:fld>
            <a:endParaRPr lang="en-US"/>
          </a:p>
        </p:txBody>
      </p:sp>
      <p:sp>
        <p:nvSpPr>
          <p:cNvPr id="4" name="Footer Placeholder 3">
            <a:extLst>
              <a:ext uri="{FF2B5EF4-FFF2-40B4-BE49-F238E27FC236}">
                <a16:creationId xmlns:a16="http://schemas.microsoft.com/office/drawing/2014/main" id="{2760F81A-BD02-45B5-A53C-6ACB538899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1FFDF2-D89A-4084-AFF9-72C82D5D33AC}"/>
              </a:ext>
            </a:extLst>
          </p:cNvPr>
          <p:cNvSpPr>
            <a:spLocks noGrp="1"/>
          </p:cNvSpPr>
          <p:nvPr>
            <p:ph type="sldNum" sz="quarter" idx="12"/>
          </p:nvPr>
        </p:nvSpPr>
        <p:spPr/>
        <p:txBody>
          <a:bodyPr/>
          <a:lstStyle/>
          <a:p>
            <a:fld id="{BA45CF10-C9CC-4D60-8F39-556B8219CA19}" type="slidenum">
              <a:rPr lang="en-US" smtClean="0"/>
              <a:t>‹#›</a:t>
            </a:fld>
            <a:endParaRPr lang="en-US"/>
          </a:p>
        </p:txBody>
      </p:sp>
    </p:spTree>
    <p:extLst>
      <p:ext uri="{BB962C8B-B14F-4D97-AF65-F5344CB8AC3E}">
        <p14:creationId xmlns:p14="http://schemas.microsoft.com/office/powerpoint/2010/main" val="216128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129357-4D43-43A8-A8CD-3FAD764E44F6}"/>
              </a:ext>
            </a:extLst>
          </p:cNvPr>
          <p:cNvSpPr>
            <a:spLocks noGrp="1"/>
          </p:cNvSpPr>
          <p:nvPr>
            <p:ph type="dt" sz="half" idx="10"/>
          </p:nvPr>
        </p:nvSpPr>
        <p:spPr/>
        <p:txBody>
          <a:bodyPr/>
          <a:lstStyle/>
          <a:p>
            <a:fld id="{4F45E9FC-35E3-4D49-9105-74EB2109BD8F}" type="datetimeFigureOut">
              <a:rPr lang="en-US" smtClean="0"/>
              <a:t>11/9/2020</a:t>
            </a:fld>
            <a:endParaRPr lang="en-US"/>
          </a:p>
        </p:txBody>
      </p:sp>
      <p:sp>
        <p:nvSpPr>
          <p:cNvPr id="3" name="Footer Placeholder 2">
            <a:extLst>
              <a:ext uri="{FF2B5EF4-FFF2-40B4-BE49-F238E27FC236}">
                <a16:creationId xmlns:a16="http://schemas.microsoft.com/office/drawing/2014/main" id="{CAC958B6-DD13-4E00-A57B-65C649A3A3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EFBCDD-BED0-45DE-BEAF-0149FB53CADE}"/>
              </a:ext>
            </a:extLst>
          </p:cNvPr>
          <p:cNvSpPr>
            <a:spLocks noGrp="1"/>
          </p:cNvSpPr>
          <p:nvPr>
            <p:ph type="sldNum" sz="quarter" idx="12"/>
          </p:nvPr>
        </p:nvSpPr>
        <p:spPr/>
        <p:txBody>
          <a:bodyPr/>
          <a:lstStyle/>
          <a:p>
            <a:fld id="{BA45CF10-C9CC-4D60-8F39-556B8219CA19}" type="slidenum">
              <a:rPr lang="en-US" smtClean="0"/>
              <a:t>‹#›</a:t>
            </a:fld>
            <a:endParaRPr lang="en-US"/>
          </a:p>
        </p:txBody>
      </p:sp>
    </p:spTree>
    <p:extLst>
      <p:ext uri="{BB962C8B-B14F-4D97-AF65-F5344CB8AC3E}">
        <p14:creationId xmlns:p14="http://schemas.microsoft.com/office/powerpoint/2010/main" val="1039803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812A-967B-4C54-A7FB-B15756EDF6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55CD33-3DE5-497F-BEE0-F24E29EAD3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3FAB53-BCA3-4937-86C8-466F7C49D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D3BC28-0E0F-4581-BCE6-BB2893A67D32}"/>
              </a:ext>
            </a:extLst>
          </p:cNvPr>
          <p:cNvSpPr>
            <a:spLocks noGrp="1"/>
          </p:cNvSpPr>
          <p:nvPr>
            <p:ph type="dt" sz="half" idx="10"/>
          </p:nvPr>
        </p:nvSpPr>
        <p:spPr/>
        <p:txBody>
          <a:bodyPr/>
          <a:lstStyle/>
          <a:p>
            <a:fld id="{4F45E9FC-35E3-4D49-9105-74EB2109BD8F}" type="datetimeFigureOut">
              <a:rPr lang="en-US" smtClean="0"/>
              <a:t>11/9/2020</a:t>
            </a:fld>
            <a:endParaRPr lang="en-US"/>
          </a:p>
        </p:txBody>
      </p:sp>
      <p:sp>
        <p:nvSpPr>
          <p:cNvPr id="6" name="Footer Placeholder 5">
            <a:extLst>
              <a:ext uri="{FF2B5EF4-FFF2-40B4-BE49-F238E27FC236}">
                <a16:creationId xmlns:a16="http://schemas.microsoft.com/office/drawing/2014/main" id="{BBABD8B0-7E11-4B8A-8C11-A1F5A01908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053B48-8F49-46F7-95C5-895DEDF56F93}"/>
              </a:ext>
            </a:extLst>
          </p:cNvPr>
          <p:cNvSpPr>
            <a:spLocks noGrp="1"/>
          </p:cNvSpPr>
          <p:nvPr>
            <p:ph type="sldNum" sz="quarter" idx="12"/>
          </p:nvPr>
        </p:nvSpPr>
        <p:spPr/>
        <p:txBody>
          <a:bodyPr/>
          <a:lstStyle/>
          <a:p>
            <a:fld id="{BA45CF10-C9CC-4D60-8F39-556B8219CA19}" type="slidenum">
              <a:rPr lang="en-US" smtClean="0"/>
              <a:t>‹#›</a:t>
            </a:fld>
            <a:endParaRPr lang="en-US"/>
          </a:p>
        </p:txBody>
      </p:sp>
    </p:spTree>
    <p:extLst>
      <p:ext uri="{BB962C8B-B14F-4D97-AF65-F5344CB8AC3E}">
        <p14:creationId xmlns:p14="http://schemas.microsoft.com/office/powerpoint/2010/main" val="3115474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A955A-CD50-41A6-9C37-654B3FF05D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7AA2B3-8D60-4E5D-82BF-BC12B9E779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9F81C8-519E-4416-93BA-915DF26E27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43954F-544B-425E-858B-97E60F8B9FEF}"/>
              </a:ext>
            </a:extLst>
          </p:cNvPr>
          <p:cNvSpPr>
            <a:spLocks noGrp="1"/>
          </p:cNvSpPr>
          <p:nvPr>
            <p:ph type="dt" sz="half" idx="10"/>
          </p:nvPr>
        </p:nvSpPr>
        <p:spPr/>
        <p:txBody>
          <a:bodyPr/>
          <a:lstStyle/>
          <a:p>
            <a:fld id="{4F45E9FC-35E3-4D49-9105-74EB2109BD8F}" type="datetimeFigureOut">
              <a:rPr lang="en-US" smtClean="0"/>
              <a:t>11/9/2020</a:t>
            </a:fld>
            <a:endParaRPr lang="en-US"/>
          </a:p>
        </p:txBody>
      </p:sp>
      <p:sp>
        <p:nvSpPr>
          <p:cNvPr id="6" name="Footer Placeholder 5">
            <a:extLst>
              <a:ext uri="{FF2B5EF4-FFF2-40B4-BE49-F238E27FC236}">
                <a16:creationId xmlns:a16="http://schemas.microsoft.com/office/drawing/2014/main" id="{43F3A2DC-8491-4876-9EB6-B5A0871AC9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052BCD-3890-4CF4-94D6-2FE01B4AA271}"/>
              </a:ext>
            </a:extLst>
          </p:cNvPr>
          <p:cNvSpPr>
            <a:spLocks noGrp="1"/>
          </p:cNvSpPr>
          <p:nvPr>
            <p:ph type="sldNum" sz="quarter" idx="12"/>
          </p:nvPr>
        </p:nvSpPr>
        <p:spPr/>
        <p:txBody>
          <a:bodyPr/>
          <a:lstStyle/>
          <a:p>
            <a:fld id="{BA45CF10-C9CC-4D60-8F39-556B8219CA19}" type="slidenum">
              <a:rPr lang="en-US" smtClean="0"/>
              <a:t>‹#›</a:t>
            </a:fld>
            <a:endParaRPr lang="en-US"/>
          </a:p>
        </p:txBody>
      </p:sp>
    </p:spTree>
    <p:extLst>
      <p:ext uri="{BB962C8B-B14F-4D97-AF65-F5344CB8AC3E}">
        <p14:creationId xmlns:p14="http://schemas.microsoft.com/office/powerpoint/2010/main" val="888324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258843-61CF-401C-9D0A-183011C30D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879360-AE50-4814-8D57-9F1CE59881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E1C944-BE69-4143-8FB3-241F345AA5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45E9FC-35E3-4D49-9105-74EB2109BD8F}" type="datetimeFigureOut">
              <a:rPr lang="en-US" smtClean="0"/>
              <a:t>11/9/2020</a:t>
            </a:fld>
            <a:endParaRPr lang="en-US"/>
          </a:p>
        </p:txBody>
      </p:sp>
      <p:sp>
        <p:nvSpPr>
          <p:cNvPr id="5" name="Footer Placeholder 4">
            <a:extLst>
              <a:ext uri="{FF2B5EF4-FFF2-40B4-BE49-F238E27FC236}">
                <a16:creationId xmlns:a16="http://schemas.microsoft.com/office/drawing/2014/main" id="{8DBE0B32-1529-4E1E-8891-2E9F562BF2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9C871E-6630-49DF-9247-211C9ECFA3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5CF10-C9CC-4D60-8F39-556B8219CA19}" type="slidenum">
              <a:rPr lang="en-US" smtClean="0"/>
              <a:t>‹#›</a:t>
            </a:fld>
            <a:endParaRPr lang="en-US"/>
          </a:p>
        </p:txBody>
      </p:sp>
    </p:spTree>
    <p:extLst>
      <p:ext uri="{BB962C8B-B14F-4D97-AF65-F5344CB8AC3E}">
        <p14:creationId xmlns:p14="http://schemas.microsoft.com/office/powerpoint/2010/main" val="665853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jp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jpg"/><Relationship Id="rId5" Type="http://schemas.openxmlformats.org/officeDocument/2006/relationships/image" Target="../media/image12.png"/><Relationship Id="rId10" Type="http://schemas.openxmlformats.org/officeDocument/2006/relationships/image" Target="../media/image17.jpg"/><Relationship Id="rId4" Type="http://schemas.openxmlformats.org/officeDocument/2006/relationships/image" Target="../media/image11.png"/><Relationship Id="rId9"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D00E-1610-4EF0-97B5-A2E4782B3DD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3311711-9654-4948-B7E4-D95C977342E2}"/>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2B11B835-DF76-4839-9060-EFC1F0DA20DB}"/>
              </a:ext>
            </a:extLst>
          </p:cNvPr>
          <p:cNvPicPr>
            <a:picLocks noChangeAspect="1"/>
          </p:cNvPicPr>
          <p:nvPr/>
        </p:nvPicPr>
        <p:blipFill>
          <a:blip r:embed="rId2"/>
          <a:stretch>
            <a:fillRect/>
          </a:stretch>
        </p:blipFill>
        <p:spPr>
          <a:xfrm>
            <a:off x="1" y="1"/>
            <a:ext cx="12192000" cy="6858000"/>
          </a:xfrm>
          <a:prstGeom prst="rect">
            <a:avLst/>
          </a:prstGeom>
        </p:spPr>
      </p:pic>
      <p:sp>
        <p:nvSpPr>
          <p:cNvPr id="5" name="TextBox 4">
            <a:extLst>
              <a:ext uri="{FF2B5EF4-FFF2-40B4-BE49-F238E27FC236}">
                <a16:creationId xmlns:a16="http://schemas.microsoft.com/office/drawing/2014/main" id="{1148DCC3-6E8E-4975-A9E7-7EAA6ADDE828}"/>
              </a:ext>
            </a:extLst>
          </p:cNvPr>
          <p:cNvSpPr txBox="1"/>
          <p:nvPr/>
        </p:nvSpPr>
        <p:spPr>
          <a:xfrm>
            <a:off x="368710" y="1600200"/>
            <a:ext cx="2787445" cy="923330"/>
          </a:xfrm>
          <a:prstGeom prst="rect">
            <a:avLst/>
          </a:prstGeom>
          <a:noFill/>
        </p:spPr>
        <p:txBody>
          <a:bodyPr wrap="square" rtlCol="0">
            <a:spAutoFit/>
          </a:bodyPr>
          <a:lstStyle/>
          <a:p>
            <a:r>
              <a:rPr lang="en-US" sz="5400" b="1" dirty="0" err="1"/>
              <a:t>Lec</a:t>
            </a:r>
            <a:r>
              <a:rPr lang="en-US" sz="5400" b="1" dirty="0"/>
              <a:t> 10 </a:t>
            </a:r>
          </a:p>
        </p:txBody>
      </p:sp>
      <p:sp>
        <p:nvSpPr>
          <p:cNvPr id="6" name="TextBox 5">
            <a:extLst>
              <a:ext uri="{FF2B5EF4-FFF2-40B4-BE49-F238E27FC236}">
                <a16:creationId xmlns:a16="http://schemas.microsoft.com/office/drawing/2014/main" id="{E09E72EF-24BA-481A-8831-E7FC5CDE20A9}"/>
              </a:ext>
            </a:extLst>
          </p:cNvPr>
          <p:cNvSpPr txBox="1"/>
          <p:nvPr/>
        </p:nvSpPr>
        <p:spPr>
          <a:xfrm>
            <a:off x="368710" y="5257800"/>
            <a:ext cx="2566219" cy="1107996"/>
          </a:xfrm>
          <a:prstGeom prst="rect">
            <a:avLst/>
          </a:prstGeom>
          <a:noFill/>
        </p:spPr>
        <p:txBody>
          <a:bodyPr wrap="square" rtlCol="0">
            <a:spAutoFit/>
          </a:bodyPr>
          <a:lstStyle/>
          <a:p>
            <a:r>
              <a:rPr lang="en-US" sz="6600" b="1" dirty="0"/>
              <a:t>Skin </a:t>
            </a:r>
          </a:p>
        </p:txBody>
      </p:sp>
    </p:spTree>
    <p:extLst>
      <p:ext uri="{BB962C8B-B14F-4D97-AF65-F5344CB8AC3E}">
        <p14:creationId xmlns:p14="http://schemas.microsoft.com/office/powerpoint/2010/main" val="2977980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BA180A-7245-427D-A5DD-B7972B88E5E6}"/>
              </a:ext>
            </a:extLst>
          </p:cNvPr>
          <p:cNvSpPr txBox="1"/>
          <p:nvPr/>
        </p:nvSpPr>
        <p:spPr>
          <a:xfrm>
            <a:off x="3532238" y="362321"/>
            <a:ext cx="4136923" cy="646331"/>
          </a:xfrm>
          <a:prstGeom prst="rect">
            <a:avLst/>
          </a:prstGeom>
          <a:solidFill>
            <a:srgbClr val="66FFFF"/>
          </a:solidFill>
        </p:spPr>
        <p:txBody>
          <a:bodyPr wrap="square">
            <a:spAutoFit/>
          </a:bodyPr>
          <a:lstStyle/>
          <a:p>
            <a:r>
              <a:rPr lang="en-US" sz="3600" b="1" dirty="0"/>
              <a:t>Three layers of skin</a:t>
            </a:r>
          </a:p>
        </p:txBody>
      </p:sp>
      <p:sp>
        <p:nvSpPr>
          <p:cNvPr id="5" name="TextBox 4">
            <a:extLst>
              <a:ext uri="{FF2B5EF4-FFF2-40B4-BE49-F238E27FC236}">
                <a16:creationId xmlns:a16="http://schemas.microsoft.com/office/drawing/2014/main" id="{312B1CB0-7E15-4358-9ECF-4FC6DA0B369B}"/>
              </a:ext>
            </a:extLst>
          </p:cNvPr>
          <p:cNvSpPr txBox="1"/>
          <p:nvPr/>
        </p:nvSpPr>
        <p:spPr>
          <a:xfrm>
            <a:off x="1" y="1133136"/>
            <a:ext cx="5176684" cy="4832092"/>
          </a:xfrm>
          <a:prstGeom prst="rect">
            <a:avLst/>
          </a:prstGeom>
          <a:noFill/>
        </p:spPr>
        <p:txBody>
          <a:bodyPr wrap="square">
            <a:spAutoFit/>
          </a:bodyPr>
          <a:lstStyle/>
          <a:p>
            <a:pPr algn="just"/>
            <a:r>
              <a:rPr lang="en-US" sz="2800" b="1" dirty="0"/>
              <a:t>The epidermis: a thin outer portion, that is the </a:t>
            </a:r>
            <a:r>
              <a:rPr lang="en-US" sz="2800" b="1" dirty="0" err="1"/>
              <a:t>keratinised</a:t>
            </a:r>
            <a:r>
              <a:rPr lang="en-US" sz="2800" b="1" dirty="0"/>
              <a:t> stratified squamous epithelium of skin. The epidermis is important for the protective function of skin. The basal layers of this epithelium are folded to form dermal papillae. Thin skin contains four types of cellular layers, and thick skin contains five</a:t>
            </a:r>
          </a:p>
        </p:txBody>
      </p:sp>
      <p:pic>
        <p:nvPicPr>
          <p:cNvPr id="11" name="Picture 10">
            <a:extLst>
              <a:ext uri="{FF2B5EF4-FFF2-40B4-BE49-F238E27FC236}">
                <a16:creationId xmlns:a16="http://schemas.microsoft.com/office/drawing/2014/main" id="{1BC5A54F-0408-4A3B-A9D1-E933B64F3B4B}"/>
              </a:ext>
            </a:extLst>
          </p:cNvPr>
          <p:cNvPicPr>
            <a:picLocks noChangeAspect="1"/>
          </p:cNvPicPr>
          <p:nvPr/>
        </p:nvPicPr>
        <p:blipFill>
          <a:blip r:embed="rId2"/>
          <a:stretch>
            <a:fillRect/>
          </a:stretch>
        </p:blipFill>
        <p:spPr>
          <a:xfrm>
            <a:off x="5619135" y="1133136"/>
            <a:ext cx="6572864" cy="5362543"/>
          </a:xfrm>
          <a:prstGeom prst="rect">
            <a:avLst/>
          </a:prstGeom>
        </p:spPr>
      </p:pic>
    </p:spTree>
    <p:extLst>
      <p:ext uri="{BB962C8B-B14F-4D97-AF65-F5344CB8AC3E}">
        <p14:creationId xmlns:p14="http://schemas.microsoft.com/office/powerpoint/2010/main" val="2929401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0F87E7-CEC6-43AE-A488-2293FC6671AA}"/>
              </a:ext>
            </a:extLst>
          </p:cNvPr>
          <p:cNvSpPr txBox="1"/>
          <p:nvPr/>
        </p:nvSpPr>
        <p:spPr>
          <a:xfrm>
            <a:off x="320777" y="652882"/>
            <a:ext cx="10460294" cy="310854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800" b="1" dirty="0"/>
              <a:t>The dermis: a thicker inner portion. This is the connective tissue layer of skin. It is important for sensation, protection and thermoregulation. It contains nerves, the blood supply, fibroblasts, </a:t>
            </a:r>
            <a:r>
              <a:rPr lang="en-US" sz="2800" b="1" dirty="0" err="1"/>
              <a:t>etc</a:t>
            </a:r>
            <a:r>
              <a:rPr lang="en-US" sz="2800" b="1" dirty="0"/>
              <a:t>, as well as sweat glands, which open out onto the surface of the skin, and in some regions, hair. The apical layers of the dermis are folded, to form dermal papillae, which are particularly prominent in thick skin.</a:t>
            </a:r>
          </a:p>
        </p:txBody>
      </p:sp>
      <p:sp>
        <p:nvSpPr>
          <p:cNvPr id="5" name="TextBox 4">
            <a:extLst>
              <a:ext uri="{FF2B5EF4-FFF2-40B4-BE49-F238E27FC236}">
                <a16:creationId xmlns:a16="http://schemas.microsoft.com/office/drawing/2014/main" id="{E91E5A64-E621-4F51-9DD9-C42347528267}"/>
              </a:ext>
            </a:extLst>
          </p:cNvPr>
          <p:cNvSpPr txBox="1"/>
          <p:nvPr/>
        </p:nvSpPr>
        <p:spPr>
          <a:xfrm>
            <a:off x="202789" y="4442832"/>
            <a:ext cx="11428771" cy="18158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dirty="0"/>
              <a:t>The hypodermis. This layer is underneath the dermis, and merges with it. It mainly contains adipose tissue and sweat glands. The adipose tissue has metabolic functions: it is </a:t>
            </a:r>
            <a:r>
              <a:rPr lang="en-US" sz="2800" b="1" dirty="0" err="1"/>
              <a:t>resonsible</a:t>
            </a:r>
            <a:r>
              <a:rPr lang="en-US" sz="2800" b="1" dirty="0"/>
              <a:t> for production of vitamin D, and triglycerides.</a:t>
            </a:r>
          </a:p>
        </p:txBody>
      </p:sp>
    </p:spTree>
    <p:extLst>
      <p:ext uri="{BB962C8B-B14F-4D97-AF65-F5344CB8AC3E}">
        <p14:creationId xmlns:p14="http://schemas.microsoft.com/office/powerpoint/2010/main" val="126917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716009" y="106506"/>
            <a:ext cx="3564254" cy="504190"/>
            <a:chOff x="1716009" y="106506"/>
            <a:chExt cx="3564254" cy="504190"/>
          </a:xfrm>
        </p:grpSpPr>
        <p:sp>
          <p:nvSpPr>
            <p:cNvPr id="3" name="object 3"/>
            <p:cNvSpPr/>
            <p:nvPr/>
          </p:nvSpPr>
          <p:spPr>
            <a:xfrm>
              <a:off x="1716009" y="106506"/>
              <a:ext cx="3563894" cy="50391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719071" y="118884"/>
              <a:ext cx="3217926" cy="45642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735962" y="145288"/>
              <a:ext cx="3202940" cy="43992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960619" y="109740"/>
              <a:ext cx="300977" cy="474713"/>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982591" y="140716"/>
              <a:ext cx="276860" cy="449580"/>
            </a:xfrm>
            <a:custGeom>
              <a:avLst/>
              <a:gdLst/>
              <a:ahLst/>
              <a:cxnLst/>
              <a:rect l="l" t="t" r="r" b="b"/>
              <a:pathLst>
                <a:path w="276860" h="449580">
                  <a:moveTo>
                    <a:pt x="146685" y="0"/>
                  </a:moveTo>
                  <a:lnTo>
                    <a:pt x="92071" y="9322"/>
                  </a:lnTo>
                  <a:lnTo>
                    <a:pt x="43957" y="36036"/>
                  </a:lnTo>
                  <a:lnTo>
                    <a:pt x="14009" y="75828"/>
                  </a:lnTo>
                  <a:lnTo>
                    <a:pt x="3937" y="121030"/>
                  </a:lnTo>
                  <a:lnTo>
                    <a:pt x="5320" y="138316"/>
                  </a:lnTo>
                  <a:lnTo>
                    <a:pt x="26162" y="182625"/>
                  </a:lnTo>
                  <a:lnTo>
                    <a:pt x="59197" y="209296"/>
                  </a:lnTo>
                  <a:lnTo>
                    <a:pt x="144027" y="250942"/>
                  </a:lnTo>
                  <a:lnTo>
                    <a:pt x="168259" y="264048"/>
                  </a:lnTo>
                  <a:lnTo>
                    <a:pt x="199517" y="288035"/>
                  </a:lnTo>
                  <a:lnTo>
                    <a:pt x="217733" y="326022"/>
                  </a:lnTo>
                  <a:lnTo>
                    <a:pt x="218948" y="340359"/>
                  </a:lnTo>
                  <a:lnTo>
                    <a:pt x="217257" y="357381"/>
                  </a:lnTo>
                  <a:lnTo>
                    <a:pt x="191897" y="396493"/>
                  </a:lnTo>
                  <a:lnTo>
                    <a:pt x="146516" y="415299"/>
                  </a:lnTo>
                  <a:lnTo>
                    <a:pt x="129159" y="416559"/>
                  </a:lnTo>
                  <a:lnTo>
                    <a:pt x="116391" y="415823"/>
                  </a:lnTo>
                  <a:lnTo>
                    <a:pt x="71036" y="398641"/>
                  </a:lnTo>
                  <a:lnTo>
                    <a:pt x="43334" y="364194"/>
                  </a:lnTo>
                  <a:lnTo>
                    <a:pt x="27939" y="311276"/>
                  </a:lnTo>
                  <a:lnTo>
                    <a:pt x="4572" y="311276"/>
                  </a:lnTo>
                  <a:lnTo>
                    <a:pt x="4286" y="344876"/>
                  </a:lnTo>
                  <a:lnTo>
                    <a:pt x="3429" y="374999"/>
                  </a:lnTo>
                  <a:lnTo>
                    <a:pt x="2000" y="401645"/>
                  </a:lnTo>
                  <a:lnTo>
                    <a:pt x="0" y="424814"/>
                  </a:lnTo>
                  <a:lnTo>
                    <a:pt x="19307" y="430984"/>
                  </a:lnTo>
                  <a:lnTo>
                    <a:pt x="68707" y="443610"/>
                  </a:lnTo>
                  <a:lnTo>
                    <a:pt x="111694" y="448736"/>
                  </a:lnTo>
                  <a:lnTo>
                    <a:pt x="125984" y="449071"/>
                  </a:lnTo>
                  <a:lnTo>
                    <a:pt x="146583" y="447954"/>
                  </a:lnTo>
                  <a:lnTo>
                    <a:pt x="185687" y="439052"/>
                  </a:lnTo>
                  <a:lnTo>
                    <a:pt x="221192" y="421618"/>
                  </a:lnTo>
                  <a:lnTo>
                    <a:pt x="258572" y="383666"/>
                  </a:lnTo>
                  <a:lnTo>
                    <a:pt x="275466" y="336303"/>
                  </a:lnTo>
                  <a:lnTo>
                    <a:pt x="276606" y="319277"/>
                  </a:lnTo>
                  <a:lnTo>
                    <a:pt x="275105" y="300418"/>
                  </a:lnTo>
                  <a:lnTo>
                    <a:pt x="252603" y="249554"/>
                  </a:lnTo>
                  <a:lnTo>
                    <a:pt x="217630" y="219360"/>
                  </a:lnTo>
                  <a:lnTo>
                    <a:pt x="161036" y="190118"/>
                  </a:lnTo>
                  <a:lnTo>
                    <a:pt x="130532" y="176355"/>
                  </a:lnTo>
                  <a:lnTo>
                    <a:pt x="106267" y="163829"/>
                  </a:lnTo>
                  <a:lnTo>
                    <a:pt x="68786" y="132679"/>
                  </a:lnTo>
                  <a:lnTo>
                    <a:pt x="58928" y="98425"/>
                  </a:lnTo>
                  <a:lnTo>
                    <a:pt x="60261" y="84681"/>
                  </a:lnTo>
                  <a:lnTo>
                    <a:pt x="80263" y="49783"/>
                  </a:lnTo>
                  <a:lnTo>
                    <a:pt x="120697" y="30978"/>
                  </a:lnTo>
                  <a:lnTo>
                    <a:pt x="137795" y="29717"/>
                  </a:lnTo>
                  <a:lnTo>
                    <a:pt x="150246" y="30360"/>
                  </a:lnTo>
                  <a:lnTo>
                    <a:pt x="193391" y="45553"/>
                  </a:lnTo>
                  <a:lnTo>
                    <a:pt x="219209" y="78464"/>
                  </a:lnTo>
                  <a:lnTo>
                    <a:pt x="232283" y="125094"/>
                  </a:lnTo>
                  <a:lnTo>
                    <a:pt x="255270" y="125094"/>
                  </a:lnTo>
                  <a:lnTo>
                    <a:pt x="254126" y="96789"/>
                  </a:lnTo>
                  <a:lnTo>
                    <a:pt x="253746" y="75056"/>
                  </a:lnTo>
                  <a:lnTo>
                    <a:pt x="255270" y="21589"/>
                  </a:lnTo>
                  <a:lnTo>
                    <a:pt x="224605" y="12162"/>
                  </a:lnTo>
                  <a:lnTo>
                    <a:pt x="196262" y="5413"/>
                  </a:lnTo>
                  <a:lnTo>
                    <a:pt x="170277" y="1355"/>
                  </a:lnTo>
                  <a:lnTo>
                    <a:pt x="146685" y="0"/>
                  </a:lnTo>
                  <a:close/>
                </a:path>
              </a:pathLst>
            </a:custGeom>
            <a:solidFill>
              <a:srgbClr val="E41F39"/>
            </a:solidFill>
          </p:spPr>
          <p:txBody>
            <a:bodyPr wrap="square" lIns="0" tIns="0" rIns="0" bIns="0" rtlCol="0"/>
            <a:lstStyle/>
            <a:p>
              <a:endParaRPr/>
            </a:p>
          </p:txBody>
        </p:sp>
        <p:sp>
          <p:nvSpPr>
            <p:cNvPr id="8" name="object 8"/>
            <p:cNvSpPr/>
            <p:nvPr/>
          </p:nvSpPr>
          <p:spPr>
            <a:xfrm>
              <a:off x="4982591" y="140716"/>
              <a:ext cx="276860" cy="449580"/>
            </a:xfrm>
            <a:custGeom>
              <a:avLst/>
              <a:gdLst/>
              <a:ahLst/>
              <a:cxnLst/>
              <a:rect l="l" t="t" r="r" b="b"/>
              <a:pathLst>
                <a:path w="276860" h="449580">
                  <a:moveTo>
                    <a:pt x="146685" y="0"/>
                  </a:moveTo>
                  <a:lnTo>
                    <a:pt x="170277" y="1355"/>
                  </a:lnTo>
                  <a:lnTo>
                    <a:pt x="196262" y="5413"/>
                  </a:lnTo>
                  <a:lnTo>
                    <a:pt x="224605" y="12162"/>
                  </a:lnTo>
                  <a:lnTo>
                    <a:pt x="255270" y="21589"/>
                  </a:lnTo>
                  <a:lnTo>
                    <a:pt x="254603" y="41570"/>
                  </a:lnTo>
                  <a:lnTo>
                    <a:pt x="254126" y="57134"/>
                  </a:lnTo>
                  <a:lnTo>
                    <a:pt x="253841" y="68292"/>
                  </a:lnTo>
                  <a:lnTo>
                    <a:pt x="253746" y="75056"/>
                  </a:lnTo>
                  <a:lnTo>
                    <a:pt x="253841" y="85107"/>
                  </a:lnTo>
                  <a:lnTo>
                    <a:pt x="254126" y="96789"/>
                  </a:lnTo>
                  <a:lnTo>
                    <a:pt x="254603" y="110114"/>
                  </a:lnTo>
                  <a:lnTo>
                    <a:pt x="255270" y="125094"/>
                  </a:lnTo>
                  <a:lnTo>
                    <a:pt x="232283" y="125094"/>
                  </a:lnTo>
                  <a:lnTo>
                    <a:pt x="219209" y="78464"/>
                  </a:lnTo>
                  <a:lnTo>
                    <a:pt x="193391" y="45553"/>
                  </a:lnTo>
                  <a:lnTo>
                    <a:pt x="150246" y="30360"/>
                  </a:lnTo>
                  <a:lnTo>
                    <a:pt x="137795" y="29717"/>
                  </a:lnTo>
                  <a:lnTo>
                    <a:pt x="120697" y="30978"/>
                  </a:lnTo>
                  <a:lnTo>
                    <a:pt x="80263" y="49783"/>
                  </a:lnTo>
                  <a:lnTo>
                    <a:pt x="60261" y="84681"/>
                  </a:lnTo>
                  <a:lnTo>
                    <a:pt x="58928" y="98425"/>
                  </a:lnTo>
                  <a:lnTo>
                    <a:pt x="60023" y="110668"/>
                  </a:lnTo>
                  <a:lnTo>
                    <a:pt x="88241" y="152542"/>
                  </a:lnTo>
                  <a:lnTo>
                    <a:pt x="130532" y="176355"/>
                  </a:lnTo>
                  <a:lnTo>
                    <a:pt x="161036" y="190118"/>
                  </a:lnTo>
                  <a:lnTo>
                    <a:pt x="192041" y="204620"/>
                  </a:lnTo>
                  <a:lnTo>
                    <a:pt x="237813" y="234338"/>
                  </a:lnTo>
                  <a:lnTo>
                    <a:pt x="263104" y="265556"/>
                  </a:lnTo>
                  <a:lnTo>
                    <a:pt x="276606" y="319277"/>
                  </a:lnTo>
                  <a:lnTo>
                    <a:pt x="275466" y="336303"/>
                  </a:lnTo>
                  <a:lnTo>
                    <a:pt x="258572" y="383666"/>
                  </a:lnTo>
                  <a:lnTo>
                    <a:pt x="221192" y="421618"/>
                  </a:lnTo>
                  <a:lnTo>
                    <a:pt x="185687" y="439052"/>
                  </a:lnTo>
                  <a:lnTo>
                    <a:pt x="146583" y="447954"/>
                  </a:lnTo>
                  <a:lnTo>
                    <a:pt x="125984" y="449071"/>
                  </a:lnTo>
                  <a:lnTo>
                    <a:pt x="111694" y="448736"/>
                  </a:lnTo>
                  <a:lnTo>
                    <a:pt x="68707" y="443610"/>
                  </a:lnTo>
                  <a:lnTo>
                    <a:pt x="19307" y="430984"/>
                  </a:lnTo>
                  <a:lnTo>
                    <a:pt x="0" y="424814"/>
                  </a:lnTo>
                  <a:lnTo>
                    <a:pt x="2000" y="401645"/>
                  </a:lnTo>
                  <a:lnTo>
                    <a:pt x="3429" y="374999"/>
                  </a:lnTo>
                  <a:lnTo>
                    <a:pt x="4286" y="344876"/>
                  </a:lnTo>
                  <a:lnTo>
                    <a:pt x="4572" y="311276"/>
                  </a:lnTo>
                  <a:lnTo>
                    <a:pt x="27939" y="311276"/>
                  </a:lnTo>
                  <a:lnTo>
                    <a:pt x="38100" y="349964"/>
                  </a:lnTo>
                  <a:lnTo>
                    <a:pt x="62198" y="391572"/>
                  </a:lnTo>
                  <a:lnTo>
                    <a:pt x="104171" y="413623"/>
                  </a:lnTo>
                  <a:lnTo>
                    <a:pt x="129159" y="416559"/>
                  </a:lnTo>
                  <a:lnTo>
                    <a:pt x="146516" y="415299"/>
                  </a:lnTo>
                  <a:lnTo>
                    <a:pt x="191897" y="396493"/>
                  </a:lnTo>
                  <a:lnTo>
                    <a:pt x="217257" y="357381"/>
                  </a:lnTo>
                  <a:lnTo>
                    <a:pt x="218948" y="340359"/>
                  </a:lnTo>
                  <a:lnTo>
                    <a:pt x="217733" y="326022"/>
                  </a:lnTo>
                  <a:lnTo>
                    <a:pt x="199517" y="288035"/>
                  </a:lnTo>
                  <a:lnTo>
                    <a:pt x="168259" y="264048"/>
                  </a:lnTo>
                  <a:lnTo>
                    <a:pt x="114046" y="237108"/>
                  </a:lnTo>
                  <a:lnTo>
                    <a:pt x="83901" y="223059"/>
                  </a:lnTo>
                  <a:lnTo>
                    <a:pt x="39947" y="195818"/>
                  </a:lnTo>
                  <a:lnTo>
                    <a:pt x="9477" y="154352"/>
                  </a:lnTo>
                  <a:lnTo>
                    <a:pt x="3937" y="121030"/>
                  </a:lnTo>
                  <a:lnTo>
                    <a:pt x="5056" y="105598"/>
                  </a:lnTo>
                  <a:lnTo>
                    <a:pt x="21844" y="61467"/>
                  </a:lnTo>
                  <a:lnTo>
                    <a:pt x="58187" y="25534"/>
                  </a:lnTo>
                  <a:lnTo>
                    <a:pt x="109950" y="4159"/>
                  </a:lnTo>
                  <a:lnTo>
                    <a:pt x="128162" y="1043"/>
                  </a:lnTo>
                  <a:lnTo>
                    <a:pt x="146685" y="0"/>
                  </a:lnTo>
                  <a:close/>
                </a:path>
              </a:pathLst>
            </a:custGeom>
            <a:ln w="9144">
              <a:solidFill>
                <a:srgbClr val="404040"/>
              </a:solidFill>
            </a:ln>
          </p:spPr>
          <p:txBody>
            <a:bodyPr wrap="square" lIns="0" tIns="0" rIns="0" bIns="0" rtlCol="0"/>
            <a:lstStyle/>
            <a:p>
              <a:endParaRPr/>
            </a:p>
          </p:txBody>
        </p:sp>
      </p:grpSp>
      <p:sp>
        <p:nvSpPr>
          <p:cNvPr id="9" name="object 9"/>
          <p:cNvSpPr txBox="1"/>
          <p:nvPr/>
        </p:nvSpPr>
        <p:spPr>
          <a:xfrm>
            <a:off x="318515" y="1362455"/>
            <a:ext cx="6040120" cy="4616450"/>
          </a:xfrm>
          <a:prstGeom prst="rect">
            <a:avLst/>
          </a:prstGeom>
          <a:ln w="15240">
            <a:solidFill>
              <a:srgbClr val="ED6D7D"/>
            </a:solidFill>
          </a:ln>
        </p:spPr>
        <p:txBody>
          <a:bodyPr vert="horz" wrap="square" lIns="0" tIns="34925" rIns="0" bIns="0" rtlCol="0">
            <a:spAutoFit/>
          </a:bodyPr>
          <a:lstStyle/>
          <a:p>
            <a:pPr marL="560070" indent="-457834">
              <a:lnSpc>
                <a:spcPct val="100000"/>
              </a:lnSpc>
              <a:spcBef>
                <a:spcPts val="275"/>
              </a:spcBef>
              <a:buFont typeface="Wingdings"/>
              <a:buChar char=""/>
              <a:tabLst>
                <a:tab pos="560070" algn="l"/>
                <a:tab pos="560705" algn="l"/>
              </a:tabLst>
            </a:pPr>
            <a:r>
              <a:rPr sz="2000" dirty="0">
                <a:latin typeface="Calisto MT"/>
                <a:cs typeface="Calisto MT"/>
              </a:rPr>
              <a:t>The most </a:t>
            </a:r>
            <a:r>
              <a:rPr sz="2000" spc="-5" dirty="0">
                <a:latin typeface="Calisto MT"/>
                <a:cs typeface="Calisto MT"/>
              </a:rPr>
              <a:t>superficial </a:t>
            </a:r>
            <a:r>
              <a:rPr sz="2000" spc="-25" dirty="0">
                <a:latin typeface="Calisto MT"/>
                <a:cs typeface="Calisto MT"/>
              </a:rPr>
              <a:t>layer </a:t>
            </a:r>
            <a:r>
              <a:rPr sz="2000" dirty="0">
                <a:latin typeface="Calisto MT"/>
                <a:cs typeface="Calisto MT"/>
              </a:rPr>
              <a:t>of </a:t>
            </a:r>
            <a:r>
              <a:rPr sz="2000" spc="-5" dirty="0">
                <a:latin typeface="Calisto MT"/>
                <a:cs typeface="Calisto MT"/>
              </a:rPr>
              <a:t>the</a:t>
            </a:r>
            <a:r>
              <a:rPr sz="2000" spc="-315" dirty="0">
                <a:latin typeface="Calisto MT"/>
                <a:cs typeface="Calisto MT"/>
              </a:rPr>
              <a:t> </a:t>
            </a:r>
            <a:r>
              <a:rPr sz="2000" spc="-5" dirty="0">
                <a:latin typeface="Calisto MT"/>
                <a:cs typeface="Calisto MT"/>
              </a:rPr>
              <a:t>skin.</a:t>
            </a:r>
            <a:endParaRPr sz="2000">
              <a:latin typeface="Calisto MT"/>
              <a:cs typeface="Calisto MT"/>
            </a:endParaRPr>
          </a:p>
          <a:p>
            <a:pPr marL="560070" indent="-457834">
              <a:lnSpc>
                <a:spcPct val="100000"/>
              </a:lnSpc>
              <a:spcBef>
                <a:spcPts val="1200"/>
              </a:spcBef>
              <a:buFont typeface="Wingdings"/>
              <a:buChar char=""/>
              <a:tabLst>
                <a:tab pos="560070" algn="l"/>
                <a:tab pos="560705" algn="l"/>
              </a:tabLst>
            </a:pPr>
            <a:r>
              <a:rPr sz="2000" dirty="0">
                <a:latin typeface="Calisto MT"/>
                <a:cs typeface="Calisto MT"/>
              </a:rPr>
              <a:t>The </a:t>
            </a:r>
            <a:r>
              <a:rPr sz="2000" spc="-5" dirty="0">
                <a:latin typeface="Calisto MT"/>
                <a:cs typeface="Calisto MT"/>
              </a:rPr>
              <a:t>first </a:t>
            </a:r>
            <a:r>
              <a:rPr sz="2000" dirty="0">
                <a:latin typeface="Calisto MT"/>
                <a:cs typeface="Calisto MT"/>
              </a:rPr>
              <a:t>barrier of </a:t>
            </a:r>
            <a:r>
              <a:rPr sz="2000" spc="-5" dirty="0">
                <a:latin typeface="Calisto MT"/>
                <a:cs typeface="Calisto MT"/>
              </a:rPr>
              <a:t>protection from the</a:t>
            </a:r>
            <a:r>
              <a:rPr sz="2000" spc="-275" dirty="0">
                <a:latin typeface="Calisto MT"/>
                <a:cs typeface="Calisto MT"/>
              </a:rPr>
              <a:t> </a:t>
            </a:r>
            <a:r>
              <a:rPr sz="2000" spc="-20" dirty="0">
                <a:latin typeface="Calisto MT"/>
                <a:cs typeface="Calisto MT"/>
              </a:rPr>
              <a:t>invasion</a:t>
            </a:r>
            <a:endParaRPr sz="2000">
              <a:latin typeface="Calisto MT"/>
              <a:cs typeface="Calisto MT"/>
            </a:endParaRPr>
          </a:p>
          <a:p>
            <a:pPr marL="560070">
              <a:lnSpc>
                <a:spcPct val="100000"/>
              </a:lnSpc>
            </a:pPr>
            <a:r>
              <a:rPr sz="2000" dirty="0">
                <a:latin typeface="Calisto MT"/>
                <a:cs typeface="Calisto MT"/>
              </a:rPr>
              <a:t>of foreign</a:t>
            </a:r>
            <a:r>
              <a:rPr sz="2000" spc="-320" dirty="0">
                <a:latin typeface="Calisto MT"/>
                <a:cs typeface="Calisto MT"/>
              </a:rPr>
              <a:t> </a:t>
            </a:r>
            <a:r>
              <a:rPr sz="2000" spc="-10" dirty="0">
                <a:latin typeface="Calisto MT"/>
                <a:cs typeface="Calisto MT"/>
              </a:rPr>
              <a:t>substances.</a:t>
            </a:r>
            <a:endParaRPr sz="2000">
              <a:latin typeface="Calisto MT"/>
              <a:cs typeface="Calisto MT"/>
            </a:endParaRPr>
          </a:p>
          <a:p>
            <a:pPr>
              <a:lnSpc>
                <a:spcPct val="100000"/>
              </a:lnSpc>
            </a:pPr>
            <a:endParaRPr sz="2300">
              <a:latin typeface="Calisto MT"/>
              <a:cs typeface="Calisto MT"/>
            </a:endParaRPr>
          </a:p>
          <a:p>
            <a:pPr>
              <a:lnSpc>
                <a:spcPct val="100000"/>
              </a:lnSpc>
              <a:spcBef>
                <a:spcPts val="10"/>
              </a:spcBef>
            </a:pPr>
            <a:endParaRPr sz="1850">
              <a:latin typeface="Calisto MT"/>
              <a:cs typeface="Calisto MT"/>
            </a:endParaRPr>
          </a:p>
          <a:p>
            <a:pPr marL="560070" indent="-457834">
              <a:lnSpc>
                <a:spcPts val="2390"/>
              </a:lnSpc>
              <a:spcBef>
                <a:spcPts val="5"/>
              </a:spcBef>
              <a:buFont typeface="Wingdings"/>
              <a:buChar char=""/>
              <a:tabLst>
                <a:tab pos="560070" algn="l"/>
                <a:tab pos="560705" algn="l"/>
              </a:tabLst>
            </a:pPr>
            <a:r>
              <a:rPr sz="2000" dirty="0">
                <a:solidFill>
                  <a:srgbClr val="E41F39"/>
                </a:solidFill>
                <a:latin typeface="Calisto MT"/>
                <a:cs typeface="Calisto MT"/>
              </a:rPr>
              <a:t>The epidermis is </a:t>
            </a:r>
            <a:r>
              <a:rPr sz="2000" spc="-5" dirty="0">
                <a:solidFill>
                  <a:srgbClr val="E41F39"/>
                </a:solidFill>
                <a:latin typeface="Calisto MT"/>
                <a:cs typeface="Calisto MT"/>
              </a:rPr>
              <a:t>subdivided into </a:t>
            </a:r>
            <a:r>
              <a:rPr sz="2000" spc="-25" dirty="0">
                <a:solidFill>
                  <a:srgbClr val="E41F39"/>
                </a:solidFill>
                <a:latin typeface="Calisto MT"/>
                <a:cs typeface="Calisto MT"/>
              </a:rPr>
              <a:t>five </a:t>
            </a:r>
            <a:r>
              <a:rPr sz="2000" spc="-20" dirty="0">
                <a:solidFill>
                  <a:srgbClr val="E41F39"/>
                </a:solidFill>
                <a:latin typeface="Calisto MT"/>
                <a:cs typeface="Calisto MT"/>
              </a:rPr>
              <a:t>layers</a:t>
            </a:r>
            <a:r>
              <a:rPr sz="2000" spc="20" dirty="0">
                <a:solidFill>
                  <a:srgbClr val="E41F39"/>
                </a:solidFill>
                <a:latin typeface="Calisto MT"/>
                <a:cs typeface="Calisto MT"/>
              </a:rPr>
              <a:t> </a:t>
            </a:r>
            <a:r>
              <a:rPr sz="2000" dirty="0">
                <a:solidFill>
                  <a:srgbClr val="E41F39"/>
                </a:solidFill>
                <a:latin typeface="Calisto MT"/>
                <a:cs typeface="Calisto MT"/>
              </a:rPr>
              <a:t>or</a:t>
            </a:r>
            <a:endParaRPr sz="2000">
              <a:latin typeface="Calisto MT"/>
              <a:cs typeface="Calisto MT"/>
            </a:endParaRPr>
          </a:p>
          <a:p>
            <a:pPr marL="560070">
              <a:lnSpc>
                <a:spcPts val="2870"/>
              </a:lnSpc>
            </a:pPr>
            <a:r>
              <a:rPr sz="2000" spc="-5" dirty="0">
                <a:solidFill>
                  <a:srgbClr val="E41F39"/>
                </a:solidFill>
                <a:latin typeface="Calisto MT"/>
                <a:cs typeface="Calisto MT"/>
              </a:rPr>
              <a:t>strata</a:t>
            </a:r>
            <a:r>
              <a:rPr sz="2400" spc="-5" dirty="0">
                <a:solidFill>
                  <a:srgbClr val="E41F39"/>
                </a:solidFill>
                <a:latin typeface="Calisto MT"/>
                <a:cs typeface="Calisto MT"/>
              </a:rPr>
              <a:t>:</a:t>
            </a:r>
            <a:endParaRPr sz="2400">
              <a:latin typeface="Calisto MT"/>
              <a:cs typeface="Calisto MT"/>
            </a:endParaRPr>
          </a:p>
          <a:p>
            <a:pPr marL="560070" indent="-457834">
              <a:lnSpc>
                <a:spcPct val="100000"/>
              </a:lnSpc>
              <a:spcBef>
                <a:spcPts val="1225"/>
              </a:spcBef>
              <a:buAutoNum type="arabicParenR"/>
              <a:tabLst>
                <a:tab pos="560070" algn="l"/>
                <a:tab pos="560705" algn="l"/>
              </a:tabLst>
            </a:pPr>
            <a:r>
              <a:rPr sz="1800" dirty="0">
                <a:latin typeface="Calisto MT"/>
                <a:cs typeface="Calisto MT"/>
              </a:rPr>
              <a:t>Basal </a:t>
            </a:r>
            <a:r>
              <a:rPr sz="1800" spc="-20" dirty="0">
                <a:latin typeface="Calisto MT"/>
                <a:cs typeface="Calisto MT"/>
              </a:rPr>
              <a:t>layer </a:t>
            </a:r>
            <a:r>
              <a:rPr sz="1800" spc="-5" dirty="0">
                <a:latin typeface="Calisto MT"/>
                <a:cs typeface="Calisto MT"/>
              </a:rPr>
              <a:t>Stratum</a:t>
            </a:r>
            <a:r>
              <a:rPr sz="1800" spc="15" dirty="0">
                <a:latin typeface="Calisto MT"/>
                <a:cs typeface="Calisto MT"/>
              </a:rPr>
              <a:t> </a:t>
            </a:r>
            <a:r>
              <a:rPr sz="1800" spc="-10" dirty="0">
                <a:latin typeface="Calisto MT"/>
                <a:cs typeface="Calisto MT"/>
              </a:rPr>
              <a:t>germinativeum.</a:t>
            </a:r>
            <a:endParaRPr sz="1800">
              <a:latin typeface="Calisto MT"/>
              <a:cs typeface="Calisto MT"/>
            </a:endParaRPr>
          </a:p>
          <a:p>
            <a:pPr marL="560070" indent="-457834">
              <a:lnSpc>
                <a:spcPct val="100000"/>
              </a:lnSpc>
              <a:spcBef>
                <a:spcPts val="1200"/>
              </a:spcBef>
              <a:buAutoNum type="arabicParenR"/>
              <a:tabLst>
                <a:tab pos="560070" algn="l"/>
                <a:tab pos="560705" algn="l"/>
              </a:tabLst>
            </a:pPr>
            <a:r>
              <a:rPr sz="1800" dirty="0">
                <a:latin typeface="Calisto MT"/>
                <a:cs typeface="Calisto MT"/>
              </a:rPr>
              <a:t>Stratum </a:t>
            </a:r>
            <a:r>
              <a:rPr sz="1800" spc="-5" dirty="0">
                <a:latin typeface="Calisto MT"/>
                <a:cs typeface="Calisto MT"/>
              </a:rPr>
              <a:t>spinosum (Malpighian</a:t>
            </a:r>
            <a:r>
              <a:rPr sz="1800" spc="-40" dirty="0">
                <a:latin typeface="Calisto MT"/>
                <a:cs typeface="Calisto MT"/>
              </a:rPr>
              <a:t> </a:t>
            </a:r>
            <a:r>
              <a:rPr sz="1800" spc="-15" dirty="0">
                <a:latin typeface="Calisto MT"/>
                <a:cs typeface="Calisto MT"/>
              </a:rPr>
              <a:t>layer).</a:t>
            </a:r>
            <a:endParaRPr sz="1800">
              <a:latin typeface="Calisto MT"/>
              <a:cs typeface="Calisto MT"/>
            </a:endParaRPr>
          </a:p>
          <a:p>
            <a:pPr marL="560070" indent="-457834">
              <a:lnSpc>
                <a:spcPct val="100000"/>
              </a:lnSpc>
              <a:spcBef>
                <a:spcPts val="1200"/>
              </a:spcBef>
              <a:buAutoNum type="arabicParenR"/>
              <a:tabLst>
                <a:tab pos="560070" algn="l"/>
                <a:tab pos="560705" algn="l"/>
              </a:tabLst>
            </a:pPr>
            <a:r>
              <a:rPr sz="1800" dirty="0">
                <a:latin typeface="Calisto MT"/>
                <a:cs typeface="Calisto MT"/>
              </a:rPr>
              <a:t>Stratum</a:t>
            </a:r>
            <a:r>
              <a:rPr sz="1800" spc="445" dirty="0">
                <a:latin typeface="Calisto MT"/>
                <a:cs typeface="Calisto MT"/>
              </a:rPr>
              <a:t> </a:t>
            </a:r>
            <a:r>
              <a:rPr sz="1800" spc="-5" dirty="0">
                <a:latin typeface="Calisto MT"/>
                <a:cs typeface="Calisto MT"/>
              </a:rPr>
              <a:t>Granulosum.</a:t>
            </a:r>
            <a:endParaRPr sz="1800">
              <a:latin typeface="Calisto MT"/>
              <a:cs typeface="Calisto MT"/>
            </a:endParaRPr>
          </a:p>
          <a:p>
            <a:pPr marL="560070" indent="-457834">
              <a:lnSpc>
                <a:spcPct val="100000"/>
              </a:lnSpc>
              <a:spcBef>
                <a:spcPts val="1200"/>
              </a:spcBef>
              <a:buAutoNum type="arabicParenR"/>
              <a:tabLst>
                <a:tab pos="560070" algn="l"/>
                <a:tab pos="560705" algn="l"/>
              </a:tabLst>
            </a:pPr>
            <a:r>
              <a:rPr sz="1800" dirty="0">
                <a:latin typeface="Calisto MT"/>
                <a:cs typeface="Calisto MT"/>
              </a:rPr>
              <a:t>Stratum</a:t>
            </a:r>
            <a:r>
              <a:rPr sz="1800" spc="-15" dirty="0">
                <a:latin typeface="Calisto MT"/>
                <a:cs typeface="Calisto MT"/>
              </a:rPr>
              <a:t> </a:t>
            </a:r>
            <a:r>
              <a:rPr sz="1800" spc="-5" dirty="0">
                <a:latin typeface="Calisto MT"/>
                <a:cs typeface="Calisto MT"/>
              </a:rPr>
              <a:t>Lucidum.</a:t>
            </a:r>
            <a:endParaRPr sz="1800">
              <a:latin typeface="Calisto MT"/>
              <a:cs typeface="Calisto MT"/>
            </a:endParaRPr>
          </a:p>
          <a:p>
            <a:pPr marL="560070" indent="-457834">
              <a:lnSpc>
                <a:spcPct val="100000"/>
              </a:lnSpc>
              <a:spcBef>
                <a:spcPts val="1200"/>
              </a:spcBef>
              <a:buAutoNum type="arabicParenR"/>
              <a:tabLst>
                <a:tab pos="560070" algn="l"/>
                <a:tab pos="560705" algn="l"/>
              </a:tabLst>
            </a:pPr>
            <a:r>
              <a:rPr sz="1800" dirty="0">
                <a:latin typeface="Calisto MT"/>
                <a:cs typeface="Calisto MT"/>
              </a:rPr>
              <a:t>Stratum</a:t>
            </a:r>
            <a:r>
              <a:rPr sz="1800" spc="-15" dirty="0">
                <a:latin typeface="Calisto MT"/>
                <a:cs typeface="Calisto MT"/>
              </a:rPr>
              <a:t> </a:t>
            </a:r>
            <a:r>
              <a:rPr sz="1800" dirty="0">
                <a:latin typeface="Calisto MT"/>
                <a:cs typeface="Calisto MT"/>
              </a:rPr>
              <a:t>Corneum.</a:t>
            </a:r>
            <a:endParaRPr sz="1800">
              <a:latin typeface="Calisto MT"/>
              <a:cs typeface="Calisto MT"/>
            </a:endParaRPr>
          </a:p>
        </p:txBody>
      </p:sp>
      <p:sp>
        <p:nvSpPr>
          <p:cNvPr id="10" name="object 10"/>
          <p:cNvSpPr/>
          <p:nvPr/>
        </p:nvSpPr>
        <p:spPr>
          <a:xfrm>
            <a:off x="6612635" y="2663951"/>
            <a:ext cx="5472683" cy="4194046"/>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6612635" y="214884"/>
            <a:ext cx="5446776" cy="2147316"/>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73577" y="233148"/>
            <a:ext cx="8343265" cy="456565"/>
            <a:chOff x="1973577" y="233148"/>
            <a:chExt cx="8343265" cy="456565"/>
          </a:xfrm>
        </p:grpSpPr>
        <p:sp>
          <p:nvSpPr>
            <p:cNvPr id="3" name="object 3"/>
            <p:cNvSpPr/>
            <p:nvPr/>
          </p:nvSpPr>
          <p:spPr>
            <a:xfrm>
              <a:off x="1973577" y="233148"/>
              <a:ext cx="8343140" cy="45647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976628" y="236232"/>
              <a:ext cx="6383274" cy="42899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992757" y="260604"/>
              <a:ext cx="6368161" cy="41300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511540" y="236232"/>
              <a:ext cx="1788413" cy="428993"/>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528684" y="260604"/>
              <a:ext cx="1772666" cy="413004"/>
            </a:xfrm>
            <a:prstGeom prst="rect">
              <a:avLst/>
            </a:prstGeom>
            <a:blipFill>
              <a:blip r:embed="rId6" cstate="print"/>
              <a:stretch>
                <a:fillRect/>
              </a:stretch>
            </a:blipFill>
          </p:spPr>
          <p:txBody>
            <a:bodyPr wrap="square" lIns="0" tIns="0" rIns="0" bIns="0" rtlCol="0"/>
            <a:lstStyle/>
            <a:p>
              <a:endParaRPr/>
            </a:p>
          </p:txBody>
        </p:sp>
      </p:grpSp>
      <p:sp>
        <p:nvSpPr>
          <p:cNvPr id="8" name="object 8"/>
          <p:cNvSpPr/>
          <p:nvPr/>
        </p:nvSpPr>
        <p:spPr>
          <a:xfrm>
            <a:off x="432816" y="934457"/>
            <a:ext cx="2590800" cy="304001"/>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222504" y="1363980"/>
            <a:ext cx="3350260" cy="1478280"/>
          </a:xfrm>
          <a:custGeom>
            <a:avLst/>
            <a:gdLst/>
            <a:ahLst/>
            <a:cxnLst/>
            <a:rect l="l" t="t" r="r" b="b"/>
            <a:pathLst>
              <a:path w="3350260" h="1478280">
                <a:moveTo>
                  <a:pt x="3349752" y="0"/>
                </a:moveTo>
                <a:lnTo>
                  <a:pt x="0" y="0"/>
                </a:lnTo>
                <a:lnTo>
                  <a:pt x="0" y="1478280"/>
                </a:lnTo>
                <a:lnTo>
                  <a:pt x="3349752" y="1478280"/>
                </a:lnTo>
                <a:lnTo>
                  <a:pt x="3349752" y="0"/>
                </a:lnTo>
                <a:close/>
              </a:path>
            </a:pathLst>
          </a:custGeom>
          <a:solidFill>
            <a:srgbClr val="FFFFFF"/>
          </a:solidFill>
        </p:spPr>
        <p:txBody>
          <a:bodyPr wrap="square" lIns="0" tIns="0" rIns="0" bIns="0" rtlCol="0"/>
          <a:lstStyle/>
          <a:p>
            <a:endParaRPr/>
          </a:p>
        </p:txBody>
      </p:sp>
      <p:sp>
        <p:nvSpPr>
          <p:cNvPr id="10" name="object 10"/>
          <p:cNvSpPr txBox="1"/>
          <p:nvPr/>
        </p:nvSpPr>
        <p:spPr>
          <a:xfrm>
            <a:off x="222504" y="1363980"/>
            <a:ext cx="3350260" cy="1478280"/>
          </a:xfrm>
          <a:prstGeom prst="rect">
            <a:avLst/>
          </a:prstGeom>
          <a:ln w="15240">
            <a:solidFill>
              <a:srgbClr val="ED6D7D"/>
            </a:solidFill>
          </a:ln>
        </p:spPr>
        <p:txBody>
          <a:bodyPr vert="horz" wrap="square" lIns="0" tIns="36830" rIns="0" bIns="0" rtlCol="0">
            <a:spAutoFit/>
          </a:bodyPr>
          <a:lstStyle/>
          <a:p>
            <a:pPr marL="378460" marR="82550" indent="-287020" algn="just">
              <a:lnSpc>
                <a:spcPct val="100000"/>
              </a:lnSpc>
              <a:spcBef>
                <a:spcPts val="290"/>
              </a:spcBef>
              <a:buFont typeface="Wingdings"/>
              <a:buChar char=""/>
              <a:tabLst>
                <a:tab pos="379095" algn="l"/>
              </a:tabLst>
            </a:pPr>
            <a:r>
              <a:rPr sz="1800" dirty="0">
                <a:latin typeface="Calisto MT"/>
                <a:cs typeface="Calisto MT"/>
              </a:rPr>
              <a:t>They are </a:t>
            </a:r>
            <a:r>
              <a:rPr sz="1800" spc="-5" dirty="0">
                <a:latin typeface="Calisto MT"/>
                <a:cs typeface="Calisto MT"/>
              </a:rPr>
              <a:t>responsible for </a:t>
            </a:r>
            <a:r>
              <a:rPr sz="1800" spc="-5" dirty="0">
                <a:solidFill>
                  <a:srgbClr val="E41F39"/>
                </a:solidFill>
                <a:latin typeface="Calisto MT"/>
                <a:cs typeface="Calisto MT"/>
              </a:rPr>
              <a:t> </a:t>
            </a:r>
            <a:r>
              <a:rPr sz="1800" dirty="0">
                <a:solidFill>
                  <a:srgbClr val="E41F39"/>
                </a:solidFill>
                <a:latin typeface="Calisto MT"/>
                <a:cs typeface="Calisto MT"/>
              </a:rPr>
              <a:t>keratin</a:t>
            </a:r>
            <a:r>
              <a:rPr sz="1800" spc="-25" dirty="0">
                <a:solidFill>
                  <a:srgbClr val="E41F39"/>
                </a:solidFill>
                <a:latin typeface="Calisto MT"/>
                <a:cs typeface="Calisto MT"/>
              </a:rPr>
              <a:t> </a:t>
            </a:r>
            <a:r>
              <a:rPr sz="1800" dirty="0">
                <a:latin typeface="Calisto MT"/>
                <a:cs typeface="Calisto MT"/>
              </a:rPr>
              <a:t>formation.</a:t>
            </a:r>
            <a:endParaRPr sz="1800">
              <a:latin typeface="Calisto MT"/>
              <a:cs typeface="Calisto MT"/>
            </a:endParaRPr>
          </a:p>
          <a:p>
            <a:pPr marL="378460" marR="81915" indent="-287020" algn="just">
              <a:lnSpc>
                <a:spcPct val="100000"/>
              </a:lnSpc>
              <a:spcBef>
                <a:spcPts val="5"/>
              </a:spcBef>
              <a:buFont typeface="Wingdings"/>
              <a:buChar char=""/>
              <a:tabLst>
                <a:tab pos="379095" algn="l"/>
              </a:tabLst>
            </a:pPr>
            <a:r>
              <a:rPr sz="1800" spc="-10" dirty="0">
                <a:latin typeface="Calisto MT"/>
                <a:cs typeface="Calisto MT"/>
              </a:rPr>
              <a:t>Formed </a:t>
            </a:r>
            <a:r>
              <a:rPr sz="1800" spc="-5" dirty="0">
                <a:latin typeface="Calisto MT"/>
                <a:cs typeface="Calisto MT"/>
              </a:rPr>
              <a:t>of </a:t>
            </a:r>
            <a:r>
              <a:rPr sz="1800" dirty="0">
                <a:latin typeface="Calisto MT"/>
                <a:cs typeface="Calisto MT"/>
              </a:rPr>
              <a:t>many </a:t>
            </a:r>
            <a:r>
              <a:rPr sz="1800" spc="-20" dirty="0">
                <a:latin typeface="Calisto MT"/>
                <a:cs typeface="Calisto MT"/>
              </a:rPr>
              <a:t>layers </a:t>
            </a:r>
            <a:r>
              <a:rPr sz="1800" spc="-5" dirty="0">
                <a:latin typeface="Calisto MT"/>
                <a:cs typeface="Calisto MT"/>
              </a:rPr>
              <a:t>that  </a:t>
            </a:r>
            <a:r>
              <a:rPr sz="1800" spc="-15" dirty="0">
                <a:latin typeface="Calisto MT"/>
                <a:cs typeface="Calisto MT"/>
              </a:rPr>
              <a:t>continuously </a:t>
            </a:r>
            <a:r>
              <a:rPr sz="1800" dirty="0">
                <a:latin typeface="Calisto MT"/>
                <a:cs typeface="Calisto MT"/>
              </a:rPr>
              <a:t>shed </a:t>
            </a:r>
            <a:r>
              <a:rPr sz="1800" spc="-5" dirty="0">
                <a:latin typeface="Calisto MT"/>
                <a:cs typeface="Calisto MT"/>
              </a:rPr>
              <a:t>and  regenerate every 2-4</a:t>
            </a:r>
            <a:r>
              <a:rPr sz="1800" spc="-50" dirty="0">
                <a:latin typeface="Calisto MT"/>
                <a:cs typeface="Calisto MT"/>
              </a:rPr>
              <a:t> </a:t>
            </a:r>
            <a:r>
              <a:rPr sz="1800" spc="-15" dirty="0">
                <a:latin typeface="Calisto MT"/>
                <a:cs typeface="Calisto MT"/>
              </a:rPr>
              <a:t>weeks.</a:t>
            </a:r>
            <a:endParaRPr sz="1800">
              <a:latin typeface="Calisto MT"/>
              <a:cs typeface="Calisto MT"/>
            </a:endParaRPr>
          </a:p>
        </p:txBody>
      </p:sp>
      <p:sp>
        <p:nvSpPr>
          <p:cNvPr id="11" name="object 11"/>
          <p:cNvSpPr txBox="1"/>
          <p:nvPr/>
        </p:nvSpPr>
        <p:spPr>
          <a:xfrm>
            <a:off x="357022" y="3940809"/>
            <a:ext cx="2508250" cy="452120"/>
          </a:xfrm>
          <a:prstGeom prst="rect">
            <a:avLst/>
          </a:prstGeom>
        </p:spPr>
        <p:txBody>
          <a:bodyPr vert="horz" wrap="square" lIns="0" tIns="12065" rIns="0" bIns="0" rtlCol="0">
            <a:spAutoFit/>
          </a:bodyPr>
          <a:lstStyle/>
          <a:p>
            <a:pPr marL="12700">
              <a:lnSpc>
                <a:spcPct val="100000"/>
              </a:lnSpc>
              <a:spcBef>
                <a:spcPts val="95"/>
              </a:spcBef>
            </a:pPr>
            <a:r>
              <a:rPr sz="2800" b="1" u="heavy" spc="-15" dirty="0">
                <a:solidFill>
                  <a:srgbClr val="1F477B"/>
                </a:solidFill>
                <a:uFill>
                  <a:solidFill>
                    <a:srgbClr val="1F477B"/>
                  </a:solidFill>
                </a:uFill>
                <a:latin typeface="Calibri"/>
                <a:cs typeface="Calibri"/>
              </a:rPr>
              <a:t>(2)-Melanocytes:</a:t>
            </a:r>
            <a:endParaRPr sz="2800">
              <a:latin typeface="Calibri"/>
              <a:cs typeface="Calibri"/>
            </a:endParaRPr>
          </a:p>
        </p:txBody>
      </p:sp>
      <p:sp>
        <p:nvSpPr>
          <p:cNvPr id="12" name="object 12"/>
          <p:cNvSpPr/>
          <p:nvPr/>
        </p:nvSpPr>
        <p:spPr>
          <a:xfrm>
            <a:off x="182879" y="4456174"/>
            <a:ext cx="3023870" cy="2308860"/>
          </a:xfrm>
          <a:custGeom>
            <a:avLst/>
            <a:gdLst/>
            <a:ahLst/>
            <a:cxnLst/>
            <a:rect l="l" t="t" r="r" b="b"/>
            <a:pathLst>
              <a:path w="3023870" h="2308859">
                <a:moveTo>
                  <a:pt x="0" y="2308860"/>
                </a:moveTo>
                <a:lnTo>
                  <a:pt x="3023616" y="2308860"/>
                </a:lnTo>
                <a:lnTo>
                  <a:pt x="3023616" y="0"/>
                </a:lnTo>
                <a:lnTo>
                  <a:pt x="0" y="0"/>
                </a:lnTo>
                <a:lnTo>
                  <a:pt x="0" y="2308860"/>
                </a:lnTo>
                <a:close/>
              </a:path>
            </a:pathLst>
          </a:custGeom>
          <a:ln w="15239">
            <a:solidFill>
              <a:srgbClr val="ED6D7D"/>
            </a:solidFill>
          </a:ln>
        </p:spPr>
        <p:txBody>
          <a:bodyPr wrap="square" lIns="0" tIns="0" rIns="0" bIns="0" rtlCol="0"/>
          <a:lstStyle/>
          <a:p>
            <a:endParaRPr/>
          </a:p>
        </p:txBody>
      </p:sp>
      <p:sp>
        <p:nvSpPr>
          <p:cNvPr id="13" name="object 13"/>
          <p:cNvSpPr txBox="1"/>
          <p:nvPr/>
        </p:nvSpPr>
        <p:spPr>
          <a:xfrm>
            <a:off x="274624" y="4481576"/>
            <a:ext cx="2829560" cy="1123315"/>
          </a:xfrm>
          <a:prstGeom prst="rect">
            <a:avLst/>
          </a:prstGeom>
        </p:spPr>
        <p:txBody>
          <a:bodyPr vert="horz" wrap="square" lIns="0" tIns="12700" rIns="0" bIns="0" rtlCol="0">
            <a:spAutoFit/>
          </a:bodyPr>
          <a:lstStyle/>
          <a:p>
            <a:pPr marL="286385" indent="-287020">
              <a:lnSpc>
                <a:spcPct val="100000"/>
              </a:lnSpc>
              <a:spcBef>
                <a:spcPts val="100"/>
              </a:spcBef>
              <a:buFont typeface="Wingdings"/>
              <a:buChar char=""/>
              <a:tabLst>
                <a:tab pos="287020" algn="l"/>
              </a:tabLst>
            </a:pPr>
            <a:r>
              <a:rPr sz="1800" spc="-20" dirty="0">
                <a:latin typeface="Calisto MT"/>
                <a:cs typeface="Calisto MT"/>
              </a:rPr>
              <a:t>Found </a:t>
            </a:r>
            <a:r>
              <a:rPr sz="1800" spc="-10" dirty="0">
                <a:solidFill>
                  <a:srgbClr val="E41F39"/>
                </a:solidFill>
                <a:latin typeface="Calisto MT"/>
                <a:cs typeface="Calisto MT"/>
              </a:rPr>
              <a:t>inbetween </a:t>
            </a:r>
            <a:r>
              <a:rPr sz="1800" spc="-5" dirty="0">
                <a:latin typeface="Calisto MT"/>
                <a:cs typeface="Calisto MT"/>
              </a:rPr>
              <a:t>cells</a:t>
            </a:r>
            <a:r>
              <a:rPr sz="1800" spc="100" dirty="0">
                <a:latin typeface="Calisto MT"/>
                <a:cs typeface="Calisto MT"/>
              </a:rPr>
              <a:t> </a:t>
            </a:r>
            <a:r>
              <a:rPr sz="1800" spc="-5" dirty="0">
                <a:latin typeface="Calisto MT"/>
                <a:cs typeface="Calisto MT"/>
              </a:rPr>
              <a:t>of</a:t>
            </a:r>
            <a:endParaRPr sz="1800">
              <a:latin typeface="Calisto MT"/>
              <a:cs typeface="Calisto MT"/>
            </a:endParaRPr>
          </a:p>
          <a:p>
            <a:pPr marL="286385">
              <a:lnSpc>
                <a:spcPct val="100000"/>
              </a:lnSpc>
            </a:pPr>
            <a:r>
              <a:rPr sz="1800" dirty="0">
                <a:latin typeface="Calisto MT"/>
                <a:cs typeface="Calisto MT"/>
              </a:rPr>
              <a:t>the </a:t>
            </a:r>
            <a:r>
              <a:rPr sz="1800" spc="-5" dirty="0">
                <a:latin typeface="Calisto MT"/>
                <a:cs typeface="Calisto MT"/>
              </a:rPr>
              <a:t>basal</a:t>
            </a:r>
            <a:r>
              <a:rPr sz="1800" spc="-20" dirty="0">
                <a:latin typeface="Calisto MT"/>
                <a:cs typeface="Calisto MT"/>
              </a:rPr>
              <a:t> </a:t>
            </a:r>
            <a:r>
              <a:rPr sz="1800" spc="-40" dirty="0">
                <a:latin typeface="Calisto MT"/>
                <a:cs typeface="Calisto MT"/>
              </a:rPr>
              <a:t>layer.</a:t>
            </a:r>
            <a:endParaRPr sz="1800">
              <a:latin typeface="Calisto MT"/>
              <a:cs typeface="Calisto MT"/>
            </a:endParaRPr>
          </a:p>
          <a:p>
            <a:pPr marL="286385" marR="799465" indent="-287020">
              <a:lnSpc>
                <a:spcPct val="100000"/>
              </a:lnSpc>
              <a:buFont typeface="Wingdings"/>
              <a:buChar char=""/>
              <a:tabLst>
                <a:tab pos="287020" algn="l"/>
                <a:tab pos="1219200" algn="l"/>
                <a:tab pos="1601470" algn="l"/>
              </a:tabLst>
            </a:pPr>
            <a:r>
              <a:rPr sz="1800" dirty="0">
                <a:solidFill>
                  <a:srgbClr val="E41F39"/>
                </a:solidFill>
                <a:latin typeface="Calisto MT"/>
                <a:cs typeface="Calisto MT"/>
              </a:rPr>
              <a:t>Branched		</a:t>
            </a:r>
            <a:r>
              <a:rPr sz="1800" spc="-5" dirty="0">
                <a:solidFill>
                  <a:srgbClr val="E41F39"/>
                </a:solidFill>
                <a:latin typeface="Calisto MT"/>
                <a:cs typeface="Calisto MT"/>
              </a:rPr>
              <a:t>cel</a:t>
            </a:r>
            <a:r>
              <a:rPr sz="1800" spc="5" dirty="0">
                <a:solidFill>
                  <a:srgbClr val="E41F39"/>
                </a:solidFill>
                <a:latin typeface="Calisto MT"/>
                <a:cs typeface="Calisto MT"/>
              </a:rPr>
              <a:t>l</a:t>
            </a:r>
            <a:r>
              <a:rPr sz="1800" dirty="0">
                <a:solidFill>
                  <a:srgbClr val="E41F39"/>
                </a:solidFill>
                <a:latin typeface="Calisto MT"/>
                <a:cs typeface="Calisto MT"/>
              </a:rPr>
              <a:t>s  </a:t>
            </a:r>
            <a:r>
              <a:rPr sz="1800" spc="-5" dirty="0">
                <a:solidFill>
                  <a:srgbClr val="E41F39"/>
                </a:solidFill>
                <a:latin typeface="Calisto MT"/>
                <a:cs typeface="Calisto MT"/>
              </a:rPr>
              <a:t>centeral	</a:t>
            </a:r>
            <a:r>
              <a:rPr sz="1800" spc="-10" dirty="0">
                <a:solidFill>
                  <a:srgbClr val="E41F39"/>
                </a:solidFill>
                <a:latin typeface="Calisto MT"/>
                <a:cs typeface="Calisto MT"/>
              </a:rPr>
              <a:t>nuclei</a:t>
            </a:r>
            <a:r>
              <a:rPr sz="1800" spc="-10" dirty="0">
                <a:latin typeface="Calisto MT"/>
                <a:cs typeface="Calisto MT"/>
              </a:rPr>
              <a:t>,</a:t>
            </a:r>
            <a:endParaRPr sz="1800">
              <a:latin typeface="Calisto MT"/>
              <a:cs typeface="Calisto MT"/>
            </a:endParaRPr>
          </a:p>
        </p:txBody>
      </p:sp>
      <p:sp>
        <p:nvSpPr>
          <p:cNvPr id="14" name="object 14"/>
          <p:cNvSpPr txBox="1"/>
          <p:nvPr/>
        </p:nvSpPr>
        <p:spPr>
          <a:xfrm>
            <a:off x="2306447" y="5030470"/>
            <a:ext cx="824230" cy="848994"/>
          </a:xfrm>
          <a:prstGeom prst="rect">
            <a:avLst/>
          </a:prstGeom>
        </p:spPr>
        <p:txBody>
          <a:bodyPr vert="horz" wrap="square" lIns="0" tIns="12700" rIns="0" bIns="0" rtlCol="0">
            <a:spAutoFit/>
          </a:bodyPr>
          <a:lstStyle/>
          <a:p>
            <a:pPr marR="5080" indent="379095" algn="just">
              <a:lnSpc>
                <a:spcPct val="100000"/>
              </a:lnSpc>
              <a:spcBef>
                <a:spcPts val="100"/>
              </a:spcBef>
            </a:pPr>
            <a:r>
              <a:rPr sz="1800" dirty="0">
                <a:latin typeface="Calisto MT"/>
                <a:cs typeface="Calisto MT"/>
              </a:rPr>
              <a:t>wi</a:t>
            </a:r>
            <a:r>
              <a:rPr sz="1800" spc="-20" dirty="0">
                <a:latin typeface="Calisto MT"/>
                <a:cs typeface="Calisto MT"/>
              </a:rPr>
              <a:t>t</a:t>
            </a:r>
            <a:r>
              <a:rPr sz="1800" dirty="0">
                <a:latin typeface="Calisto MT"/>
                <a:cs typeface="Calisto MT"/>
              </a:rPr>
              <a:t>h  </a:t>
            </a:r>
            <a:r>
              <a:rPr sz="1800" spc="-5" dirty="0">
                <a:latin typeface="Calisto MT"/>
                <a:cs typeface="Calisto MT"/>
              </a:rPr>
              <a:t>c</a:t>
            </a:r>
            <a:r>
              <a:rPr sz="1800" spc="-10" dirty="0">
                <a:latin typeface="Calisto MT"/>
                <a:cs typeface="Calisto MT"/>
              </a:rPr>
              <a:t>o</a:t>
            </a:r>
            <a:r>
              <a:rPr sz="1800" dirty="0">
                <a:latin typeface="Calisto MT"/>
                <a:cs typeface="Calisto MT"/>
              </a:rPr>
              <a:t>ntai</a:t>
            </a:r>
            <a:r>
              <a:rPr sz="1800" spc="-10" dirty="0">
                <a:latin typeface="Calisto MT"/>
                <a:cs typeface="Calisto MT"/>
              </a:rPr>
              <a:t>n</a:t>
            </a:r>
            <a:r>
              <a:rPr sz="1800" dirty="0">
                <a:latin typeface="Calisto MT"/>
                <a:cs typeface="Calisto MT"/>
              </a:rPr>
              <a:t>s  protein</a:t>
            </a:r>
            <a:endParaRPr sz="1800">
              <a:latin typeface="Calisto MT"/>
              <a:cs typeface="Calisto MT"/>
            </a:endParaRPr>
          </a:p>
        </p:txBody>
      </p:sp>
      <p:sp>
        <p:nvSpPr>
          <p:cNvPr id="15" name="object 15"/>
          <p:cNvSpPr txBox="1"/>
          <p:nvPr/>
        </p:nvSpPr>
        <p:spPr>
          <a:xfrm>
            <a:off x="561136" y="5579161"/>
            <a:ext cx="1791970" cy="574040"/>
          </a:xfrm>
          <a:prstGeom prst="rect">
            <a:avLst/>
          </a:prstGeom>
        </p:spPr>
        <p:txBody>
          <a:bodyPr vert="horz" wrap="square" lIns="0" tIns="12700" rIns="0" bIns="0" rtlCol="0">
            <a:spAutoFit/>
          </a:bodyPr>
          <a:lstStyle/>
          <a:p>
            <a:pPr marR="5080">
              <a:lnSpc>
                <a:spcPct val="100000"/>
              </a:lnSpc>
              <a:spcBef>
                <a:spcPts val="100"/>
              </a:spcBef>
              <a:tabLst>
                <a:tab pos="1242060" algn="l"/>
                <a:tab pos="1286510" algn="l"/>
              </a:tabLst>
            </a:pPr>
            <a:r>
              <a:rPr sz="1800" dirty="0">
                <a:latin typeface="Calisto MT"/>
                <a:cs typeface="Calisto MT"/>
              </a:rPr>
              <a:t>organelles		</a:t>
            </a:r>
            <a:r>
              <a:rPr sz="1800" spc="-5" dirty="0">
                <a:latin typeface="Calisto MT"/>
                <a:cs typeface="Calisto MT"/>
              </a:rPr>
              <a:t>for  </a:t>
            </a:r>
            <a:r>
              <a:rPr sz="1800" dirty="0">
                <a:latin typeface="Calisto MT"/>
                <a:cs typeface="Calisto MT"/>
              </a:rPr>
              <a:t>sy</a:t>
            </a:r>
            <a:r>
              <a:rPr sz="1800" spc="-15" dirty="0">
                <a:latin typeface="Calisto MT"/>
                <a:cs typeface="Calisto MT"/>
              </a:rPr>
              <a:t>n</a:t>
            </a:r>
            <a:r>
              <a:rPr sz="1800" dirty="0">
                <a:latin typeface="Calisto MT"/>
                <a:cs typeface="Calisto MT"/>
              </a:rPr>
              <a:t>t</a:t>
            </a:r>
            <a:r>
              <a:rPr sz="1800" spc="-15" dirty="0">
                <a:latin typeface="Calisto MT"/>
                <a:cs typeface="Calisto MT"/>
              </a:rPr>
              <a:t>h</a:t>
            </a:r>
            <a:r>
              <a:rPr sz="1800" dirty="0">
                <a:latin typeface="Calisto MT"/>
                <a:cs typeface="Calisto MT"/>
              </a:rPr>
              <a:t>e</a:t>
            </a:r>
            <a:r>
              <a:rPr sz="1800" spc="-10" dirty="0">
                <a:latin typeface="Calisto MT"/>
                <a:cs typeface="Calisto MT"/>
              </a:rPr>
              <a:t>s</a:t>
            </a:r>
            <a:r>
              <a:rPr sz="1800" dirty="0">
                <a:latin typeface="Calisto MT"/>
                <a:cs typeface="Calisto MT"/>
              </a:rPr>
              <a:t>iz</a:t>
            </a:r>
            <a:r>
              <a:rPr sz="1800" spc="-10" dirty="0">
                <a:latin typeface="Calisto MT"/>
                <a:cs typeface="Calisto MT"/>
              </a:rPr>
              <a:t>e</a:t>
            </a:r>
            <a:r>
              <a:rPr sz="1800" dirty="0">
                <a:latin typeface="Calisto MT"/>
                <a:cs typeface="Calisto MT"/>
              </a:rPr>
              <a:t>s	</a:t>
            </a:r>
            <a:r>
              <a:rPr sz="1800" spc="-10" dirty="0">
                <a:latin typeface="Calisto MT"/>
                <a:cs typeface="Calisto MT"/>
              </a:rPr>
              <a:t>(</a:t>
            </a:r>
            <a:r>
              <a:rPr sz="1800" dirty="0">
                <a:latin typeface="Calisto MT"/>
                <a:cs typeface="Calisto MT"/>
              </a:rPr>
              <a:t>r</a:t>
            </a:r>
            <a:r>
              <a:rPr sz="1800" spc="5" dirty="0">
                <a:latin typeface="Calisto MT"/>
                <a:cs typeface="Calisto MT"/>
              </a:rPr>
              <a:t>E</a:t>
            </a:r>
            <a:r>
              <a:rPr sz="1800" dirty="0">
                <a:latin typeface="Calisto MT"/>
                <a:cs typeface="Calisto MT"/>
              </a:rPr>
              <a:t>R,</a:t>
            </a:r>
            <a:endParaRPr sz="1800">
              <a:latin typeface="Calisto MT"/>
              <a:cs typeface="Calisto MT"/>
            </a:endParaRPr>
          </a:p>
        </p:txBody>
      </p:sp>
      <p:sp>
        <p:nvSpPr>
          <p:cNvPr id="16" name="object 16"/>
          <p:cNvSpPr txBox="1"/>
          <p:nvPr/>
        </p:nvSpPr>
        <p:spPr>
          <a:xfrm>
            <a:off x="2501519" y="5853480"/>
            <a:ext cx="627380" cy="299720"/>
          </a:xfrm>
          <a:prstGeom prst="rect">
            <a:avLst/>
          </a:prstGeom>
        </p:spPr>
        <p:txBody>
          <a:bodyPr vert="horz" wrap="square" lIns="0" tIns="12700" rIns="0" bIns="0" rtlCol="0">
            <a:spAutoFit/>
          </a:bodyPr>
          <a:lstStyle/>
          <a:p>
            <a:pPr>
              <a:lnSpc>
                <a:spcPct val="100000"/>
              </a:lnSpc>
              <a:spcBef>
                <a:spcPts val="100"/>
              </a:spcBef>
            </a:pPr>
            <a:r>
              <a:rPr sz="1800" spc="-10" dirty="0">
                <a:latin typeface="Calisto MT"/>
                <a:cs typeface="Calisto MT"/>
              </a:rPr>
              <a:t>G</a:t>
            </a:r>
            <a:r>
              <a:rPr sz="1800" dirty="0">
                <a:latin typeface="Calisto MT"/>
                <a:cs typeface="Calisto MT"/>
              </a:rPr>
              <a:t>ol</a:t>
            </a:r>
            <a:r>
              <a:rPr sz="1800" spc="5" dirty="0">
                <a:latin typeface="Calisto MT"/>
                <a:cs typeface="Calisto MT"/>
              </a:rPr>
              <a:t>g</a:t>
            </a:r>
            <a:r>
              <a:rPr sz="1800" dirty="0">
                <a:latin typeface="Calisto MT"/>
                <a:cs typeface="Calisto MT"/>
              </a:rPr>
              <a:t>i,</a:t>
            </a:r>
            <a:endParaRPr sz="1800">
              <a:latin typeface="Calisto MT"/>
              <a:cs typeface="Calisto MT"/>
            </a:endParaRPr>
          </a:p>
        </p:txBody>
      </p:sp>
      <p:sp>
        <p:nvSpPr>
          <p:cNvPr id="17" name="object 17"/>
          <p:cNvSpPr txBox="1"/>
          <p:nvPr/>
        </p:nvSpPr>
        <p:spPr>
          <a:xfrm>
            <a:off x="274624" y="6127496"/>
            <a:ext cx="2237105" cy="576580"/>
          </a:xfrm>
          <a:prstGeom prst="rect">
            <a:avLst/>
          </a:prstGeom>
        </p:spPr>
        <p:txBody>
          <a:bodyPr vert="horz" wrap="square" lIns="0" tIns="12700" rIns="0" bIns="0" rtlCol="0">
            <a:spAutoFit/>
          </a:bodyPr>
          <a:lstStyle/>
          <a:p>
            <a:pPr marL="286385">
              <a:lnSpc>
                <a:spcPct val="100000"/>
              </a:lnSpc>
              <a:spcBef>
                <a:spcPts val="100"/>
              </a:spcBef>
            </a:pPr>
            <a:r>
              <a:rPr sz="1800" spc="-5" dirty="0">
                <a:latin typeface="Calisto MT"/>
                <a:cs typeface="Calisto MT"/>
              </a:rPr>
              <a:t>mitochondria).</a:t>
            </a:r>
            <a:endParaRPr sz="1800">
              <a:latin typeface="Calisto MT"/>
              <a:cs typeface="Calisto MT"/>
            </a:endParaRPr>
          </a:p>
          <a:p>
            <a:pPr marL="286385" indent="-287020">
              <a:lnSpc>
                <a:spcPct val="100000"/>
              </a:lnSpc>
              <a:spcBef>
                <a:spcPts val="15"/>
              </a:spcBef>
              <a:buFont typeface="Wingdings"/>
              <a:buChar char=""/>
              <a:tabLst>
                <a:tab pos="287020" algn="l"/>
              </a:tabLst>
            </a:pPr>
            <a:r>
              <a:rPr sz="1800" dirty="0">
                <a:latin typeface="Calisto MT"/>
                <a:cs typeface="Calisto MT"/>
              </a:rPr>
              <a:t>They form</a:t>
            </a:r>
            <a:r>
              <a:rPr sz="1800" spc="-80" dirty="0">
                <a:latin typeface="Calisto MT"/>
                <a:cs typeface="Calisto MT"/>
              </a:rPr>
              <a:t> </a:t>
            </a:r>
            <a:r>
              <a:rPr sz="1800" dirty="0">
                <a:solidFill>
                  <a:srgbClr val="E41F39"/>
                </a:solidFill>
                <a:latin typeface="Calisto MT"/>
                <a:cs typeface="Calisto MT"/>
              </a:rPr>
              <a:t>melanin.</a:t>
            </a:r>
            <a:endParaRPr sz="1800">
              <a:latin typeface="Calisto MT"/>
              <a:cs typeface="Calisto MT"/>
            </a:endParaRPr>
          </a:p>
        </p:txBody>
      </p:sp>
      <p:grpSp>
        <p:nvGrpSpPr>
          <p:cNvPr id="18" name="object 18"/>
          <p:cNvGrpSpPr/>
          <p:nvPr/>
        </p:nvGrpSpPr>
        <p:grpSpPr>
          <a:xfrm>
            <a:off x="225552" y="1335024"/>
            <a:ext cx="8101965" cy="5430520"/>
            <a:chOff x="225552" y="1335024"/>
            <a:chExt cx="8101965" cy="5430520"/>
          </a:xfrm>
        </p:grpSpPr>
        <p:sp>
          <p:nvSpPr>
            <p:cNvPr id="19" name="object 19"/>
            <p:cNvSpPr/>
            <p:nvPr/>
          </p:nvSpPr>
          <p:spPr>
            <a:xfrm>
              <a:off x="3247644" y="4456173"/>
              <a:ext cx="1112520" cy="2308860"/>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4360163" y="1339596"/>
              <a:ext cx="3959351" cy="5379720"/>
            </a:xfrm>
            <a:prstGeom prst="rect">
              <a:avLst/>
            </a:prstGeom>
            <a:blipFill>
              <a:blip r:embed="rId9" cstate="print"/>
              <a:stretch>
                <a:fillRect/>
              </a:stretch>
            </a:blipFill>
          </p:spPr>
          <p:txBody>
            <a:bodyPr wrap="square" lIns="0" tIns="0" rIns="0" bIns="0" rtlCol="0"/>
            <a:lstStyle/>
            <a:p>
              <a:endParaRPr/>
            </a:p>
          </p:txBody>
        </p:sp>
        <p:sp>
          <p:nvSpPr>
            <p:cNvPr id="21" name="object 21"/>
            <p:cNvSpPr/>
            <p:nvPr/>
          </p:nvSpPr>
          <p:spPr>
            <a:xfrm>
              <a:off x="4360163" y="1339596"/>
              <a:ext cx="3959860" cy="5379720"/>
            </a:xfrm>
            <a:custGeom>
              <a:avLst/>
              <a:gdLst/>
              <a:ahLst/>
              <a:cxnLst/>
              <a:rect l="l" t="t" r="r" b="b"/>
              <a:pathLst>
                <a:path w="3959859" h="5379720">
                  <a:moveTo>
                    <a:pt x="0" y="5379720"/>
                  </a:moveTo>
                  <a:lnTo>
                    <a:pt x="3959351" y="5379720"/>
                  </a:lnTo>
                  <a:lnTo>
                    <a:pt x="3959351" y="0"/>
                  </a:lnTo>
                  <a:lnTo>
                    <a:pt x="0" y="0"/>
                  </a:lnTo>
                  <a:lnTo>
                    <a:pt x="0" y="5379720"/>
                  </a:lnTo>
                  <a:close/>
                </a:path>
              </a:pathLst>
            </a:custGeom>
            <a:ln w="9143">
              <a:solidFill>
                <a:srgbClr val="9C1222"/>
              </a:solidFill>
            </a:ln>
          </p:spPr>
          <p:txBody>
            <a:bodyPr wrap="square" lIns="0" tIns="0" rIns="0" bIns="0" rtlCol="0"/>
            <a:lstStyle/>
            <a:p>
              <a:endParaRPr/>
            </a:p>
          </p:txBody>
        </p:sp>
        <p:sp>
          <p:nvSpPr>
            <p:cNvPr id="22" name="object 22"/>
            <p:cNvSpPr/>
            <p:nvPr/>
          </p:nvSpPr>
          <p:spPr>
            <a:xfrm>
              <a:off x="7216140" y="1458468"/>
              <a:ext cx="1103630" cy="3305810"/>
            </a:xfrm>
            <a:custGeom>
              <a:avLst/>
              <a:gdLst/>
              <a:ahLst/>
              <a:cxnLst/>
              <a:rect l="l" t="t" r="r" b="b"/>
              <a:pathLst>
                <a:path w="1103629" h="3305810">
                  <a:moveTo>
                    <a:pt x="0" y="320040"/>
                  </a:moveTo>
                  <a:lnTo>
                    <a:pt x="12725" y="251374"/>
                  </a:lnTo>
                  <a:lnTo>
                    <a:pt x="49105" y="187846"/>
                  </a:lnTo>
                  <a:lnTo>
                    <a:pt x="75325" y="158496"/>
                  </a:lnTo>
                  <a:lnTo>
                    <a:pt x="106448" y="131015"/>
                  </a:lnTo>
                  <a:lnTo>
                    <a:pt x="142138" y="105598"/>
                  </a:lnTo>
                  <a:lnTo>
                    <a:pt x="182059" y="82442"/>
                  </a:lnTo>
                  <a:lnTo>
                    <a:pt x="225875" y="61740"/>
                  </a:lnTo>
                  <a:lnTo>
                    <a:pt x="273247" y="43687"/>
                  </a:lnTo>
                  <a:lnTo>
                    <a:pt x="323840" y="28480"/>
                  </a:lnTo>
                  <a:lnTo>
                    <a:pt x="377318" y="16312"/>
                  </a:lnTo>
                  <a:lnTo>
                    <a:pt x="433342" y="7380"/>
                  </a:lnTo>
                  <a:lnTo>
                    <a:pt x="491578" y="1877"/>
                  </a:lnTo>
                  <a:lnTo>
                    <a:pt x="551687" y="0"/>
                  </a:lnTo>
                  <a:lnTo>
                    <a:pt x="611797" y="1877"/>
                  </a:lnTo>
                  <a:lnTo>
                    <a:pt x="670033" y="7380"/>
                  </a:lnTo>
                  <a:lnTo>
                    <a:pt x="726057" y="16312"/>
                  </a:lnTo>
                  <a:lnTo>
                    <a:pt x="779535" y="28480"/>
                  </a:lnTo>
                  <a:lnTo>
                    <a:pt x="830128" y="43687"/>
                  </a:lnTo>
                  <a:lnTo>
                    <a:pt x="877500" y="61740"/>
                  </a:lnTo>
                  <a:lnTo>
                    <a:pt x="921316" y="82442"/>
                  </a:lnTo>
                  <a:lnTo>
                    <a:pt x="961237" y="105598"/>
                  </a:lnTo>
                  <a:lnTo>
                    <a:pt x="996927" y="131015"/>
                  </a:lnTo>
                  <a:lnTo>
                    <a:pt x="1028050" y="158496"/>
                  </a:lnTo>
                  <a:lnTo>
                    <a:pt x="1054270" y="187846"/>
                  </a:lnTo>
                  <a:lnTo>
                    <a:pt x="1090650" y="251374"/>
                  </a:lnTo>
                  <a:lnTo>
                    <a:pt x="1103376" y="320040"/>
                  </a:lnTo>
                  <a:lnTo>
                    <a:pt x="1100138" y="354917"/>
                  </a:lnTo>
                  <a:lnTo>
                    <a:pt x="1075249" y="421209"/>
                  </a:lnTo>
                  <a:lnTo>
                    <a:pt x="1028050" y="481584"/>
                  </a:lnTo>
                  <a:lnTo>
                    <a:pt x="996927" y="509064"/>
                  </a:lnTo>
                  <a:lnTo>
                    <a:pt x="961237" y="534481"/>
                  </a:lnTo>
                  <a:lnTo>
                    <a:pt x="921316" y="557637"/>
                  </a:lnTo>
                  <a:lnTo>
                    <a:pt x="877500" y="578339"/>
                  </a:lnTo>
                  <a:lnTo>
                    <a:pt x="830128" y="596392"/>
                  </a:lnTo>
                  <a:lnTo>
                    <a:pt x="779535" y="611599"/>
                  </a:lnTo>
                  <a:lnTo>
                    <a:pt x="726057" y="623767"/>
                  </a:lnTo>
                  <a:lnTo>
                    <a:pt x="670033" y="632699"/>
                  </a:lnTo>
                  <a:lnTo>
                    <a:pt x="611797" y="638202"/>
                  </a:lnTo>
                  <a:lnTo>
                    <a:pt x="551687" y="640080"/>
                  </a:lnTo>
                  <a:lnTo>
                    <a:pt x="491578" y="638202"/>
                  </a:lnTo>
                  <a:lnTo>
                    <a:pt x="433342" y="632699"/>
                  </a:lnTo>
                  <a:lnTo>
                    <a:pt x="377318" y="623767"/>
                  </a:lnTo>
                  <a:lnTo>
                    <a:pt x="323840" y="611599"/>
                  </a:lnTo>
                  <a:lnTo>
                    <a:pt x="273247" y="596392"/>
                  </a:lnTo>
                  <a:lnTo>
                    <a:pt x="225875" y="578339"/>
                  </a:lnTo>
                  <a:lnTo>
                    <a:pt x="182059" y="557637"/>
                  </a:lnTo>
                  <a:lnTo>
                    <a:pt x="142138" y="534481"/>
                  </a:lnTo>
                  <a:lnTo>
                    <a:pt x="106448" y="509064"/>
                  </a:lnTo>
                  <a:lnTo>
                    <a:pt x="75325" y="481584"/>
                  </a:lnTo>
                  <a:lnTo>
                    <a:pt x="49105" y="452233"/>
                  </a:lnTo>
                  <a:lnTo>
                    <a:pt x="12725" y="388705"/>
                  </a:lnTo>
                  <a:lnTo>
                    <a:pt x="0" y="320040"/>
                  </a:lnTo>
                  <a:close/>
                </a:path>
                <a:path w="1103629" h="3305810">
                  <a:moveTo>
                    <a:pt x="0" y="3031998"/>
                  </a:moveTo>
                  <a:lnTo>
                    <a:pt x="3933" y="2991562"/>
                  </a:lnTo>
                  <a:lnTo>
                    <a:pt x="15360" y="2952973"/>
                  </a:lnTo>
                  <a:lnTo>
                    <a:pt x="33718" y="2916652"/>
                  </a:lnTo>
                  <a:lnTo>
                    <a:pt x="58445" y="2883021"/>
                  </a:lnTo>
                  <a:lnTo>
                    <a:pt x="88981" y="2852504"/>
                  </a:lnTo>
                  <a:lnTo>
                    <a:pt x="124763" y="2825522"/>
                  </a:lnTo>
                  <a:lnTo>
                    <a:pt x="165229" y="2802499"/>
                  </a:lnTo>
                  <a:lnTo>
                    <a:pt x="209819" y="2783857"/>
                  </a:lnTo>
                  <a:lnTo>
                    <a:pt x="257971" y="2770018"/>
                  </a:lnTo>
                  <a:lnTo>
                    <a:pt x="309122" y="2761404"/>
                  </a:lnTo>
                  <a:lnTo>
                    <a:pt x="362711" y="2758440"/>
                  </a:lnTo>
                  <a:lnTo>
                    <a:pt x="416301" y="2761404"/>
                  </a:lnTo>
                  <a:lnTo>
                    <a:pt x="467452" y="2770018"/>
                  </a:lnTo>
                  <a:lnTo>
                    <a:pt x="515604" y="2783857"/>
                  </a:lnTo>
                  <a:lnTo>
                    <a:pt x="560194" y="2802499"/>
                  </a:lnTo>
                  <a:lnTo>
                    <a:pt x="600660" y="2825522"/>
                  </a:lnTo>
                  <a:lnTo>
                    <a:pt x="636442" y="2852504"/>
                  </a:lnTo>
                  <a:lnTo>
                    <a:pt x="666978" y="2883021"/>
                  </a:lnTo>
                  <a:lnTo>
                    <a:pt x="691705" y="2916652"/>
                  </a:lnTo>
                  <a:lnTo>
                    <a:pt x="710063" y="2952973"/>
                  </a:lnTo>
                  <a:lnTo>
                    <a:pt x="721490" y="2991562"/>
                  </a:lnTo>
                  <a:lnTo>
                    <a:pt x="725424" y="3031998"/>
                  </a:lnTo>
                  <a:lnTo>
                    <a:pt x="721490" y="3072433"/>
                  </a:lnTo>
                  <a:lnTo>
                    <a:pt x="710063" y="3111022"/>
                  </a:lnTo>
                  <a:lnTo>
                    <a:pt x="691705" y="3147343"/>
                  </a:lnTo>
                  <a:lnTo>
                    <a:pt x="666978" y="3180974"/>
                  </a:lnTo>
                  <a:lnTo>
                    <a:pt x="636442" y="3211491"/>
                  </a:lnTo>
                  <a:lnTo>
                    <a:pt x="600660" y="3238473"/>
                  </a:lnTo>
                  <a:lnTo>
                    <a:pt x="560194" y="3261496"/>
                  </a:lnTo>
                  <a:lnTo>
                    <a:pt x="515604" y="3280138"/>
                  </a:lnTo>
                  <a:lnTo>
                    <a:pt x="467452" y="3293977"/>
                  </a:lnTo>
                  <a:lnTo>
                    <a:pt x="416301" y="3302591"/>
                  </a:lnTo>
                  <a:lnTo>
                    <a:pt x="362711" y="3305556"/>
                  </a:lnTo>
                  <a:lnTo>
                    <a:pt x="309122" y="3302591"/>
                  </a:lnTo>
                  <a:lnTo>
                    <a:pt x="257971" y="3293977"/>
                  </a:lnTo>
                  <a:lnTo>
                    <a:pt x="209819" y="3280138"/>
                  </a:lnTo>
                  <a:lnTo>
                    <a:pt x="165229" y="3261496"/>
                  </a:lnTo>
                  <a:lnTo>
                    <a:pt x="124763" y="3238473"/>
                  </a:lnTo>
                  <a:lnTo>
                    <a:pt x="88981" y="3211491"/>
                  </a:lnTo>
                  <a:lnTo>
                    <a:pt x="58445" y="3180974"/>
                  </a:lnTo>
                  <a:lnTo>
                    <a:pt x="33718" y="3147343"/>
                  </a:lnTo>
                  <a:lnTo>
                    <a:pt x="15360" y="3111022"/>
                  </a:lnTo>
                  <a:lnTo>
                    <a:pt x="3933" y="3072433"/>
                  </a:lnTo>
                  <a:lnTo>
                    <a:pt x="0" y="3031998"/>
                  </a:lnTo>
                  <a:close/>
                </a:path>
              </a:pathLst>
            </a:custGeom>
            <a:ln w="15240">
              <a:solidFill>
                <a:srgbClr val="9C1222"/>
              </a:solidFill>
            </a:ln>
          </p:spPr>
          <p:txBody>
            <a:bodyPr wrap="square" lIns="0" tIns="0" rIns="0" bIns="0" rtlCol="0"/>
            <a:lstStyle/>
            <a:p>
              <a:endParaRPr/>
            </a:p>
          </p:txBody>
        </p:sp>
        <p:sp>
          <p:nvSpPr>
            <p:cNvPr id="23" name="object 23"/>
            <p:cNvSpPr/>
            <p:nvPr/>
          </p:nvSpPr>
          <p:spPr>
            <a:xfrm>
              <a:off x="7147559" y="4751832"/>
              <a:ext cx="1144905" cy="1386840"/>
            </a:xfrm>
            <a:custGeom>
              <a:avLst/>
              <a:gdLst/>
              <a:ahLst/>
              <a:cxnLst/>
              <a:rect l="l" t="t" r="r" b="b"/>
              <a:pathLst>
                <a:path w="1144904" h="1386839">
                  <a:moveTo>
                    <a:pt x="0" y="239268"/>
                  </a:moveTo>
                  <a:lnTo>
                    <a:pt x="16495" y="175639"/>
                  </a:lnTo>
                  <a:lnTo>
                    <a:pt x="63048" y="118476"/>
                  </a:lnTo>
                  <a:lnTo>
                    <a:pt x="96220" y="93031"/>
                  </a:lnTo>
                  <a:lnTo>
                    <a:pt x="135255" y="70056"/>
                  </a:lnTo>
                  <a:lnTo>
                    <a:pt x="179602" y="49835"/>
                  </a:lnTo>
                  <a:lnTo>
                    <a:pt x="228712" y="32653"/>
                  </a:lnTo>
                  <a:lnTo>
                    <a:pt x="282035" y="18794"/>
                  </a:lnTo>
                  <a:lnTo>
                    <a:pt x="339019" y="8542"/>
                  </a:lnTo>
                  <a:lnTo>
                    <a:pt x="399115" y="2183"/>
                  </a:lnTo>
                  <a:lnTo>
                    <a:pt x="461772" y="0"/>
                  </a:lnTo>
                  <a:lnTo>
                    <a:pt x="524428" y="2183"/>
                  </a:lnTo>
                  <a:lnTo>
                    <a:pt x="584524" y="8542"/>
                  </a:lnTo>
                  <a:lnTo>
                    <a:pt x="641508" y="18794"/>
                  </a:lnTo>
                  <a:lnTo>
                    <a:pt x="694831" y="32653"/>
                  </a:lnTo>
                  <a:lnTo>
                    <a:pt x="743941" y="49835"/>
                  </a:lnTo>
                  <a:lnTo>
                    <a:pt x="788289" y="70056"/>
                  </a:lnTo>
                  <a:lnTo>
                    <a:pt x="827323" y="93031"/>
                  </a:lnTo>
                  <a:lnTo>
                    <a:pt x="860495" y="118476"/>
                  </a:lnTo>
                  <a:lnTo>
                    <a:pt x="887253" y="146107"/>
                  </a:lnTo>
                  <a:lnTo>
                    <a:pt x="919328" y="206787"/>
                  </a:lnTo>
                  <a:lnTo>
                    <a:pt x="923544" y="239268"/>
                  </a:lnTo>
                  <a:lnTo>
                    <a:pt x="919328" y="271721"/>
                  </a:lnTo>
                  <a:lnTo>
                    <a:pt x="887253" y="332374"/>
                  </a:lnTo>
                  <a:lnTo>
                    <a:pt x="860495" y="360002"/>
                  </a:lnTo>
                  <a:lnTo>
                    <a:pt x="827323" y="385450"/>
                  </a:lnTo>
                  <a:lnTo>
                    <a:pt x="788289" y="408432"/>
                  </a:lnTo>
                  <a:lnTo>
                    <a:pt x="743941" y="428662"/>
                  </a:lnTo>
                  <a:lnTo>
                    <a:pt x="694831" y="445854"/>
                  </a:lnTo>
                  <a:lnTo>
                    <a:pt x="641508" y="459724"/>
                  </a:lnTo>
                  <a:lnTo>
                    <a:pt x="584524" y="469984"/>
                  </a:lnTo>
                  <a:lnTo>
                    <a:pt x="524428" y="476350"/>
                  </a:lnTo>
                  <a:lnTo>
                    <a:pt x="461772" y="478536"/>
                  </a:lnTo>
                  <a:lnTo>
                    <a:pt x="399115" y="476350"/>
                  </a:lnTo>
                  <a:lnTo>
                    <a:pt x="339019" y="469984"/>
                  </a:lnTo>
                  <a:lnTo>
                    <a:pt x="282035" y="459724"/>
                  </a:lnTo>
                  <a:lnTo>
                    <a:pt x="228712" y="445854"/>
                  </a:lnTo>
                  <a:lnTo>
                    <a:pt x="179602" y="428662"/>
                  </a:lnTo>
                  <a:lnTo>
                    <a:pt x="135254" y="408432"/>
                  </a:lnTo>
                  <a:lnTo>
                    <a:pt x="96220" y="385450"/>
                  </a:lnTo>
                  <a:lnTo>
                    <a:pt x="63048" y="360002"/>
                  </a:lnTo>
                  <a:lnTo>
                    <a:pt x="36290" y="332374"/>
                  </a:lnTo>
                  <a:lnTo>
                    <a:pt x="4215" y="271721"/>
                  </a:lnTo>
                  <a:lnTo>
                    <a:pt x="0" y="239268"/>
                  </a:lnTo>
                  <a:close/>
                </a:path>
                <a:path w="1144904" h="1386839">
                  <a:moveTo>
                    <a:pt x="0" y="1147572"/>
                  </a:moveTo>
                  <a:lnTo>
                    <a:pt x="15111" y="1092710"/>
                  </a:lnTo>
                  <a:lnTo>
                    <a:pt x="58156" y="1042348"/>
                  </a:lnTo>
                  <a:lnTo>
                    <a:pt x="89081" y="1019303"/>
                  </a:lnTo>
                  <a:lnTo>
                    <a:pt x="125703" y="997922"/>
                  </a:lnTo>
                  <a:lnTo>
                    <a:pt x="167592" y="978384"/>
                  </a:lnTo>
                  <a:lnTo>
                    <a:pt x="214319" y="960868"/>
                  </a:lnTo>
                  <a:lnTo>
                    <a:pt x="265456" y="945555"/>
                  </a:lnTo>
                  <a:lnTo>
                    <a:pt x="320573" y="932623"/>
                  </a:lnTo>
                  <a:lnTo>
                    <a:pt x="379241" y="922253"/>
                  </a:lnTo>
                  <a:lnTo>
                    <a:pt x="441031" y="914623"/>
                  </a:lnTo>
                  <a:lnTo>
                    <a:pt x="505514" y="909913"/>
                  </a:lnTo>
                  <a:lnTo>
                    <a:pt x="572262" y="908304"/>
                  </a:lnTo>
                  <a:lnTo>
                    <a:pt x="639009" y="909913"/>
                  </a:lnTo>
                  <a:lnTo>
                    <a:pt x="703492" y="914623"/>
                  </a:lnTo>
                  <a:lnTo>
                    <a:pt x="765282" y="922253"/>
                  </a:lnTo>
                  <a:lnTo>
                    <a:pt x="823950" y="932623"/>
                  </a:lnTo>
                  <a:lnTo>
                    <a:pt x="879067" y="945555"/>
                  </a:lnTo>
                  <a:lnTo>
                    <a:pt x="930204" y="960868"/>
                  </a:lnTo>
                  <a:lnTo>
                    <a:pt x="976931" y="978384"/>
                  </a:lnTo>
                  <a:lnTo>
                    <a:pt x="1018820" y="997922"/>
                  </a:lnTo>
                  <a:lnTo>
                    <a:pt x="1055442" y="1019303"/>
                  </a:lnTo>
                  <a:lnTo>
                    <a:pt x="1086367" y="1042348"/>
                  </a:lnTo>
                  <a:lnTo>
                    <a:pt x="1129412" y="1092710"/>
                  </a:lnTo>
                  <a:lnTo>
                    <a:pt x="1144524" y="1147572"/>
                  </a:lnTo>
                  <a:lnTo>
                    <a:pt x="1140674" y="1175475"/>
                  </a:lnTo>
                  <a:lnTo>
                    <a:pt x="1111167" y="1228267"/>
                  </a:lnTo>
                  <a:lnTo>
                    <a:pt x="1055442" y="1275840"/>
                  </a:lnTo>
                  <a:lnTo>
                    <a:pt x="1018820" y="1297221"/>
                  </a:lnTo>
                  <a:lnTo>
                    <a:pt x="976931" y="1316759"/>
                  </a:lnTo>
                  <a:lnTo>
                    <a:pt x="930204" y="1334275"/>
                  </a:lnTo>
                  <a:lnTo>
                    <a:pt x="879067" y="1349588"/>
                  </a:lnTo>
                  <a:lnTo>
                    <a:pt x="823950" y="1362520"/>
                  </a:lnTo>
                  <a:lnTo>
                    <a:pt x="765282" y="1372890"/>
                  </a:lnTo>
                  <a:lnTo>
                    <a:pt x="703492" y="1380520"/>
                  </a:lnTo>
                  <a:lnTo>
                    <a:pt x="639009" y="1385230"/>
                  </a:lnTo>
                  <a:lnTo>
                    <a:pt x="572262" y="1386840"/>
                  </a:lnTo>
                  <a:lnTo>
                    <a:pt x="505514" y="1385230"/>
                  </a:lnTo>
                  <a:lnTo>
                    <a:pt x="441031" y="1380520"/>
                  </a:lnTo>
                  <a:lnTo>
                    <a:pt x="379241" y="1372890"/>
                  </a:lnTo>
                  <a:lnTo>
                    <a:pt x="320573" y="1362520"/>
                  </a:lnTo>
                  <a:lnTo>
                    <a:pt x="265456" y="1349588"/>
                  </a:lnTo>
                  <a:lnTo>
                    <a:pt x="214319" y="1334275"/>
                  </a:lnTo>
                  <a:lnTo>
                    <a:pt x="167592" y="1316759"/>
                  </a:lnTo>
                  <a:lnTo>
                    <a:pt x="125703" y="1297221"/>
                  </a:lnTo>
                  <a:lnTo>
                    <a:pt x="89081" y="1275840"/>
                  </a:lnTo>
                  <a:lnTo>
                    <a:pt x="58156" y="1252795"/>
                  </a:lnTo>
                  <a:lnTo>
                    <a:pt x="15111" y="1202433"/>
                  </a:lnTo>
                  <a:lnTo>
                    <a:pt x="0" y="1147572"/>
                  </a:lnTo>
                  <a:close/>
                </a:path>
              </a:pathLst>
            </a:custGeom>
            <a:ln w="15240">
              <a:solidFill>
                <a:srgbClr val="AE4F5B"/>
              </a:solidFill>
            </a:ln>
          </p:spPr>
          <p:txBody>
            <a:bodyPr wrap="square" lIns="0" tIns="0" rIns="0" bIns="0" rtlCol="0"/>
            <a:lstStyle/>
            <a:p>
              <a:endParaRPr/>
            </a:p>
          </p:txBody>
        </p:sp>
        <p:sp>
          <p:nvSpPr>
            <p:cNvPr id="24" name="object 24"/>
            <p:cNvSpPr/>
            <p:nvPr/>
          </p:nvSpPr>
          <p:spPr>
            <a:xfrm>
              <a:off x="225552" y="2894076"/>
              <a:ext cx="3360420" cy="1069848"/>
            </a:xfrm>
            <a:prstGeom prst="rect">
              <a:avLst/>
            </a:prstGeom>
            <a:blipFill>
              <a:blip r:embed="rId10" cstate="print"/>
              <a:stretch>
                <a:fillRect/>
              </a:stretch>
            </a:blipFill>
          </p:spPr>
          <p:txBody>
            <a:bodyPr wrap="square" lIns="0" tIns="0" rIns="0" bIns="0" rtlCol="0"/>
            <a:lstStyle/>
            <a:p>
              <a:endParaRPr/>
            </a:p>
          </p:txBody>
        </p:sp>
      </p:grpSp>
      <p:sp>
        <p:nvSpPr>
          <p:cNvPr id="25" name="object 25"/>
          <p:cNvSpPr txBox="1">
            <a:spLocks noGrp="1"/>
          </p:cNvSpPr>
          <p:nvPr>
            <p:ph type="title"/>
          </p:nvPr>
        </p:nvSpPr>
        <p:spPr>
          <a:xfrm>
            <a:off x="838200" y="714038"/>
            <a:ext cx="10515600" cy="627736"/>
          </a:xfrm>
          <a:prstGeom prst="rect">
            <a:avLst/>
          </a:prstGeom>
        </p:spPr>
        <p:txBody>
          <a:bodyPr vert="horz" wrap="square" lIns="0" tIns="12065" rIns="0" bIns="0" rtlCol="0">
            <a:spAutoFit/>
          </a:bodyPr>
          <a:lstStyle/>
          <a:p>
            <a:pPr marL="8461375">
              <a:lnSpc>
                <a:spcPct val="100000"/>
              </a:lnSpc>
              <a:spcBef>
                <a:spcPts val="95"/>
              </a:spcBef>
            </a:pPr>
            <a:r>
              <a:rPr sz="2000" b="1" spc="-5" dirty="0"/>
              <a:t>(3)- </a:t>
            </a:r>
            <a:r>
              <a:rPr sz="2000" b="1" spc="-15" dirty="0"/>
              <a:t>Langerhans</a:t>
            </a:r>
            <a:r>
              <a:rPr sz="2000" b="1" spc="-10" dirty="0"/>
              <a:t> </a:t>
            </a:r>
            <a:r>
              <a:rPr sz="2000" b="1" spc="-20" dirty="0"/>
              <a:t>cells:</a:t>
            </a:r>
          </a:p>
        </p:txBody>
      </p:sp>
      <p:sp>
        <p:nvSpPr>
          <p:cNvPr id="26" name="object 26"/>
          <p:cNvSpPr txBox="1"/>
          <p:nvPr/>
        </p:nvSpPr>
        <p:spPr>
          <a:xfrm>
            <a:off x="8665464" y="1339596"/>
            <a:ext cx="3304540" cy="2032000"/>
          </a:xfrm>
          <a:prstGeom prst="rect">
            <a:avLst/>
          </a:prstGeom>
          <a:ln w="15240">
            <a:solidFill>
              <a:srgbClr val="ED6D7D"/>
            </a:solidFill>
          </a:ln>
        </p:spPr>
        <p:txBody>
          <a:bodyPr vert="horz" wrap="square" lIns="0" tIns="36830" rIns="0" bIns="0" rtlCol="0">
            <a:spAutoFit/>
          </a:bodyPr>
          <a:lstStyle/>
          <a:p>
            <a:pPr marL="378460" marR="82550" indent="-287020" algn="just">
              <a:lnSpc>
                <a:spcPct val="100000"/>
              </a:lnSpc>
              <a:spcBef>
                <a:spcPts val="290"/>
              </a:spcBef>
              <a:buFont typeface="Wingdings"/>
              <a:buChar char=""/>
              <a:tabLst>
                <a:tab pos="379095" algn="l"/>
              </a:tabLst>
            </a:pPr>
            <a:r>
              <a:rPr sz="1800" dirty="0">
                <a:latin typeface="Calisto MT"/>
                <a:cs typeface="Calisto MT"/>
              </a:rPr>
              <a:t>They are </a:t>
            </a:r>
            <a:r>
              <a:rPr sz="1800" dirty="0">
                <a:solidFill>
                  <a:srgbClr val="E41F39"/>
                </a:solidFill>
                <a:latin typeface="Calisto MT"/>
                <a:cs typeface="Calisto MT"/>
              </a:rPr>
              <a:t>dendritic </a:t>
            </a:r>
            <a:r>
              <a:rPr sz="1800" spc="-5" dirty="0">
                <a:solidFill>
                  <a:srgbClr val="E41F39"/>
                </a:solidFill>
                <a:latin typeface="Calisto MT"/>
                <a:cs typeface="Calisto MT"/>
              </a:rPr>
              <a:t>cells </a:t>
            </a:r>
            <a:r>
              <a:rPr sz="1800" spc="-5" dirty="0">
                <a:latin typeface="Calisto MT"/>
                <a:cs typeface="Calisto MT"/>
              </a:rPr>
              <a:t> </a:t>
            </a:r>
            <a:r>
              <a:rPr spc="-5" dirty="0">
                <a:latin typeface="Calisto MT"/>
                <a:cs typeface="Calisto MT"/>
              </a:rPr>
              <a:t>(antigen-presenting </a:t>
            </a:r>
            <a:r>
              <a:rPr sz="1800" spc="-10" dirty="0">
                <a:latin typeface="Calisto MT"/>
                <a:cs typeface="Calisto MT"/>
              </a:rPr>
              <a:t>immune  </a:t>
            </a:r>
            <a:r>
              <a:rPr sz="1800" spc="-5" dirty="0">
                <a:latin typeface="Calisto MT"/>
                <a:cs typeface="Calisto MT"/>
              </a:rPr>
              <a:t>cells) of </a:t>
            </a:r>
            <a:r>
              <a:rPr sz="1800" dirty="0">
                <a:latin typeface="Calisto MT"/>
                <a:cs typeface="Calisto MT"/>
              </a:rPr>
              <a:t>the</a:t>
            </a:r>
            <a:r>
              <a:rPr sz="1800" spc="-275" dirty="0">
                <a:latin typeface="Calisto MT"/>
                <a:cs typeface="Calisto MT"/>
              </a:rPr>
              <a:t> </a:t>
            </a:r>
            <a:r>
              <a:rPr sz="1800" spc="-5" dirty="0">
                <a:latin typeface="Calisto MT"/>
                <a:cs typeface="Calisto MT"/>
              </a:rPr>
              <a:t>skin.</a:t>
            </a:r>
            <a:endParaRPr sz="1800" dirty="0">
              <a:latin typeface="Calisto MT"/>
              <a:cs typeface="Calisto MT"/>
            </a:endParaRPr>
          </a:p>
          <a:p>
            <a:pPr marL="378460" marR="106680" indent="-287020" algn="just">
              <a:lnSpc>
                <a:spcPct val="100000"/>
              </a:lnSpc>
              <a:buFont typeface="Wingdings"/>
              <a:buChar char=""/>
              <a:tabLst>
                <a:tab pos="379095" algn="l"/>
              </a:tabLst>
            </a:pPr>
            <a:r>
              <a:rPr sz="1800" spc="-20" dirty="0">
                <a:latin typeface="Calisto MT"/>
                <a:cs typeface="Calisto MT"/>
              </a:rPr>
              <a:t>Found </a:t>
            </a:r>
            <a:r>
              <a:rPr sz="1800" spc="-5" dirty="0">
                <a:latin typeface="Calisto MT"/>
                <a:cs typeface="Calisto MT"/>
              </a:rPr>
              <a:t>in </a:t>
            </a:r>
            <a:r>
              <a:rPr sz="1800" spc="-10" dirty="0">
                <a:latin typeface="Calisto MT"/>
                <a:cs typeface="Calisto MT"/>
              </a:rPr>
              <a:t>upper </a:t>
            </a:r>
            <a:r>
              <a:rPr sz="1800" spc="-15" dirty="0">
                <a:latin typeface="Calisto MT"/>
                <a:cs typeface="Calisto MT"/>
              </a:rPr>
              <a:t>layers </a:t>
            </a:r>
            <a:r>
              <a:rPr sz="1800" spc="-5" dirty="0">
                <a:latin typeface="Calisto MT"/>
                <a:cs typeface="Calisto MT"/>
              </a:rPr>
              <a:t>of  st.spinosum.</a:t>
            </a:r>
            <a:endParaRPr sz="1800" dirty="0">
              <a:latin typeface="Calisto MT"/>
              <a:cs typeface="Calisto MT"/>
            </a:endParaRPr>
          </a:p>
          <a:p>
            <a:pPr marL="378460" indent="-287020" algn="just">
              <a:lnSpc>
                <a:spcPct val="100000"/>
              </a:lnSpc>
              <a:buFont typeface="Wingdings"/>
              <a:buChar char=""/>
              <a:tabLst>
                <a:tab pos="379095" algn="l"/>
              </a:tabLst>
            </a:pPr>
            <a:r>
              <a:rPr sz="1800" spc="-35" dirty="0">
                <a:latin typeface="Calisto MT"/>
                <a:cs typeface="Calisto MT"/>
              </a:rPr>
              <a:t>Have </a:t>
            </a:r>
            <a:r>
              <a:rPr sz="1800" dirty="0">
                <a:latin typeface="Calisto MT"/>
                <a:cs typeface="Calisto MT"/>
              </a:rPr>
              <a:t>branched</a:t>
            </a:r>
            <a:r>
              <a:rPr sz="1800" spc="335" dirty="0">
                <a:latin typeface="Calisto MT"/>
                <a:cs typeface="Calisto MT"/>
              </a:rPr>
              <a:t> </a:t>
            </a:r>
            <a:r>
              <a:rPr sz="1800" spc="-5" dirty="0">
                <a:latin typeface="Calisto MT"/>
                <a:cs typeface="Calisto MT"/>
              </a:rPr>
              <a:t>shape</a:t>
            </a:r>
            <a:endParaRPr sz="1800" dirty="0">
              <a:latin typeface="Calisto MT"/>
              <a:cs typeface="Calisto MT"/>
            </a:endParaRPr>
          </a:p>
          <a:p>
            <a:pPr marL="378460" algn="just">
              <a:lnSpc>
                <a:spcPct val="100000"/>
              </a:lnSpc>
            </a:pPr>
            <a:r>
              <a:rPr sz="1800" dirty="0">
                <a:latin typeface="Calisto MT"/>
                <a:cs typeface="Calisto MT"/>
              </a:rPr>
              <a:t>&amp;central</a:t>
            </a:r>
            <a:r>
              <a:rPr sz="1800" spc="-15" dirty="0">
                <a:latin typeface="Calisto MT"/>
                <a:cs typeface="Calisto MT"/>
              </a:rPr>
              <a:t> </a:t>
            </a:r>
            <a:r>
              <a:rPr sz="1800" spc="-5" dirty="0">
                <a:latin typeface="Calisto MT"/>
                <a:cs typeface="Calisto MT"/>
              </a:rPr>
              <a:t>nuclei.</a:t>
            </a:r>
            <a:endParaRPr sz="1800" dirty="0">
              <a:latin typeface="Calisto MT"/>
              <a:cs typeface="Calisto MT"/>
            </a:endParaRPr>
          </a:p>
        </p:txBody>
      </p:sp>
      <p:grpSp>
        <p:nvGrpSpPr>
          <p:cNvPr id="27" name="object 27"/>
          <p:cNvGrpSpPr/>
          <p:nvPr/>
        </p:nvGrpSpPr>
        <p:grpSpPr>
          <a:xfrm>
            <a:off x="8657843" y="3393947"/>
            <a:ext cx="3304540" cy="923925"/>
            <a:chOff x="8657843" y="3393947"/>
            <a:chExt cx="3304540" cy="923925"/>
          </a:xfrm>
        </p:grpSpPr>
        <p:sp>
          <p:nvSpPr>
            <p:cNvPr id="28" name="object 28"/>
            <p:cNvSpPr/>
            <p:nvPr/>
          </p:nvSpPr>
          <p:spPr>
            <a:xfrm>
              <a:off x="8657843" y="3393947"/>
              <a:ext cx="3304032" cy="923544"/>
            </a:xfrm>
            <a:prstGeom prst="rect">
              <a:avLst/>
            </a:prstGeom>
            <a:blipFill>
              <a:blip r:embed="rId11" cstate="print"/>
              <a:stretch>
                <a:fillRect/>
              </a:stretch>
            </a:blipFill>
          </p:spPr>
          <p:txBody>
            <a:bodyPr wrap="square" lIns="0" tIns="0" rIns="0" bIns="0" rtlCol="0"/>
            <a:lstStyle/>
            <a:p>
              <a:endParaRPr/>
            </a:p>
          </p:txBody>
        </p:sp>
        <p:sp>
          <p:nvSpPr>
            <p:cNvPr id="29" name="object 29"/>
            <p:cNvSpPr/>
            <p:nvPr/>
          </p:nvSpPr>
          <p:spPr>
            <a:xfrm>
              <a:off x="10922507" y="3586225"/>
              <a:ext cx="456565" cy="217804"/>
            </a:xfrm>
            <a:custGeom>
              <a:avLst/>
              <a:gdLst/>
              <a:ahLst/>
              <a:cxnLst/>
              <a:rect l="l" t="t" r="r" b="b"/>
              <a:pathLst>
                <a:path w="456565" h="217804">
                  <a:moveTo>
                    <a:pt x="64135" y="122428"/>
                  </a:moveTo>
                  <a:lnTo>
                    <a:pt x="60198" y="123062"/>
                  </a:lnTo>
                  <a:lnTo>
                    <a:pt x="0" y="206121"/>
                  </a:lnTo>
                  <a:lnTo>
                    <a:pt x="101981" y="217678"/>
                  </a:lnTo>
                  <a:lnTo>
                    <a:pt x="105028" y="215137"/>
                  </a:lnTo>
                  <a:lnTo>
                    <a:pt x="105410" y="211709"/>
                  </a:lnTo>
                  <a:lnTo>
                    <a:pt x="105918" y="208153"/>
                  </a:lnTo>
                  <a:lnTo>
                    <a:pt x="104901" y="206882"/>
                  </a:lnTo>
                  <a:lnTo>
                    <a:pt x="14097" y="206882"/>
                  </a:lnTo>
                  <a:lnTo>
                    <a:pt x="8890" y="195199"/>
                  </a:lnTo>
                  <a:lnTo>
                    <a:pt x="30568" y="185629"/>
                  </a:lnTo>
                  <a:lnTo>
                    <a:pt x="70485" y="130556"/>
                  </a:lnTo>
                  <a:lnTo>
                    <a:pt x="69850" y="126492"/>
                  </a:lnTo>
                  <a:lnTo>
                    <a:pt x="66928" y="124460"/>
                  </a:lnTo>
                  <a:lnTo>
                    <a:pt x="64135" y="122428"/>
                  </a:lnTo>
                  <a:close/>
                </a:path>
                <a:path w="456565" h="217804">
                  <a:moveTo>
                    <a:pt x="30568" y="185629"/>
                  </a:moveTo>
                  <a:lnTo>
                    <a:pt x="8890" y="195199"/>
                  </a:lnTo>
                  <a:lnTo>
                    <a:pt x="14097" y="206882"/>
                  </a:lnTo>
                  <a:lnTo>
                    <a:pt x="18699" y="204850"/>
                  </a:lnTo>
                  <a:lnTo>
                    <a:pt x="16637" y="204850"/>
                  </a:lnTo>
                  <a:lnTo>
                    <a:pt x="12192" y="194818"/>
                  </a:lnTo>
                  <a:lnTo>
                    <a:pt x="23908" y="194818"/>
                  </a:lnTo>
                  <a:lnTo>
                    <a:pt x="30568" y="185629"/>
                  </a:lnTo>
                  <a:close/>
                </a:path>
                <a:path w="456565" h="217804">
                  <a:moveTo>
                    <a:pt x="35524" y="197421"/>
                  </a:moveTo>
                  <a:lnTo>
                    <a:pt x="14097" y="206882"/>
                  </a:lnTo>
                  <a:lnTo>
                    <a:pt x="104901" y="206882"/>
                  </a:lnTo>
                  <a:lnTo>
                    <a:pt x="103377" y="204978"/>
                  </a:lnTo>
                  <a:lnTo>
                    <a:pt x="35524" y="197421"/>
                  </a:lnTo>
                  <a:close/>
                </a:path>
                <a:path w="456565" h="217804">
                  <a:moveTo>
                    <a:pt x="12192" y="194818"/>
                  </a:moveTo>
                  <a:lnTo>
                    <a:pt x="16637" y="204850"/>
                  </a:lnTo>
                  <a:lnTo>
                    <a:pt x="23032" y="196027"/>
                  </a:lnTo>
                  <a:lnTo>
                    <a:pt x="12192" y="194818"/>
                  </a:lnTo>
                  <a:close/>
                </a:path>
                <a:path w="456565" h="217804">
                  <a:moveTo>
                    <a:pt x="23032" y="196027"/>
                  </a:moveTo>
                  <a:lnTo>
                    <a:pt x="16637" y="204850"/>
                  </a:lnTo>
                  <a:lnTo>
                    <a:pt x="18699" y="204850"/>
                  </a:lnTo>
                  <a:lnTo>
                    <a:pt x="35524" y="197421"/>
                  </a:lnTo>
                  <a:lnTo>
                    <a:pt x="23032" y="196027"/>
                  </a:lnTo>
                  <a:close/>
                </a:path>
                <a:path w="456565" h="217804">
                  <a:moveTo>
                    <a:pt x="451103" y="0"/>
                  </a:moveTo>
                  <a:lnTo>
                    <a:pt x="30568" y="185629"/>
                  </a:lnTo>
                  <a:lnTo>
                    <a:pt x="23032" y="196027"/>
                  </a:lnTo>
                  <a:lnTo>
                    <a:pt x="35524" y="197421"/>
                  </a:lnTo>
                  <a:lnTo>
                    <a:pt x="456184" y="11684"/>
                  </a:lnTo>
                  <a:lnTo>
                    <a:pt x="451103" y="0"/>
                  </a:lnTo>
                  <a:close/>
                </a:path>
                <a:path w="456565" h="217804">
                  <a:moveTo>
                    <a:pt x="23908" y="194818"/>
                  </a:moveTo>
                  <a:lnTo>
                    <a:pt x="12192" y="194818"/>
                  </a:lnTo>
                  <a:lnTo>
                    <a:pt x="23032" y="196027"/>
                  </a:lnTo>
                  <a:lnTo>
                    <a:pt x="23908" y="194818"/>
                  </a:lnTo>
                  <a:close/>
                </a:path>
              </a:pathLst>
            </a:custGeom>
            <a:solidFill>
              <a:srgbClr val="000000"/>
            </a:solidFill>
          </p:spPr>
          <p:txBody>
            <a:bodyPr wrap="square" lIns="0" tIns="0" rIns="0" bIns="0" rtlCol="0"/>
            <a:lstStyle/>
            <a:p>
              <a:endParaRPr/>
            </a:p>
          </p:txBody>
        </p:sp>
      </p:grpSp>
      <p:sp>
        <p:nvSpPr>
          <p:cNvPr id="30" name="object 30"/>
          <p:cNvSpPr txBox="1"/>
          <p:nvPr/>
        </p:nvSpPr>
        <p:spPr>
          <a:xfrm>
            <a:off x="8922511" y="4267961"/>
            <a:ext cx="2292985" cy="452120"/>
          </a:xfrm>
          <a:prstGeom prst="rect">
            <a:avLst/>
          </a:prstGeom>
        </p:spPr>
        <p:txBody>
          <a:bodyPr vert="horz" wrap="square" lIns="0" tIns="12065" rIns="0" bIns="0" rtlCol="0">
            <a:spAutoFit/>
          </a:bodyPr>
          <a:lstStyle/>
          <a:p>
            <a:pPr marL="12700">
              <a:lnSpc>
                <a:spcPct val="100000"/>
              </a:lnSpc>
              <a:spcBef>
                <a:spcPts val="95"/>
              </a:spcBef>
            </a:pPr>
            <a:r>
              <a:rPr sz="2800" b="1" u="heavy" spc="-15" dirty="0">
                <a:solidFill>
                  <a:srgbClr val="1F477B"/>
                </a:solidFill>
                <a:uFill>
                  <a:solidFill>
                    <a:srgbClr val="1F477B"/>
                  </a:solidFill>
                </a:uFill>
                <a:latin typeface="Calibri"/>
                <a:cs typeface="Calibri"/>
              </a:rPr>
              <a:t>(4)-Merkel</a:t>
            </a:r>
            <a:r>
              <a:rPr sz="2800" b="1" u="heavy" spc="-45" dirty="0">
                <a:solidFill>
                  <a:srgbClr val="1F477B"/>
                </a:solidFill>
                <a:uFill>
                  <a:solidFill>
                    <a:srgbClr val="1F477B"/>
                  </a:solidFill>
                </a:uFill>
                <a:latin typeface="Calibri"/>
                <a:cs typeface="Calibri"/>
              </a:rPr>
              <a:t> </a:t>
            </a:r>
            <a:r>
              <a:rPr sz="2800" b="1" u="heavy" spc="-20" dirty="0">
                <a:solidFill>
                  <a:srgbClr val="1F477B"/>
                </a:solidFill>
                <a:uFill>
                  <a:solidFill>
                    <a:srgbClr val="1F477B"/>
                  </a:solidFill>
                </a:uFill>
                <a:latin typeface="Calibri"/>
                <a:cs typeface="Calibri"/>
              </a:rPr>
              <a:t>cells</a:t>
            </a:r>
            <a:endParaRPr sz="2800">
              <a:latin typeface="Calibri"/>
              <a:cs typeface="Calibri"/>
            </a:endParaRPr>
          </a:p>
        </p:txBody>
      </p:sp>
      <p:sp>
        <p:nvSpPr>
          <p:cNvPr id="31" name="object 31"/>
          <p:cNvSpPr txBox="1"/>
          <p:nvPr/>
        </p:nvSpPr>
        <p:spPr>
          <a:xfrm>
            <a:off x="8665464" y="4741164"/>
            <a:ext cx="3343910" cy="922019"/>
          </a:xfrm>
          <a:prstGeom prst="rect">
            <a:avLst/>
          </a:prstGeom>
          <a:ln w="15240">
            <a:solidFill>
              <a:srgbClr val="ED6D7D"/>
            </a:solidFill>
          </a:ln>
        </p:spPr>
        <p:txBody>
          <a:bodyPr vert="horz" wrap="square" lIns="0" tIns="36830" rIns="0" bIns="0" rtlCol="0">
            <a:spAutoFit/>
          </a:bodyPr>
          <a:lstStyle/>
          <a:p>
            <a:pPr marL="378460" indent="-287020">
              <a:lnSpc>
                <a:spcPct val="100000"/>
              </a:lnSpc>
              <a:spcBef>
                <a:spcPts val="290"/>
              </a:spcBef>
              <a:buFont typeface="Wingdings"/>
              <a:buChar char=""/>
              <a:tabLst>
                <a:tab pos="379095" algn="l"/>
              </a:tabLst>
            </a:pPr>
            <a:r>
              <a:rPr sz="1800" spc="-15" dirty="0">
                <a:latin typeface="Calisto MT"/>
                <a:cs typeface="Calisto MT"/>
              </a:rPr>
              <a:t>Found </a:t>
            </a:r>
            <a:r>
              <a:rPr sz="1800" spc="-5" dirty="0">
                <a:latin typeface="Calisto MT"/>
                <a:cs typeface="Calisto MT"/>
              </a:rPr>
              <a:t>in </a:t>
            </a:r>
            <a:r>
              <a:rPr sz="1800" dirty="0">
                <a:solidFill>
                  <a:srgbClr val="E41F39"/>
                </a:solidFill>
                <a:latin typeface="Calisto MT"/>
                <a:cs typeface="Calisto MT"/>
              </a:rPr>
              <a:t>basal </a:t>
            </a:r>
            <a:r>
              <a:rPr sz="1800" spc="-5" dirty="0">
                <a:solidFill>
                  <a:srgbClr val="E41F39"/>
                </a:solidFill>
                <a:latin typeface="Calisto MT"/>
                <a:cs typeface="Calisto MT"/>
              </a:rPr>
              <a:t>cell</a:t>
            </a:r>
            <a:r>
              <a:rPr sz="1800" spc="-30" dirty="0">
                <a:solidFill>
                  <a:srgbClr val="E41F39"/>
                </a:solidFill>
                <a:latin typeface="Calisto MT"/>
                <a:cs typeface="Calisto MT"/>
              </a:rPr>
              <a:t> </a:t>
            </a:r>
            <a:r>
              <a:rPr sz="1800" spc="-40" dirty="0">
                <a:solidFill>
                  <a:srgbClr val="E41F39"/>
                </a:solidFill>
                <a:latin typeface="Calisto MT"/>
                <a:cs typeface="Calisto MT"/>
              </a:rPr>
              <a:t>layer.</a:t>
            </a:r>
            <a:endParaRPr sz="1800">
              <a:latin typeface="Calisto MT"/>
              <a:cs typeface="Calisto MT"/>
            </a:endParaRPr>
          </a:p>
          <a:p>
            <a:pPr marL="378460" indent="-287020">
              <a:lnSpc>
                <a:spcPct val="100000"/>
              </a:lnSpc>
              <a:buFont typeface="Wingdings"/>
              <a:buChar char=""/>
              <a:tabLst>
                <a:tab pos="379095" algn="l"/>
              </a:tabLst>
            </a:pPr>
            <a:r>
              <a:rPr sz="1800" dirty="0">
                <a:latin typeface="Calisto MT"/>
                <a:cs typeface="Calisto MT"/>
              </a:rPr>
              <a:t>They are </a:t>
            </a:r>
            <a:r>
              <a:rPr sz="1800" spc="5" dirty="0">
                <a:solidFill>
                  <a:srgbClr val="E41F39"/>
                </a:solidFill>
                <a:latin typeface="Calisto MT"/>
                <a:cs typeface="Calisto MT"/>
              </a:rPr>
              <a:t>sensory </a:t>
            </a:r>
            <a:r>
              <a:rPr sz="1800" spc="-5" dirty="0">
                <a:solidFill>
                  <a:srgbClr val="E41F39"/>
                </a:solidFill>
                <a:latin typeface="Calisto MT"/>
                <a:cs typeface="Calisto MT"/>
              </a:rPr>
              <a:t>nerve</a:t>
            </a:r>
            <a:r>
              <a:rPr sz="1800" spc="-85" dirty="0">
                <a:solidFill>
                  <a:srgbClr val="E41F39"/>
                </a:solidFill>
                <a:latin typeface="Calisto MT"/>
                <a:cs typeface="Calisto MT"/>
              </a:rPr>
              <a:t> </a:t>
            </a:r>
            <a:r>
              <a:rPr sz="1800" spc="-10" dirty="0">
                <a:latin typeface="Calisto MT"/>
                <a:cs typeface="Calisto MT"/>
              </a:rPr>
              <a:t>fibers.</a:t>
            </a:r>
            <a:endParaRPr sz="1800">
              <a:latin typeface="Calisto MT"/>
              <a:cs typeface="Calisto MT"/>
            </a:endParaRPr>
          </a:p>
          <a:p>
            <a:pPr marL="378460" indent="-287020">
              <a:lnSpc>
                <a:spcPct val="100000"/>
              </a:lnSpc>
              <a:buFont typeface="Wingdings"/>
              <a:buChar char=""/>
              <a:tabLst>
                <a:tab pos="379095" algn="l"/>
              </a:tabLst>
            </a:pPr>
            <a:r>
              <a:rPr sz="1800" spc="-5" dirty="0">
                <a:latin typeface="Calisto MT"/>
                <a:cs typeface="Calisto MT"/>
              </a:rPr>
              <a:t>Function </a:t>
            </a:r>
            <a:r>
              <a:rPr sz="1800" dirty="0">
                <a:latin typeface="Calisto MT"/>
                <a:cs typeface="Calisto MT"/>
              </a:rPr>
              <a:t>as </a:t>
            </a:r>
            <a:r>
              <a:rPr sz="1800" spc="-5" dirty="0">
                <a:latin typeface="Calisto MT"/>
                <a:cs typeface="Calisto MT"/>
              </a:rPr>
              <a:t>touch</a:t>
            </a:r>
            <a:r>
              <a:rPr sz="1800" spc="-40" dirty="0">
                <a:latin typeface="Calisto MT"/>
                <a:cs typeface="Calisto MT"/>
              </a:rPr>
              <a:t> </a:t>
            </a:r>
            <a:r>
              <a:rPr sz="1800" spc="-5" dirty="0">
                <a:latin typeface="Calisto MT"/>
                <a:cs typeface="Calisto MT"/>
              </a:rPr>
              <a:t>receptors.</a:t>
            </a:r>
            <a:endParaRPr sz="1800">
              <a:latin typeface="Calisto MT"/>
              <a:cs typeface="Calisto MT"/>
            </a:endParaRPr>
          </a:p>
        </p:txBody>
      </p:sp>
      <p:sp>
        <p:nvSpPr>
          <p:cNvPr id="32" name="object 32"/>
          <p:cNvSpPr/>
          <p:nvPr/>
        </p:nvSpPr>
        <p:spPr>
          <a:xfrm>
            <a:off x="8481059" y="5705853"/>
            <a:ext cx="3710940" cy="1124712"/>
          </a:xfrm>
          <a:prstGeom prst="rect">
            <a:avLst/>
          </a:prstGeom>
          <a:blipFill>
            <a:blip r:embed="rId12"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A8B3A2-CF8E-44A4-8F10-A9EB92DF7E60}"/>
              </a:ext>
            </a:extLst>
          </p:cNvPr>
          <p:cNvPicPr>
            <a:picLocks noChangeAspect="1"/>
          </p:cNvPicPr>
          <p:nvPr/>
        </p:nvPicPr>
        <p:blipFill>
          <a:blip r:embed="rId2"/>
          <a:stretch>
            <a:fillRect/>
          </a:stretch>
        </p:blipFill>
        <p:spPr>
          <a:xfrm>
            <a:off x="-1" y="0"/>
            <a:ext cx="5309419" cy="2875935"/>
          </a:xfrm>
          <a:prstGeom prst="rect">
            <a:avLst/>
          </a:prstGeom>
        </p:spPr>
      </p:pic>
      <p:pic>
        <p:nvPicPr>
          <p:cNvPr id="5" name="Picture 4">
            <a:extLst>
              <a:ext uri="{FF2B5EF4-FFF2-40B4-BE49-F238E27FC236}">
                <a16:creationId xmlns:a16="http://schemas.microsoft.com/office/drawing/2014/main" id="{E264A778-7253-4A76-A88F-7644BA7EE29F}"/>
              </a:ext>
            </a:extLst>
          </p:cNvPr>
          <p:cNvPicPr>
            <a:picLocks noChangeAspect="1"/>
          </p:cNvPicPr>
          <p:nvPr/>
        </p:nvPicPr>
        <p:blipFill>
          <a:blip r:embed="rId3"/>
          <a:stretch>
            <a:fillRect/>
          </a:stretch>
        </p:blipFill>
        <p:spPr>
          <a:xfrm>
            <a:off x="6223820" y="-1"/>
            <a:ext cx="5968180" cy="2875935"/>
          </a:xfrm>
          <a:prstGeom prst="rect">
            <a:avLst/>
          </a:prstGeom>
        </p:spPr>
      </p:pic>
      <p:sp>
        <p:nvSpPr>
          <p:cNvPr id="7" name="TextBox 6">
            <a:extLst>
              <a:ext uri="{FF2B5EF4-FFF2-40B4-BE49-F238E27FC236}">
                <a16:creationId xmlns:a16="http://schemas.microsoft.com/office/drawing/2014/main" id="{5A250366-F8B2-46A0-B753-07C9694A73AA}"/>
              </a:ext>
            </a:extLst>
          </p:cNvPr>
          <p:cNvSpPr txBox="1"/>
          <p:nvPr/>
        </p:nvSpPr>
        <p:spPr>
          <a:xfrm>
            <a:off x="232287" y="3088543"/>
            <a:ext cx="3971003" cy="3785652"/>
          </a:xfrm>
          <a:prstGeom prst="rect">
            <a:avLst/>
          </a:prstGeom>
          <a:noFill/>
        </p:spPr>
        <p:txBody>
          <a:bodyPr wrap="square">
            <a:spAutoFit/>
          </a:bodyPr>
          <a:lstStyle/>
          <a:p>
            <a:r>
              <a:rPr lang="en-US" sz="2400" b="1" dirty="0"/>
              <a:t>Dermis: Thick skin has a thinner dermis than thin skin, and does not contain hairs, sebaceous glands, or apocrine sweat glands.</a:t>
            </a:r>
          </a:p>
          <a:p>
            <a:endParaRPr lang="en-US" sz="2400" b="1" dirty="0"/>
          </a:p>
          <a:p>
            <a:r>
              <a:rPr lang="en-US" sz="2400" b="1" dirty="0"/>
              <a:t>Thick skin is only found in areas where there is a lot of abrasion - fingertips, palms and the soles of your feet.</a:t>
            </a:r>
          </a:p>
        </p:txBody>
      </p:sp>
      <p:sp>
        <p:nvSpPr>
          <p:cNvPr id="9" name="TextBox 8">
            <a:extLst>
              <a:ext uri="{FF2B5EF4-FFF2-40B4-BE49-F238E27FC236}">
                <a16:creationId xmlns:a16="http://schemas.microsoft.com/office/drawing/2014/main" id="{28F9ECC7-42F8-479F-946D-B7FC8FC1A8B5}"/>
              </a:ext>
            </a:extLst>
          </p:cNvPr>
          <p:cNvSpPr txBox="1"/>
          <p:nvPr/>
        </p:nvSpPr>
        <p:spPr>
          <a:xfrm>
            <a:off x="6093542" y="3253375"/>
            <a:ext cx="5542935" cy="1200329"/>
          </a:xfrm>
          <a:prstGeom prst="rect">
            <a:avLst/>
          </a:prstGeom>
          <a:noFill/>
        </p:spPr>
        <p:txBody>
          <a:bodyPr wrap="square">
            <a:spAutoFit/>
          </a:bodyPr>
          <a:lstStyle/>
          <a:p>
            <a:r>
              <a:rPr lang="en-US" sz="2400" b="1" dirty="0"/>
              <a:t>There are only four layers in the epidermis of thin skin. The stratum lucidum layer is absent</a:t>
            </a:r>
          </a:p>
        </p:txBody>
      </p:sp>
      <p:sp>
        <p:nvSpPr>
          <p:cNvPr id="11" name="TextBox 10">
            <a:extLst>
              <a:ext uri="{FF2B5EF4-FFF2-40B4-BE49-F238E27FC236}">
                <a16:creationId xmlns:a16="http://schemas.microsoft.com/office/drawing/2014/main" id="{CAEBA016-A60A-438F-B763-BC135FAAD0E4}"/>
              </a:ext>
            </a:extLst>
          </p:cNvPr>
          <p:cNvSpPr txBox="1"/>
          <p:nvPr/>
        </p:nvSpPr>
        <p:spPr>
          <a:xfrm>
            <a:off x="5861255" y="4327524"/>
            <a:ext cx="6453648" cy="2308324"/>
          </a:xfrm>
          <a:prstGeom prst="rect">
            <a:avLst/>
          </a:prstGeom>
          <a:noFill/>
        </p:spPr>
        <p:txBody>
          <a:bodyPr wrap="square">
            <a:spAutoFit/>
          </a:bodyPr>
          <a:lstStyle/>
          <a:p>
            <a:r>
              <a:rPr lang="en-US" sz="2400" b="1" dirty="0"/>
              <a:t>Dermis: Thin skin actually has a thicker dermis than thick skin, which makes thin skin easier to suture, if it gets damaged. Thin skin also has fewer eccrine/merocrine sweat glands.</a:t>
            </a:r>
          </a:p>
          <a:p>
            <a:endParaRPr lang="en-US" sz="2400" b="1" dirty="0"/>
          </a:p>
          <a:p>
            <a:endParaRPr lang="en-US" sz="2400" b="1" dirty="0"/>
          </a:p>
        </p:txBody>
      </p:sp>
    </p:spTree>
    <p:extLst>
      <p:ext uri="{BB962C8B-B14F-4D97-AF65-F5344CB8AC3E}">
        <p14:creationId xmlns:p14="http://schemas.microsoft.com/office/powerpoint/2010/main" val="876078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AFE01E-C615-4444-9DC8-5FC167999936}"/>
              </a:ext>
            </a:extLst>
          </p:cNvPr>
          <p:cNvSpPr txBox="1"/>
          <p:nvPr/>
        </p:nvSpPr>
        <p:spPr>
          <a:xfrm>
            <a:off x="683342" y="2090172"/>
            <a:ext cx="6041923" cy="4401205"/>
          </a:xfrm>
          <a:prstGeom prst="rect">
            <a:avLst/>
          </a:prstGeom>
          <a:noFill/>
        </p:spPr>
        <p:txBody>
          <a:bodyPr wrap="square">
            <a:spAutoFit/>
          </a:bodyPr>
          <a:lstStyle/>
          <a:p>
            <a:r>
              <a:rPr lang="en-US" sz="2800" b="1" u="sng" dirty="0" err="1">
                <a:solidFill>
                  <a:srgbClr val="FF0000"/>
                </a:solidFill>
              </a:rPr>
              <a:t>Karyolysis</a:t>
            </a:r>
            <a:r>
              <a:rPr lang="en-US" sz="2800" b="1" dirty="0"/>
              <a:t> is the complete dissolution of the chromatin of a dying cell due to the enzymatic degradation by endonucleases. The whole cell will eventually stain uniformly with eosin after </a:t>
            </a:r>
            <a:r>
              <a:rPr lang="en-US" sz="2800" b="1" dirty="0" err="1"/>
              <a:t>karyolysis</a:t>
            </a:r>
            <a:r>
              <a:rPr lang="en-US" sz="2800" b="1" dirty="0"/>
              <a:t>. It is usually associated with </a:t>
            </a:r>
            <a:r>
              <a:rPr lang="en-US" sz="2800" b="1" u="sng" dirty="0">
                <a:solidFill>
                  <a:srgbClr val="FF0000"/>
                </a:solidFill>
              </a:rPr>
              <a:t>karyorrhexis</a:t>
            </a:r>
            <a:r>
              <a:rPr lang="en-US" sz="2800" b="1" dirty="0"/>
              <a:t> and occurs mainly as a result of necrosis, while in apoptosis after karyorrhexis the nucleus usually dissolves into apoptotic bodies.</a:t>
            </a:r>
          </a:p>
        </p:txBody>
      </p:sp>
      <p:pic>
        <p:nvPicPr>
          <p:cNvPr id="7" name="Picture 6">
            <a:extLst>
              <a:ext uri="{FF2B5EF4-FFF2-40B4-BE49-F238E27FC236}">
                <a16:creationId xmlns:a16="http://schemas.microsoft.com/office/drawing/2014/main" id="{F0F11911-C7E4-4BB5-8DA2-A400D9178EC0}"/>
              </a:ext>
            </a:extLst>
          </p:cNvPr>
          <p:cNvPicPr>
            <a:picLocks noChangeAspect="1"/>
          </p:cNvPicPr>
          <p:nvPr/>
        </p:nvPicPr>
        <p:blipFill>
          <a:blip r:embed="rId2"/>
          <a:stretch>
            <a:fillRect/>
          </a:stretch>
        </p:blipFill>
        <p:spPr>
          <a:xfrm>
            <a:off x="6508033" y="366623"/>
            <a:ext cx="5556148" cy="6329145"/>
          </a:xfrm>
          <a:prstGeom prst="rect">
            <a:avLst/>
          </a:prstGeom>
        </p:spPr>
      </p:pic>
      <p:sp>
        <p:nvSpPr>
          <p:cNvPr id="8" name="TextBox 7">
            <a:extLst>
              <a:ext uri="{FF2B5EF4-FFF2-40B4-BE49-F238E27FC236}">
                <a16:creationId xmlns:a16="http://schemas.microsoft.com/office/drawing/2014/main" id="{A5589D88-6F99-483A-A9D6-F8546D0C0050}"/>
              </a:ext>
            </a:extLst>
          </p:cNvPr>
          <p:cNvSpPr txBox="1"/>
          <p:nvPr/>
        </p:nvSpPr>
        <p:spPr>
          <a:xfrm>
            <a:off x="683342" y="366623"/>
            <a:ext cx="4360606" cy="1015663"/>
          </a:xfrm>
          <a:prstGeom prst="rect">
            <a:avLst/>
          </a:prstGeom>
          <a:solidFill>
            <a:srgbClr val="66FFFF"/>
          </a:solidFill>
        </p:spPr>
        <p:txBody>
          <a:bodyPr wrap="square" rtlCol="0">
            <a:spAutoFit/>
          </a:bodyPr>
          <a:lstStyle/>
          <a:p>
            <a:r>
              <a:rPr lang="en-US" sz="6000" b="1" dirty="0"/>
              <a:t>apoptosis</a:t>
            </a:r>
          </a:p>
        </p:txBody>
      </p:sp>
    </p:spTree>
    <p:extLst>
      <p:ext uri="{BB962C8B-B14F-4D97-AF65-F5344CB8AC3E}">
        <p14:creationId xmlns:p14="http://schemas.microsoft.com/office/powerpoint/2010/main" val="1904208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525</Words>
  <Application>Microsoft Office PowerPoint</Application>
  <PresentationFormat>Widescreen</PresentationFormat>
  <Paragraphs>45</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Calisto MT</vt:lpstr>
      <vt:lpstr>Wingdings</vt:lpstr>
      <vt:lpstr>Office Theme</vt:lpstr>
      <vt:lpstr>PowerPoint Presentation</vt:lpstr>
      <vt:lpstr>PowerPoint Presentation</vt:lpstr>
      <vt:lpstr>PowerPoint Presentation</vt:lpstr>
      <vt:lpstr>PowerPoint Presentation</vt:lpstr>
      <vt:lpstr>(3)- Langerhans cells: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Doaa Mohamed elnagar</dc:creator>
  <cp:lastModifiedBy>Doaa Mohamed elnagar</cp:lastModifiedBy>
  <cp:revision>1</cp:revision>
  <dcterms:created xsi:type="dcterms:W3CDTF">2020-11-08T22:01:28Z</dcterms:created>
  <dcterms:modified xsi:type="dcterms:W3CDTF">2020-11-08T22:25:38Z</dcterms:modified>
</cp:coreProperties>
</file>