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74" r:id="rId12"/>
    <p:sldId id="275" r:id="rId13"/>
    <p:sldId id="276" r:id="rId14"/>
    <p:sldId id="26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D8BD707-D9CF-40AE-B4C6-C98DA3205C09}" type="datetimeFigureOut">
              <a:rPr lang="en-US" smtClean="0"/>
              <a:pPr/>
              <a:t>11/24/2014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D8BD707-D9CF-40AE-B4C6-C98DA3205C09}" type="datetimeFigureOut">
              <a:rPr lang="en-US" smtClean="0"/>
              <a:pPr/>
              <a:t>11/24/2014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D8BD707-D9CF-40AE-B4C6-C98DA3205C09}" type="datetimeFigureOut">
              <a:rPr lang="en-US" smtClean="0"/>
              <a:pPr/>
              <a:t>11/24/2014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D8BD707-D9CF-40AE-B4C6-C98DA3205C09}" type="datetimeFigureOut">
              <a:rPr lang="en-US" smtClean="0"/>
              <a:pPr/>
              <a:t>11/24/2014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D8BD707-D9CF-40AE-B4C6-C98DA3205C09}" type="datetimeFigureOut">
              <a:rPr lang="en-US" smtClean="0"/>
              <a:pPr/>
              <a:t>11/24/2014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D8BD707-D9CF-40AE-B4C6-C98DA3205C09}" type="datetimeFigureOut">
              <a:rPr lang="en-US" smtClean="0"/>
              <a:pPr/>
              <a:t>11/24/2014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D8BD707-D9CF-40AE-B4C6-C98DA3205C09}" type="datetimeFigureOut">
              <a:rPr lang="en-US" smtClean="0"/>
              <a:pPr/>
              <a:t>11/24/2014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D8BD707-D9CF-40AE-B4C6-C98DA3205C09}" type="datetimeFigureOut">
              <a:rPr lang="en-US" smtClean="0"/>
              <a:pPr/>
              <a:t>11/24/2014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8BD707-D9CF-40AE-B4C6-C98DA3205C09}" type="datetimeFigureOut">
              <a:rPr lang="en-US" smtClean="0"/>
              <a:pPr/>
              <a:t>11/24/2014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8BD707-D9CF-40AE-B4C6-C98DA3205C09}" type="datetimeFigureOut">
              <a:rPr lang="en-US" smtClean="0"/>
              <a:pPr/>
              <a:t>11/24/2014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8BD707-D9CF-40AE-B4C6-C98DA3205C09}" type="datetimeFigureOut">
              <a:rPr lang="en-US" smtClean="0"/>
              <a:pPr/>
              <a:t>11/24/2014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11/24/2014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الإذاعة السعودية</a:t>
            </a:r>
            <a:endParaRPr lang="en-US" dirty="0"/>
          </a:p>
        </p:txBody>
      </p:sp>
      <p:sp>
        <p:nvSpPr>
          <p:cNvPr id="3" name="Subtitle 2"/>
          <p:cNvSpPr>
            <a:spLocks noGrp="1"/>
          </p:cNvSpPr>
          <p:nvPr>
            <p:ph type="subTitle" idx="1"/>
          </p:nvPr>
        </p:nvSpPr>
        <p:spPr/>
        <p:txBody>
          <a:bodyPr/>
          <a:lstStyle/>
          <a:p>
            <a:r>
              <a:rPr lang="ar-SA" dirty="0" smtClean="0"/>
              <a:t>أ.نايف بن محمد الوعيل</a:t>
            </a:r>
            <a:endParaRPr lang="en-US" dirty="0"/>
          </a:p>
        </p:txBody>
      </p:sp>
    </p:spTree>
    <p:extLst>
      <p:ext uri="{BB962C8B-B14F-4D97-AF65-F5344CB8AC3E}">
        <p14:creationId xmlns:p14="http://schemas.microsoft.com/office/powerpoint/2010/main" xmlns="" val="1567382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تابع ما جاء في المرسوم الملكي</a:t>
            </a:r>
            <a:endParaRPr lang="en-US" dirty="0"/>
          </a:p>
        </p:txBody>
      </p:sp>
      <p:sp>
        <p:nvSpPr>
          <p:cNvPr id="3" name="Content Placeholder 2"/>
          <p:cNvSpPr>
            <a:spLocks noGrp="1"/>
          </p:cNvSpPr>
          <p:nvPr>
            <p:ph idx="1"/>
          </p:nvPr>
        </p:nvSpPr>
        <p:spPr>
          <a:xfrm>
            <a:off x="457200" y="1600201"/>
            <a:ext cx="8229600" cy="4343400"/>
          </a:xfrm>
        </p:spPr>
        <p:txBody>
          <a:bodyPr>
            <a:normAutofit fontScale="85000" lnSpcReduction="20000"/>
          </a:bodyPr>
          <a:lstStyle/>
          <a:p>
            <a:pPr lvl="0" algn="r" rtl="1"/>
            <a:r>
              <a:rPr lang="ar-SA" dirty="0"/>
              <a:t>ما هو محظور على </a:t>
            </a:r>
            <a:r>
              <a:rPr lang="ar-SA" dirty="0" smtClean="0"/>
              <a:t>الإذاعة :</a:t>
            </a:r>
            <a:endParaRPr lang="en-US" dirty="0"/>
          </a:p>
          <a:p>
            <a:pPr lvl="0" algn="r" rtl="1"/>
            <a:r>
              <a:rPr lang="ar-SA" dirty="0" smtClean="0"/>
              <a:t>- كل </a:t>
            </a:r>
            <a:r>
              <a:rPr lang="ar-SA" dirty="0"/>
              <a:t>ما يخالف كتاب الله وسنَّة </a:t>
            </a:r>
            <a:r>
              <a:rPr lang="ar-SA" dirty="0" smtClean="0"/>
              <a:t>رسوله.</a:t>
            </a:r>
            <a:endParaRPr lang="en-US" dirty="0"/>
          </a:p>
          <a:p>
            <a:pPr lvl="0" algn="r" rtl="1"/>
            <a:r>
              <a:rPr lang="ar-SA" dirty="0" smtClean="0"/>
              <a:t>- إحداث </a:t>
            </a:r>
            <a:r>
              <a:rPr lang="ar-SA" dirty="0"/>
              <a:t>تفرقة بين الموطنين أو الإضرار بمصالحهم.</a:t>
            </a:r>
            <a:endParaRPr lang="en-US" dirty="0"/>
          </a:p>
          <a:p>
            <a:pPr lvl="0" algn="r" rtl="1"/>
            <a:r>
              <a:rPr lang="ar-SA" dirty="0" smtClean="0"/>
              <a:t>- الإساءة </a:t>
            </a:r>
            <a:r>
              <a:rPr lang="ar-SA" dirty="0"/>
              <a:t>إلى سمعة المملكة.</a:t>
            </a:r>
            <a:endParaRPr lang="en-US" dirty="0"/>
          </a:p>
          <a:p>
            <a:pPr lvl="0" algn="r" rtl="1"/>
            <a:r>
              <a:rPr lang="ar-SA" dirty="0" smtClean="0"/>
              <a:t>- الإضرار </a:t>
            </a:r>
            <a:r>
              <a:rPr lang="ar-SA" dirty="0"/>
              <a:t>بمصالح العرب ووحدتهم.</a:t>
            </a:r>
            <a:endParaRPr lang="en-US" dirty="0"/>
          </a:p>
          <a:p>
            <a:pPr lvl="0" algn="r" rtl="1"/>
            <a:r>
              <a:rPr lang="ar-SA" dirty="0" smtClean="0"/>
              <a:t>- إحداث </a:t>
            </a:r>
            <a:r>
              <a:rPr lang="ar-SA" dirty="0"/>
              <a:t>أية تفرقة بين العالم الإسلامي، أو إضعاف عرى العلاقة الأخوية  بين شعوبه.</a:t>
            </a:r>
            <a:endParaRPr lang="en-US" dirty="0"/>
          </a:p>
          <a:p>
            <a:pPr lvl="0" algn="r" rtl="1"/>
            <a:r>
              <a:rPr lang="ar-SA" dirty="0" smtClean="0"/>
              <a:t>- التحيز </a:t>
            </a:r>
            <a:r>
              <a:rPr lang="ar-SA" dirty="0"/>
              <a:t>إلى أية كتلة من كتل العالم الدولية، أو مجابهة أي منها بما يضر مصالح المملكة.</a:t>
            </a:r>
            <a:endParaRPr lang="en-US" dirty="0"/>
          </a:p>
          <a:p>
            <a:pPr lvl="0" algn="r" rtl="1"/>
            <a:r>
              <a:rPr lang="ar-SA" dirty="0" smtClean="0"/>
              <a:t>- التعرض </a:t>
            </a:r>
            <a:r>
              <a:rPr lang="ar-SA" dirty="0"/>
              <a:t>للمسائل الشخصية بالدعاية أو التجريح.</a:t>
            </a:r>
            <a:endParaRPr lang="en-US" dirty="0"/>
          </a:p>
          <a:p>
            <a:pPr algn="r" rtl="1"/>
            <a:endParaRPr lang="en-US" dirty="0"/>
          </a:p>
        </p:txBody>
      </p:sp>
    </p:spTree>
    <p:extLst>
      <p:ext uri="{BB962C8B-B14F-4D97-AF65-F5344CB8AC3E}">
        <p14:creationId xmlns:p14="http://schemas.microsoft.com/office/powerpoint/2010/main" xmlns="" val="3881959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إذاعة </a:t>
            </a:r>
            <a:r>
              <a:rPr lang="ar-SA" dirty="0" err="1" smtClean="0"/>
              <a:t>طامي</a:t>
            </a:r>
            <a:r>
              <a:rPr lang="ar-SA" dirty="0" smtClean="0"/>
              <a:t> – المنطقة </a:t>
            </a:r>
            <a:r>
              <a:rPr lang="ar-SA" dirty="0" err="1" smtClean="0"/>
              <a:t>الوسطى-</a:t>
            </a:r>
            <a:r>
              <a:rPr lang="ar-SA" dirty="0" smtClean="0"/>
              <a:t> </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sz="2700" dirty="0" smtClean="0"/>
              <a:t>كان </a:t>
            </a:r>
            <a:r>
              <a:rPr lang="ar-SA" sz="2700" dirty="0"/>
              <a:t>من أوائل الأصوات الإذاعية الشخصية والجهود الفردية غير المؤسسية التي صار لها </a:t>
            </a:r>
            <a:r>
              <a:rPr lang="ar-SA" sz="2700" dirty="0" err="1"/>
              <a:t>مستمع </a:t>
            </a:r>
            <a:r>
              <a:rPr lang="ar-SA" sz="2700" dirty="0"/>
              <a:t>، ومهتم بما يطرح عبر الأثير: صوت </a:t>
            </a:r>
            <a:r>
              <a:rPr lang="ar-SA" sz="2700" dirty="0" err="1"/>
              <a:t>عبدالله</a:t>
            </a:r>
            <a:r>
              <a:rPr lang="ar-SA" sz="2700" dirty="0"/>
              <a:t> </a:t>
            </a:r>
            <a:r>
              <a:rPr lang="ar-SA" sz="2700" dirty="0" err="1"/>
              <a:t>العويد</a:t>
            </a:r>
            <a:r>
              <a:rPr lang="ar-SA" sz="2700" dirty="0"/>
              <a:t> </a:t>
            </a:r>
            <a:r>
              <a:rPr lang="ar-SA" sz="2700" dirty="0" err="1"/>
              <a:t>الطامي</a:t>
            </a:r>
            <a:r>
              <a:rPr lang="ar-SA" sz="2700" dirty="0"/>
              <a:t>، من خلال إذاعة قام بتجهيزها وتجميع أجهزتها بنفسه والتي صار لها حضورها الاجتماعي في حينه </a:t>
            </a:r>
            <a:r>
              <a:rPr lang="ar-SA" sz="2700" dirty="0" err="1"/>
              <a:t>سميت </a:t>
            </a:r>
            <a:r>
              <a:rPr lang="ar-SA" sz="2700" dirty="0"/>
              <a:t>(إذاعة </a:t>
            </a:r>
            <a:r>
              <a:rPr lang="ar-SA" sz="2700" dirty="0" err="1"/>
              <a:t>طامي)</a:t>
            </a:r>
            <a:r>
              <a:rPr lang="ar-SA" b="1" dirty="0"/>
              <a:t> </a:t>
            </a:r>
            <a:endParaRPr lang="ar-SA" b="1" dirty="0" smtClean="0"/>
          </a:p>
          <a:p>
            <a:r>
              <a:rPr lang="ar-SA" sz="2700" dirty="0"/>
              <a:t>وكان لها أثرها الفعال </a:t>
            </a:r>
            <a:r>
              <a:rPr lang="ar-SA" sz="2700" dirty="0" err="1"/>
              <a:t>لسببين:</a:t>
            </a:r>
            <a:endParaRPr lang="ar-SA" sz="2700" dirty="0"/>
          </a:p>
          <a:p>
            <a:pPr>
              <a:buNone/>
            </a:pPr>
            <a:r>
              <a:rPr lang="ar-SA" sz="2700" dirty="0"/>
              <a:t>الأول: افتقار الوسط الاجتماعي لمثلها وخلو الساحة من وسائل جذب مماثلة أو شبيهة للإذاعة، جديدة غريبة تأتي بالعجيب، في وقت يوجد رغبة في قضاء وقت الفراغ فيما يفيد ورغبة في التواصل على مستوى أوسع.</a:t>
            </a:r>
          </a:p>
          <a:p>
            <a:pPr>
              <a:buNone/>
            </a:pPr>
            <a:r>
              <a:rPr lang="ar-SA" sz="2700" dirty="0"/>
              <a:t>وأما السبب الآخر: تقديمها مواد تتوافق مع رغبة المجتمع مستمدة من ثقافته، محلية أيضا يسهل التعرف على مضامينها وينتظر </a:t>
            </a:r>
            <a:r>
              <a:rPr lang="ar-SA" sz="2700" dirty="0" err="1"/>
              <a:t>جديدها</a:t>
            </a:r>
            <a:r>
              <a:rPr lang="ar-SA" sz="2700" dirty="0"/>
              <a:t> اليومي الذي يقوم بإعداده </a:t>
            </a:r>
            <a:r>
              <a:rPr lang="ar-SA" sz="2700" dirty="0" err="1"/>
              <a:t>ونشره </a:t>
            </a:r>
            <a:r>
              <a:rPr lang="ar-SA" sz="2700" dirty="0"/>
              <a:t>:</a:t>
            </a:r>
            <a:r>
              <a:rPr lang="ar-SA" sz="2700" dirty="0" err="1"/>
              <a:t>الطامي</a:t>
            </a:r>
            <a:r>
              <a:rPr lang="ar-SA" sz="2700" dirty="0"/>
              <a:t> بنفسه قائما بكل الأدوار وبث باشر.</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normAutofit fontScale="92500" lnSpcReduction="10000"/>
          </a:bodyPr>
          <a:lstStyle/>
          <a:p>
            <a:pPr>
              <a:buNone/>
            </a:pPr>
            <a:r>
              <a:rPr lang="ar-SA" dirty="0"/>
              <a:t>ولهذا قال الشاعر سليمان بن </a:t>
            </a:r>
            <a:r>
              <a:rPr lang="ar-SA" dirty="0" err="1"/>
              <a:t>حاذور</a:t>
            </a:r>
            <a:r>
              <a:rPr lang="ar-SA" dirty="0"/>
              <a:t> </a:t>
            </a:r>
            <a:r>
              <a:rPr lang="ar-SA" dirty="0" smtClean="0"/>
              <a:t>في </a:t>
            </a:r>
            <a:r>
              <a:rPr lang="ar-SA" dirty="0" err="1" smtClean="0"/>
              <a:t>طامي</a:t>
            </a:r>
            <a:r>
              <a:rPr lang="ar-SA" dirty="0" smtClean="0"/>
              <a:t> </a:t>
            </a:r>
            <a:r>
              <a:rPr lang="ar-SA" dirty="0" err="1"/>
              <a:t>وإذاعته:</a:t>
            </a:r>
            <a:endParaRPr lang="ar-SA" dirty="0"/>
          </a:p>
          <a:p>
            <a:pPr>
              <a:buNone/>
            </a:pPr>
            <a:r>
              <a:rPr lang="ar-SA" dirty="0" err="1"/>
              <a:t>ياليت</a:t>
            </a:r>
            <a:r>
              <a:rPr lang="ar-SA" dirty="0"/>
              <a:t> </a:t>
            </a:r>
            <a:r>
              <a:rPr lang="ar-SA" dirty="0" err="1"/>
              <a:t>طامي</a:t>
            </a:r>
            <a:r>
              <a:rPr lang="ar-SA" dirty="0"/>
              <a:t> </a:t>
            </a:r>
            <a:r>
              <a:rPr lang="ar-SA" dirty="0" err="1"/>
              <a:t>مافتح</a:t>
            </a:r>
            <a:r>
              <a:rPr lang="ar-SA" dirty="0"/>
              <a:t> له إذاعة</a:t>
            </a:r>
          </a:p>
          <a:p>
            <a:pPr>
              <a:buNone/>
            </a:pPr>
            <a:r>
              <a:rPr lang="ar-SA" dirty="0"/>
              <a:t>ولا شغف بعض </a:t>
            </a:r>
            <a:r>
              <a:rPr lang="ar-SA" dirty="0" err="1"/>
              <a:t>المخاليق</a:t>
            </a:r>
            <a:r>
              <a:rPr lang="ar-SA" dirty="0"/>
              <a:t> بغناه</a:t>
            </a:r>
          </a:p>
          <a:p>
            <a:pPr>
              <a:buNone/>
            </a:pPr>
            <a:r>
              <a:rPr lang="ar-SA" dirty="0"/>
              <a:t>غطى على صوت العرب باستماعه</a:t>
            </a:r>
          </a:p>
          <a:p>
            <a:pPr>
              <a:buNone/>
            </a:pPr>
            <a:r>
              <a:rPr lang="ar-SA" dirty="0"/>
              <a:t>كلٍ يدور موجته لين يلقاه</a:t>
            </a:r>
          </a:p>
          <a:p>
            <a:pPr>
              <a:buNone/>
            </a:pPr>
            <a:r>
              <a:rPr lang="ar-SA" dirty="0" smtClean="0"/>
              <a:t>وكانت </a:t>
            </a:r>
            <a:r>
              <a:rPr lang="ar-SA" dirty="0"/>
              <a:t>مدتها قصيرة نسبيا، وفي الوقت نفسه مدة كافية لتثبت إصراره على إيجاد شيء مختلف يخاطب المجتمع ويصل إليه بشكل حديث ويعمل على التواصل و اطلاعه على ما يجري في محيطه ويكشف له ما حوله.</a:t>
            </a:r>
            <a:endParaRPr lang="ar-SA" dirty="0"/>
          </a:p>
          <a:p>
            <a:pPr>
              <a:buNone/>
            </a:pPr>
            <a:r>
              <a:rPr lang="ar-SA" dirty="0"/>
              <a:t>لقد كانت مدتها تقريبا أربع سنوات من عام </a:t>
            </a:r>
            <a:r>
              <a:rPr lang="ar-SA" dirty="0" err="1"/>
              <a:t>1380ه</a:t>
            </a:r>
            <a:r>
              <a:rPr lang="ar-SA" dirty="0"/>
              <a:t> وهو العام الذي قدم فيه </a:t>
            </a:r>
            <a:r>
              <a:rPr lang="ar-SA" dirty="0" err="1"/>
              <a:t>طامي</a:t>
            </a:r>
            <a:r>
              <a:rPr lang="ar-SA" dirty="0"/>
              <a:t> من </a:t>
            </a:r>
            <a:r>
              <a:rPr lang="ar-SA" dirty="0" err="1"/>
              <a:t>القصيم</a:t>
            </a:r>
            <a:r>
              <a:rPr lang="ar-SA" dirty="0"/>
              <a:t> إلى الرياض.</a:t>
            </a:r>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6019800"/>
            <a:ext cx="8229600" cy="639762"/>
          </a:xfrm>
        </p:spPr>
        <p:txBody>
          <a:bodyPr>
            <a:normAutofit fontScale="90000"/>
          </a:bodyPr>
          <a:lstStyle/>
          <a:p>
            <a:r>
              <a:rPr lang="ar-SA" dirty="0" err="1" smtClean="0"/>
              <a:t>طامي</a:t>
            </a:r>
            <a:endParaRPr lang="ar-SA" dirty="0"/>
          </a:p>
        </p:txBody>
      </p:sp>
      <p:pic>
        <p:nvPicPr>
          <p:cNvPr id="4" name="عنصر نائب للمحتوى 3" descr="طامي.jpg"/>
          <p:cNvPicPr>
            <a:picLocks noGrp="1" noChangeAspect="1"/>
          </p:cNvPicPr>
          <p:nvPr>
            <p:ph idx="1"/>
          </p:nvPr>
        </p:nvPicPr>
        <p:blipFill>
          <a:blip r:embed="rId2" cstate="print"/>
          <a:stretch>
            <a:fillRect/>
          </a:stretch>
        </p:blipFill>
        <p:spPr>
          <a:xfrm>
            <a:off x="439489" y="685800"/>
            <a:ext cx="8247311" cy="53340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تطور الإذاعة </a:t>
            </a:r>
            <a:endParaRPr lang="en-US" dirty="0"/>
          </a:p>
        </p:txBody>
      </p:sp>
      <p:sp>
        <p:nvSpPr>
          <p:cNvPr id="3" name="Content Placeholder 2"/>
          <p:cNvSpPr>
            <a:spLocks noGrp="1"/>
          </p:cNvSpPr>
          <p:nvPr>
            <p:ph idx="1"/>
          </p:nvPr>
        </p:nvSpPr>
        <p:spPr>
          <a:xfrm>
            <a:off x="457200" y="1752600"/>
            <a:ext cx="8229600" cy="4495800"/>
          </a:xfrm>
        </p:spPr>
        <p:txBody>
          <a:bodyPr>
            <a:normAutofit fontScale="92500" lnSpcReduction="20000"/>
          </a:bodyPr>
          <a:lstStyle/>
          <a:p>
            <a:pPr algn="r" rtl="1"/>
            <a:r>
              <a:rPr lang="ar-SA" dirty="0"/>
              <a:t>بعد عدة سنوات حدثت تحسينات كبيرة في الإذاعة عندما قامت وزارة المواصلات بتنفيذ مشروعات كبرى لتطوير نظام الاتصالات الهاتفية والبرقية، فارتفعت القوة من 2500 وات إلى 10000 وات. ثم تعاقدت المملكة مع ثلاث شركات ألمانية هي (سيمنز وهالسكية من برلين وميونخ وشركة تليفونكن من برلين) على إقامة محطة إرسال في جدة تبلغ قوتها 50000 وات، وفي أواخر عام 1384هـ/1964م أقيم مجمع ضخم للإرسال على بعد 29 كيلومتراً جنوب شرقي جدة، يحتوي على جهازي إرسال على الموجة القصيرة قوة كل منهما 50000 وات وجهازي إرسال على الموجة المتوسطة تبلغ قوة أحدهما 50000 وات وقوة الآخر 100000 وات؛ الأمر الذي حدث معه تقدم كبير في مجال الخدمة التي تقدمها المملكة في المجال الإذاعي.</a:t>
            </a:r>
            <a:endParaRPr lang="en-US" dirty="0"/>
          </a:p>
          <a:p>
            <a:pPr algn="r" rtl="1"/>
            <a:endParaRPr lang="en-US" dirty="0"/>
          </a:p>
        </p:txBody>
      </p:sp>
    </p:spTree>
    <p:extLst>
      <p:ext uri="{BB962C8B-B14F-4D97-AF65-F5344CB8AC3E}">
        <p14:creationId xmlns:p14="http://schemas.microsoft.com/office/powerpoint/2010/main" xmlns="" val="826153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800600"/>
          </a:xfrm>
        </p:spPr>
        <p:txBody>
          <a:bodyPr>
            <a:normAutofit fontScale="85000" lnSpcReduction="20000"/>
          </a:bodyPr>
          <a:lstStyle/>
          <a:p>
            <a:pPr algn="r" rtl="1"/>
            <a:r>
              <a:rPr lang="ar-SA" dirty="0"/>
              <a:t>وفيما يتعلق بمركز الإذاعة فقد استمر البث الإذاعي في المملكة منذ بدايته في عام 1368هـ من استديوهات جدة فقط حتى عام 1384هـ حيث تم إنشاء أول محطة إذاعية بمدينة الرياض تضم جهازي إرسال على الموجة المتوسطة قوة كل منهما 600000 وات، وكانت فترات البث في المحطة الجديدة تستمر لمدة 16 ساعة يومياً.</a:t>
            </a:r>
            <a:endParaRPr lang="en-US" dirty="0"/>
          </a:p>
          <a:p>
            <a:pPr algn="r" rtl="1"/>
            <a:r>
              <a:rPr lang="ar-SA" dirty="0"/>
              <a:t>وفي عام 1387هـ أقيمت محطة إذاعية ثالثة في الدمام تحتوي على جهاز إرسال قوته 100000 وات لتغطية منطقة الخليج العربي بأكملها، فأصبحت إذاعة الرياض تستخدم نداء "إذاعة المملكة العربية السعودية من الرياض والدمام" لأنهما يبثان البرامج نفسها الصادرة من استديوهات الرياض والدمام إلى أن تم عام 1392هـ/1972م حذف كلمة الدمام، وبقي النداء "إذاعة المملكة العربية السعودية من الرياض" على هذا الحال إلى اليوم. واستمرت عمليات تطوير محطتي الإذاعة في كل من جدة والرياض من حيث الأجهزة ونوعية البرامج وساعات البث.</a:t>
            </a:r>
            <a:endParaRPr lang="en-US" dirty="0"/>
          </a:p>
          <a:p>
            <a:pPr algn="r"/>
            <a:endParaRPr lang="en-US" dirty="0"/>
          </a:p>
        </p:txBody>
      </p:sp>
    </p:spTree>
    <p:extLst>
      <p:ext uri="{BB962C8B-B14F-4D97-AF65-F5344CB8AC3E}">
        <p14:creationId xmlns:p14="http://schemas.microsoft.com/office/powerpoint/2010/main" xmlns="" val="342766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1"/>
            <a:ext cx="8229600" cy="4343400"/>
          </a:xfrm>
        </p:spPr>
        <p:txBody>
          <a:bodyPr/>
          <a:lstStyle/>
          <a:p>
            <a:pPr algn="r" rtl="1"/>
            <a:r>
              <a:rPr lang="ar-SA" dirty="0"/>
              <a:t>وفي أول شهر شوال 1399هـ تم توحيد البث الإذاعي من محطتي جدة والرياض تحت اسم إذاعة المملكة العربية السعودية من الرياض، وأصبح هناك برنامج بث مشترك يرسل لأكثر من عشرين ساعة يومياً. وفي الأول من محرم عام 1403هـ تم فصل إذاعة جدة عن إذاعة الرياض وأصبح هناك برنامج عام يبث من إذاعة الرياض والبرنامج الثاني يبث من إذاعة جدة.</a:t>
            </a:r>
            <a:endParaRPr lang="en-US" dirty="0"/>
          </a:p>
          <a:p>
            <a:pPr algn="r" rtl="1"/>
            <a:endParaRPr lang="en-US" dirty="0"/>
          </a:p>
        </p:txBody>
      </p:sp>
    </p:spTree>
    <p:extLst>
      <p:ext uri="{BB962C8B-B14F-4D97-AF65-F5344CB8AC3E}">
        <p14:creationId xmlns:p14="http://schemas.microsoft.com/office/powerpoint/2010/main" xmlns="" val="1620119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t>مساحة البث الإذاعي</a:t>
            </a:r>
            <a:r>
              <a:rPr lang="ar-SA" b="1" dirty="0" smtClean="0"/>
              <a:t>:</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SA" dirty="0"/>
              <a:t>يغطي البث الإذاعي، جميع مناطق المملكة والدول العربية المجاورة، وأوربا، وأمريكا الشمالية، وشمال أفريقيا على موجات قصيرة ومتوسطة، وموجات الـ (إف إم </a:t>
            </a:r>
            <a:r>
              <a:rPr lang="en-US" dirty="0"/>
              <a:t>F.M.</a:t>
            </a:r>
            <a:r>
              <a:rPr lang="ar-SA" dirty="0"/>
              <a:t>). كما تبث الإذاعة برامجها عبر الأقمار الاصطناعية ليتم استقبالها عبر أجهزة التليفزيون الفضائي، وتبث أيضاً عبر الشبكة العالمية (الانترنت).</a:t>
            </a:r>
            <a:endParaRPr lang="en-US" dirty="0"/>
          </a:p>
          <a:p>
            <a:pPr algn="r" rtl="1"/>
            <a:endParaRPr lang="ar-SA" dirty="0" smtClean="0"/>
          </a:p>
          <a:p>
            <a:pPr algn="r" rtl="1"/>
            <a:r>
              <a:rPr lang="ar-SA" dirty="0" smtClean="0"/>
              <a:t>وتمتلك </a:t>
            </a:r>
            <a:r>
              <a:rPr lang="ar-SA" dirty="0"/>
              <a:t>الإذاعة استديوهات حديثة مزودة بأجهزة تواكب تطورها البرامجي في كل من الرياض وجدة والدمام ومكة المكرمة والمدينة المنورة.</a:t>
            </a:r>
            <a:endParaRPr lang="en-US" dirty="0"/>
          </a:p>
          <a:p>
            <a:pPr algn="r" rtl="1"/>
            <a:endParaRPr lang="en-US" dirty="0"/>
          </a:p>
        </p:txBody>
      </p:sp>
    </p:spTree>
    <p:extLst>
      <p:ext uri="{BB962C8B-B14F-4D97-AF65-F5344CB8AC3E}">
        <p14:creationId xmlns:p14="http://schemas.microsoft.com/office/powerpoint/2010/main" xmlns="" val="3392057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t>الهيكل التنظيمي </a:t>
            </a:r>
            <a:r>
              <a:rPr lang="ar-SA" b="1" dirty="0" smtClean="0"/>
              <a:t>للإذاعة :</a:t>
            </a:r>
            <a:endParaRPr lang="en-US" dirty="0"/>
          </a:p>
        </p:txBody>
      </p:sp>
      <p:sp>
        <p:nvSpPr>
          <p:cNvPr id="3" name="Content Placeholder 2"/>
          <p:cNvSpPr>
            <a:spLocks noGrp="1"/>
          </p:cNvSpPr>
          <p:nvPr>
            <p:ph idx="1"/>
          </p:nvPr>
        </p:nvSpPr>
        <p:spPr>
          <a:xfrm>
            <a:off x="457200" y="1600201"/>
            <a:ext cx="8229600" cy="4495800"/>
          </a:xfrm>
        </p:spPr>
        <p:txBody>
          <a:bodyPr>
            <a:normAutofit fontScale="92500" lnSpcReduction="20000"/>
          </a:bodyPr>
          <a:lstStyle/>
          <a:p>
            <a:pPr algn="r" rtl="1"/>
            <a:r>
              <a:rPr lang="ar-SA" dirty="0"/>
              <a:t>للإذاعة السعودية هيكل تنظيمي خاص يرأسه وزير الثقافة والإعلام ثم وكيل الوزارة للشؤون الإعلامية ثم يشرف الوكيل المساعد لشؤون الإذاعة على هذا التنظيم، ويتبعه كل من : مدير عام إذاعة الرياض، ومدير عام إذاعة جدة. </a:t>
            </a:r>
            <a:endParaRPr lang="en-US" dirty="0"/>
          </a:p>
          <a:p>
            <a:pPr algn="r" rtl="1"/>
            <a:r>
              <a:rPr lang="ar-SA" dirty="0"/>
              <a:t>يتبع مدير عام إذاعة الرياض: البرنامج العام ، إذاعة القرآن الكريم ، القسم الأوربي (الإنجليزي والفرنسي) واستديو الإذاعة بالدمام. </a:t>
            </a:r>
            <a:endParaRPr lang="en-US" dirty="0"/>
          </a:p>
          <a:p>
            <a:pPr algn="r" rtl="1"/>
            <a:r>
              <a:rPr lang="ar-SA" dirty="0"/>
              <a:t>ويتبع مدير عام إذاعة جدة: إذاعة البرنامج الثاني ، إذاعة نداء الإسلام ، مكتب إذاعة القرآن الكريم بجده،  الإذاعات الموجهة. مكتب إذاعة القسم الأوربي بجدة، استديو الإذاعة بمكة المكرمة، واستديو الإذاعة بالمدينة المنورة.</a:t>
            </a:r>
            <a:endParaRPr lang="en-US" dirty="0"/>
          </a:p>
          <a:p>
            <a:pPr algn="r" rtl="1"/>
            <a:endParaRPr lang="en-US" dirty="0"/>
          </a:p>
        </p:txBody>
      </p:sp>
    </p:spTree>
    <p:extLst>
      <p:ext uri="{BB962C8B-B14F-4D97-AF65-F5344CB8AC3E}">
        <p14:creationId xmlns:p14="http://schemas.microsoft.com/office/powerpoint/2010/main" xmlns="" val="1792349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الإذاعات السعودية ( التابعة لوزارة الثقافة والإعلام) </a:t>
            </a:r>
            <a:r>
              <a:rPr lang="ar-SA" b="1" dirty="0" smtClean="0"/>
              <a:t>:</a:t>
            </a:r>
            <a:endParaRPr lang="en-US" dirty="0"/>
          </a:p>
        </p:txBody>
      </p:sp>
      <p:sp>
        <p:nvSpPr>
          <p:cNvPr id="3" name="Content Placeholder 2"/>
          <p:cNvSpPr>
            <a:spLocks noGrp="1"/>
          </p:cNvSpPr>
          <p:nvPr>
            <p:ph idx="1"/>
          </p:nvPr>
        </p:nvSpPr>
        <p:spPr>
          <a:xfrm>
            <a:off x="457200" y="1600201"/>
            <a:ext cx="8229600" cy="4343400"/>
          </a:xfrm>
        </p:spPr>
        <p:txBody>
          <a:bodyPr>
            <a:normAutofit fontScale="85000" lnSpcReduction="20000"/>
          </a:bodyPr>
          <a:lstStyle/>
          <a:p>
            <a:pPr algn="r" rtl="1"/>
            <a:r>
              <a:rPr lang="ar-SA" b="1" dirty="0" smtClean="0"/>
              <a:t>1- </a:t>
            </a:r>
            <a:r>
              <a:rPr lang="ar-SA" b="1" dirty="0"/>
              <a:t>البرنامج العام:</a:t>
            </a:r>
            <a:endParaRPr lang="en-US" dirty="0"/>
          </a:p>
          <a:p>
            <a:pPr algn="r" rtl="1"/>
            <a:r>
              <a:rPr lang="ar-SA" dirty="0"/>
              <a:t>ي</a:t>
            </a:r>
            <a:r>
              <a:rPr lang="ar-SA" dirty="0" smtClean="0"/>
              <a:t>بث </a:t>
            </a:r>
            <a:r>
              <a:rPr lang="ar-SA" dirty="0"/>
              <a:t>24 ساعة وتغطي هذه المساحة الزمنية البرامج الدينية والثقافية والأدبية والإخبارية والشعبية والدرامية والبرامج الخاصة والموجهة للأطفال وربات البيوت والطلبة والقوات المسلحة والحرس الوطني والأمن العام والمزارعين والموظفين وغيرهم.</a:t>
            </a:r>
            <a:endParaRPr lang="en-US" dirty="0"/>
          </a:p>
          <a:p>
            <a:pPr algn="r" rtl="1"/>
            <a:endParaRPr lang="ar-SA" dirty="0" smtClean="0"/>
          </a:p>
          <a:p>
            <a:pPr algn="r" rtl="1"/>
            <a:r>
              <a:rPr lang="ar-SA" b="1" dirty="0"/>
              <a:t>2 - البرنامج الثاني</a:t>
            </a:r>
            <a:r>
              <a:rPr lang="ar-SA" b="1" dirty="0" smtClean="0"/>
              <a:t>:</a:t>
            </a:r>
          </a:p>
          <a:p>
            <a:pPr algn="r" rtl="1"/>
            <a:r>
              <a:rPr lang="ar-SA" dirty="0"/>
              <a:t>بدأ البرنامج الثاني إرساله من جدة لأول مرة صباح الأول من المحرم 1403هـ بتقديم البرامج الشعبية والمنوعات والتمثيليات، وقد تم تمديد البث إلى الساعة الثانية بعد منتصف الليل ثم أصبح البث الآن على مدار الأربع وعشرين ساعة. </a:t>
            </a:r>
            <a:endParaRPr lang="en-US" b="1" dirty="0"/>
          </a:p>
        </p:txBody>
      </p:sp>
    </p:spTree>
    <p:extLst>
      <p:ext uri="{BB962C8B-B14F-4D97-AF65-F5344CB8AC3E}">
        <p14:creationId xmlns:p14="http://schemas.microsoft.com/office/powerpoint/2010/main" xmlns="" val="1374107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endParaRPr lang="ar-SA" dirty="0" smtClean="0"/>
          </a:p>
          <a:p>
            <a:pPr algn="r" rtl="1"/>
            <a:r>
              <a:rPr lang="ar-SA" dirty="0" smtClean="0"/>
              <a:t>في </a:t>
            </a:r>
            <a:r>
              <a:rPr lang="ar-SA" dirty="0"/>
              <a:t>عام 1351هـ الموافق 1932م كان ظهور مسمى "المملكة العربية السعودية" كدولة موحدة تحت قيادة الملك عبدالعزيز – يرحمه الله – مع تأسس </a:t>
            </a:r>
            <a:r>
              <a:rPr lang="ar-SA" dirty="0">
                <a:solidFill>
                  <a:srgbClr val="FF0000"/>
                </a:solidFill>
              </a:rPr>
              <a:t>أول نظام راديو خاص </a:t>
            </a:r>
            <a:r>
              <a:rPr lang="ar-SA" dirty="0"/>
              <a:t>لتزويد الملك بالمعلومات من المراكز والمدن على نطاق المملكة وبالأخبار الخارجية حول الأحداث الجارية، </a:t>
            </a:r>
            <a:r>
              <a:rPr lang="ar-SA" dirty="0">
                <a:solidFill>
                  <a:srgbClr val="FF0000"/>
                </a:solidFill>
              </a:rPr>
              <a:t>أما البث الإذاعي للجمهور بشموليته فقد بدأ عام 1368هـ/1949م في مدينة جدة</a:t>
            </a:r>
            <a:r>
              <a:rPr lang="ar-SA" dirty="0"/>
              <a:t>، وكانت الإذاعة آنذاك تسمى </a:t>
            </a:r>
            <a:r>
              <a:rPr lang="ar-SA" dirty="0">
                <a:solidFill>
                  <a:srgbClr val="FF0000"/>
                </a:solidFill>
              </a:rPr>
              <a:t>إذاعة مكة المكرمة </a:t>
            </a:r>
            <a:r>
              <a:rPr lang="ar-SA" dirty="0"/>
              <a:t>وتسمع في الحجاز فقط.</a:t>
            </a:r>
            <a:endParaRPr lang="en-US" dirty="0"/>
          </a:p>
          <a:p>
            <a:pPr algn="r" rtl="1"/>
            <a:endParaRPr lang="en-US" dirty="0"/>
          </a:p>
        </p:txBody>
      </p:sp>
    </p:spTree>
    <p:extLst>
      <p:ext uri="{BB962C8B-B14F-4D97-AF65-F5344CB8AC3E}">
        <p14:creationId xmlns:p14="http://schemas.microsoft.com/office/powerpoint/2010/main" xmlns="" val="15331046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rtl="1"/>
            <a:r>
              <a:rPr lang="ar-SA" b="1" dirty="0"/>
              <a:t>3 - إذاعة نداء الإسلام: </a:t>
            </a:r>
          </a:p>
          <a:p>
            <a:pPr algn="r" rtl="1"/>
            <a:r>
              <a:rPr lang="ar-SA" dirty="0"/>
              <a:t> بدء بها في عام 1381 هـ وكانت تسمى اذاعة صوت الإسلام، وتهدف الي التعريف بالإسلام ومبادئه وبث التوعية الإسلاميه إضافة الى محاربة التيارات والافكار التي تسعى الى تشويه صورة الإسلام. </a:t>
            </a:r>
            <a:endParaRPr lang="ar-SA" dirty="0" smtClean="0"/>
          </a:p>
          <a:p>
            <a:pPr algn="r" rtl="1"/>
            <a:endParaRPr lang="ar-SA" dirty="0"/>
          </a:p>
          <a:p>
            <a:pPr algn="r" rtl="1"/>
            <a:r>
              <a:rPr lang="ar-SA" b="1" dirty="0"/>
              <a:t>4 - إذاعة القرآن الكريم </a:t>
            </a:r>
            <a:r>
              <a:rPr lang="ar-SA" b="1" dirty="0" smtClean="0"/>
              <a:t>:</a:t>
            </a:r>
          </a:p>
          <a:p>
            <a:pPr algn="r" rtl="1"/>
            <a:r>
              <a:rPr lang="ar-SA" dirty="0" smtClean="0"/>
              <a:t>بدأ </a:t>
            </a:r>
            <a:r>
              <a:rPr lang="ar-SA" dirty="0"/>
              <a:t>بثها في عام 1393هـ وتهدف الى بث القرآن الكريم وتفسير آياته وتعليم قراءاته بالإضافة الى نقل المسابقات المحلية والدولية الخاصة بحفظ وتلاوة القرآن الكريم .</a:t>
            </a:r>
            <a:br>
              <a:rPr lang="ar-SA" dirty="0"/>
            </a:br>
            <a:r>
              <a:rPr lang="ar-SA" dirty="0"/>
              <a:t> </a:t>
            </a:r>
            <a:endParaRPr lang="en-US" b="1" dirty="0"/>
          </a:p>
        </p:txBody>
      </p:sp>
    </p:spTree>
    <p:extLst>
      <p:ext uri="{BB962C8B-B14F-4D97-AF65-F5344CB8AC3E}">
        <p14:creationId xmlns:p14="http://schemas.microsoft.com/office/powerpoint/2010/main" xmlns="" val="4213437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r" rtl="1"/>
            <a:r>
              <a:rPr lang="ar-SA" b="1" dirty="0"/>
              <a:t>5 – البرنامج الأوروبي </a:t>
            </a:r>
            <a:r>
              <a:rPr lang="ar-SA" b="1" dirty="0" smtClean="0"/>
              <a:t>(</a:t>
            </a:r>
            <a:r>
              <a:rPr lang="ar-SA" b="1" dirty="0"/>
              <a:t>بقسميه الانجليزي والفرنسي</a:t>
            </a:r>
            <a:r>
              <a:rPr lang="ar-SA" b="1" dirty="0" smtClean="0"/>
              <a:t>):</a:t>
            </a:r>
            <a:endParaRPr lang="ar-SA" b="1" dirty="0"/>
          </a:p>
          <a:p>
            <a:pPr marL="114300" indent="0" algn="r" rtl="1">
              <a:buNone/>
            </a:pPr>
            <a:r>
              <a:rPr lang="ar-SA" dirty="0" smtClean="0"/>
              <a:t>يهدف </a:t>
            </a:r>
            <a:r>
              <a:rPr lang="ar-SA" dirty="0"/>
              <a:t>الى نشر الدعوة الإسلامية وإبراز محاسنها، وبث البرامج الإعلامية عن المملكة وتحقيق رغبات المستمعين خاصة الجاليات المقيمة بالمملكة بإنتاج وبث برامج المنوعات والبرامج الفنية والثقافية، وتعطية المناسبات والأحداث المحلية والعالمية.</a:t>
            </a:r>
            <a:br>
              <a:rPr lang="ar-SA" dirty="0"/>
            </a:br>
            <a:endParaRPr lang="ar-SA" dirty="0" smtClean="0"/>
          </a:p>
          <a:p>
            <a:pPr marL="114300" indent="0" algn="r" rtl="1">
              <a:buNone/>
            </a:pPr>
            <a:r>
              <a:rPr lang="ar-SA" b="1" dirty="0"/>
              <a:t>6 - البرامج الموجهة</a:t>
            </a:r>
            <a:r>
              <a:rPr lang="ar-SA" b="1" dirty="0" smtClean="0"/>
              <a:t>:</a:t>
            </a:r>
          </a:p>
          <a:p>
            <a:pPr marL="114300" indent="0" algn="r" rtl="1">
              <a:buNone/>
            </a:pPr>
            <a:r>
              <a:rPr lang="ar-SA" dirty="0" smtClean="0"/>
              <a:t>نشأت </a:t>
            </a:r>
            <a:r>
              <a:rPr lang="ar-SA" dirty="0"/>
              <a:t>فكـرة البرامج الموجهة منذ النشأة الأولى للإذاعة السعودية، ففي حج عام (1369هـ - 1950م) رأى المسؤولون ان تجمع الحجاج في المشاعر المقدسة يستلزم توجيههم الي التمسك بآداب الإسلام، وآداب الحج فاختيرت اللغتان الاندونيسية والاوردية، لتكونا أول لغتين تقدم بهما الإذاعة السعودية برامج موجهة. </a:t>
            </a:r>
            <a:br>
              <a:rPr lang="ar-SA" dirty="0"/>
            </a:br>
            <a:endParaRPr lang="en-US" b="1" dirty="0"/>
          </a:p>
        </p:txBody>
      </p:sp>
    </p:spTree>
    <p:extLst>
      <p:ext uri="{BB962C8B-B14F-4D97-AF65-F5344CB8AC3E}">
        <p14:creationId xmlns:p14="http://schemas.microsoft.com/office/powerpoint/2010/main" xmlns="" val="349064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SA" dirty="0"/>
              <a:t>كان أول من فكر في إقامة محطة للإذاعة في المملكة عام 1368هـ/1949م هو الملك سعود (ولي العهد آنذاك) إذ عرض الأمر على والده الملك عبدالعزيز فوافق على الفكرة. وفي 23 رمضان 1368هـ الموافق 18 يوليو 1949م أصدر الملك عبدالعزيز مرسوماً ملكياً بتأسيس </a:t>
            </a:r>
            <a:r>
              <a:rPr lang="ar-SA" dirty="0" smtClean="0"/>
              <a:t>الإذاعة .</a:t>
            </a:r>
          </a:p>
          <a:p>
            <a:pPr algn="r" rtl="1"/>
            <a:endParaRPr lang="ar-SA" dirty="0" smtClean="0"/>
          </a:p>
          <a:p>
            <a:pPr algn="r" rtl="1"/>
            <a:r>
              <a:rPr lang="ar-SA" dirty="0" smtClean="0"/>
              <a:t>و </a:t>
            </a:r>
            <a:r>
              <a:rPr lang="ar-SA" dirty="0"/>
              <a:t>تم </a:t>
            </a:r>
            <a:r>
              <a:rPr lang="ar-SA" dirty="0" smtClean="0"/>
              <a:t> تكليف الشيخ </a:t>
            </a:r>
            <a:r>
              <a:rPr lang="ar-SA" dirty="0"/>
              <a:t>عبدالله السليمان الحمدان وزير المالية حينذاك بمتابعة التنفيذ بإشراف الأمير فيصل بن عبدالعزيز الذي كان في ذلك الوقت نائباً للملك عبدالعزيز في الحجاز.</a:t>
            </a:r>
            <a:endParaRPr lang="en-US" dirty="0"/>
          </a:p>
          <a:p>
            <a:pPr algn="r" rtl="1"/>
            <a:endParaRPr lang="en-US" dirty="0"/>
          </a:p>
        </p:txBody>
      </p:sp>
    </p:spTree>
    <p:extLst>
      <p:ext uri="{BB962C8B-B14F-4D97-AF65-F5344CB8AC3E}">
        <p14:creationId xmlns:p14="http://schemas.microsoft.com/office/powerpoint/2010/main" xmlns="" val="3727390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334000"/>
          </a:xfrm>
        </p:spPr>
        <p:txBody>
          <a:bodyPr>
            <a:normAutofit fontScale="55000" lnSpcReduction="20000"/>
          </a:bodyPr>
          <a:lstStyle/>
          <a:p>
            <a:pPr algn="ctr" rtl="1"/>
            <a:r>
              <a:rPr lang="ar-SA" b="1" dirty="0"/>
              <a:t>مرسوم ملكي رقم 7/3/16/3997</a:t>
            </a:r>
            <a:endParaRPr lang="en-US" dirty="0"/>
          </a:p>
          <a:p>
            <a:pPr algn="ctr" rtl="1"/>
            <a:r>
              <a:rPr lang="ar-SA" b="1" dirty="0"/>
              <a:t>بشأن تأسيس نظام إذاعي في المجتمع السعودي</a:t>
            </a:r>
            <a:endParaRPr lang="en-US" dirty="0"/>
          </a:p>
          <a:p>
            <a:pPr algn="ctr" rtl="1"/>
            <a:r>
              <a:rPr lang="ar-SA" dirty="0"/>
              <a:t>من عبدالعزيز آل سعود إلى جناب المكرم الابن فيصل – سلمه الله –</a:t>
            </a:r>
            <a:endParaRPr lang="en-US" dirty="0"/>
          </a:p>
          <a:p>
            <a:pPr algn="ctr" rtl="1"/>
            <a:r>
              <a:rPr lang="ar-SA" dirty="0"/>
              <a:t>السلام عليكم ورحمة الله وبركاته؛ وبعد:</a:t>
            </a:r>
            <a:endParaRPr lang="en-US" dirty="0"/>
          </a:p>
          <a:p>
            <a:pPr algn="ctr" rtl="1"/>
            <a:r>
              <a:rPr lang="ar-SA" dirty="0"/>
              <a:t>فقد عرض علينا الجماعة موضوع الإذاعة في جدة. ونحن نرى فيها ما يأتي:</a:t>
            </a:r>
            <a:endParaRPr lang="en-US" dirty="0"/>
          </a:p>
          <a:p>
            <a:pPr algn="ctr" rtl="1"/>
            <a:r>
              <a:rPr lang="ar-SA" b="1" dirty="0"/>
              <a:t>أولاً: </a:t>
            </a:r>
            <a:r>
              <a:rPr lang="ar-SA" dirty="0"/>
              <a:t>ينتخب مدير أو مستشار مسؤول أمام الحكومة عن محطة الإذاعة وما يذاع فيها وعن الأعمال الإدارية وهي تهيئة المقالات والأخبار التي ستذيعها وتدقيقها وتمحيصها والعمل على تحسين هذه البرامج وتمرين المتعاونين وتدريبهم على هذه الأعمال.</a:t>
            </a:r>
            <a:endParaRPr lang="en-US" dirty="0"/>
          </a:p>
          <a:p>
            <a:pPr algn="ctr" rtl="1"/>
            <a:r>
              <a:rPr lang="ar-SA" b="1" dirty="0"/>
              <a:t>ثانياً: </a:t>
            </a:r>
            <a:r>
              <a:rPr lang="ar-SA" dirty="0"/>
              <a:t>يوضع برنامج للإذاعة تشرفون عليه وينفذ بعد موافقتكم عليه.</a:t>
            </a:r>
            <a:endParaRPr lang="en-US" dirty="0"/>
          </a:p>
          <a:p>
            <a:pPr algn="ctr" rtl="1"/>
            <a:r>
              <a:rPr lang="ar-SA" b="1" dirty="0"/>
              <a:t>ثالثاً: يلاحظ في البرنامج:</a:t>
            </a:r>
            <a:endParaRPr lang="en-US" dirty="0"/>
          </a:p>
          <a:p>
            <a:pPr lvl="0" algn="ctr" rtl="1"/>
            <a:r>
              <a:rPr lang="ar-SA" dirty="0"/>
              <a:t>نشر الأخبار الخارجية كما هي، وإنما يلاحظ عدم شتم أحد أو التعرض بأحد أو المدح الذي لا محل له.</a:t>
            </a:r>
            <a:endParaRPr lang="en-US" dirty="0"/>
          </a:p>
          <a:p>
            <a:pPr lvl="0" algn="ctr" rtl="1"/>
            <a:r>
              <a:rPr lang="ar-SA" dirty="0"/>
              <a:t>يلاحظ في الأخبار الداخلية الواقع، وتلاحظ عادتنا في السكوت على ما اعتدنا السكوت عليه ونشر ما اعتدنا نشره.</a:t>
            </a:r>
            <a:endParaRPr lang="en-US" dirty="0"/>
          </a:p>
          <a:p>
            <a:pPr lvl="0" algn="ctr" rtl="1"/>
            <a:r>
              <a:rPr lang="ar-SA" dirty="0"/>
              <a:t>ينظر فيما يمكن إذاعته من القرآن الكريم والمواعظ الدينية والمحاضرات التاريخية عن الإسلام والعرب.</a:t>
            </a:r>
            <a:endParaRPr lang="en-US" dirty="0"/>
          </a:p>
          <a:p>
            <a:pPr algn="ctr" rtl="1"/>
            <a:r>
              <a:rPr lang="ar-SA" dirty="0"/>
              <a:t>صدر في 23 رمضان المبارك 1368هـ / 28 يوليو 1949م</a:t>
            </a:r>
            <a:endParaRPr lang="en-US" dirty="0"/>
          </a:p>
          <a:p>
            <a:pPr algn="ctr" rtl="1"/>
            <a:r>
              <a:rPr lang="ar-SA" b="1" dirty="0"/>
              <a:t>الختم الملكي</a:t>
            </a:r>
            <a:endParaRPr lang="en-US" dirty="0"/>
          </a:p>
          <a:p>
            <a:pPr algn="ctr" rtl="1"/>
            <a:r>
              <a:rPr lang="ar-SA" b="1" dirty="0"/>
              <a:t>عبدالعزيز</a:t>
            </a:r>
            <a:endParaRPr lang="en-US" dirty="0"/>
          </a:p>
          <a:p>
            <a:pPr algn="ctr"/>
            <a:endParaRPr lang="en-US" dirty="0"/>
          </a:p>
        </p:txBody>
      </p:sp>
    </p:spTree>
    <p:extLst>
      <p:ext uri="{BB962C8B-B14F-4D97-AF65-F5344CB8AC3E}">
        <p14:creationId xmlns:p14="http://schemas.microsoft.com/office/powerpoint/2010/main" xmlns="" val="2178760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r>
              <a:rPr lang="ar-SA" dirty="0"/>
              <a:t>يوم 13 رجب عام 1368هـ الموافق 11 مايو 1949م </a:t>
            </a:r>
            <a:r>
              <a:rPr lang="ar-SA" dirty="0" smtClean="0"/>
              <a:t>تم </a:t>
            </a:r>
            <a:r>
              <a:rPr lang="ar-SA" dirty="0"/>
              <a:t>في مبنى السفارة السعودية بالقاهرة توقيع عقد بين كل من المملكة العربية السعودية وشركة إنترناشيونال إلكترونيك كوربوريشن وهي مؤسسة أمريكية تابعة (للشركة العالمية للتليفزيون والتلغراف) يقضي بتركيب نظام الإذاعة بالإضافة إلى تولي مسئولية التشغيل والصيانة. وكان الشيخ عبدالله السليمان وزير المالية حينذاك ممثلاً للحكومة السعودية مع السيد عبدالحميد غنيم (رئيس دوائر الراديو والتلغراف والتليفون في مصر) والمستشار وقتها للحكومة السعودية في مفاوضاتها مع تلك الشركة قد أعدا المشروع اللازم لتأسيس الإذاعة.</a:t>
            </a:r>
            <a:endParaRPr lang="en-US" dirty="0"/>
          </a:p>
          <a:p>
            <a:pPr algn="r" rtl="1"/>
            <a:endParaRPr lang="en-US" dirty="0"/>
          </a:p>
        </p:txBody>
      </p:sp>
    </p:spTree>
    <p:extLst>
      <p:ext uri="{BB962C8B-B14F-4D97-AF65-F5344CB8AC3E}">
        <p14:creationId xmlns:p14="http://schemas.microsoft.com/office/powerpoint/2010/main" xmlns="" val="3703948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SA" dirty="0"/>
              <a:t>كان المشروع يتألف من ست عشرة مرسلة إذاعية منها "اثنتان" ذات موجة متوسطة و "ثلاث" ذات موجة استوائية و "إحدى عشرة" ذات موجة قصيرة، بحيث تغطي المملكة ودولاً عربية مجاورة مثل اليمن ومصر وسوريا ولبنان والعراق.</a:t>
            </a:r>
            <a:endParaRPr lang="en-US" dirty="0"/>
          </a:p>
          <a:p>
            <a:pPr algn="r" rtl="1"/>
            <a:r>
              <a:rPr lang="ar-SA" dirty="0"/>
              <a:t>كما تضمن المشروع أن تقام غرفة المراقبة الرئيسية وأجهزة الإرسال في مدينة جدة مع إنشاء استديو آخر في مكة المكرمة بكامل أجهزته، وذلك لتتمكن الإذاعة من نقل برامج الحج وشعائره من عرفات ومنى.</a:t>
            </a:r>
            <a:endParaRPr lang="en-US"/>
          </a:p>
          <a:p>
            <a:pPr algn="r" rtl="1"/>
            <a:endParaRPr lang="en-US"/>
          </a:p>
        </p:txBody>
      </p:sp>
    </p:spTree>
    <p:extLst>
      <p:ext uri="{BB962C8B-B14F-4D97-AF65-F5344CB8AC3E}">
        <p14:creationId xmlns:p14="http://schemas.microsoft.com/office/powerpoint/2010/main" xmlns="" val="4103393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rtl="1"/>
            <a:r>
              <a:rPr lang="ar-SA" dirty="0"/>
              <a:t>بدأ الإرسال الفعلي المستمر لإذاعة جدة يوم الأحد 9 ذي الحجة 1368هـ الموافق أول أكتوبر 1949م وهو يوم الوقوف بعرفة، وقام الأمير فيصل بن عبدالعزيز بإلقاء كلمة نيابة عن والده الملك عبدالعزيز تضمنت الترحيب بقدوم الحجيج إلى الأراضي المقدسة وتهيئتهم بمناسك الحج، وعُدَّ هذا اليوم بداية انطلاق أول إرسال إذاعي رسمي من مدينة جدة لأول مرة في تاريخ المجتمع السعودي.</a:t>
            </a:r>
            <a:endParaRPr lang="en-US" dirty="0"/>
          </a:p>
          <a:p>
            <a:pPr algn="r" rtl="1"/>
            <a:r>
              <a:rPr lang="ar-SA" dirty="0"/>
              <a:t>كانت المحطة تعمل على الموجة القصيرة ولا تتجاوز قوتها ثلاث كيلووات، واقتصرت في البداية على بث </a:t>
            </a:r>
            <a:r>
              <a:rPr lang="ar-SA" dirty="0">
                <a:solidFill>
                  <a:srgbClr val="FF0000"/>
                </a:solidFill>
              </a:rPr>
              <a:t>الأخبار الرسمية والبرامج الدينية مع إذاعة بعض الإنتاج الأدبي كالشعر والمقالة، وكانت مدة الإرسال لا تتجاوز الساعات الثلاث يومياً</a:t>
            </a:r>
            <a:r>
              <a:rPr lang="ar-SA" dirty="0"/>
              <a:t>.</a:t>
            </a:r>
            <a:endParaRPr lang="en-US" dirty="0"/>
          </a:p>
          <a:p>
            <a:pPr algn="r" rtl="1"/>
            <a:endParaRPr lang="en-US" dirty="0"/>
          </a:p>
        </p:txBody>
      </p:sp>
    </p:spTree>
    <p:extLst>
      <p:ext uri="{BB962C8B-B14F-4D97-AF65-F5344CB8AC3E}">
        <p14:creationId xmlns:p14="http://schemas.microsoft.com/office/powerpoint/2010/main" xmlns="" val="3372367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SA" dirty="0"/>
              <a:t>وفي 17 جمادى الآخرة عام 1374هـ الموافق 10 فبراير 1955م أصدر الملك سعود مرسوماً ملكياً برقم 7/3/16/1007 كان </a:t>
            </a:r>
            <a:r>
              <a:rPr lang="ar-SA" dirty="0" smtClean="0"/>
              <a:t> .</a:t>
            </a:r>
          </a:p>
          <a:p>
            <a:pPr marL="114300" indent="0" algn="r">
              <a:buNone/>
            </a:pPr>
            <a:r>
              <a:rPr lang="ar-SA" dirty="0" smtClean="0"/>
              <a:t>بمثابة </a:t>
            </a:r>
            <a:r>
              <a:rPr lang="ar-SA" dirty="0"/>
              <a:t>المرسوم التأسيسي </a:t>
            </a:r>
            <a:r>
              <a:rPr lang="ar-SA" dirty="0" smtClean="0"/>
              <a:t>للإذاعة</a:t>
            </a:r>
          </a:p>
          <a:p>
            <a:pPr marL="114300" indent="0" algn="r">
              <a:buNone/>
            </a:pPr>
            <a:endParaRPr lang="en-US" dirty="0"/>
          </a:p>
        </p:txBody>
      </p:sp>
    </p:spTree>
    <p:extLst>
      <p:ext uri="{BB962C8B-B14F-4D97-AF65-F5344CB8AC3E}">
        <p14:creationId xmlns:p14="http://schemas.microsoft.com/office/powerpoint/2010/main" xmlns="" val="701087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أبرز ما جاء في المرسوم الملكي</a:t>
            </a:r>
            <a:endParaRPr lang="en-US" dirty="0"/>
          </a:p>
        </p:txBody>
      </p:sp>
      <p:sp>
        <p:nvSpPr>
          <p:cNvPr id="3" name="Content Placeholder 2"/>
          <p:cNvSpPr>
            <a:spLocks noGrp="1"/>
          </p:cNvSpPr>
          <p:nvPr>
            <p:ph idx="1"/>
          </p:nvPr>
        </p:nvSpPr>
        <p:spPr>
          <a:xfrm>
            <a:off x="457200" y="1600201"/>
            <a:ext cx="8229600" cy="4343400"/>
          </a:xfrm>
        </p:spPr>
        <p:txBody>
          <a:bodyPr>
            <a:normAutofit fontScale="92500" lnSpcReduction="20000"/>
          </a:bodyPr>
          <a:lstStyle/>
          <a:p>
            <a:pPr lvl="0" algn="r" rtl="1"/>
            <a:r>
              <a:rPr lang="ar-SA" dirty="0"/>
              <a:t>الإذاعة السعودية هيئة مستقلة، مرجعها رئيس مجلس الوزراء الذي يتولى بدوره ندب أحد الوزراء للإشراف على شئون الإذاعة.</a:t>
            </a:r>
            <a:endParaRPr lang="en-US" dirty="0"/>
          </a:p>
          <a:p>
            <a:pPr algn="r" rtl="1"/>
            <a:endParaRPr lang="ar-SA" dirty="0" smtClean="0"/>
          </a:p>
          <a:p>
            <a:pPr algn="r" rtl="1"/>
            <a:r>
              <a:rPr lang="ar-SA" dirty="0"/>
              <a:t>أن مهمة الإذاعة هي: بث تعاليم الدين الإسلامي في الداخل والخارج، وحمل لواء الدعوة إليه "في العالم الخارجي" من خلال إحداث إذاعات بلغات </a:t>
            </a:r>
            <a:r>
              <a:rPr lang="ar-SA" dirty="0" smtClean="0"/>
              <a:t>مختلفة</a:t>
            </a:r>
          </a:p>
          <a:p>
            <a:pPr algn="r" rtl="1"/>
            <a:endParaRPr lang="ar-SA" dirty="0"/>
          </a:p>
          <a:p>
            <a:pPr algn="r" rtl="1"/>
            <a:r>
              <a:rPr lang="ar-SA" dirty="0"/>
              <a:t>أن اللغة الرسمية للإذاعة، هي اللغة العربية، إلا أنه أعطاها الحق في أن تنشئ إذاعات أخرى بمختلف </a:t>
            </a:r>
            <a:r>
              <a:rPr lang="ar-SA" dirty="0" smtClean="0"/>
              <a:t>اللغات .</a:t>
            </a:r>
            <a:endParaRPr lang="en-US" dirty="0"/>
          </a:p>
        </p:txBody>
      </p:sp>
    </p:spTree>
    <p:extLst>
      <p:ext uri="{BB962C8B-B14F-4D97-AF65-F5344CB8AC3E}">
        <p14:creationId xmlns:p14="http://schemas.microsoft.com/office/powerpoint/2010/main" xmlns="" val="932779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TotalTime>
  <Words>1554</Words>
  <Application>Microsoft Office PowerPoint</Application>
  <PresentationFormat>عرض على الشاشة (3:4)‏</PresentationFormat>
  <Paragraphs>84</Paragraphs>
  <Slides>21</Slides>
  <Notes>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سمة Office</vt:lpstr>
      <vt:lpstr>الإذاعة السعودية</vt:lpstr>
      <vt:lpstr>الشريحة 2</vt:lpstr>
      <vt:lpstr>الشريحة 3</vt:lpstr>
      <vt:lpstr>الشريحة 4</vt:lpstr>
      <vt:lpstr>الشريحة 5</vt:lpstr>
      <vt:lpstr>الشريحة 6</vt:lpstr>
      <vt:lpstr>الشريحة 7</vt:lpstr>
      <vt:lpstr>الشريحة 8</vt:lpstr>
      <vt:lpstr>أبرز ما جاء في المرسوم الملكي</vt:lpstr>
      <vt:lpstr>تابع ما جاء في المرسوم الملكي</vt:lpstr>
      <vt:lpstr>إذاعة طامي – المنطقة الوسطى- </vt:lpstr>
      <vt:lpstr>الشريحة 12</vt:lpstr>
      <vt:lpstr>طامي</vt:lpstr>
      <vt:lpstr>تطور الإذاعة </vt:lpstr>
      <vt:lpstr>الشريحة 15</vt:lpstr>
      <vt:lpstr>الشريحة 16</vt:lpstr>
      <vt:lpstr>مساحة البث الإذاعي:</vt:lpstr>
      <vt:lpstr>الهيكل التنظيمي للإذاعة :</vt:lpstr>
      <vt:lpstr>الإذاعات السعودية ( التابعة لوزارة الثقافة والإعلام) :</vt:lpstr>
      <vt:lpstr>الشريحة 20</vt:lpstr>
      <vt:lpstr>الشريحة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الإذاعة السعودية</dc:title>
  <dc:creator>naif alwaeil</dc:creator>
  <cp:lastModifiedBy>user</cp:lastModifiedBy>
  <cp:revision>8</cp:revision>
  <dcterms:created xsi:type="dcterms:W3CDTF">2006-08-16T00:00:00Z</dcterms:created>
  <dcterms:modified xsi:type="dcterms:W3CDTF">2014-11-24T08:49:58Z</dcterms:modified>
</cp:coreProperties>
</file>