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0" r:id="rId5"/>
    <p:sldId id="261" r:id="rId6"/>
    <p:sldId id="262" r:id="rId7"/>
    <p:sldId id="275" r:id="rId8"/>
    <p:sldId id="263" r:id="rId9"/>
    <p:sldId id="278" r:id="rId10"/>
    <p:sldId id="265" r:id="rId11"/>
    <p:sldId id="266" r:id="rId12"/>
    <p:sldId id="267" r:id="rId13"/>
    <p:sldId id="276" r:id="rId14"/>
    <p:sldId id="268" r:id="rId15"/>
    <p:sldId id="269" r:id="rId16"/>
    <p:sldId id="270" r:id="rId17"/>
    <p:sldId id="271" r:id="rId18"/>
    <p:sldId id="272" r:id="rId19"/>
    <p:sldId id="273"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8" d="100"/>
          <a:sy n="98" d="100"/>
        </p:scale>
        <p:origin x="7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04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145022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416786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45978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F65BF51-1630-4EDA-9BE1-50ACA5B4C7F5}" type="slidenum">
              <a:rPr lang="ar-SA" smtClean="0"/>
              <a:pPr/>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10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04860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238419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73496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58523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263E210-EB23-47BF-95CA-DABB6B131868}" type="datetimeFigureOut">
              <a:rPr lang="ar-SA" smtClean="0"/>
              <a:pPr/>
              <a:t>18/02/1441</a:t>
            </a:fld>
            <a:endParaRPr lang="ar-S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65BF51-1630-4EDA-9BE1-50ACA5B4C7F5}" type="slidenum">
              <a:rPr lang="ar-SA" smtClean="0"/>
              <a:pPr/>
              <a:t>‹#›</a:t>
            </a:fld>
            <a:endParaRPr lang="ar-SA"/>
          </a:p>
        </p:txBody>
      </p:sp>
    </p:spTree>
    <p:extLst>
      <p:ext uri="{BB962C8B-B14F-4D97-AF65-F5344CB8AC3E}">
        <p14:creationId xmlns:p14="http://schemas.microsoft.com/office/powerpoint/2010/main" val="396031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3E210-EB23-47BF-95CA-DABB6B131868}" type="datetimeFigureOut">
              <a:rPr lang="ar-SA" smtClean="0"/>
              <a:pPr/>
              <a:t>18/02/1441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F65BF51-1630-4EDA-9BE1-50ACA5B4C7F5}" type="slidenum">
              <a:rPr lang="ar-SA" smtClean="0"/>
              <a:pPr/>
              <a:t>‹#›</a:t>
            </a:fld>
            <a:endParaRPr lang="ar-SA"/>
          </a:p>
        </p:txBody>
      </p:sp>
    </p:spTree>
    <p:extLst>
      <p:ext uri="{BB962C8B-B14F-4D97-AF65-F5344CB8AC3E}">
        <p14:creationId xmlns:p14="http://schemas.microsoft.com/office/powerpoint/2010/main" val="169850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263E210-EB23-47BF-95CA-DABB6B131868}" type="datetimeFigureOut">
              <a:rPr lang="ar-SA" smtClean="0"/>
              <a:pPr/>
              <a:t>18/02/1441</a:t>
            </a:fld>
            <a:endParaRPr lang="ar-S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F65BF51-1630-4EDA-9BE1-50ACA5B4C7F5}" type="slidenum">
              <a:rPr lang="ar-SA" smtClean="0"/>
              <a:pPr/>
              <a:t>‹#›</a:t>
            </a:fld>
            <a:endParaRPr lang="ar-S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299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1124744"/>
            <a:ext cx="6400800" cy="4968552"/>
          </a:xfrm>
        </p:spPr>
        <p:txBody>
          <a:bodyPr>
            <a:normAutofit lnSpcReduction="10000"/>
          </a:bodyPr>
          <a:lstStyle/>
          <a:p>
            <a:endParaRPr lang="ar-SA" sz="7200" dirty="0">
              <a:solidFill>
                <a:schemeClr val="accent6">
                  <a:lumMod val="50000"/>
                </a:schemeClr>
              </a:solidFill>
            </a:endParaRPr>
          </a:p>
          <a:p>
            <a:pPr algn="ctr"/>
            <a:r>
              <a:rPr lang="ar-SA" sz="8600" dirty="0" smtClean="0">
                <a:solidFill>
                  <a:schemeClr val="accent1"/>
                </a:solidFill>
              </a:rPr>
              <a:t>البناء الاجتماعي</a:t>
            </a:r>
            <a:endParaRPr lang="en-US" sz="8600" dirty="0" smtClean="0">
              <a:solidFill>
                <a:schemeClr val="accent1"/>
              </a:solidFill>
            </a:endParaRPr>
          </a:p>
          <a:p>
            <a:endParaRPr lang="ar-SA" dirty="0" smtClean="0">
              <a:solidFill>
                <a:schemeClr val="accent6">
                  <a:lumMod val="50000"/>
                </a:schemeClr>
              </a:solidFill>
            </a:endParaRPr>
          </a:p>
          <a:p>
            <a:endParaRPr lang="ar-SA" dirty="0" smtClean="0">
              <a:solidFill>
                <a:schemeClr val="accent6">
                  <a:lumMod val="50000"/>
                </a:schemeClr>
              </a:solidFill>
            </a:endParaRPr>
          </a:p>
          <a:p>
            <a:endParaRPr lang="ar-SA" dirty="0" smtClean="0">
              <a:solidFill>
                <a:schemeClr val="accent6">
                  <a:lumMod val="50000"/>
                </a:schemeClr>
              </a:solidFill>
            </a:endParaRPr>
          </a:p>
          <a:p>
            <a:pPr lvl="0" algn="ctr" rtl="1"/>
            <a:r>
              <a:rPr lang="ar-SA" sz="2800" dirty="0">
                <a:solidFill>
                  <a:srgbClr val="002060"/>
                </a:solidFill>
              </a:rPr>
              <a:t>كتاب علم الاجتماع المعاصر</a:t>
            </a:r>
          </a:p>
          <a:p>
            <a:pPr lvl="0" algn="ctr"/>
            <a:r>
              <a:rPr lang="ar-SA" sz="2800" dirty="0">
                <a:solidFill>
                  <a:srgbClr val="002060"/>
                </a:solidFill>
              </a:rPr>
              <a:t>(د.سلوى الخطيب)</a:t>
            </a:r>
          </a:p>
          <a:p>
            <a:pPr algn="r" rtl="1"/>
            <a:endParaRPr lang="ar-SA" dirty="0">
              <a:solidFill>
                <a:schemeClr val="accent6">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dirty="0" smtClean="0">
                <a:solidFill>
                  <a:schemeClr val="accent1"/>
                </a:solidFill>
              </a:rPr>
              <a:t>4 / التفاعل الاجتماعي</a:t>
            </a:r>
            <a:endParaRPr lang="ar-SA" sz="5400" dirty="0">
              <a:solidFill>
                <a:schemeClr val="accent1"/>
              </a:solidFill>
            </a:endParaRPr>
          </a:p>
        </p:txBody>
      </p:sp>
      <p:sp>
        <p:nvSpPr>
          <p:cNvPr id="3" name="عنصر نائب للمحتوى 2"/>
          <p:cNvSpPr>
            <a:spLocks noGrp="1"/>
          </p:cNvSpPr>
          <p:nvPr>
            <p:ph idx="1"/>
          </p:nvPr>
        </p:nvSpPr>
        <p:spPr/>
        <p:txBody>
          <a:bodyPr>
            <a:normAutofit/>
          </a:bodyPr>
          <a:lstStyle/>
          <a:p>
            <a:pPr algn="just" rtl="1">
              <a:buFont typeface="Wingdings" panose="05000000000000000000" pitchFamily="2" charset="2"/>
              <a:buChar char="q"/>
            </a:pPr>
            <a:r>
              <a:rPr lang="ar-SA" sz="2800" dirty="0" smtClean="0">
                <a:solidFill>
                  <a:srgbClr val="002060"/>
                </a:solidFill>
              </a:rPr>
              <a:t> يعرف التفاعل في القاموس الاجتماعي بأنه (لتأثير المتبادل بين فردين أو أكثر خلال تعاملهما مع بعضهم البعض).</a:t>
            </a:r>
          </a:p>
          <a:p>
            <a:pPr algn="just" rtl="1">
              <a:buFont typeface="Wingdings" panose="05000000000000000000" pitchFamily="2" charset="2"/>
              <a:buChar char="q"/>
            </a:pPr>
            <a:r>
              <a:rPr lang="ar-SA" sz="2800" dirty="0" smtClean="0">
                <a:solidFill>
                  <a:srgbClr val="002060"/>
                </a:solidFill>
              </a:rPr>
              <a:t> هناك عدة وسائل للتفاعل الاجتماعي: التفاعل المباشر عن طريق الأصوات كما في المحادثة أو عن طريق الإشارة وحركات اليدين... والتفاعل غير المباشر عن طريق الكلمة المكتوبة أو الصور المرئية باستخدام وسائل الإعلام .</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أنماط </a:t>
            </a:r>
            <a:r>
              <a:rPr lang="ar-SA" sz="2800" dirty="0">
                <a:solidFill>
                  <a:srgbClr val="002060"/>
                </a:solidFill>
              </a:rPr>
              <a:t>التفاعل </a:t>
            </a:r>
            <a:r>
              <a:rPr lang="ar-SA" sz="2800" dirty="0" smtClean="0">
                <a:solidFill>
                  <a:srgbClr val="002060"/>
                </a:solidFill>
              </a:rPr>
              <a:t>الاجتماعي ( التبادل، التعاون، التنافس، الصراع، الإرغام).  </a:t>
            </a:r>
            <a:endParaRPr lang="ar-SA" sz="28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126163"/>
          </a:xfrm>
        </p:spPr>
        <p:txBody>
          <a:bodyPr>
            <a:noAutofit/>
          </a:bodyPr>
          <a:lstStyle/>
          <a:p>
            <a:pPr algn="just" rtl="1"/>
            <a:r>
              <a:rPr lang="ar-SA" sz="2800" dirty="0" smtClean="0">
                <a:solidFill>
                  <a:srgbClr val="FF0000"/>
                </a:solidFill>
              </a:rPr>
              <a:t>التبادل: </a:t>
            </a:r>
            <a:r>
              <a:rPr lang="ar-SA" sz="2800" dirty="0" smtClean="0">
                <a:solidFill>
                  <a:srgbClr val="002060"/>
                </a:solidFill>
              </a:rPr>
              <a:t>وهو العملية التي يحاول الفرد من خلالها تبادل السلع والخدمات وغيرها مع الآخرين.</a:t>
            </a:r>
          </a:p>
          <a:p>
            <a:pPr algn="just" rtl="1"/>
            <a:r>
              <a:rPr lang="ar-SA" sz="2800" dirty="0" smtClean="0">
                <a:solidFill>
                  <a:srgbClr val="FF0000"/>
                </a:solidFill>
              </a:rPr>
              <a:t>التعاون: </a:t>
            </a:r>
            <a:r>
              <a:rPr lang="ar-SA" sz="2800" dirty="0" smtClean="0">
                <a:solidFill>
                  <a:srgbClr val="002060"/>
                </a:solidFill>
              </a:rPr>
              <a:t>وهو العملية التي يعمل الأفراد من خلالها معاً لتحقيق أهداف مشتركة .. فالعمال في المصنع يعملون معا لانتاج السلع</a:t>
            </a:r>
            <a:r>
              <a:rPr lang="ar-SA" sz="2800" dirty="0">
                <a:solidFill>
                  <a:srgbClr val="002060"/>
                </a:solidFill>
              </a:rPr>
              <a:t>.</a:t>
            </a:r>
            <a:endParaRPr lang="ar-SA" sz="2800" dirty="0" smtClean="0">
              <a:solidFill>
                <a:srgbClr val="002060"/>
              </a:solidFill>
            </a:endParaRPr>
          </a:p>
          <a:p>
            <a:pPr algn="just" rtl="1"/>
            <a:r>
              <a:rPr lang="ar-SA" sz="2800" dirty="0" smtClean="0">
                <a:solidFill>
                  <a:srgbClr val="FF0000"/>
                </a:solidFill>
              </a:rPr>
              <a:t>التنافس: </a:t>
            </a:r>
            <a:r>
              <a:rPr lang="ar-SA" sz="2800" dirty="0" smtClean="0">
                <a:solidFill>
                  <a:srgbClr val="002060"/>
                </a:solidFill>
              </a:rPr>
              <a:t>وهو العملية التي يحاول من خلالها فردين أو أكثر الوصول إلى نفس الهدف قبل الآخرين. والتنافس قد يكون بين التلاميذ في الصف الواحد أو بين فريقي كرة قدم أو بين الأخوه في الأسرة أو بين الأحزاب السياسية في بلد واحد.</a:t>
            </a:r>
          </a:p>
          <a:p>
            <a:pPr algn="just" rtl="1"/>
            <a:r>
              <a:rPr lang="ar-SA" sz="2800" dirty="0" smtClean="0">
                <a:solidFill>
                  <a:srgbClr val="FF0000"/>
                </a:solidFill>
              </a:rPr>
              <a:t>الصراع: </a:t>
            </a:r>
            <a:r>
              <a:rPr lang="ar-SA" sz="2800" dirty="0" smtClean="0">
                <a:solidFill>
                  <a:srgbClr val="002060"/>
                </a:solidFill>
              </a:rPr>
              <a:t>هو العملية التي يحاول بها الفرد أو الجماعة إذاء الطرف الآخر المنافس له فيزيقيا أو اجتماعيا والتغلب عليه.</a:t>
            </a:r>
          </a:p>
          <a:p>
            <a:pPr algn="just" rtl="1"/>
            <a:r>
              <a:rPr lang="ar-SA" sz="2800" dirty="0" smtClean="0">
                <a:solidFill>
                  <a:srgbClr val="FF0000"/>
                </a:solidFill>
              </a:rPr>
              <a:t>الإرغام: </a:t>
            </a:r>
            <a:r>
              <a:rPr lang="ar-SA" sz="2800" dirty="0" smtClean="0">
                <a:solidFill>
                  <a:srgbClr val="002060"/>
                </a:solidFill>
              </a:rPr>
              <a:t>هو العملية التي يجبر بها فرد ما شخص آخر للقيام بعمل لا يرغب فيه. فيقوم به وهو مكره. وغالبا يكون من الأقوى على الأضعف مثل: أرغام الوالدين للأبناء على النوم مبكراً.</a:t>
            </a:r>
            <a:endParaRPr lang="ar-SA" sz="28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dirty="0" smtClean="0">
                <a:solidFill>
                  <a:schemeClr val="accent1"/>
                </a:solidFill>
              </a:rPr>
              <a:t>5 / المكانة والدور</a:t>
            </a:r>
            <a:endParaRPr lang="ar-SA" sz="5400" dirty="0">
              <a:solidFill>
                <a:schemeClr val="accent1"/>
              </a:solidFill>
            </a:endParaRPr>
          </a:p>
        </p:txBody>
      </p:sp>
      <p:sp>
        <p:nvSpPr>
          <p:cNvPr id="3" name="عنصر نائب للمحتوى 2"/>
          <p:cNvSpPr>
            <a:spLocks noGrp="1"/>
          </p:cNvSpPr>
          <p:nvPr>
            <p:ph idx="1"/>
          </p:nvPr>
        </p:nvSpPr>
        <p:spPr/>
        <p:txBody>
          <a:bodyPr>
            <a:normAutofit/>
          </a:bodyPr>
          <a:lstStyle/>
          <a:p>
            <a:pPr algn="ctr" rtl="1"/>
            <a:r>
              <a:rPr lang="ar-SA" sz="3600" i="1" u="sng" dirty="0" smtClean="0">
                <a:solidFill>
                  <a:srgbClr val="FF0000"/>
                </a:solidFill>
              </a:rPr>
              <a:t>التعريف</a:t>
            </a:r>
          </a:p>
          <a:p>
            <a:pPr algn="just" rtl="1">
              <a:buFont typeface="Wingdings" panose="05000000000000000000" pitchFamily="2" charset="2"/>
              <a:buChar char="q"/>
            </a:pPr>
            <a:r>
              <a:rPr lang="ar-SA" sz="3600" dirty="0" smtClean="0">
                <a:solidFill>
                  <a:srgbClr val="002060"/>
                </a:solidFill>
              </a:rPr>
              <a:t> المكانة/ هي الوضع الذي يحتله الفرد في البناء الاجتماعي.</a:t>
            </a:r>
          </a:p>
          <a:p>
            <a:pPr algn="just" rtl="1">
              <a:buFont typeface="Wingdings" panose="05000000000000000000" pitchFamily="2" charset="2"/>
              <a:buChar char="q"/>
            </a:pPr>
            <a:r>
              <a:rPr lang="ar-SA" sz="3600" dirty="0" smtClean="0">
                <a:solidFill>
                  <a:srgbClr val="002060"/>
                </a:solidFill>
              </a:rPr>
              <a:t> الدور/ هو السلوك المتوقع من الفرد أداؤه في مكانة معينة.</a:t>
            </a:r>
            <a:endParaRPr lang="ar-SA" sz="36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5400" dirty="0" smtClean="0">
                <a:solidFill>
                  <a:schemeClr val="accent1"/>
                </a:solidFill>
              </a:rPr>
              <a:t>6 / الثقافة </a:t>
            </a:r>
            <a:endParaRPr lang="en-US" sz="5400" dirty="0">
              <a:solidFill>
                <a:schemeClr val="accent1"/>
              </a:solidFill>
            </a:endParaRPr>
          </a:p>
        </p:txBody>
      </p:sp>
      <p:sp>
        <p:nvSpPr>
          <p:cNvPr id="3" name="Content Placeholder 2"/>
          <p:cNvSpPr>
            <a:spLocks noGrp="1"/>
          </p:cNvSpPr>
          <p:nvPr>
            <p:ph idx="1"/>
          </p:nvPr>
        </p:nvSpPr>
        <p:spPr/>
        <p:txBody>
          <a:bodyPr>
            <a:normAutofit/>
          </a:bodyPr>
          <a:lstStyle/>
          <a:p>
            <a:pPr algn="just" rtl="1">
              <a:buFont typeface="Wingdings" panose="05000000000000000000" pitchFamily="2" charset="2"/>
              <a:buChar char="q"/>
            </a:pPr>
            <a:r>
              <a:rPr lang="ar-SA" sz="2800" dirty="0" smtClean="0">
                <a:solidFill>
                  <a:srgbClr val="002060"/>
                </a:solidFill>
              </a:rPr>
              <a:t> هي نمط الحياة، وتشتمل الثقافة على جميع الجوانب المادية التي يصنعها الإنسان ... كالسيارات، المباني، الجسور، المستشفيات، الجامعات. </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كذلك تشمل الثقافة الجوانب اللآ مادية (المعنوية) كاللغة والمعارف والعلوم والقيم والعادات والتقاليد والاعراف والمعايير والدين ( توجه السلوك).  </a:t>
            </a:r>
          </a:p>
          <a:p>
            <a:pPr algn="just" rtl="1">
              <a:buFont typeface="Wingdings" panose="05000000000000000000" pitchFamily="2" charset="2"/>
              <a:buChar char="q"/>
            </a:pPr>
            <a:r>
              <a:rPr lang="ar-SA" sz="2800" dirty="0" smtClean="0">
                <a:solidFill>
                  <a:srgbClr val="002060"/>
                </a:solidFill>
              </a:rPr>
              <a:t>وظائف الثفافة من أهمها تحدد الأدوار المتوقع من الفرد أدؤها في المجتمع. </a:t>
            </a:r>
            <a:endParaRPr lang="en-US" sz="2800" dirty="0">
              <a:solidFill>
                <a:srgbClr val="002060"/>
              </a:solidFill>
            </a:endParaRPr>
          </a:p>
        </p:txBody>
      </p:sp>
    </p:spTree>
    <p:extLst>
      <p:ext uri="{BB962C8B-B14F-4D97-AF65-F5344CB8AC3E}">
        <p14:creationId xmlns:p14="http://schemas.microsoft.com/office/powerpoint/2010/main" val="5156984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A" sz="5400" dirty="0" smtClean="0">
                <a:solidFill>
                  <a:schemeClr val="accent1"/>
                </a:solidFill>
              </a:rPr>
              <a:t>7 / الضبط الاجتماعي</a:t>
            </a:r>
            <a:endParaRPr lang="ar-SA" sz="5400" dirty="0">
              <a:solidFill>
                <a:schemeClr val="accent1"/>
              </a:solidFill>
            </a:endParaRPr>
          </a:p>
        </p:txBody>
      </p:sp>
      <p:sp>
        <p:nvSpPr>
          <p:cNvPr id="3" name="عنصر نائب للمحتوى 2"/>
          <p:cNvSpPr>
            <a:spLocks noGrp="1"/>
          </p:cNvSpPr>
          <p:nvPr>
            <p:ph idx="1"/>
          </p:nvPr>
        </p:nvSpPr>
        <p:spPr/>
        <p:txBody>
          <a:bodyPr>
            <a:normAutofit/>
          </a:bodyPr>
          <a:lstStyle/>
          <a:p>
            <a:pPr algn="ctr" rtl="1"/>
            <a:r>
              <a:rPr lang="ar-SA" sz="2800" i="1" u="sng" dirty="0" smtClean="0">
                <a:solidFill>
                  <a:srgbClr val="FF0000"/>
                </a:solidFill>
              </a:rPr>
              <a:t>التعريف </a:t>
            </a:r>
          </a:p>
          <a:p>
            <a:pPr algn="just" rtl="1"/>
            <a:r>
              <a:rPr lang="ar-SA" sz="2800" dirty="0" smtClean="0">
                <a:solidFill>
                  <a:srgbClr val="002060"/>
                </a:solidFill>
              </a:rPr>
              <a:t>الضبط الاجتماعي هو الآليات أو الوسائل التي يستخدمها المجتمع للسيطرة على أفراده ويخلق بينهم نوعاً من التوافق مع الآخرين.</a:t>
            </a:r>
            <a:endParaRPr lang="ar-SA" sz="28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082354"/>
          </a:xfrm>
        </p:spPr>
        <p:txBody>
          <a:bodyPr>
            <a:normAutofit/>
          </a:bodyPr>
          <a:lstStyle/>
          <a:p>
            <a:pPr algn="ctr" rtl="1"/>
            <a:r>
              <a:rPr lang="ar-SA" sz="7200" dirty="0">
                <a:solidFill>
                  <a:schemeClr val="accent1"/>
                </a:solidFill>
              </a:rPr>
              <a:t>مكونات البناء الاجتماعي</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A" sz="5400" dirty="0" smtClean="0">
                <a:solidFill>
                  <a:schemeClr val="accent1"/>
                </a:solidFill>
              </a:rPr>
              <a:t>1 / الحشد</a:t>
            </a:r>
            <a:endParaRPr lang="ar-SA" sz="5400" dirty="0">
              <a:solidFill>
                <a:schemeClr val="accent1"/>
              </a:solidFill>
            </a:endParaRPr>
          </a:p>
        </p:txBody>
      </p:sp>
      <p:sp>
        <p:nvSpPr>
          <p:cNvPr id="3" name="عنصر نائب للمحتوى 2"/>
          <p:cNvSpPr>
            <a:spLocks noGrp="1"/>
          </p:cNvSpPr>
          <p:nvPr>
            <p:ph idx="1"/>
          </p:nvPr>
        </p:nvSpPr>
        <p:spPr/>
        <p:txBody>
          <a:bodyPr>
            <a:normAutofit/>
          </a:bodyPr>
          <a:lstStyle/>
          <a:p>
            <a:pPr algn="ctr" rtl="1"/>
            <a:r>
              <a:rPr lang="ar-SA" sz="2800" i="1" u="sng" dirty="0" smtClean="0">
                <a:solidFill>
                  <a:srgbClr val="FF0000"/>
                </a:solidFill>
              </a:rPr>
              <a:t>التعريف</a:t>
            </a:r>
            <a:r>
              <a:rPr lang="ar-SA" sz="2800" dirty="0" smtClean="0">
                <a:solidFill>
                  <a:srgbClr val="002060"/>
                </a:solidFill>
              </a:rPr>
              <a:t> </a:t>
            </a:r>
            <a:endParaRPr lang="ar-SA" sz="2800" dirty="0">
              <a:solidFill>
                <a:srgbClr val="002060"/>
              </a:solidFill>
            </a:endParaRPr>
          </a:p>
          <a:p>
            <a:pPr algn="just" rtl="1">
              <a:buFont typeface="Wingdings" panose="05000000000000000000" pitchFamily="2" charset="2"/>
              <a:buChar char="q"/>
            </a:pPr>
            <a:r>
              <a:rPr lang="ar-SA" sz="2800" dirty="0" smtClean="0">
                <a:solidFill>
                  <a:srgbClr val="002060"/>
                </a:solidFill>
              </a:rPr>
              <a:t> هو مجموعة من الأفراد الذين يجتمعون بشكل تلقائي في مكان محدد للتعبير عن موقف غضب أو فرح عن تأييد أو معارضة لموقف محدد.</a:t>
            </a:r>
          </a:p>
          <a:p>
            <a:pPr algn="just" rtl="1">
              <a:buFont typeface="Wingdings" panose="05000000000000000000" pitchFamily="2" charset="2"/>
              <a:buChar char="q"/>
            </a:pPr>
            <a:r>
              <a:rPr lang="ar-SA" sz="2800" dirty="0" smtClean="0">
                <a:solidFill>
                  <a:srgbClr val="002060"/>
                </a:solidFill>
              </a:rPr>
              <a:t> حاول بعض العلماء التفرقة بين الحشد والجماعة فعرفوا الحشد بأنه تجمع مجموعة من الأفراد في مكان واحد وفي وقت واحد دون وجود تنظيم مسبق. أما الجماعة فهي مجموعة من الأفراد الذين يشتركون معا في علاقات اجتماعية متبادلة وثقافة مشتركة ولهم مصالح مشتركة يسعون إلى تحقيقها.</a:t>
            </a:r>
            <a:endParaRPr lang="ar-SA" sz="2800" dirty="0">
              <a:solidFill>
                <a:srgbClr val="00206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60648"/>
            <a:ext cx="7543800" cy="1450757"/>
          </a:xfrm>
        </p:spPr>
        <p:txBody>
          <a:bodyPr>
            <a:normAutofit/>
          </a:bodyPr>
          <a:lstStyle/>
          <a:p>
            <a:pPr algn="ctr"/>
            <a:r>
              <a:rPr lang="ar-SA" sz="5400" dirty="0" smtClean="0">
                <a:solidFill>
                  <a:schemeClr val="accent2"/>
                </a:solidFill>
              </a:rPr>
              <a:t>الحشود نوعان</a:t>
            </a:r>
            <a:endParaRPr lang="ar-SA" sz="5400" dirty="0">
              <a:solidFill>
                <a:schemeClr val="accent2"/>
              </a:solidFill>
            </a:endParaRPr>
          </a:p>
        </p:txBody>
      </p:sp>
      <p:sp>
        <p:nvSpPr>
          <p:cNvPr id="3" name="عنصر نائب للمحتوى 2"/>
          <p:cNvSpPr>
            <a:spLocks noGrp="1"/>
          </p:cNvSpPr>
          <p:nvPr>
            <p:ph idx="1"/>
          </p:nvPr>
        </p:nvSpPr>
        <p:spPr>
          <a:xfrm>
            <a:off x="822959" y="2204864"/>
            <a:ext cx="7543801" cy="3664230"/>
          </a:xfrm>
        </p:spPr>
        <p:txBody>
          <a:bodyPr>
            <a:normAutofit/>
          </a:bodyPr>
          <a:lstStyle/>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الحشد التلقائي: يمكن أن يتكون بشكل تلقائي غير مخطط له نتيجة لحادث مروري أو رؤية زعيم ..الخ.</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الحشد المعلن: قد يسبق تجمع الأفراد إعلان عن وجوده فيسمى بالحشد المعلن.</a:t>
            </a:r>
            <a:endParaRPr lang="ar-SA" sz="28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A" sz="5400" dirty="0" smtClean="0">
                <a:solidFill>
                  <a:schemeClr val="accent1"/>
                </a:solidFill>
              </a:rPr>
              <a:t>2 / العوام</a:t>
            </a:r>
            <a:endParaRPr lang="ar-SA" sz="5400" dirty="0">
              <a:solidFill>
                <a:schemeClr val="accent1"/>
              </a:solidFill>
            </a:endParaRPr>
          </a:p>
        </p:txBody>
      </p:sp>
      <p:sp>
        <p:nvSpPr>
          <p:cNvPr id="3" name="عنصر نائب للمحتوى 2"/>
          <p:cNvSpPr>
            <a:spLocks noGrp="1"/>
          </p:cNvSpPr>
          <p:nvPr>
            <p:ph idx="1"/>
          </p:nvPr>
        </p:nvSpPr>
        <p:spPr/>
        <p:txBody>
          <a:bodyPr>
            <a:normAutofit/>
          </a:bodyPr>
          <a:lstStyle/>
          <a:p>
            <a:pPr algn="ctr" rtl="1"/>
            <a:r>
              <a:rPr lang="ar-SA" sz="2800" i="1" u="sng" dirty="0" smtClean="0">
                <a:solidFill>
                  <a:srgbClr val="FF0000"/>
                </a:solidFill>
              </a:rPr>
              <a:t>التعريف </a:t>
            </a:r>
            <a:endParaRPr lang="ar-SA" sz="2800" i="1" u="sng" dirty="0">
              <a:solidFill>
                <a:srgbClr val="FF0000"/>
              </a:solidFill>
            </a:endParaRPr>
          </a:p>
          <a:p>
            <a:pPr algn="just" rtl="1">
              <a:buFont typeface="Wingdings" panose="05000000000000000000" pitchFamily="2" charset="2"/>
              <a:buChar char="q"/>
            </a:pPr>
            <a:r>
              <a:rPr lang="ar-SA" sz="2800" dirty="0" smtClean="0">
                <a:solidFill>
                  <a:srgbClr val="002060"/>
                </a:solidFill>
              </a:rPr>
              <a:t> تشير كلمة العوام إلى جماعات من الناس قد تشكل غالبية المجتمع يجمعها موقف معين ولكن ذلك لا يعني بالضرورة وجود تفاعل مباشر أو لقاء الوجه بالوجه بين أفراد هذه الجماعات.</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كثيرا ما يرتبط استخدام كلمة عوام بكلمة الرأي العام. وتشير كلمة الرأي العام إلى الموقف غير الرسمي لإفراد المجتمع أو بمعنى آخر رأي رجل الشارع الذي يعبر عن رأيه بحرية دون خوف من الحكومة أو السلطة.</a:t>
            </a:r>
            <a:endParaRPr lang="ar-SA" sz="28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2959" y="1844824"/>
            <a:ext cx="7543801" cy="4320480"/>
          </a:xfrm>
        </p:spPr>
        <p:txBody>
          <a:bodyPr>
            <a:normAutofit fontScale="92500" lnSpcReduction="20000"/>
          </a:bodyPr>
          <a:lstStyle/>
          <a:p>
            <a:pPr algn="just" rtl="1">
              <a:buFont typeface="Wingdings" panose="05000000000000000000" pitchFamily="2" charset="2"/>
              <a:buChar char="q"/>
            </a:pPr>
            <a:r>
              <a:rPr lang="ar-SA" sz="3000" dirty="0" smtClean="0">
                <a:solidFill>
                  <a:srgbClr val="002060"/>
                </a:solidFill>
              </a:rPr>
              <a:t> وجه كثير من الباحثين الاجتماعيين اهتمام لموضوع الرأي العام ومعرفة ما هو؟ وهل حقا يعتبر مؤشرا صادقا لآراء الناس؟ وأسفرت هذه الدراسات عن عدة حقائق أهمها:</a:t>
            </a:r>
          </a:p>
          <a:p>
            <a:pPr marL="514350" indent="-514350" algn="just" rtl="1">
              <a:buFont typeface="+mj-lt"/>
              <a:buAutoNum type="arabicParenR"/>
            </a:pPr>
            <a:r>
              <a:rPr lang="ar-SA" sz="3000" dirty="0" smtClean="0">
                <a:solidFill>
                  <a:srgbClr val="002060"/>
                </a:solidFill>
              </a:rPr>
              <a:t>لا يعتبر الرأي العام واعيا دائما بحقيقة االقضايا المطروحة وأبعادها .</a:t>
            </a:r>
          </a:p>
          <a:p>
            <a:pPr marL="514350" indent="-514350" algn="just" rtl="1">
              <a:buFont typeface="+mj-lt"/>
              <a:buAutoNum type="arabicParenR"/>
            </a:pPr>
            <a:r>
              <a:rPr lang="ar-SA" sz="3000" dirty="0" smtClean="0">
                <a:solidFill>
                  <a:srgbClr val="002060"/>
                </a:solidFill>
              </a:rPr>
              <a:t>لا يهتم الرأي العام بجميع القضايا بنفس الدرجة.</a:t>
            </a:r>
          </a:p>
          <a:p>
            <a:pPr marL="514350" indent="-514350" algn="just" rtl="1">
              <a:buFont typeface="+mj-lt"/>
              <a:buAutoNum type="arabicParenR"/>
            </a:pPr>
            <a:r>
              <a:rPr lang="ar-SA" sz="3000" dirty="0" smtClean="0">
                <a:solidFill>
                  <a:srgbClr val="002060"/>
                </a:solidFill>
              </a:rPr>
              <a:t>لا يعكس الرأي العام بالضرورة التفكير المنطقي والعقلاني للأفراد  اذ كثيرا ما يبنى على العاطفة والانفعالات.</a:t>
            </a:r>
          </a:p>
          <a:p>
            <a:pPr marL="514350" indent="-514350" algn="just" rtl="1">
              <a:buFont typeface="+mj-lt"/>
              <a:buAutoNum type="arabicParenR"/>
            </a:pPr>
            <a:r>
              <a:rPr lang="ar-SA" sz="3000" dirty="0" smtClean="0">
                <a:solidFill>
                  <a:srgbClr val="002060"/>
                </a:solidFill>
              </a:rPr>
              <a:t>لا يتكون الرأي العام من فراغ.</a:t>
            </a:r>
          </a:p>
          <a:p>
            <a:pPr marL="514350" indent="-514350" algn="just" rtl="1">
              <a:buFont typeface="+mj-lt"/>
              <a:buAutoNum type="arabicParenR"/>
            </a:pPr>
            <a:r>
              <a:rPr lang="ar-SA" sz="3000" dirty="0" smtClean="0">
                <a:solidFill>
                  <a:srgbClr val="002060"/>
                </a:solidFill>
              </a:rPr>
              <a:t>الرأي العام ليس ثابتاً.</a:t>
            </a:r>
          </a:p>
          <a:p>
            <a:pPr marL="0" indent="0">
              <a:buNone/>
            </a:pPr>
            <a:endParaRPr lang="ar-SA"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116632"/>
            <a:ext cx="7543801" cy="5751552"/>
          </a:xfrm>
        </p:spPr>
        <p:txBody>
          <a:bodyPr>
            <a:normAutofit lnSpcReduction="10000"/>
          </a:bodyPr>
          <a:lstStyle/>
          <a:p>
            <a:pPr algn="just" rtl="1"/>
            <a:endParaRPr lang="ar-SA" dirty="0" smtClean="0">
              <a:solidFill>
                <a:srgbClr val="002060"/>
              </a:solidFill>
            </a:endParaRPr>
          </a:p>
          <a:p>
            <a:pPr algn="ctr" rtl="1"/>
            <a:r>
              <a:rPr lang="ar-SA" sz="7200" dirty="0" smtClean="0">
                <a:solidFill>
                  <a:schemeClr val="accent1"/>
                </a:solidFill>
              </a:rPr>
              <a:t>التعريف </a:t>
            </a:r>
            <a:endParaRPr lang="ar-SA" sz="7200" dirty="0">
              <a:solidFill>
                <a:schemeClr val="accent1"/>
              </a:solidFill>
            </a:endParaRPr>
          </a:p>
          <a:p>
            <a:pPr marL="0" indent="0" algn="just" rtl="1">
              <a:buNone/>
            </a:pPr>
            <a:endParaRPr lang="ar-SA" dirty="0">
              <a:solidFill>
                <a:srgbClr val="002060"/>
              </a:solidFill>
            </a:endParaRPr>
          </a:p>
          <a:p>
            <a:pPr algn="just" rtl="1">
              <a:buFont typeface="Wingdings" panose="05000000000000000000" pitchFamily="2" charset="2"/>
              <a:buChar char="q"/>
            </a:pPr>
            <a:r>
              <a:rPr lang="ar-SA" sz="2800" dirty="0" smtClean="0">
                <a:solidFill>
                  <a:srgbClr val="002060"/>
                </a:solidFill>
              </a:rPr>
              <a:t> تشير كلمة البناء إلى نمط من الترتيب والتنظيم بين الأجزاء المختلفة التي تخلق منه شكلا محددا ولكل بناء وظيفة محددة يؤديها.</a:t>
            </a:r>
          </a:p>
          <a:p>
            <a:pPr algn="just" rtl="1">
              <a:buFont typeface="Wingdings" panose="05000000000000000000" pitchFamily="2" charset="2"/>
              <a:buChar char="q"/>
            </a:pPr>
            <a:r>
              <a:rPr lang="ar-SA" sz="2800" dirty="0" smtClean="0">
                <a:solidFill>
                  <a:srgbClr val="002060"/>
                </a:solidFill>
              </a:rPr>
              <a:t> حاول علماء الاجتماع تعريف البناء الاجتماعي وقدموا عدد من التعاريف. فقد عرفه البعض بأنه نمط من العناصر الاجتماعية المتداخلة والمتساندة مع بعضها البعض، في حين يرى آخرون أن البناء الاجتماعي نمط من الترتيبات المكونة لجماعة معينة أو لمجتمع ما. </a:t>
            </a:r>
          </a:p>
          <a:p>
            <a:pPr algn="just" rtl="1">
              <a:buFont typeface="Wingdings" panose="05000000000000000000" pitchFamily="2" charset="2"/>
              <a:buChar char="q"/>
            </a:pPr>
            <a:r>
              <a:rPr lang="ar-SA" sz="2800" dirty="0" smtClean="0">
                <a:solidFill>
                  <a:srgbClr val="FF0000"/>
                </a:solidFill>
              </a:rPr>
              <a:t>الخلاصة</a:t>
            </a:r>
            <a:r>
              <a:rPr lang="ar-SA" sz="2800" dirty="0" smtClean="0">
                <a:solidFill>
                  <a:srgbClr val="C00000"/>
                </a:solidFill>
              </a:rPr>
              <a:t>/ </a:t>
            </a:r>
            <a:r>
              <a:rPr lang="ar-SA" sz="2800" dirty="0" smtClean="0">
                <a:solidFill>
                  <a:srgbClr val="002060"/>
                </a:solidFill>
              </a:rPr>
              <a:t>انه </a:t>
            </a:r>
            <a:r>
              <a:rPr lang="ar-SA" sz="2800" dirty="0">
                <a:solidFill>
                  <a:srgbClr val="002060"/>
                </a:solidFill>
              </a:rPr>
              <a:t>ليس هناك تعريفا واحدا للبناء الاجتماعي فقد اختلفت نظرة العلماء له باختلاف خلفياتهم العلمية واتجاهاتهم</a:t>
            </a:r>
            <a:r>
              <a:rPr lang="ar-SA" sz="2800" dirty="0" smtClean="0">
                <a:solidFill>
                  <a:srgbClr val="002060"/>
                </a:solidFill>
              </a:rPr>
              <a:t>.</a:t>
            </a:r>
          </a:p>
          <a:p>
            <a:pPr algn="just" rtl="1">
              <a:buFont typeface="Wingdings" panose="05000000000000000000" pitchFamily="2" charset="2"/>
              <a:buChar char="q"/>
            </a:pPr>
            <a:endParaRPr lang="ar-SA" sz="2800" dirty="0">
              <a:solidFill>
                <a:srgbClr val="002060"/>
              </a:solidFill>
            </a:endParaRPr>
          </a:p>
          <a:p>
            <a:pPr marL="0" indent="0" algn="just" rtl="1">
              <a:buNone/>
            </a:pPr>
            <a:endParaRPr lang="ar-SA" sz="28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rtl="1"/>
            <a:r>
              <a:rPr lang="ar-SA" sz="2800" i="1" u="sng" dirty="0" smtClean="0">
                <a:solidFill>
                  <a:srgbClr val="FF0000"/>
                </a:solidFill>
              </a:rPr>
              <a:t>على سبيل المثال </a:t>
            </a:r>
          </a:p>
          <a:p>
            <a:pPr algn="just" rtl="1"/>
            <a:r>
              <a:rPr lang="ar-SA" sz="2800" dirty="0" smtClean="0">
                <a:solidFill>
                  <a:srgbClr val="002060"/>
                </a:solidFill>
              </a:rPr>
              <a:t>شبه </a:t>
            </a:r>
            <a:r>
              <a:rPr lang="ar-SA" sz="2800" dirty="0">
                <a:solidFill>
                  <a:srgbClr val="002060"/>
                </a:solidFill>
              </a:rPr>
              <a:t>هربرت سبنسر البناء الاجتماعي بالكائن الحي من حيث أن الكائن الحي يتكون من عدة أجزاء مختلفة ولكل جزء وظيفة يؤديها وهذه </a:t>
            </a:r>
            <a:r>
              <a:rPr lang="ar-SA" sz="2800" dirty="0" smtClean="0">
                <a:solidFill>
                  <a:srgbClr val="002060"/>
                </a:solidFill>
              </a:rPr>
              <a:t>الوظائف </a:t>
            </a:r>
            <a:r>
              <a:rPr lang="ar-SA" sz="2800" dirty="0">
                <a:solidFill>
                  <a:srgbClr val="002060"/>
                </a:solidFill>
              </a:rPr>
              <a:t>تكمل بعضها البعض. وعالم آخر مثل كارل ماركس العالم الألماني لا يرى في المجتمع عدة أجزاء بل يرى طبقتين رئيسيتين هما الطبقة البورجوازية وطبقة البرولتارية.</a:t>
            </a:r>
          </a:p>
          <a:p>
            <a:pPr algn="just" rtl="1"/>
            <a:endParaRPr lang="ar-SA"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772816"/>
            <a:ext cx="8229600" cy="3456384"/>
          </a:xfrm>
        </p:spPr>
        <p:txBody>
          <a:bodyPr>
            <a:normAutofit/>
          </a:bodyPr>
          <a:lstStyle/>
          <a:p>
            <a:pPr algn="ctr"/>
            <a:r>
              <a:rPr lang="ar-SA" sz="8000" dirty="0" smtClean="0">
                <a:solidFill>
                  <a:schemeClr val="accent1"/>
                </a:solidFill>
              </a:rPr>
              <a:t>مفاهيم متصلة بالبناء الاجتماعي</a:t>
            </a:r>
            <a:r>
              <a:rPr lang="ar-SA" dirty="0" smtClean="0">
                <a:solidFill>
                  <a:srgbClr val="FF0000"/>
                </a:solidFill>
              </a:rPr>
              <a:t/>
            </a:r>
            <a:br>
              <a:rPr lang="ar-SA" dirty="0" smtClean="0">
                <a:solidFill>
                  <a:srgbClr val="FF0000"/>
                </a:solidFill>
              </a:rPr>
            </a:br>
            <a:r>
              <a:rPr lang="ar-SA" dirty="0">
                <a:solidFill>
                  <a:srgbClr val="FF0000"/>
                </a:solidFill>
              </a:rPr>
              <a:t/>
            </a:r>
            <a:br>
              <a:rPr lang="ar-SA" dirty="0">
                <a:solidFill>
                  <a:srgbClr val="FF0000"/>
                </a:solidFill>
              </a:rPr>
            </a:br>
            <a:endParaRPr lang="ar-SA"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dirty="0" smtClean="0">
                <a:solidFill>
                  <a:schemeClr val="accent1"/>
                </a:solidFill>
              </a:rPr>
              <a:t>1 / التنظيم الاجتماعي</a:t>
            </a:r>
            <a:endParaRPr lang="ar-SA" sz="5400" dirty="0">
              <a:solidFill>
                <a:schemeClr val="accent1"/>
              </a:solidFill>
            </a:endParaRPr>
          </a:p>
        </p:txBody>
      </p:sp>
      <p:sp>
        <p:nvSpPr>
          <p:cNvPr id="3" name="عنصر نائب للمحتوى 2"/>
          <p:cNvSpPr>
            <a:spLocks noGrp="1"/>
          </p:cNvSpPr>
          <p:nvPr>
            <p:ph idx="1"/>
          </p:nvPr>
        </p:nvSpPr>
        <p:spPr/>
        <p:txBody>
          <a:bodyPr>
            <a:normAutofit/>
          </a:bodyPr>
          <a:lstStyle/>
          <a:p>
            <a:pPr algn="just" rtl="1"/>
            <a:r>
              <a:rPr lang="ar-SA" sz="2800" dirty="0" smtClean="0">
                <a:solidFill>
                  <a:srgbClr val="002060"/>
                </a:solidFill>
              </a:rPr>
              <a:t>من أهم مقومات المجتمع وجود التنظيم الاجتماعي الذي ينظم العلاقة بين أفراده.</a:t>
            </a:r>
          </a:p>
          <a:p>
            <a:pPr algn="just" rtl="1"/>
            <a:r>
              <a:rPr lang="ar-SA" sz="2800" dirty="0" smtClean="0">
                <a:solidFill>
                  <a:srgbClr val="002060"/>
                </a:solidFill>
              </a:rPr>
              <a:t>ويشير مفهوم التنظيم الاجتماعي إلى الطريقة التي ينتظم </a:t>
            </a:r>
            <a:r>
              <a:rPr lang="ar-SA" sz="2800" dirty="0" err="1" smtClean="0">
                <a:solidFill>
                  <a:srgbClr val="002060"/>
                </a:solidFill>
              </a:rPr>
              <a:t>بها</a:t>
            </a:r>
            <a:r>
              <a:rPr lang="ar-SA" sz="2800" dirty="0" smtClean="0">
                <a:solidFill>
                  <a:srgbClr val="002060"/>
                </a:solidFill>
              </a:rPr>
              <a:t> سلوك الأفراد الاجتماعي الناتج عن مكانتهم وأدوارهم في المجتمع. فهو يهتم بالسلوك الاجتماعي للفرد لا السلوك البيولوجي أو السيكولوجي للفرد.</a:t>
            </a:r>
            <a:endParaRPr lang="ar-SA" sz="2800" dirty="0">
              <a:solidFill>
                <a:srgbClr val="002060"/>
              </a:solidFill>
            </a:endParaRPr>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dirty="0" smtClean="0">
                <a:solidFill>
                  <a:schemeClr val="accent1"/>
                </a:solidFill>
              </a:rPr>
              <a:t>2 / العلاقات الاجتماعية</a:t>
            </a:r>
            <a:endParaRPr lang="ar-SA" sz="5400" dirty="0">
              <a:solidFill>
                <a:schemeClr val="accent1"/>
              </a:solidFill>
            </a:endParaRPr>
          </a:p>
        </p:txBody>
      </p:sp>
      <p:sp>
        <p:nvSpPr>
          <p:cNvPr id="3" name="عنصر نائب للمحتوى 2"/>
          <p:cNvSpPr>
            <a:spLocks noGrp="1"/>
          </p:cNvSpPr>
          <p:nvPr>
            <p:ph idx="1"/>
          </p:nvPr>
        </p:nvSpPr>
        <p:spPr/>
        <p:txBody>
          <a:bodyPr>
            <a:normAutofit/>
          </a:bodyPr>
          <a:lstStyle/>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تحدث العلاقات الاجتماعية بين الأفراد نتيجة لعدة عوامل أهمها تبادل المصالح أو تبادل الخبرات أو لوجود اهتمامات مشتركة كالصيد أو السباحة ..الخ.</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هناك عدة أنواع من العلاقات كالعلاقات الأسرية والقرابية وعلاقات العمل والجيرة.</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بغض النظر عن أسباب تجمع هؤلاء الأفراد فإن أفراد الجماعة الواحدة يتحدون معا في مجموعة من الاهتمامات المشتركة.</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تختلف العلاقات الاجتماعية بأختلاف المجتمعات. </a:t>
            </a:r>
          </a:p>
          <a:p>
            <a:pPr algn="just" rtl="1">
              <a:buFont typeface="Wingdings" panose="05000000000000000000" pitchFamily="2" charset="2"/>
              <a:buChar char="q"/>
            </a:pPr>
            <a:endParaRPr lang="ar-SA" sz="2800" dirty="0" smtClean="0">
              <a:solidFill>
                <a:srgbClr val="002060"/>
              </a:solidFill>
            </a:endParaRPr>
          </a:p>
          <a:p>
            <a:pPr algn="just" rtl="1">
              <a:buFont typeface="Wingdings" panose="05000000000000000000" pitchFamily="2" charset="2"/>
              <a:buChar char="q"/>
            </a:pPr>
            <a:endParaRPr lang="ar-SA" sz="2800" dirty="0" smtClean="0">
              <a:solidFill>
                <a:srgbClr val="002060"/>
              </a:solidFill>
            </a:endParaRPr>
          </a:p>
          <a:p>
            <a:pPr algn="just" rtl="1">
              <a:buFont typeface="Wingdings" panose="05000000000000000000" pitchFamily="2" charset="2"/>
              <a:buChar char="q"/>
            </a:pPr>
            <a:endParaRPr lang="ar-SA" sz="2800" dirty="0" smtClean="0">
              <a:solidFill>
                <a:srgbClr val="002060"/>
              </a:solidFill>
            </a:endParaRPr>
          </a:p>
          <a:p>
            <a:pPr algn="just" rtl="1">
              <a:buFont typeface="Wingdings" panose="05000000000000000000" pitchFamily="2" charset="2"/>
              <a:buChar char="q"/>
            </a:pPr>
            <a:endParaRPr lang="ar-SA" sz="2800" dirty="0" smtClean="0">
              <a:solidFill>
                <a:srgbClr val="002060"/>
              </a:solidFill>
            </a:endParaRPr>
          </a:p>
          <a:p>
            <a:pPr algn="just"/>
            <a:endParaRPr lang="ar-SA"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rtl="1"/>
            <a:r>
              <a:rPr lang="ar-SA" sz="2800" i="1" u="sng" dirty="0">
                <a:solidFill>
                  <a:srgbClr val="FF0000"/>
                </a:solidFill>
              </a:rPr>
              <a:t>على سبيل المثال </a:t>
            </a:r>
            <a:endParaRPr lang="ar-SA" sz="2800" dirty="0">
              <a:solidFill>
                <a:srgbClr val="002060"/>
              </a:solidFill>
            </a:endParaRPr>
          </a:p>
          <a:p>
            <a:pPr algn="just" rtl="1">
              <a:buClr>
                <a:srgbClr val="E48312"/>
              </a:buClr>
              <a:buFont typeface="Wingdings" panose="05000000000000000000" pitchFamily="2" charset="2"/>
              <a:buChar char="q"/>
            </a:pPr>
            <a:r>
              <a:rPr lang="ar-SA" sz="2800" dirty="0" smtClean="0">
                <a:solidFill>
                  <a:srgbClr val="002060"/>
                </a:solidFill>
              </a:rPr>
              <a:t> العلاقات </a:t>
            </a:r>
            <a:r>
              <a:rPr lang="ar-SA" sz="2800" dirty="0">
                <a:solidFill>
                  <a:srgbClr val="002060"/>
                </a:solidFill>
              </a:rPr>
              <a:t>في المجتمعات العشائرية الصغيرة تتميز بقوة </a:t>
            </a:r>
            <a:r>
              <a:rPr lang="ar-SA" sz="2800" dirty="0" smtClean="0">
                <a:solidFill>
                  <a:srgbClr val="002060"/>
                </a:solidFill>
              </a:rPr>
              <a:t>العلاقة.</a:t>
            </a:r>
            <a:endParaRPr lang="ar-SA" sz="2800" dirty="0">
              <a:solidFill>
                <a:srgbClr val="002060"/>
              </a:solidFill>
            </a:endParaRPr>
          </a:p>
          <a:p>
            <a:pPr algn="just" rtl="1">
              <a:buClr>
                <a:srgbClr val="E48312"/>
              </a:buClr>
              <a:buFont typeface="Wingdings" panose="05000000000000000000" pitchFamily="2" charset="2"/>
              <a:buChar char="q"/>
            </a:pPr>
            <a:r>
              <a:rPr lang="ar-SA" sz="2800" dirty="0" smtClean="0">
                <a:solidFill>
                  <a:srgbClr val="002060"/>
                </a:solidFill>
              </a:rPr>
              <a:t> العلاقات </a:t>
            </a:r>
            <a:r>
              <a:rPr lang="ar-SA" sz="2800" dirty="0">
                <a:solidFill>
                  <a:srgbClr val="002060"/>
                </a:solidFill>
              </a:rPr>
              <a:t>في المجتمعات الحضرية تتسم بالتعقيد والرسمية.</a:t>
            </a:r>
          </a:p>
          <a:p>
            <a:endParaRPr lang="en-US" dirty="0"/>
          </a:p>
        </p:txBody>
      </p:sp>
    </p:spTree>
    <p:extLst>
      <p:ext uri="{BB962C8B-B14F-4D97-AF65-F5344CB8AC3E}">
        <p14:creationId xmlns:p14="http://schemas.microsoft.com/office/powerpoint/2010/main" val="3978522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r>
              <a:rPr lang="ar-SA" sz="5400" dirty="0">
                <a:solidFill>
                  <a:schemeClr val="accent1"/>
                </a:solidFill>
              </a:rPr>
              <a:t>3</a:t>
            </a:r>
            <a:r>
              <a:rPr lang="ar-SA" sz="5400" dirty="0" smtClean="0">
                <a:solidFill>
                  <a:schemeClr val="accent1"/>
                </a:solidFill>
              </a:rPr>
              <a:t> / الجماعات الاجتماعية</a:t>
            </a:r>
            <a:endParaRPr lang="ar-SA" sz="5400" dirty="0">
              <a:solidFill>
                <a:schemeClr val="accent1"/>
              </a:solidFill>
            </a:endParaRPr>
          </a:p>
        </p:txBody>
      </p:sp>
      <p:sp>
        <p:nvSpPr>
          <p:cNvPr id="3" name="عنصر نائب للمحتوى 2"/>
          <p:cNvSpPr>
            <a:spLocks noGrp="1"/>
          </p:cNvSpPr>
          <p:nvPr>
            <p:ph idx="1"/>
          </p:nvPr>
        </p:nvSpPr>
        <p:spPr/>
        <p:txBody>
          <a:bodyPr>
            <a:noAutofit/>
          </a:bodyPr>
          <a:lstStyle/>
          <a:p>
            <a:pPr algn="ctr" rtl="1"/>
            <a:r>
              <a:rPr lang="ar-SA" sz="2800" dirty="0" smtClean="0">
                <a:solidFill>
                  <a:srgbClr val="002060"/>
                </a:solidFill>
              </a:rPr>
              <a:t>الجماعات الاجتماعية مهما اختلفت في أهدافها فإنها تتفق في بنائها. حيث يتكون من:</a:t>
            </a:r>
          </a:p>
          <a:p>
            <a:pPr algn="just" rtl="1">
              <a:buFont typeface="Wingdings" panose="05000000000000000000" pitchFamily="2" charset="2"/>
              <a:buChar char="q"/>
            </a:pPr>
            <a:r>
              <a:rPr lang="ar-SA" sz="2800" dirty="0" smtClean="0">
                <a:solidFill>
                  <a:srgbClr val="002060"/>
                </a:solidFill>
              </a:rPr>
              <a:t> التفاعل الاجتماعي بين أفرادها.</a:t>
            </a:r>
          </a:p>
          <a:p>
            <a:pPr algn="just" rtl="1">
              <a:buFont typeface="Wingdings" panose="05000000000000000000" pitchFamily="2" charset="2"/>
              <a:buChar char="q"/>
            </a:pPr>
            <a:r>
              <a:rPr lang="ar-SA" sz="2800" dirty="0" smtClean="0">
                <a:solidFill>
                  <a:srgbClr val="002060"/>
                </a:solidFill>
              </a:rPr>
              <a:t> تقسيم العمل.</a:t>
            </a:r>
          </a:p>
          <a:p>
            <a:pPr algn="just" rtl="1">
              <a:buFont typeface="Wingdings" panose="05000000000000000000" pitchFamily="2" charset="2"/>
              <a:buChar char="q"/>
            </a:pPr>
            <a:r>
              <a:rPr lang="ar-SA" sz="2800" dirty="0" smtClean="0">
                <a:solidFill>
                  <a:srgbClr val="002060"/>
                </a:solidFill>
              </a:rPr>
              <a:t> تدرج طبقي بين أعضائها.</a:t>
            </a:r>
          </a:p>
          <a:p>
            <a:pPr algn="just" rtl="1">
              <a:buFont typeface="Wingdings" panose="05000000000000000000" pitchFamily="2" charset="2"/>
              <a:buChar char="q"/>
            </a:pPr>
            <a:r>
              <a:rPr lang="ar-SA" sz="2800" dirty="0" smtClean="0">
                <a:solidFill>
                  <a:srgbClr val="002060"/>
                </a:solidFill>
              </a:rPr>
              <a:t> أهداف معينة تسعى لتحقيقها.</a:t>
            </a:r>
          </a:p>
          <a:p>
            <a:pPr algn="just" rtl="1">
              <a:buFont typeface="Wingdings" panose="05000000000000000000" pitchFamily="2" charset="2"/>
              <a:buChar char="q"/>
            </a:pPr>
            <a:r>
              <a:rPr lang="ar-SA" sz="2800" dirty="0" smtClean="0">
                <a:solidFill>
                  <a:srgbClr val="002060"/>
                </a:solidFill>
              </a:rPr>
              <a:t> أنماط متكررة من السلوك مما يجعل من السهل التنبؤ بسلوكها.</a:t>
            </a:r>
            <a:endParaRPr lang="ar-SA" sz="2800" dirty="0">
              <a:solidFill>
                <a:srgbClr val="002060"/>
              </a:solidFill>
            </a:endParaRPr>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476673"/>
            <a:ext cx="7543800" cy="1152128"/>
          </a:xfrm>
        </p:spPr>
        <p:txBody>
          <a:bodyPr>
            <a:normAutofit/>
          </a:bodyPr>
          <a:lstStyle/>
          <a:p>
            <a:pPr algn="ctr" rtl="1"/>
            <a:r>
              <a:rPr lang="ar-SA" sz="3600" i="1" dirty="0" smtClean="0">
                <a:solidFill>
                  <a:srgbClr val="FF0000"/>
                </a:solidFill>
              </a:rPr>
              <a:t>تعريف الجماعة</a:t>
            </a:r>
            <a:endParaRPr lang="ar-SA" sz="3600" dirty="0">
              <a:solidFill>
                <a:schemeClr val="accent1"/>
              </a:solidFill>
            </a:endParaRPr>
          </a:p>
        </p:txBody>
      </p:sp>
      <p:sp>
        <p:nvSpPr>
          <p:cNvPr id="3" name="عنصر نائب للمحتوى 2"/>
          <p:cNvSpPr>
            <a:spLocks noGrp="1"/>
          </p:cNvSpPr>
          <p:nvPr>
            <p:ph idx="1"/>
          </p:nvPr>
        </p:nvSpPr>
        <p:spPr>
          <a:xfrm>
            <a:off x="822959" y="1737361"/>
            <a:ext cx="7543801" cy="4932000"/>
          </a:xfrm>
        </p:spPr>
        <p:txBody>
          <a:bodyPr>
            <a:noAutofit/>
          </a:bodyPr>
          <a:lstStyle/>
          <a:p>
            <a:pPr algn="ctr" rtl="1"/>
            <a:r>
              <a:rPr lang="ar-SA" sz="2800" dirty="0" smtClean="0">
                <a:solidFill>
                  <a:srgbClr val="002060"/>
                </a:solidFill>
              </a:rPr>
              <a:t>هي </a:t>
            </a:r>
            <a:r>
              <a:rPr lang="ar-SA" sz="2800" dirty="0" smtClean="0">
                <a:solidFill>
                  <a:srgbClr val="002060"/>
                </a:solidFill>
              </a:rPr>
              <a:t>تنظيم اجتماعي يتكون نتيجة أنماط متكررة من العلاقات الاجتماعية وتتكون الجماعة من مجموعة من الأفراد لهم هوية مشتركة وثقافة مشتركة ويعرفون أنفسهم كوحدة واحدة.</a:t>
            </a:r>
          </a:p>
          <a:p>
            <a:pPr algn="just" rtl="1">
              <a:buFont typeface="Wingdings" panose="05000000000000000000" pitchFamily="2" charset="2"/>
              <a:buChar char="q"/>
            </a:pPr>
            <a:r>
              <a:rPr lang="ar-SA" sz="2800" dirty="0">
                <a:solidFill>
                  <a:srgbClr val="002060"/>
                </a:solidFill>
              </a:rPr>
              <a:t> </a:t>
            </a:r>
            <a:r>
              <a:rPr lang="ar-SA" sz="2800" dirty="0" smtClean="0">
                <a:solidFill>
                  <a:srgbClr val="002060"/>
                </a:solidFill>
              </a:rPr>
              <a:t>هناك نوعين للجماعة:</a:t>
            </a:r>
          </a:p>
          <a:p>
            <a:pPr marL="514350" indent="-514350" algn="just" rtl="1">
              <a:buFont typeface="+mj-lt"/>
              <a:buAutoNum type="arabicParenR"/>
            </a:pPr>
            <a:r>
              <a:rPr lang="ar-SA" sz="2800" dirty="0" smtClean="0">
                <a:solidFill>
                  <a:srgbClr val="002060"/>
                </a:solidFill>
              </a:rPr>
              <a:t>- الجماعة الأولية: تعتمد على العلاقات الوثيقة بين أفرادها. وعادة ما تكون صغيرة الحجم وتقوم على علاقة الوجه بالوجه. مثل: الأسرة والأصدقاء.</a:t>
            </a:r>
          </a:p>
          <a:p>
            <a:pPr marL="514350" indent="-514350" algn="just" rtl="1">
              <a:buFont typeface="+mj-lt"/>
              <a:buAutoNum type="arabicParenR"/>
            </a:pPr>
            <a:r>
              <a:rPr lang="ar-SA" sz="2800" dirty="0" smtClean="0">
                <a:solidFill>
                  <a:srgbClr val="002060"/>
                </a:solidFill>
              </a:rPr>
              <a:t>- الجماعات الثانوية: أكبر حجما من الجماعات الأولية وعلاقة أفرادها غير شخصية. وتعتمد على وجود علاقة رسمية بين أفرادها. مثل: مؤسسات العمل، المدرسة، النادي.</a:t>
            </a:r>
            <a:endParaRPr lang="ar-SA" sz="2800" dirty="0">
              <a:solidFill>
                <a:srgbClr val="002060"/>
              </a:solidFill>
            </a:endParaRPr>
          </a:p>
        </p:txBody>
      </p:sp>
    </p:spTree>
    <p:extLst>
      <p:ext uri="{BB962C8B-B14F-4D97-AF65-F5344CB8AC3E}">
        <p14:creationId xmlns:p14="http://schemas.microsoft.com/office/powerpoint/2010/main" val="1150808766"/>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3705</TotalTime>
  <Words>1042</Words>
  <Application>Microsoft Office PowerPoint</Application>
  <PresentationFormat>On-screen Show (4:3)</PresentationFormat>
  <Paragraphs>80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Retrospect</vt:lpstr>
      <vt:lpstr>PowerPoint Presentation</vt:lpstr>
      <vt:lpstr>PowerPoint Presentation</vt:lpstr>
      <vt:lpstr>PowerPoint Presentation</vt:lpstr>
      <vt:lpstr>مفاهيم متصلة بالبناء الاجتماعي  </vt:lpstr>
      <vt:lpstr>1 / التنظيم الاجتماعي</vt:lpstr>
      <vt:lpstr>2 / العلاقات الاجتماعية</vt:lpstr>
      <vt:lpstr>PowerPoint Presentation</vt:lpstr>
      <vt:lpstr>3 / الجماعات الاجتماعية</vt:lpstr>
      <vt:lpstr>تعريف الجماعة</vt:lpstr>
      <vt:lpstr>4 / التفاعل الاجتماعي</vt:lpstr>
      <vt:lpstr>PowerPoint Presentation</vt:lpstr>
      <vt:lpstr>5 / المكانة والدور</vt:lpstr>
      <vt:lpstr>6 / الثقافة </vt:lpstr>
      <vt:lpstr>7 / الضبط الاجتماعي</vt:lpstr>
      <vt:lpstr>مكونات البناء الاجتماعي</vt:lpstr>
      <vt:lpstr>1 / الحشد</vt:lpstr>
      <vt:lpstr>الحشود نوعان</vt:lpstr>
      <vt:lpstr>2 / العوام</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الوضوع الثاني</dc:title>
  <dc:creator>Windows User</dc:creator>
  <cp:lastModifiedBy>Ali Ahmed AlSalem</cp:lastModifiedBy>
  <cp:revision>178</cp:revision>
  <dcterms:created xsi:type="dcterms:W3CDTF">2011-09-27T08:18:25Z</dcterms:created>
  <dcterms:modified xsi:type="dcterms:W3CDTF">2019-10-17T06:04:15Z</dcterms:modified>
</cp:coreProperties>
</file>