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B7A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5" autoAdjust="0"/>
  </p:normalViewPr>
  <p:slideViewPr>
    <p:cSldViewPr snapToGrid="0" snapToObjects="1">
      <p:cViewPr varScale="1">
        <p:scale>
          <a:sx n="83" d="100"/>
          <a:sy n="83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7CC8B8-4657-413D-98D7-8E56A81F95A9}" type="datetimeFigureOut">
              <a:rPr lang="ar-SA" smtClean="0"/>
              <a:t>28/02/41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7CAD6A-EB7C-46DE-A148-B04E20A28E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1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504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749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998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70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27,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54419" y="1687636"/>
            <a:ext cx="6798337" cy="2142125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b="1" spc="160" dirty="0" err="1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Hemolysing</a:t>
            </a:r>
            <a:r>
              <a:rPr lang="en-US" sz="4800" b="1" spc="32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spc="14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Agents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" algn="ctr">
              <a:lnSpc>
                <a:spcPct val="120000"/>
              </a:lnSpc>
            </a:pPr>
            <a:r>
              <a:rPr lang="en-US" sz="4800" b="1" spc="195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spc="17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Detection </a:t>
            </a:r>
            <a:r>
              <a:rPr lang="en-US" sz="4800" b="1" spc="10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4800" b="1" spc="50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spc="12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0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211773B8-0C66-4319-8644-7CA463529709}"/>
              </a:ext>
            </a:extLst>
          </p:cNvPr>
          <p:cNvSpPr txBox="1"/>
          <p:nvPr/>
        </p:nvSpPr>
        <p:spPr>
          <a:xfrm>
            <a:off x="122274" y="529857"/>
            <a:ext cx="8936666" cy="2463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2000" spc="-1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000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you want </a:t>
            </a:r>
            <a:r>
              <a:rPr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1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 </a:t>
            </a:r>
            <a:r>
              <a:rPr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concentration of NaCl </a:t>
            </a:r>
            <a:r>
              <a:rPr sz="2000" spc="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make an isotonic  solution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700" marR="5080">
              <a:lnSpc>
                <a:spcPct val="150000"/>
              </a:lnSpc>
            </a:pPr>
            <a:r>
              <a:rPr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Osmolarity of RBC = </a:t>
            </a:r>
            <a:r>
              <a:rPr sz="2000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0.308 Osmolar </a:t>
            </a:r>
            <a:r>
              <a:rPr lang="en-US" sz="2000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 </a:t>
            </a:r>
            <a:r>
              <a:rPr sz="2000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O=M x</a:t>
            </a:r>
            <a:r>
              <a:rPr lang="ar-SA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 err="1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no.of</a:t>
            </a:r>
            <a:r>
              <a:rPr sz="2000" spc="-2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dissociation</a:t>
            </a:r>
            <a:r>
              <a:rPr lang="en-US" sz="2000" spc="5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partials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50000"/>
              </a:lnSpc>
              <a:spcBef>
                <a:spcPts val="780"/>
              </a:spcBef>
            </a:pPr>
            <a:r>
              <a:rPr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NaCl</a:t>
            </a:r>
            <a:r>
              <a:rPr lang="en-US"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</a:t>
            </a:r>
            <a:r>
              <a:rPr lang="en-US" dirty="0"/>
              <a:t> Na</a:t>
            </a:r>
            <a:r>
              <a:rPr lang="en-US" baseline="30000" dirty="0"/>
              <a:t>+</a:t>
            </a:r>
            <a:r>
              <a:rPr lang="en-US" dirty="0"/>
              <a:t> + Cl</a:t>
            </a:r>
            <a:r>
              <a:rPr lang="ar-SA" spc="-1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     </a:t>
            </a:r>
            <a:r>
              <a:rPr lang="ar-SA" baseline="30000" dirty="0"/>
              <a:t>- </a:t>
            </a:r>
            <a:r>
              <a:rPr sz="2000" spc="-15" dirty="0" err="1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no.of</a:t>
            </a:r>
            <a:r>
              <a:rPr sz="2000" spc="-1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dissociation</a:t>
            </a:r>
            <a:r>
              <a:rPr sz="2000" spc="114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particles=2)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925">
              <a:lnSpc>
                <a:spcPct val="150000"/>
              </a:lnSpc>
              <a:spcBef>
                <a:spcPts val="795"/>
              </a:spcBef>
            </a:pPr>
            <a:r>
              <a:rPr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0.308</a:t>
            </a:r>
            <a:r>
              <a:rPr lang="en-US"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2 </a:t>
            </a:r>
            <a:r>
              <a:rPr lang="en-US"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 </a:t>
            </a:r>
            <a:r>
              <a:rPr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M=0.154</a:t>
            </a:r>
            <a:r>
              <a:rPr sz="2000" spc="-8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025B039-9766-4010-9C54-F5FD2DF58D37}"/>
              </a:ext>
            </a:extLst>
          </p:cNvPr>
          <p:cNvSpPr txBox="1"/>
          <p:nvPr/>
        </p:nvSpPr>
        <p:spPr>
          <a:xfrm>
            <a:off x="53162" y="46459"/>
            <a:ext cx="880375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calculate the concentration of an isotonic solution of a specific substance </a:t>
            </a:r>
            <a:endParaRPr lang="ar-SA" sz="20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C8C0C9C-9F7E-4DDF-8418-95DA07F46118}"/>
              </a:ext>
            </a:extLst>
          </p:cNvPr>
          <p:cNvSpPr txBox="1"/>
          <p:nvPr/>
        </p:nvSpPr>
        <p:spPr>
          <a:xfrm>
            <a:off x="122274" y="2920604"/>
            <a:ext cx="8287473" cy="38909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2700" marR="3714750">
              <a:lnSpc>
                <a:spcPct val="200000"/>
              </a:lnSpc>
            </a:pPr>
            <a:r>
              <a:rPr lang="en-US" b="1" spc="-40" dirty="0">
                <a:latin typeface="Calibri" panose="020F0502020204030204" pitchFamily="34" charset="0"/>
                <a:cs typeface="Calibri" panose="020F0502020204030204" pitchFamily="34" charset="0"/>
              </a:rPr>
              <a:t>-To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calculate in w/v %</a:t>
            </a:r>
            <a:r>
              <a:rPr lang="en-US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expression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M=mole/V (in</a:t>
            </a:r>
            <a:r>
              <a:rPr lang="en-US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L)</a:t>
            </a:r>
          </a:p>
          <a:p>
            <a:pPr marL="12700">
              <a:lnSpc>
                <a:spcPct val="200000"/>
              </a:lnSpc>
            </a:pPr>
            <a:r>
              <a:rPr lang="en-US" spc="-5" dirty="0" err="1">
                <a:latin typeface="Calibri" panose="020F0502020204030204" pitchFamily="34" charset="0"/>
                <a:cs typeface="Calibri" panose="020F0502020204030204" pitchFamily="34" charset="0"/>
              </a:rPr>
              <a:t>No.of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moles = 0.154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 0.1 (100 ml, because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want it as</a:t>
            </a:r>
            <a:r>
              <a:rPr lang="en-US" spc="-2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</a:p>
          <a:p>
            <a:pPr marL="12700" marR="4636770">
              <a:lnSpc>
                <a:spcPct val="200000"/>
              </a:lnSpc>
            </a:pPr>
            <a:r>
              <a:rPr lang="en-US" spc="-5" dirty="0" err="1">
                <a:latin typeface="Calibri" panose="020F0502020204030204" pitchFamily="34" charset="0"/>
                <a:cs typeface="Calibri" panose="020F0502020204030204" pitchFamily="34" charset="0"/>
              </a:rPr>
              <a:t>No.of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moles = 0.0154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moles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cs typeface="Calibri" panose="020F0502020204030204" pitchFamily="34" charset="0"/>
              </a:rPr>
              <a:t>No.ofmoles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(in g)/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Mwt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700" marR="4636770">
              <a:lnSpc>
                <a:spcPct val="200000"/>
              </a:lnSpc>
            </a:pPr>
            <a:r>
              <a:rPr lang="en-US" spc="-5" dirty="0" err="1">
                <a:latin typeface="Calibri" panose="020F0502020204030204" pitchFamily="34" charset="0"/>
                <a:cs typeface="Calibri" panose="020F0502020204030204" pitchFamily="34" charset="0"/>
              </a:rPr>
              <a:t>Wt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(in g)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= 0.0154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 58.5=0.9</a:t>
            </a:r>
            <a:r>
              <a:rPr lang="en-US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</a:p>
          <a:p>
            <a:pPr marL="12700"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=0.9 %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concentration of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NaCl </a:t>
            </a:r>
            <a:r>
              <a:rPr lang="en-US" spc="5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make an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isotonic</a:t>
            </a:r>
            <a:r>
              <a:rPr lang="en-US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5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661995D9-40E5-44E5-967E-B0FFC1F793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68" t="24290" r="27595" b="17071"/>
          <a:stretch/>
        </p:blipFill>
        <p:spPr>
          <a:xfrm>
            <a:off x="109841" y="118709"/>
            <a:ext cx="8825818" cy="647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2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FD9871C-BCEA-4803-951A-9215B1537070}"/>
              </a:ext>
            </a:extLst>
          </p:cNvPr>
          <p:cNvSpPr txBox="1">
            <a:spLocks/>
          </p:cNvSpPr>
          <p:nvPr/>
        </p:nvSpPr>
        <p:spPr>
          <a:xfrm>
            <a:off x="762000" y="-152400"/>
            <a:ext cx="9985655" cy="92333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en-US" sz="4000" b="1" spc="45" dirty="0">
                <a:solidFill>
                  <a:srgbClr val="00B050"/>
                </a:solidFill>
                <a:latin typeface="Century Gothic"/>
                <a:cs typeface="Century Gothic"/>
              </a:rPr>
              <a:t>Results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FE85F73-F0F2-4178-999E-12AA3E920279}"/>
              </a:ext>
            </a:extLst>
          </p:cNvPr>
          <p:cNvSpPr/>
          <p:nvPr/>
        </p:nvSpPr>
        <p:spPr>
          <a:xfrm>
            <a:off x="116958" y="923260"/>
            <a:ext cx="8777177" cy="5355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4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6D9AE03B-3C0D-4112-BBF7-61A53CE256E5}"/>
              </a:ext>
            </a:extLst>
          </p:cNvPr>
          <p:cNvSpPr txBox="1"/>
          <p:nvPr/>
        </p:nvSpPr>
        <p:spPr>
          <a:xfrm>
            <a:off x="80039" y="617631"/>
            <a:ext cx="8631865" cy="1050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It is often necessary 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detect the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presence of small quantities of blood in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urine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AC0B301-04AD-472B-A7A9-3BC3A50BD849}"/>
              </a:ext>
            </a:extLst>
          </p:cNvPr>
          <p:cNvSpPr txBox="1"/>
          <p:nvPr/>
        </p:nvSpPr>
        <p:spPr>
          <a:xfrm>
            <a:off x="80040" y="5334000"/>
            <a:ext cx="8787514" cy="82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000"/>
              </a:lnSpc>
            </a:pPr>
            <a:r>
              <a:rPr sz="2000" b="1" spc="-2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the test is not specific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blood as </a:t>
            </a:r>
            <a:r>
              <a:rPr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peroxidases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present in milk, potatoes  and </a:t>
            </a:r>
            <a:r>
              <a:rPr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pus,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well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ions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Fe+3,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Cu+2 and K+1 will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give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false 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sz="2000" spc="4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5A8E9A3-C225-495E-80BA-EB9F6A7C463E}"/>
              </a:ext>
            </a:extLst>
          </p:cNvPr>
          <p:cNvSpPr/>
          <p:nvPr/>
        </p:nvSpPr>
        <p:spPr>
          <a:xfrm>
            <a:off x="169530" y="2520712"/>
            <a:ext cx="8745869" cy="2209800"/>
          </a:xfrm>
          <a:prstGeom prst="rect">
            <a:avLst/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57150" cmpd="sng">
            <a:noFill/>
            <a:prstDash val="dash"/>
          </a:ln>
          <a:effectLst/>
        </p:spPr>
        <p:txBody>
          <a:bodyPr wrap="square" lIns="0" tIns="0" rIns="0" bIns="0" rtlCol="0"/>
          <a:lstStyle/>
          <a:p>
            <a:pPr algn="ctr"/>
            <a:endParaRPr lang="en-US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E84197D-AB3E-4192-99F7-7CBDE90BD0A8}"/>
              </a:ext>
            </a:extLst>
          </p:cNvPr>
          <p:cNvSpPr txBox="1"/>
          <p:nvPr/>
        </p:nvSpPr>
        <p:spPr>
          <a:xfrm>
            <a:off x="355600" y="161576"/>
            <a:ext cx="80807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Detection of blood by benzidine test</a:t>
            </a:r>
            <a:endParaRPr lang="ar-SA" sz="24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2022DB58-9F75-4BD7-A459-5A38B94E14AB}"/>
              </a:ext>
            </a:extLst>
          </p:cNvPr>
          <p:cNvSpPr/>
          <p:nvPr/>
        </p:nvSpPr>
        <p:spPr>
          <a:xfrm>
            <a:off x="425131" y="1939757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</a:t>
            </a:r>
            <a:endParaRPr lang="ar-SA" sz="24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5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DBC83FB-6035-4364-9627-A51F8EFA4479}"/>
              </a:ext>
            </a:extLst>
          </p:cNvPr>
          <p:cNvSpPr/>
          <p:nvPr/>
        </p:nvSpPr>
        <p:spPr>
          <a:xfrm>
            <a:off x="0" y="1770321"/>
            <a:ext cx="8679181" cy="3581400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 t="-16320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732493-CB7D-4EA5-A2D9-D188FCB7D879}"/>
              </a:ext>
            </a:extLst>
          </p:cNvPr>
          <p:cNvSpPr/>
          <p:nvPr/>
        </p:nvSpPr>
        <p:spPr>
          <a:xfrm>
            <a:off x="230372" y="457200"/>
            <a:ext cx="259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spc="75" dirty="0">
                <a:solidFill>
                  <a:srgbClr val="009242"/>
                </a:solidFill>
                <a:latin typeface="Century Gothic"/>
                <a:cs typeface="Century Gothic"/>
              </a:rPr>
              <a:t>Results</a:t>
            </a:r>
            <a:endParaRPr lang="en-US" sz="4000" u="sng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1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9D87D899-C0AC-4055-B513-EB73B4B0820C}"/>
              </a:ext>
            </a:extLst>
          </p:cNvPr>
          <p:cNvSpPr txBox="1"/>
          <p:nvPr/>
        </p:nvSpPr>
        <p:spPr>
          <a:xfrm>
            <a:off x="105294" y="1508762"/>
            <a:ext cx="8805950" cy="284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n-US" sz="24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Hemolysis</a:t>
            </a:r>
            <a:r>
              <a:rPr lang="en-US" sz="24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(from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Greek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Hemo: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meaning blood, - 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lysis,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meaning 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</a:t>
            </a:r>
            <a:r>
              <a:rPr sz="2400" spc="2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open)</a:t>
            </a:r>
          </a:p>
          <a:p>
            <a:pPr marL="12700" marR="112395" algn="just">
              <a:lnSpc>
                <a:spcPct val="120000"/>
              </a:lnSpc>
              <a:spcBef>
                <a:spcPts val="1435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breaking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open of 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red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blood cells and the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release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hemoglobin and the  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red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 contents into 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surrounding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fluid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(plasma)</a:t>
            </a:r>
            <a:endParaRPr lang="en-US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12395" algn="just">
              <a:lnSpc>
                <a:spcPct val="120000"/>
              </a:lnSpc>
              <a:spcBef>
                <a:spcPts val="1435"/>
              </a:spcBef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- Hemolysis may occur </a:t>
            </a:r>
            <a:r>
              <a:rPr lang="en-US" sz="2400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vivo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400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vitro.</a:t>
            </a:r>
            <a:endParaRPr sz="2400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FC9ACD6-B4C8-4909-99EA-7A0B53E58D1D}"/>
              </a:ext>
            </a:extLst>
          </p:cNvPr>
          <p:cNvSpPr txBox="1"/>
          <p:nvPr/>
        </p:nvSpPr>
        <p:spPr>
          <a:xfrm>
            <a:off x="421178" y="304800"/>
            <a:ext cx="273594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 Hemolysis </a:t>
            </a:r>
            <a:endParaRPr lang="ar-SA" sz="28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75EBFFE8-9F10-4D6E-95DD-397D41B69FBA}"/>
              </a:ext>
            </a:extLst>
          </p:cNvPr>
          <p:cNvSpPr txBox="1"/>
          <p:nvPr/>
        </p:nvSpPr>
        <p:spPr>
          <a:xfrm>
            <a:off x="184265" y="1095741"/>
            <a:ext cx="8566265" cy="2629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algn="just">
              <a:lnSpc>
                <a:spcPct val="120000"/>
              </a:lnSpc>
            </a:pPr>
            <a:r>
              <a:rPr lang="en-US" sz="2400" spc="-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Conditions that can cause hemolysis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include: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Immune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reactions, Infections,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Medications.  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Toxins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poisons.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marR="245745" indent="-91440" algn="just">
              <a:lnSpc>
                <a:spcPct val="12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699" marR="245745" algn="just">
              <a:lnSpc>
                <a:spcPct val="120000"/>
              </a:lnSpc>
            </a:pPr>
            <a:r>
              <a:rPr lang="en-US" sz="2400" spc="-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Because the concentration of potassium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inside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red blood cells is 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much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higher than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 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plasma and so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elevated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potassium is usually 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found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biochemistry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tests of  hemolysed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blood.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9A54A57-1811-45D2-AEB7-AB8535560E31}"/>
              </a:ext>
            </a:extLst>
          </p:cNvPr>
          <p:cNvSpPr/>
          <p:nvPr/>
        </p:nvSpPr>
        <p:spPr>
          <a:xfrm>
            <a:off x="5726084" y="4693767"/>
            <a:ext cx="3361943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2BB6DDC-8C2C-48F3-9992-402F2E34D584}"/>
              </a:ext>
            </a:extLst>
          </p:cNvPr>
          <p:cNvSpPr txBox="1"/>
          <p:nvPr/>
        </p:nvSpPr>
        <p:spPr>
          <a:xfrm>
            <a:off x="241069" y="415636"/>
            <a:ext cx="28079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Hemolysis in Vivo</a:t>
            </a:r>
            <a:endParaRPr lang="ar-SA" sz="28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2607CB9C-3319-4E37-B909-88BE20992123}"/>
              </a:ext>
            </a:extLst>
          </p:cNvPr>
          <p:cNvSpPr txBox="1">
            <a:spLocks/>
          </p:cNvSpPr>
          <p:nvPr/>
        </p:nvSpPr>
        <p:spPr>
          <a:xfrm>
            <a:off x="228600" y="363962"/>
            <a:ext cx="9985655" cy="861774"/>
          </a:xfrm>
          <a:prstGeom prst="rect">
            <a:avLst/>
          </a:prstGeom>
        </p:spPr>
        <p:txBody>
          <a:bodyPr vert="horz" wrap="square" lIns="0" tIns="304800" rIns="0" bIns="0" rtlCol="0" anchor="t">
            <a:sp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/>
            <a:r>
              <a:rPr lang="en-US" b="1" spc="5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Hemolysis </a:t>
            </a:r>
            <a:r>
              <a:rPr lang="en-US" b="1" spc="4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b="1" spc="34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6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vitro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D1EBE7B0-66D3-4C31-85FB-6881B6D1A1A3}"/>
              </a:ext>
            </a:extLst>
          </p:cNvPr>
          <p:cNvSpPr txBox="1"/>
          <p:nvPr/>
        </p:nvSpPr>
        <p:spPr>
          <a:xfrm>
            <a:off x="228600" y="1811762"/>
            <a:ext cx="8567738" cy="1619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ar-SA" sz="20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Placing RBCs in a 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hypotonic</a:t>
            </a:r>
            <a:r>
              <a:rPr sz="2000" spc="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50000"/>
              </a:lnSpc>
              <a:spcBef>
                <a:spcPts val="1140"/>
              </a:spcBef>
            </a:pPr>
            <a:r>
              <a:rPr lang="ar-SA" sz="2000" spc="-10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Improper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technique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during collection (eg.incorrect needle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size, excessive</a:t>
            </a:r>
            <a:r>
              <a:rPr sz="2000" spc="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suction)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50000"/>
              </a:lnSpc>
              <a:spcBef>
                <a:spcPts val="1125"/>
              </a:spcBef>
            </a:pPr>
            <a:r>
              <a:rPr lang="ar-SA" sz="20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pH imbalance (addition acid or</a:t>
            </a:r>
            <a:r>
              <a:rPr sz="20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base)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6126D0C-F93C-4867-B310-B16961DBE4A4}"/>
              </a:ext>
            </a:extLst>
          </p:cNvPr>
          <p:cNvSpPr txBox="1"/>
          <p:nvPr/>
        </p:nvSpPr>
        <p:spPr>
          <a:xfrm flipH="1">
            <a:off x="228600" y="4575117"/>
            <a:ext cx="8400011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- In this </a:t>
            </a:r>
            <a:r>
              <a:rPr lang="en-US"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lab </a:t>
            </a:r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blood hemolysis will be done </a:t>
            </a:r>
            <a:r>
              <a:rPr lang="en-US" sz="2000" spc="-5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sz="2000" spc="2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hypotonic solutions and pH imbalance.</a:t>
            </a:r>
          </a:p>
          <a:p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0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703D084A-0468-4A0D-A10C-9EBA5CA9AC1B}"/>
              </a:ext>
            </a:extLst>
          </p:cNvPr>
          <p:cNvSpPr txBox="1"/>
          <p:nvPr/>
        </p:nvSpPr>
        <p:spPr>
          <a:xfrm>
            <a:off x="228600" y="1981200"/>
            <a:ext cx="8539163" cy="1803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ar-SA" sz="20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Breaking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down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RBCs to release their content is often </a:t>
            </a:r>
            <a:r>
              <a:rPr lang="en-US"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necessary</a:t>
            </a:r>
            <a:r>
              <a:rPr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3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biochemistry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lang="ar-SA" sz="20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Estimation of</a:t>
            </a:r>
            <a:r>
              <a:rPr sz="2000" spc="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hemoglobin</a:t>
            </a:r>
            <a:endParaRPr lang="en-US" sz="20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140"/>
              </a:spcBef>
            </a:pPr>
            <a:r>
              <a:rPr lang="ar-SA" sz="2000" spc="-6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000" spc="-6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obtain erythrocyte free preparation of leukocyte and</a:t>
            </a:r>
            <a:r>
              <a:rPr sz="2000" spc="2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platelet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C9776966-73C5-4F4F-A112-A9F4E7F0BEB3}"/>
              </a:ext>
            </a:extLst>
          </p:cNvPr>
          <p:cNvSpPr txBox="1"/>
          <p:nvPr/>
        </p:nvSpPr>
        <p:spPr>
          <a:xfrm>
            <a:off x="1371600" y="765544"/>
            <a:ext cx="610936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9242"/>
                </a:solidFill>
              </a:rPr>
              <a:t>When blood Hemolysis should be done?</a:t>
            </a:r>
            <a:endParaRPr lang="ar-SA" sz="2400" b="1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5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A169E8C7-A3CE-4298-874D-33E38FC35206}"/>
              </a:ext>
            </a:extLst>
          </p:cNvPr>
          <p:cNvSpPr txBox="1"/>
          <p:nvPr/>
        </p:nvSpPr>
        <p:spPr>
          <a:xfrm>
            <a:off x="95698" y="1676399"/>
            <a:ext cx="8836466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</a:pPr>
            <a:r>
              <a:rPr sz="20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Osmosis: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It is the diffusion of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  <a:r>
              <a:rPr sz="2000" spc="-15" dirty="0">
                <a:latin typeface="Calibri" panose="020F0502020204030204" pitchFamily="34" charset="0"/>
                <a:cs typeface="Calibri" panose="020F0502020204030204" pitchFamily="34" charset="0"/>
              </a:rPr>
              <a:t>across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a selectivity preamble membrane 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a  region of higher solute conc</a:t>
            </a:r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entration.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 Once an equilibrium is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reached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flow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000" spc="4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stops</a:t>
            </a:r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sz="20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Osmotic </a:t>
            </a:r>
            <a:r>
              <a:rPr sz="2000" b="1" spc="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pressure:</a:t>
            </a:r>
            <a:r>
              <a:rPr lang="en-US" sz="2000" b="1" spc="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Diffusion of water across a membrane – osmosis – generates a</a:t>
            </a:r>
          </a:p>
          <a:p>
            <a:r>
              <a:rPr lang="en-US"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pressure called osmotic pressure.</a:t>
            </a:r>
            <a:endParaRPr sz="20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2A1F1E5-9A43-4A05-9EDC-C1B15D08AB37}"/>
              </a:ext>
            </a:extLst>
          </p:cNvPr>
          <p:cNvSpPr/>
          <p:nvPr/>
        </p:nvSpPr>
        <p:spPr>
          <a:xfrm>
            <a:off x="4677917" y="4011930"/>
            <a:ext cx="2341880" cy="406400"/>
          </a:xfrm>
          <a:custGeom>
            <a:avLst/>
            <a:gdLst/>
            <a:ahLst/>
            <a:cxnLst/>
            <a:rect l="l" t="t" r="r" b="b"/>
            <a:pathLst>
              <a:path w="2341879" h="406400">
                <a:moveTo>
                  <a:pt x="0" y="0"/>
                </a:moveTo>
                <a:lnTo>
                  <a:pt x="0" y="203200"/>
                </a:lnTo>
                <a:lnTo>
                  <a:pt x="2341371" y="203200"/>
                </a:lnTo>
                <a:lnTo>
                  <a:pt x="2341371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3C5D4FA-237F-4772-A483-3D768FA484AC}"/>
              </a:ext>
            </a:extLst>
          </p:cNvPr>
          <p:cNvSpPr/>
          <p:nvPr/>
        </p:nvSpPr>
        <p:spPr>
          <a:xfrm>
            <a:off x="4677917" y="4011930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5FD6E10F-4A32-4D53-923D-5AB6CE404893}"/>
              </a:ext>
            </a:extLst>
          </p:cNvPr>
          <p:cNvSpPr/>
          <p:nvPr/>
        </p:nvSpPr>
        <p:spPr>
          <a:xfrm>
            <a:off x="2335529" y="4011930"/>
            <a:ext cx="2341880" cy="406400"/>
          </a:xfrm>
          <a:custGeom>
            <a:avLst/>
            <a:gdLst/>
            <a:ahLst/>
            <a:cxnLst/>
            <a:rect l="l" t="t" r="r" b="b"/>
            <a:pathLst>
              <a:path w="2341879" h="406400">
                <a:moveTo>
                  <a:pt x="2341372" y="0"/>
                </a:moveTo>
                <a:lnTo>
                  <a:pt x="2341372" y="203200"/>
                </a:lnTo>
                <a:lnTo>
                  <a:pt x="0" y="203200"/>
                </a:lnTo>
                <a:lnTo>
                  <a:pt x="0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DD28B658-6277-4718-888B-CCB0D5353EEA}"/>
              </a:ext>
            </a:extLst>
          </p:cNvPr>
          <p:cNvSpPr/>
          <p:nvPr/>
        </p:nvSpPr>
        <p:spPr>
          <a:xfrm>
            <a:off x="1367790" y="441883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80" y="967740"/>
                </a:lnTo>
                <a:lnTo>
                  <a:pt x="1935480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18510689-0B95-4C82-823B-D1F079B01BB6}"/>
              </a:ext>
            </a:extLst>
          </p:cNvPr>
          <p:cNvSpPr/>
          <p:nvPr/>
        </p:nvSpPr>
        <p:spPr>
          <a:xfrm>
            <a:off x="1367790" y="441883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80" y="967740"/>
                </a:lnTo>
                <a:lnTo>
                  <a:pt x="1935480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28704A2F-C1F8-4271-BF72-7C3C8296E768}"/>
              </a:ext>
            </a:extLst>
          </p:cNvPr>
          <p:cNvSpPr txBox="1"/>
          <p:nvPr/>
        </p:nvSpPr>
        <p:spPr>
          <a:xfrm>
            <a:off x="1466088" y="4371722"/>
            <a:ext cx="1739900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04"/>
              </a:lnSpc>
            </a:pPr>
            <a:r>
              <a:rPr sz="28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</a:t>
            </a:r>
            <a:r>
              <a:rPr sz="2800" spc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704"/>
              </a:lnSpc>
            </a:pPr>
            <a:r>
              <a:rPr sz="28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741A70FF-6689-497F-BE03-C02A2C367019}"/>
              </a:ext>
            </a:extLst>
          </p:cNvPr>
          <p:cNvSpPr/>
          <p:nvPr/>
        </p:nvSpPr>
        <p:spPr>
          <a:xfrm>
            <a:off x="3732020" y="4418838"/>
            <a:ext cx="1934211" cy="967740"/>
          </a:xfrm>
          <a:custGeom>
            <a:avLst/>
            <a:gdLst/>
            <a:ahLst/>
            <a:cxnLst/>
            <a:rect l="l" t="t" r="r" b="b"/>
            <a:pathLst>
              <a:path w="1934209" h="967739">
                <a:moveTo>
                  <a:pt x="0" y="967740"/>
                </a:moveTo>
                <a:lnTo>
                  <a:pt x="1933955" y="967740"/>
                </a:lnTo>
                <a:lnTo>
                  <a:pt x="1933955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995ED89A-F3BA-486B-A15A-35030D9C291B}"/>
              </a:ext>
            </a:extLst>
          </p:cNvPr>
          <p:cNvSpPr/>
          <p:nvPr/>
        </p:nvSpPr>
        <p:spPr>
          <a:xfrm>
            <a:off x="3710178" y="4418838"/>
            <a:ext cx="1934211" cy="967740"/>
          </a:xfrm>
          <a:custGeom>
            <a:avLst/>
            <a:gdLst/>
            <a:ahLst/>
            <a:cxnLst/>
            <a:rect l="l" t="t" r="r" b="b"/>
            <a:pathLst>
              <a:path w="1934209" h="967739">
                <a:moveTo>
                  <a:pt x="0" y="967740"/>
                </a:moveTo>
                <a:lnTo>
                  <a:pt x="1933955" y="967740"/>
                </a:lnTo>
                <a:lnTo>
                  <a:pt x="1933955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id="{0E88382C-0A61-475B-896C-38815FA521E7}"/>
              </a:ext>
            </a:extLst>
          </p:cNvPr>
          <p:cNvSpPr txBox="1"/>
          <p:nvPr/>
        </p:nvSpPr>
        <p:spPr>
          <a:xfrm>
            <a:off x="4034917" y="4371722"/>
            <a:ext cx="1285240" cy="92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3704"/>
              </a:lnSpc>
            </a:pPr>
            <a:r>
              <a:rPr sz="28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Isotonic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704"/>
              </a:lnSpc>
            </a:pPr>
            <a:r>
              <a:rPr sz="28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6CD83553-5876-4E4E-8BCF-FF5515B19ECE}"/>
              </a:ext>
            </a:extLst>
          </p:cNvPr>
          <p:cNvSpPr/>
          <p:nvPr/>
        </p:nvSpPr>
        <p:spPr>
          <a:xfrm>
            <a:off x="6051041" y="441883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79" y="967740"/>
                </a:lnTo>
                <a:lnTo>
                  <a:pt x="1935479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5FE25DED-E4CE-4E59-9CAF-828385D52DDF}"/>
              </a:ext>
            </a:extLst>
          </p:cNvPr>
          <p:cNvSpPr/>
          <p:nvPr/>
        </p:nvSpPr>
        <p:spPr>
          <a:xfrm>
            <a:off x="6051041" y="441883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79" y="967740"/>
                </a:lnTo>
                <a:lnTo>
                  <a:pt x="1935479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10457B63-9D64-4BFE-8410-C9D181058612}"/>
              </a:ext>
            </a:extLst>
          </p:cNvPr>
          <p:cNvSpPr txBox="1"/>
          <p:nvPr/>
        </p:nvSpPr>
        <p:spPr>
          <a:xfrm>
            <a:off x="6073139" y="4371722"/>
            <a:ext cx="1891664" cy="911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04"/>
              </a:lnSpc>
            </a:pPr>
            <a:r>
              <a:rPr sz="24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</a:t>
            </a:r>
            <a:r>
              <a:rPr sz="2400" spc="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tonic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704"/>
              </a:lnSpc>
            </a:pPr>
            <a:r>
              <a:rPr sz="24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B579B23A-775B-4C0E-BA3D-C1ADF91BF9FB}"/>
              </a:ext>
            </a:extLst>
          </p:cNvPr>
          <p:cNvSpPr txBox="1"/>
          <p:nvPr/>
        </p:nvSpPr>
        <p:spPr>
          <a:xfrm flipH="1">
            <a:off x="1924132" y="567533"/>
            <a:ext cx="5619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9242"/>
                </a:solidFill>
              </a:rPr>
              <a:t>Osmosis and Osmotic Pressure</a:t>
            </a:r>
            <a:endParaRPr lang="ar-SA" sz="2400" b="1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2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2BBA038C-0843-4D9E-A233-6F7261612B2A}"/>
              </a:ext>
            </a:extLst>
          </p:cNvPr>
          <p:cNvSpPr txBox="1"/>
          <p:nvPr/>
        </p:nvSpPr>
        <p:spPr>
          <a:xfrm>
            <a:off x="74428" y="1038447"/>
            <a:ext cx="8835656" cy="273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247650" indent="-91440" algn="just">
              <a:lnSpc>
                <a:spcPct val="110000"/>
              </a:lnSpc>
            </a:pPr>
            <a:r>
              <a:rPr lang="ar-SA" sz="24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 solution that has the same salt concentration as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normal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cells of the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body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  the blood, having equal </a:t>
            </a:r>
            <a:r>
              <a:rPr sz="2400" b="1" spc="-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osmotic</a:t>
            </a:r>
            <a:r>
              <a:rPr sz="2400" b="1" spc="8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pressure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10000"/>
              </a:lnSpc>
              <a:spcBef>
                <a:spcPts val="1100"/>
              </a:spcBef>
            </a:pPr>
            <a:r>
              <a:rPr lang="ar-SA" sz="24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Example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Isotonic solution is </a:t>
            </a:r>
            <a:r>
              <a:rPr sz="2400" b="1" spc="-5" dirty="0">
                <a:solidFill>
                  <a:srgbClr val="006F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sodium chloride 0.9%,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same</a:t>
            </a:r>
            <a:r>
              <a:rPr sz="2400" spc="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osmotic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110000"/>
              </a:lnSpc>
            </a:pPr>
            <a:r>
              <a:rPr lang="en-US" sz="24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ressure as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serum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affect the membranes 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RBCs.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marR="5080" indent="-91440" algn="just">
              <a:lnSpc>
                <a:spcPct val="110000"/>
              </a:lnSpc>
              <a:spcBef>
                <a:spcPts val="1425"/>
              </a:spcBef>
            </a:pPr>
            <a:r>
              <a:rPr lang="ar-SA" sz="2400" spc="-5" dirty="0">
                <a:solidFill>
                  <a:srgbClr val="1CAC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hospitals, intravenous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fluids are isotonic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1420614-7215-4F5E-B04A-3A81163E7F73}"/>
              </a:ext>
            </a:extLst>
          </p:cNvPr>
          <p:cNvSpPr/>
          <p:nvPr/>
        </p:nvSpPr>
        <p:spPr>
          <a:xfrm>
            <a:off x="4928863" y="3776312"/>
            <a:ext cx="4140709" cy="3009012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009242"/>
              </a:solidFill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id="{89B7C98E-D16D-4225-B156-152E4057247C}"/>
              </a:ext>
            </a:extLst>
          </p:cNvPr>
          <p:cNvSpPr txBox="1"/>
          <p:nvPr/>
        </p:nvSpPr>
        <p:spPr>
          <a:xfrm>
            <a:off x="462378" y="368564"/>
            <a:ext cx="3099530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3704"/>
              </a:lnSpc>
            </a:pPr>
            <a:r>
              <a:rPr sz="3200" b="1" spc="-1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Isotonic</a:t>
            </a:r>
            <a:r>
              <a:rPr lang="ar-SA" sz="32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36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226C81-D5A5-45F8-B596-B971567D6323}"/>
              </a:ext>
            </a:extLst>
          </p:cNvPr>
          <p:cNvSpPr txBox="1"/>
          <p:nvPr/>
        </p:nvSpPr>
        <p:spPr>
          <a:xfrm>
            <a:off x="845288" y="6311408"/>
            <a:ext cx="745342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Solute inside the cell </a:t>
            </a:r>
            <a:r>
              <a:rPr lang="en-US" sz="2800" b="1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=</a:t>
            </a:r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 Solute outside the cell  </a:t>
            </a:r>
          </a:p>
        </p:txBody>
      </p:sp>
    </p:spTree>
    <p:extLst>
      <p:ext uri="{BB962C8B-B14F-4D97-AF65-F5344CB8AC3E}">
        <p14:creationId xmlns:p14="http://schemas.microsoft.com/office/powerpoint/2010/main" val="73865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5FC60754-CA59-400E-99E9-E030FD41B34B}"/>
              </a:ext>
            </a:extLst>
          </p:cNvPr>
          <p:cNvSpPr txBox="1"/>
          <p:nvPr/>
        </p:nvSpPr>
        <p:spPr>
          <a:xfrm>
            <a:off x="0" y="1219200"/>
            <a:ext cx="8963247" cy="4672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5080" algn="just">
              <a:lnSpc>
                <a:spcPct val="140000"/>
              </a:lnSpc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hypotonic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solution, there is a </a:t>
            </a:r>
            <a:r>
              <a:rPr sz="2400" u="sng" spc="-25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sz="2400" u="sng" spc="-5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concentration of solute outside a cell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, creating  an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environment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osmotic pressure than what is contained within the</a:t>
            </a:r>
            <a:r>
              <a:rPr sz="2400" spc="3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cell.</a:t>
            </a:r>
            <a:endParaRPr lang="en-US" sz="2400" spc="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marR="5080" algn="just">
              <a:lnSpc>
                <a:spcPct val="50000"/>
              </a:lnSpc>
            </a:pP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40000"/>
              </a:lnSpc>
              <a:spcBef>
                <a:spcPts val="1100"/>
              </a:spcBef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RBCs will burst or</a:t>
            </a:r>
            <a:r>
              <a:rPr sz="24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hemolyzed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50000"/>
              </a:lnSpc>
            </a:pPr>
            <a:endParaRPr lang="en-US" sz="2400" spc="-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39" algn="just">
              <a:lnSpc>
                <a:spcPct val="140000"/>
              </a:lnSpc>
            </a:pP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concentration of NaCl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that is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than 0.9%, will be considered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hypotonic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4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0E8C1C9-7D16-4CE8-B3FF-649B136ADE0A}"/>
              </a:ext>
            </a:extLst>
          </p:cNvPr>
          <p:cNvSpPr/>
          <p:nvPr/>
        </p:nvSpPr>
        <p:spPr>
          <a:xfrm>
            <a:off x="5544273" y="2422288"/>
            <a:ext cx="2934110" cy="2392779"/>
          </a:xfrm>
          <a:prstGeom prst="rect">
            <a:avLst/>
          </a:prstGeom>
          <a:blipFill>
            <a:blip r:embed="rId2" cstate="print"/>
            <a:srcRect/>
            <a:stretch>
              <a:fillRect l="-10219" t="-13770" r="-6295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6E8002-437B-4B9B-B85F-8B7C634A7F14}"/>
              </a:ext>
            </a:extLst>
          </p:cNvPr>
          <p:cNvSpPr txBox="1"/>
          <p:nvPr/>
        </p:nvSpPr>
        <p:spPr>
          <a:xfrm>
            <a:off x="996801" y="6180937"/>
            <a:ext cx="740291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Solute inside the cell </a:t>
            </a:r>
            <a:r>
              <a:rPr lang="en-US" sz="2800" b="1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&gt;</a:t>
            </a:r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 Solute outside the cell </a:t>
            </a: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C47498A5-16EA-439C-AFF3-006CE6A3E395}"/>
              </a:ext>
            </a:extLst>
          </p:cNvPr>
          <p:cNvSpPr txBox="1"/>
          <p:nvPr/>
        </p:nvSpPr>
        <p:spPr>
          <a:xfrm>
            <a:off x="525107" y="225024"/>
            <a:ext cx="4248912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</a:t>
            </a:r>
            <a:r>
              <a:rPr sz="3200" b="1" spc="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</a:t>
            </a:r>
            <a:r>
              <a:rPr lang="ar-SA" sz="32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36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522B0231-D280-4E5E-9650-0032AE46666B}"/>
              </a:ext>
            </a:extLst>
          </p:cNvPr>
          <p:cNvSpPr txBox="1"/>
          <p:nvPr/>
        </p:nvSpPr>
        <p:spPr>
          <a:xfrm>
            <a:off x="69112" y="676940"/>
            <a:ext cx="8670851" cy="5178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lang="en-US"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hypertonic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solution, there is </a:t>
            </a:r>
            <a:r>
              <a:rPr lang="en-US" sz="2400" u="sng" spc="-5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u="sng" spc="-25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2400" u="sng" spc="-5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concentration of solute outside a cell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, creating  an </a:t>
            </a:r>
            <a:r>
              <a:rPr lang="en-US"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environment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osmotic pressure than what is contained within the</a:t>
            </a:r>
            <a:r>
              <a:rPr lang="en-US" sz="2400" spc="3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5" dirty="0">
                <a:latin typeface="Calibri" panose="020F0502020204030204" pitchFamily="34" charset="0"/>
                <a:cs typeface="Calibri" panose="020F0502020204030204" pitchFamily="34" charset="0"/>
              </a:rPr>
              <a:t>cell.</a:t>
            </a:r>
          </a:p>
          <a:p>
            <a:pPr marL="457200" indent="-457200" algn="just">
              <a:lnSpc>
                <a:spcPct val="5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5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lnSpc>
                <a:spcPct val="120000"/>
              </a:lnSpc>
              <a:spcBef>
                <a:spcPts val="5"/>
              </a:spcBef>
              <a:buFontTx/>
              <a:buChar char="-"/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RBCs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will shrink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700" algn="just">
              <a:lnSpc>
                <a:spcPct val="120000"/>
              </a:lnSpc>
              <a:spcBef>
                <a:spcPts val="5"/>
              </a:spcBef>
            </a:pPr>
            <a:endParaRPr lang="en-US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20000"/>
              </a:lnSpc>
              <a:spcBef>
                <a:spcPts val="5"/>
              </a:spcBef>
            </a:pPr>
            <a:endParaRPr lang="en-US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lnSpc>
                <a:spcPct val="120000"/>
              </a:lnSpc>
              <a:spcBef>
                <a:spcPts val="5"/>
              </a:spcBef>
              <a:buFontTx/>
              <a:buChar char="-"/>
            </a:pP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concentration of </a:t>
            </a:r>
            <a:r>
              <a:rPr lang="en-US" sz="24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NaCl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that is 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than 0.9%, will be considered </a:t>
            </a:r>
            <a:r>
              <a:rPr lang="en-US"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hypotonic </a:t>
            </a:r>
            <a:r>
              <a:rPr lang="en-US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2400" spc="4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A02EFE2-D500-4A8D-9D1D-C70AA790B404}"/>
              </a:ext>
            </a:extLst>
          </p:cNvPr>
          <p:cNvSpPr/>
          <p:nvPr/>
        </p:nvSpPr>
        <p:spPr>
          <a:xfrm>
            <a:off x="5497975" y="2098787"/>
            <a:ext cx="3390845" cy="2820454"/>
          </a:xfrm>
          <a:prstGeom prst="rect">
            <a:avLst/>
          </a:prstGeom>
          <a:blipFill>
            <a:blip r:embed="rId2" cstate="print"/>
            <a:srcRect/>
            <a:stretch>
              <a:fillRect t="-22418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65BDB-A8E3-4FB4-A894-8ED46097916D}"/>
              </a:ext>
            </a:extLst>
          </p:cNvPr>
          <p:cNvSpPr txBox="1"/>
          <p:nvPr/>
        </p:nvSpPr>
        <p:spPr>
          <a:xfrm>
            <a:off x="925032" y="6121623"/>
            <a:ext cx="745342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Solute inside the cell </a:t>
            </a:r>
            <a:r>
              <a:rPr lang="en-US" sz="2800" b="1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&lt;</a:t>
            </a:r>
            <a:r>
              <a:rPr lang="en-US" sz="2800" b="1" dirty="0">
                <a:solidFill>
                  <a:srgbClr val="000090"/>
                </a:solidFill>
                <a:latin typeface="Abadi MT Condensed Light"/>
                <a:cs typeface="Abadi MT Condensed Light"/>
              </a:rPr>
              <a:t> Solute outside the cell  </a:t>
            </a:r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9A1079CE-61F0-4E6E-ADB1-655E0BD0955F}"/>
              </a:ext>
            </a:extLst>
          </p:cNvPr>
          <p:cNvSpPr txBox="1"/>
          <p:nvPr/>
        </p:nvSpPr>
        <p:spPr>
          <a:xfrm>
            <a:off x="310292" y="64856"/>
            <a:ext cx="4033107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</a:t>
            </a:r>
            <a:r>
              <a:rPr sz="3200" b="1" spc="60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tonic</a:t>
            </a:r>
            <a:r>
              <a:rPr lang="ar-SA" sz="3200" b="1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b="1" spc="-5" dirty="0">
                <a:solidFill>
                  <a:srgbClr val="0092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sz="32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8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مخصص 3">
      <a:dk1>
        <a:srgbClr val="000000"/>
      </a:dk1>
      <a:lt1>
        <a:srgbClr val="FFFFFF"/>
      </a:lt1>
      <a:dk2>
        <a:srgbClr val="009644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1097</TotalTime>
  <Words>691</Words>
  <Application>Microsoft Office PowerPoint</Application>
  <PresentationFormat>عرض على الشاشة (4:3)</PresentationFormat>
  <Paragraphs>86</Paragraphs>
  <Slides>14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Abadi MT Condensed Light</vt:lpstr>
      <vt:lpstr>Arial</vt:lpstr>
      <vt:lpstr>Arial Black</vt:lpstr>
      <vt:lpstr>Calibri</vt:lpstr>
      <vt:lpstr>Century Gothic</vt:lpstr>
      <vt:lpstr>Essential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Mac</dc:creator>
  <cp:lastModifiedBy>ls s</cp:lastModifiedBy>
  <cp:revision>39</cp:revision>
  <dcterms:created xsi:type="dcterms:W3CDTF">2014-10-11T17:15:44Z</dcterms:created>
  <dcterms:modified xsi:type="dcterms:W3CDTF">2019-10-27T19:26:29Z</dcterms:modified>
</cp:coreProperties>
</file>