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151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14DF61D-5E15-49F0-9D46-7A12420D4953}"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529AE1-0787-4510-A216-4BB7384E04FA}" type="slidenum">
              <a:rPr lang="en-US" smtClean="0"/>
              <a:t>‹#›</a:t>
            </a:fld>
            <a:endParaRPr lang="en-US"/>
          </a:p>
        </p:txBody>
      </p:sp>
    </p:spTree>
    <p:extLst>
      <p:ext uri="{BB962C8B-B14F-4D97-AF65-F5344CB8AC3E}">
        <p14:creationId xmlns:p14="http://schemas.microsoft.com/office/powerpoint/2010/main" val="3587235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4DF61D-5E15-49F0-9D46-7A12420D4953}"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529AE1-0787-4510-A216-4BB7384E04FA}" type="slidenum">
              <a:rPr lang="en-US" smtClean="0"/>
              <a:t>‹#›</a:t>
            </a:fld>
            <a:endParaRPr lang="en-US"/>
          </a:p>
        </p:txBody>
      </p:sp>
    </p:spTree>
    <p:extLst>
      <p:ext uri="{BB962C8B-B14F-4D97-AF65-F5344CB8AC3E}">
        <p14:creationId xmlns:p14="http://schemas.microsoft.com/office/powerpoint/2010/main" val="1352167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4DF61D-5E15-49F0-9D46-7A12420D4953}"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529AE1-0787-4510-A216-4BB7384E04FA}" type="slidenum">
              <a:rPr lang="en-US" smtClean="0"/>
              <a:t>‹#›</a:t>
            </a:fld>
            <a:endParaRPr lang="en-US"/>
          </a:p>
        </p:txBody>
      </p:sp>
    </p:spTree>
    <p:extLst>
      <p:ext uri="{BB962C8B-B14F-4D97-AF65-F5344CB8AC3E}">
        <p14:creationId xmlns:p14="http://schemas.microsoft.com/office/powerpoint/2010/main" val="3379892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4DF61D-5E15-49F0-9D46-7A12420D4953}"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529AE1-0787-4510-A216-4BB7384E04FA}" type="slidenum">
              <a:rPr lang="en-US" smtClean="0"/>
              <a:t>‹#›</a:t>
            </a:fld>
            <a:endParaRPr lang="en-US"/>
          </a:p>
        </p:txBody>
      </p:sp>
    </p:spTree>
    <p:extLst>
      <p:ext uri="{BB962C8B-B14F-4D97-AF65-F5344CB8AC3E}">
        <p14:creationId xmlns:p14="http://schemas.microsoft.com/office/powerpoint/2010/main" val="2535396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4DF61D-5E15-49F0-9D46-7A12420D4953}"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529AE1-0787-4510-A216-4BB7384E04FA}" type="slidenum">
              <a:rPr lang="en-US" smtClean="0"/>
              <a:t>‹#›</a:t>
            </a:fld>
            <a:endParaRPr lang="en-US"/>
          </a:p>
        </p:txBody>
      </p:sp>
    </p:spTree>
    <p:extLst>
      <p:ext uri="{BB962C8B-B14F-4D97-AF65-F5344CB8AC3E}">
        <p14:creationId xmlns:p14="http://schemas.microsoft.com/office/powerpoint/2010/main" val="2024368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4DF61D-5E15-49F0-9D46-7A12420D4953}" type="datetimeFigureOut">
              <a:rPr lang="en-US" smtClean="0"/>
              <a:t>3/10/2021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529AE1-0787-4510-A216-4BB7384E04FA}" type="slidenum">
              <a:rPr lang="en-US" smtClean="0"/>
              <a:t>‹#›</a:t>
            </a:fld>
            <a:endParaRPr lang="en-US"/>
          </a:p>
        </p:txBody>
      </p:sp>
    </p:spTree>
    <p:extLst>
      <p:ext uri="{BB962C8B-B14F-4D97-AF65-F5344CB8AC3E}">
        <p14:creationId xmlns:p14="http://schemas.microsoft.com/office/powerpoint/2010/main" val="822009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14DF61D-5E15-49F0-9D46-7A12420D4953}" type="datetimeFigureOut">
              <a:rPr lang="en-US" smtClean="0"/>
              <a:t>3/10/2021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529AE1-0787-4510-A216-4BB7384E04FA}" type="slidenum">
              <a:rPr lang="en-US" smtClean="0"/>
              <a:t>‹#›</a:t>
            </a:fld>
            <a:endParaRPr lang="en-US"/>
          </a:p>
        </p:txBody>
      </p:sp>
    </p:spTree>
    <p:extLst>
      <p:ext uri="{BB962C8B-B14F-4D97-AF65-F5344CB8AC3E}">
        <p14:creationId xmlns:p14="http://schemas.microsoft.com/office/powerpoint/2010/main" val="702653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14DF61D-5E15-49F0-9D46-7A12420D4953}" type="datetimeFigureOut">
              <a:rPr lang="en-US" smtClean="0"/>
              <a:t>3/10/2021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529AE1-0787-4510-A216-4BB7384E04FA}" type="slidenum">
              <a:rPr lang="en-US" smtClean="0"/>
              <a:t>‹#›</a:t>
            </a:fld>
            <a:endParaRPr lang="en-US"/>
          </a:p>
        </p:txBody>
      </p:sp>
    </p:spTree>
    <p:extLst>
      <p:ext uri="{BB962C8B-B14F-4D97-AF65-F5344CB8AC3E}">
        <p14:creationId xmlns:p14="http://schemas.microsoft.com/office/powerpoint/2010/main" val="711708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4DF61D-5E15-49F0-9D46-7A12420D4953}" type="datetimeFigureOut">
              <a:rPr lang="en-US" smtClean="0"/>
              <a:t>3/10/2021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529AE1-0787-4510-A216-4BB7384E04FA}" type="slidenum">
              <a:rPr lang="en-US" smtClean="0"/>
              <a:t>‹#›</a:t>
            </a:fld>
            <a:endParaRPr lang="en-US"/>
          </a:p>
        </p:txBody>
      </p:sp>
    </p:spTree>
    <p:extLst>
      <p:ext uri="{BB962C8B-B14F-4D97-AF65-F5344CB8AC3E}">
        <p14:creationId xmlns:p14="http://schemas.microsoft.com/office/powerpoint/2010/main" val="2123595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4DF61D-5E15-49F0-9D46-7A12420D4953}" type="datetimeFigureOut">
              <a:rPr lang="en-US" smtClean="0"/>
              <a:t>3/10/2021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529AE1-0787-4510-A216-4BB7384E04FA}" type="slidenum">
              <a:rPr lang="en-US" smtClean="0"/>
              <a:t>‹#›</a:t>
            </a:fld>
            <a:endParaRPr lang="en-US"/>
          </a:p>
        </p:txBody>
      </p:sp>
    </p:spTree>
    <p:extLst>
      <p:ext uri="{BB962C8B-B14F-4D97-AF65-F5344CB8AC3E}">
        <p14:creationId xmlns:p14="http://schemas.microsoft.com/office/powerpoint/2010/main" val="675793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4DF61D-5E15-49F0-9D46-7A12420D4953}" type="datetimeFigureOut">
              <a:rPr lang="en-US" smtClean="0"/>
              <a:t>3/10/2021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529AE1-0787-4510-A216-4BB7384E04FA}" type="slidenum">
              <a:rPr lang="en-US" smtClean="0"/>
              <a:t>‹#›</a:t>
            </a:fld>
            <a:endParaRPr lang="en-US"/>
          </a:p>
        </p:txBody>
      </p:sp>
    </p:spTree>
    <p:extLst>
      <p:ext uri="{BB962C8B-B14F-4D97-AF65-F5344CB8AC3E}">
        <p14:creationId xmlns:p14="http://schemas.microsoft.com/office/powerpoint/2010/main" val="2474428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4DF61D-5E15-49F0-9D46-7A12420D4953}" type="datetimeFigureOut">
              <a:rPr lang="en-US" smtClean="0"/>
              <a:t>3/10/2021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529AE1-0787-4510-A216-4BB7384E04FA}" type="slidenum">
              <a:rPr lang="en-US" smtClean="0"/>
              <a:t>‹#›</a:t>
            </a:fld>
            <a:endParaRPr lang="en-US"/>
          </a:p>
        </p:txBody>
      </p:sp>
    </p:spTree>
    <p:extLst>
      <p:ext uri="{BB962C8B-B14F-4D97-AF65-F5344CB8AC3E}">
        <p14:creationId xmlns:p14="http://schemas.microsoft.com/office/powerpoint/2010/main" val="33157442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332656"/>
            <a:ext cx="6192180" cy="4128120"/>
          </a:xfrm>
          <a:prstGeom prst="rect">
            <a:avLst/>
          </a:prstGeom>
        </p:spPr>
      </p:pic>
      <p:pic>
        <p:nvPicPr>
          <p:cNvPr id="5" name="Picture 4"/>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75856" y="4653136"/>
            <a:ext cx="2370455" cy="939165"/>
          </a:xfrm>
          <a:prstGeom prst="rect">
            <a:avLst/>
          </a:prstGeom>
        </p:spPr>
      </p:pic>
    </p:spTree>
    <p:extLst>
      <p:ext uri="{BB962C8B-B14F-4D97-AF65-F5344CB8AC3E}">
        <p14:creationId xmlns:p14="http://schemas.microsoft.com/office/powerpoint/2010/main" val="1962928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atclaw ro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4114" y="1069674"/>
            <a:ext cx="5596536" cy="440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auto">
          <a:xfrm>
            <a:off x="1449433" y="5661025"/>
            <a:ext cx="635943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rtl="1" eaLnBrk="1" hangingPunct="1"/>
            <a:r>
              <a:rPr lang="ar-SA" altLang="en-US" sz="2000" b="1" dirty="0">
                <a:solidFill>
                  <a:srgbClr val="0070C0"/>
                </a:solidFill>
              </a:rPr>
              <a:t>قطاع عرضي في جذر </a:t>
            </a:r>
            <a:r>
              <a:rPr lang="ar-SA" altLang="en-US" sz="2000" b="1" dirty="0" smtClean="0">
                <a:solidFill>
                  <a:srgbClr val="0070C0"/>
                </a:solidFill>
              </a:rPr>
              <a:t>فلقة واحدة </a:t>
            </a:r>
            <a:r>
              <a:rPr lang="ar-SA" altLang="en-US" sz="2000" b="1" dirty="0">
                <a:solidFill>
                  <a:srgbClr val="0070C0"/>
                </a:solidFill>
              </a:rPr>
              <a:t>يوضح </a:t>
            </a:r>
            <a:r>
              <a:rPr lang="ar-SA" altLang="en-US" sz="2000" b="1" dirty="0" smtClean="0">
                <a:solidFill>
                  <a:srgbClr val="0070C0"/>
                </a:solidFill>
              </a:rPr>
              <a:t>البشرة الداخلية </a:t>
            </a:r>
            <a:r>
              <a:rPr lang="ar-SA" altLang="en-US" sz="2000" b="1" dirty="0">
                <a:solidFill>
                  <a:srgbClr val="0070C0"/>
                </a:solidFill>
              </a:rPr>
              <a:t>وخلايا المرور بها</a:t>
            </a:r>
          </a:p>
          <a:p>
            <a:pPr algn="ctr" rtl="1" eaLnBrk="1" hangingPunct="1"/>
            <a:r>
              <a:rPr lang="ar-SA" altLang="en-US" sz="2000" b="1" dirty="0">
                <a:solidFill>
                  <a:srgbClr val="0070C0"/>
                </a:solidFill>
              </a:rPr>
              <a:t>وكذلك </a:t>
            </a:r>
            <a:r>
              <a:rPr lang="ar-SA" altLang="en-US" sz="2000" b="1" dirty="0" smtClean="0">
                <a:solidFill>
                  <a:srgbClr val="0070C0"/>
                </a:solidFill>
              </a:rPr>
              <a:t>أوعية </a:t>
            </a:r>
            <a:r>
              <a:rPr lang="ar-SA" altLang="en-US" sz="2000" b="1" dirty="0">
                <a:solidFill>
                  <a:srgbClr val="0070C0"/>
                </a:solidFill>
              </a:rPr>
              <a:t>الخشب واللحاء</a:t>
            </a:r>
            <a:endParaRPr lang="en-US" altLang="en-US" sz="2000" b="1" dirty="0">
              <a:solidFill>
                <a:srgbClr val="0070C0"/>
              </a:solidFill>
            </a:endParaRPr>
          </a:p>
        </p:txBody>
      </p:sp>
      <p:sp>
        <p:nvSpPr>
          <p:cNvPr id="6" name="Line 8"/>
          <p:cNvSpPr>
            <a:spLocks noChangeShapeType="1"/>
          </p:cNvSpPr>
          <p:nvPr/>
        </p:nvSpPr>
        <p:spPr bwMode="auto">
          <a:xfrm flipH="1" flipV="1">
            <a:off x="1653381" y="2622429"/>
            <a:ext cx="736134" cy="6520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 name="Line 9"/>
          <p:cNvSpPr>
            <a:spLocks noChangeShapeType="1"/>
          </p:cNvSpPr>
          <p:nvPr/>
        </p:nvSpPr>
        <p:spPr bwMode="auto">
          <a:xfrm flipH="1">
            <a:off x="1561380" y="4252404"/>
            <a:ext cx="781168" cy="48580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Line 10"/>
          <p:cNvSpPr>
            <a:spLocks noChangeShapeType="1"/>
          </p:cNvSpPr>
          <p:nvPr/>
        </p:nvSpPr>
        <p:spPr bwMode="auto">
          <a:xfrm flipV="1">
            <a:off x="6702724" y="3252157"/>
            <a:ext cx="1216325" cy="2588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Line 11"/>
          <p:cNvSpPr>
            <a:spLocks noChangeShapeType="1"/>
          </p:cNvSpPr>
          <p:nvPr/>
        </p:nvSpPr>
        <p:spPr bwMode="auto">
          <a:xfrm flipV="1">
            <a:off x="5995358" y="1844675"/>
            <a:ext cx="2177092" cy="14906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Line 12"/>
          <p:cNvSpPr>
            <a:spLocks noChangeShapeType="1"/>
          </p:cNvSpPr>
          <p:nvPr/>
        </p:nvSpPr>
        <p:spPr bwMode="auto">
          <a:xfrm flipH="1">
            <a:off x="1766288" y="2535238"/>
            <a:ext cx="1442737" cy="6064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Text Box 13"/>
          <p:cNvSpPr txBox="1">
            <a:spLocks noChangeArrowheads="1"/>
          </p:cNvSpPr>
          <p:nvPr/>
        </p:nvSpPr>
        <p:spPr bwMode="auto">
          <a:xfrm>
            <a:off x="8197850" y="1514475"/>
            <a:ext cx="806450" cy="366713"/>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a:t>لحاء</a:t>
            </a:r>
            <a:endParaRPr lang="en-US" altLang="en-US"/>
          </a:p>
        </p:txBody>
      </p:sp>
      <p:sp>
        <p:nvSpPr>
          <p:cNvPr id="12" name="Text Box 14"/>
          <p:cNvSpPr txBox="1">
            <a:spLocks noChangeArrowheads="1"/>
          </p:cNvSpPr>
          <p:nvPr/>
        </p:nvSpPr>
        <p:spPr bwMode="auto">
          <a:xfrm>
            <a:off x="8005313" y="3141663"/>
            <a:ext cx="998988" cy="36933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spcBef>
                <a:spcPct val="50000"/>
              </a:spcBef>
            </a:pPr>
            <a:r>
              <a:rPr lang="ar-SA" altLang="en-US"/>
              <a:t>خشب اول</a:t>
            </a:r>
            <a:endParaRPr lang="en-US" altLang="en-US"/>
          </a:p>
        </p:txBody>
      </p:sp>
      <p:sp>
        <p:nvSpPr>
          <p:cNvPr id="13" name="Text Box 15"/>
          <p:cNvSpPr txBox="1">
            <a:spLocks noChangeArrowheads="1"/>
          </p:cNvSpPr>
          <p:nvPr/>
        </p:nvSpPr>
        <p:spPr bwMode="auto">
          <a:xfrm>
            <a:off x="543464" y="4787660"/>
            <a:ext cx="1109916" cy="366713"/>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dirty="0"/>
              <a:t>خشب تالي</a:t>
            </a:r>
            <a:endParaRPr lang="en-US" altLang="en-US" dirty="0"/>
          </a:p>
        </p:txBody>
      </p:sp>
      <p:sp>
        <p:nvSpPr>
          <p:cNvPr id="14" name="Text Box 16"/>
          <p:cNvSpPr txBox="1">
            <a:spLocks noChangeArrowheads="1"/>
          </p:cNvSpPr>
          <p:nvPr/>
        </p:nvSpPr>
        <p:spPr bwMode="auto">
          <a:xfrm>
            <a:off x="612053" y="2968624"/>
            <a:ext cx="1041328" cy="366713"/>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dirty="0"/>
              <a:t>خلية مرور</a:t>
            </a:r>
            <a:endParaRPr lang="en-US" altLang="en-US" dirty="0"/>
          </a:p>
        </p:txBody>
      </p:sp>
      <p:sp>
        <p:nvSpPr>
          <p:cNvPr id="15" name="Text Box 18"/>
          <p:cNvSpPr txBox="1">
            <a:spLocks noChangeArrowheads="1"/>
          </p:cNvSpPr>
          <p:nvPr/>
        </p:nvSpPr>
        <p:spPr bwMode="auto">
          <a:xfrm>
            <a:off x="612052" y="2367756"/>
            <a:ext cx="1043876" cy="36933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dirty="0" smtClean="0"/>
              <a:t>بشرة داخلية</a:t>
            </a:r>
            <a:endParaRPr lang="en-US" altLang="en-US" dirty="0"/>
          </a:p>
        </p:txBody>
      </p:sp>
      <p:sp>
        <p:nvSpPr>
          <p:cNvPr id="16" name="Line 19"/>
          <p:cNvSpPr>
            <a:spLocks noChangeShapeType="1"/>
          </p:cNvSpPr>
          <p:nvPr/>
        </p:nvSpPr>
        <p:spPr bwMode="auto">
          <a:xfrm flipH="1" flipV="1">
            <a:off x="1653380" y="1328467"/>
            <a:ext cx="1126527" cy="19394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Text Box 20"/>
          <p:cNvSpPr txBox="1">
            <a:spLocks noChangeArrowheads="1"/>
          </p:cNvSpPr>
          <p:nvPr/>
        </p:nvSpPr>
        <p:spPr bwMode="auto">
          <a:xfrm>
            <a:off x="612052" y="1081881"/>
            <a:ext cx="1041329" cy="36933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dirty="0" smtClean="0"/>
              <a:t>قشرة</a:t>
            </a:r>
            <a:endParaRPr lang="en-US" altLang="en-US" dirty="0"/>
          </a:p>
        </p:txBody>
      </p:sp>
    </p:spTree>
    <p:extLst>
      <p:ext uri="{BB962C8B-B14F-4D97-AF65-F5344CB8AC3E}">
        <p14:creationId xmlns:p14="http://schemas.microsoft.com/office/powerpoint/2010/main" val="285757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icot stem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551" y="1177026"/>
            <a:ext cx="4156074" cy="3411747"/>
          </a:xfrm>
          <a:prstGeom prst="rect">
            <a:avLst/>
          </a:prstGeom>
          <a:noFill/>
          <a:ln>
            <a:noFill/>
          </a:ln>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5709222" y="300367"/>
            <a:ext cx="30267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sz="2400" b="1" dirty="0">
                <a:solidFill>
                  <a:srgbClr val="0070C0"/>
                </a:solidFill>
              </a:rPr>
              <a:t>ثانيا : السيقان ذوات الفلقتين</a:t>
            </a:r>
            <a:endParaRPr lang="en-US" altLang="en-US" sz="2400" b="1" dirty="0">
              <a:solidFill>
                <a:srgbClr val="0070C0"/>
              </a:solidFill>
            </a:endParaRPr>
          </a:p>
        </p:txBody>
      </p:sp>
      <p:sp>
        <p:nvSpPr>
          <p:cNvPr id="6" name="Line 4"/>
          <p:cNvSpPr>
            <a:spLocks noChangeShapeType="1"/>
          </p:cNvSpPr>
          <p:nvPr/>
        </p:nvSpPr>
        <p:spPr bwMode="auto">
          <a:xfrm flipH="1">
            <a:off x="1673524" y="3218657"/>
            <a:ext cx="1212702" cy="73224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 name="Line 5"/>
          <p:cNvSpPr>
            <a:spLocks noChangeShapeType="1"/>
          </p:cNvSpPr>
          <p:nvPr/>
        </p:nvSpPr>
        <p:spPr bwMode="auto">
          <a:xfrm flipH="1" flipV="1">
            <a:off x="1673524" y="2424111"/>
            <a:ext cx="2355012"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Line 6"/>
          <p:cNvSpPr>
            <a:spLocks noChangeShapeType="1"/>
          </p:cNvSpPr>
          <p:nvPr/>
        </p:nvSpPr>
        <p:spPr bwMode="auto">
          <a:xfrm flipH="1">
            <a:off x="1673523" y="3900488"/>
            <a:ext cx="1353838" cy="68828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Line 7"/>
          <p:cNvSpPr>
            <a:spLocks noChangeShapeType="1"/>
          </p:cNvSpPr>
          <p:nvPr/>
        </p:nvSpPr>
        <p:spPr bwMode="auto">
          <a:xfrm flipH="1" flipV="1">
            <a:off x="1439863" y="1530500"/>
            <a:ext cx="1008063" cy="142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Line 8"/>
          <p:cNvSpPr>
            <a:spLocks noChangeShapeType="1"/>
          </p:cNvSpPr>
          <p:nvPr/>
        </p:nvSpPr>
        <p:spPr bwMode="auto">
          <a:xfrm flipH="1">
            <a:off x="1470025" y="2920460"/>
            <a:ext cx="841854" cy="73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Text Box 9"/>
          <p:cNvSpPr txBox="1">
            <a:spLocks noChangeArrowheads="1"/>
          </p:cNvSpPr>
          <p:nvPr/>
        </p:nvSpPr>
        <p:spPr bwMode="auto">
          <a:xfrm>
            <a:off x="324869" y="3822206"/>
            <a:ext cx="1123950" cy="366713"/>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ar-SA" altLang="en-US"/>
              <a:t>حزمه وعائيه</a:t>
            </a:r>
            <a:endParaRPr lang="en-US" altLang="en-US"/>
          </a:p>
        </p:txBody>
      </p:sp>
      <p:sp>
        <p:nvSpPr>
          <p:cNvPr id="12" name="Text Box 10"/>
          <p:cNvSpPr txBox="1">
            <a:spLocks noChangeArrowheads="1"/>
          </p:cNvSpPr>
          <p:nvPr/>
        </p:nvSpPr>
        <p:spPr bwMode="auto">
          <a:xfrm>
            <a:off x="323850" y="4479445"/>
            <a:ext cx="1100931" cy="366713"/>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dirty="0" smtClean="0"/>
              <a:t>قشرة</a:t>
            </a:r>
            <a:endParaRPr lang="en-US" altLang="en-US" dirty="0"/>
          </a:p>
        </p:txBody>
      </p:sp>
      <p:sp>
        <p:nvSpPr>
          <p:cNvPr id="13" name="Text Box 11"/>
          <p:cNvSpPr txBox="1">
            <a:spLocks noChangeArrowheads="1"/>
          </p:cNvSpPr>
          <p:nvPr/>
        </p:nvSpPr>
        <p:spPr bwMode="auto">
          <a:xfrm>
            <a:off x="323850" y="2877073"/>
            <a:ext cx="1116013" cy="366713"/>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dirty="0" smtClean="0"/>
              <a:t>قشرة</a:t>
            </a:r>
            <a:endParaRPr lang="en-US" altLang="en-US" dirty="0"/>
          </a:p>
        </p:txBody>
      </p:sp>
      <p:sp>
        <p:nvSpPr>
          <p:cNvPr id="14" name="Text Box 12"/>
          <p:cNvSpPr txBox="1">
            <a:spLocks noChangeArrowheads="1"/>
          </p:cNvSpPr>
          <p:nvPr/>
        </p:nvSpPr>
        <p:spPr bwMode="auto">
          <a:xfrm>
            <a:off x="323851" y="2138363"/>
            <a:ext cx="1124968" cy="366713"/>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a:t>نخاع</a:t>
            </a:r>
            <a:endParaRPr lang="en-US" altLang="en-US"/>
          </a:p>
        </p:txBody>
      </p:sp>
      <p:sp>
        <p:nvSpPr>
          <p:cNvPr id="15" name="Text Box 13"/>
          <p:cNvSpPr txBox="1">
            <a:spLocks noChangeArrowheads="1"/>
          </p:cNvSpPr>
          <p:nvPr/>
        </p:nvSpPr>
        <p:spPr bwMode="auto">
          <a:xfrm>
            <a:off x="323850" y="1461295"/>
            <a:ext cx="1156086" cy="36933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ar-SA" altLang="en-US" dirty="0" smtClean="0"/>
              <a:t>بشرة خارجية</a:t>
            </a:r>
            <a:endParaRPr lang="en-US" altLang="en-US" dirty="0"/>
          </a:p>
        </p:txBody>
      </p:sp>
      <p:sp>
        <p:nvSpPr>
          <p:cNvPr id="16" name="Rectangle 15"/>
          <p:cNvSpPr/>
          <p:nvPr/>
        </p:nvSpPr>
        <p:spPr>
          <a:xfrm>
            <a:off x="2684282" y="4932439"/>
            <a:ext cx="6049879" cy="1477328"/>
          </a:xfrm>
          <a:prstGeom prst="rect">
            <a:avLst/>
          </a:prstGeom>
          <a:solidFill>
            <a:schemeClr val="accent1">
              <a:lumMod val="20000"/>
              <a:lumOff val="80000"/>
            </a:schemeClr>
          </a:solidFill>
          <a:effectLst>
            <a:glow rad="101600">
              <a:schemeClr val="accent5">
                <a:satMod val="175000"/>
                <a:alpha val="40000"/>
              </a:schemeClr>
            </a:glow>
          </a:effectLst>
        </p:spPr>
        <p:txBody>
          <a:bodyPr wrap="square">
            <a:spAutoFit/>
          </a:bodyPr>
          <a:lstStyle/>
          <a:p>
            <a:pPr algn="just" rtl="1"/>
            <a:r>
              <a:rPr lang="ar-SA" dirty="0">
                <a:cs typeface="+mj-cs"/>
              </a:rPr>
              <a:t>ذوات الفلقتين نجد أنه يتكون من الأنسجة التالية من المحيط إلى </a:t>
            </a:r>
            <a:r>
              <a:rPr lang="ar-SA" dirty="0" smtClean="0">
                <a:cs typeface="+mj-cs"/>
              </a:rPr>
              <a:t>المركز</a:t>
            </a:r>
            <a:endParaRPr lang="ar-SA" dirty="0">
              <a:cs typeface="+mj-cs"/>
            </a:endParaRPr>
          </a:p>
          <a:p>
            <a:pPr algn="just" rtl="1"/>
            <a:r>
              <a:rPr lang="ar-SA" dirty="0">
                <a:cs typeface="+mj-cs"/>
              </a:rPr>
              <a:t>أ – </a:t>
            </a:r>
            <a:r>
              <a:rPr lang="ar-SA" dirty="0" smtClean="0">
                <a:cs typeface="+mj-cs"/>
              </a:rPr>
              <a:t>البشرة</a:t>
            </a:r>
            <a:endParaRPr lang="ar-SA" dirty="0">
              <a:cs typeface="+mj-cs"/>
            </a:endParaRPr>
          </a:p>
          <a:p>
            <a:pPr algn="just" rtl="1"/>
            <a:r>
              <a:rPr lang="ar-SA" dirty="0">
                <a:cs typeface="+mj-cs"/>
              </a:rPr>
              <a:t>تتكون من طبقة واحدة من الخلايا المتراصة تتغطى بالكيوتين ( القشيرة ) وتوجد بين خلايا البشرة ثغور أقل عدداً مما هو عليه في الأوراق ، قد تمتد من خلايا البشرة زوائد وحيدة الخلية أو عديدة الخلايا .</a:t>
            </a:r>
            <a:endParaRPr lang="en-US" dirty="0">
              <a:cs typeface="+mj-cs"/>
            </a:endParaRPr>
          </a:p>
        </p:txBody>
      </p:sp>
    </p:spTree>
    <p:extLst>
      <p:ext uri="{BB962C8B-B14F-4D97-AF65-F5344CB8AC3E}">
        <p14:creationId xmlns:p14="http://schemas.microsoft.com/office/powerpoint/2010/main" val="163936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icot 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1111" y="2255809"/>
            <a:ext cx="5123101" cy="4058728"/>
          </a:xfrm>
          <a:prstGeom prst="rect">
            <a:avLst/>
          </a:prstGeom>
          <a:noFill/>
          <a:ln>
            <a:noFill/>
          </a:ln>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55608" y="470141"/>
            <a:ext cx="8195094" cy="1477328"/>
          </a:xfrm>
          <a:prstGeom prst="rect">
            <a:avLst/>
          </a:prstGeom>
          <a:solidFill>
            <a:schemeClr val="accent1">
              <a:lumMod val="20000"/>
              <a:lumOff val="80000"/>
            </a:schemeClr>
          </a:solidFill>
          <a:effectLst>
            <a:glow rad="101600">
              <a:schemeClr val="accent5">
                <a:satMod val="175000"/>
                <a:alpha val="40000"/>
              </a:schemeClr>
            </a:glow>
          </a:effectLst>
        </p:spPr>
        <p:txBody>
          <a:bodyPr wrap="square">
            <a:spAutoFit/>
          </a:bodyPr>
          <a:lstStyle/>
          <a:p>
            <a:pPr algn="r" rtl="1"/>
            <a:r>
              <a:rPr lang="ar-SA" dirty="0"/>
              <a:t>ب – القشرة</a:t>
            </a:r>
          </a:p>
          <a:p>
            <a:pPr algn="just" rtl="1"/>
            <a:r>
              <a:rPr lang="ar-SA" dirty="0" smtClean="0"/>
              <a:t>مجموعة </a:t>
            </a:r>
            <a:r>
              <a:rPr lang="ar-SA" dirty="0"/>
              <a:t>من الطبقات تلي البشرة إلى الداخل وتغلف الإسطوانة الوعائية ، وهي تتكون من خلايا برانشيمية يوجد بها بلاستيدات خضراء ، كما يوجد خلايا كولنشيمية والطبقة الأخيرة من القشرة تسمى بالغلاف النشوي لاحتواء خلاياها على نشاء مدخر يظهر بلون أزرق عند صبغ القطاع بمحلول اليود . وفي كثير من الأحيان نلاحظ وجود أنسجة إفرازية داخلية كالقنوات الراتنجية واللبنية متخلله نسيج القشرة .</a:t>
            </a:r>
          </a:p>
        </p:txBody>
      </p:sp>
    </p:spTree>
    <p:extLst>
      <p:ext uri="{BB962C8B-B14F-4D97-AF65-F5344CB8AC3E}">
        <p14:creationId xmlns:p14="http://schemas.microsoft.com/office/powerpoint/2010/main" val="107911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418" y="915838"/>
            <a:ext cx="4272474" cy="3203635"/>
          </a:xfrm>
          <a:prstGeom prst="rect">
            <a:avLst/>
          </a:prstGeom>
          <a:noFill/>
          <a:ln>
            <a:noFill/>
          </a:ln>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1363708" y="4264204"/>
            <a:ext cx="34018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ar-SA" altLang="en-US" sz="2800" b="1" dirty="0">
                <a:solidFill>
                  <a:srgbClr val="0070C0"/>
                </a:solidFill>
              </a:rPr>
              <a:t>ق.ع في ساق ذوات الفلقتين</a:t>
            </a:r>
            <a:endParaRPr lang="en-US" altLang="en-US" sz="2800" b="1" dirty="0">
              <a:solidFill>
                <a:srgbClr val="0070C0"/>
              </a:solidFill>
            </a:endParaRPr>
          </a:p>
        </p:txBody>
      </p:sp>
      <p:sp>
        <p:nvSpPr>
          <p:cNvPr id="6" name="Rectangle 5"/>
          <p:cNvSpPr/>
          <p:nvPr/>
        </p:nvSpPr>
        <p:spPr>
          <a:xfrm>
            <a:off x="5434642" y="915838"/>
            <a:ext cx="3312542" cy="1477328"/>
          </a:xfrm>
          <a:prstGeom prst="rect">
            <a:avLst/>
          </a:prstGeom>
          <a:solidFill>
            <a:schemeClr val="accent1">
              <a:lumMod val="20000"/>
              <a:lumOff val="80000"/>
            </a:schemeClr>
          </a:solidFill>
          <a:effectLst>
            <a:glow rad="101600">
              <a:schemeClr val="accent5">
                <a:satMod val="175000"/>
                <a:alpha val="40000"/>
              </a:schemeClr>
            </a:glow>
          </a:effectLst>
        </p:spPr>
        <p:txBody>
          <a:bodyPr wrap="square">
            <a:spAutoFit/>
          </a:bodyPr>
          <a:lstStyle/>
          <a:p>
            <a:pPr algn="just" rtl="1"/>
            <a:r>
              <a:rPr lang="ar-SA" dirty="0" smtClean="0"/>
              <a:t>ج- البيريسيكل</a:t>
            </a:r>
            <a:endParaRPr lang="en-US" dirty="0" smtClean="0"/>
          </a:p>
          <a:p>
            <a:pPr algn="just" rtl="1"/>
            <a:r>
              <a:rPr lang="ar-SA" dirty="0" smtClean="0">
                <a:solidFill>
                  <a:srgbClr val="000000"/>
                </a:solidFill>
                <a:latin typeface="Arial" panose="020B0604020202020204" pitchFamily="34" charset="0"/>
              </a:rPr>
              <a:t>وهي </a:t>
            </a:r>
            <a:r>
              <a:rPr lang="ar-SA" dirty="0">
                <a:solidFill>
                  <a:srgbClr val="000000"/>
                </a:solidFill>
                <a:latin typeface="Arial" panose="020B0604020202020204" pitchFamily="34" charset="0"/>
              </a:rPr>
              <a:t>تكون أما منطقة متصلة من الخلايا الأسكلرنشيمية فوق الإسطوانة الوعائية أو توجد في مجموعات فوق الحزم مباشرة وتغلف اللحاء .</a:t>
            </a:r>
            <a:endParaRPr lang="en-US" dirty="0"/>
          </a:p>
        </p:txBody>
      </p:sp>
      <p:sp>
        <p:nvSpPr>
          <p:cNvPr id="7" name="Rectangle 6"/>
          <p:cNvSpPr/>
          <p:nvPr/>
        </p:nvSpPr>
        <p:spPr>
          <a:xfrm>
            <a:off x="5434642" y="2556044"/>
            <a:ext cx="3312542" cy="2585323"/>
          </a:xfrm>
          <a:prstGeom prst="rect">
            <a:avLst/>
          </a:prstGeom>
          <a:solidFill>
            <a:schemeClr val="accent1">
              <a:lumMod val="20000"/>
              <a:lumOff val="80000"/>
            </a:schemeClr>
          </a:solidFill>
          <a:effectLst>
            <a:glow rad="101600">
              <a:schemeClr val="accent5">
                <a:satMod val="175000"/>
                <a:alpha val="40000"/>
              </a:schemeClr>
            </a:glow>
          </a:effectLst>
        </p:spPr>
        <p:txBody>
          <a:bodyPr wrap="square">
            <a:spAutoFit/>
          </a:bodyPr>
          <a:lstStyle/>
          <a:p>
            <a:pPr algn="just" rtl="1"/>
            <a:r>
              <a:rPr lang="ar-SA" dirty="0"/>
              <a:t>د – الحزم </a:t>
            </a:r>
            <a:r>
              <a:rPr lang="ar-SA" dirty="0" smtClean="0"/>
              <a:t>الوعائية</a:t>
            </a:r>
            <a:endParaRPr lang="ar-SA" dirty="0"/>
          </a:p>
          <a:p>
            <a:pPr algn="just" rtl="1"/>
            <a:r>
              <a:rPr lang="ar-SA" dirty="0"/>
              <a:t>الحزم من النوع الجانبي المفتوح فهي جانبية لأن الخشب واللحاء على نصف قطر واحد ، وهي مفتوحة لأن الكامبيوم الوعائي الحزمي يوجد بين الخشب واللحاء ويتكون اللحاء دائماً للخارج والخشب للداخل . والخشب التالي ذو الأوعية الواسعة للخارج جهة الكامبيوم والخشب الأول ذو الأوعية الضيقة للداخل الجهة النخاع . </a:t>
            </a:r>
            <a:endParaRPr lang="en-US" dirty="0"/>
          </a:p>
        </p:txBody>
      </p:sp>
      <p:sp>
        <p:nvSpPr>
          <p:cNvPr id="8" name="Rectangle 7"/>
          <p:cNvSpPr/>
          <p:nvPr/>
        </p:nvSpPr>
        <p:spPr>
          <a:xfrm>
            <a:off x="829706" y="5390510"/>
            <a:ext cx="7917478" cy="1200329"/>
          </a:xfrm>
          <a:prstGeom prst="rect">
            <a:avLst/>
          </a:prstGeom>
          <a:solidFill>
            <a:schemeClr val="accent1">
              <a:lumMod val="20000"/>
              <a:lumOff val="80000"/>
            </a:schemeClr>
          </a:solidFill>
          <a:effectLst>
            <a:glow rad="101600">
              <a:schemeClr val="accent5">
                <a:satMod val="175000"/>
                <a:alpha val="40000"/>
              </a:schemeClr>
            </a:glow>
          </a:effectLst>
        </p:spPr>
        <p:txBody>
          <a:bodyPr wrap="square">
            <a:spAutoFit/>
          </a:bodyPr>
          <a:lstStyle/>
          <a:p>
            <a:pPr algn="just" rtl="1"/>
            <a:r>
              <a:rPr lang="ar-SA" dirty="0"/>
              <a:t>هـ - النخاع والأشعة </a:t>
            </a:r>
            <a:r>
              <a:rPr lang="ar-SA" dirty="0" smtClean="0"/>
              <a:t>النخاعية</a:t>
            </a:r>
            <a:endParaRPr lang="ar-SA" dirty="0"/>
          </a:p>
          <a:p>
            <a:pPr algn="just" rtl="1"/>
            <a:r>
              <a:rPr lang="ar-SA" dirty="0"/>
              <a:t>يكون النخاع الجزء المركزي من الساق ، كما تتصل القشرة بالنخاع بواسطة أشعة نخاعية. وهي تتكون من خلايا برانشيمية . وفي بعض سيقان النباتات العشبية مثل الفول والبرسيم يوجد تجويف وسطي في موضع النخاع نتيجة تمزق وتحلل النخاع أثناء النمو .</a:t>
            </a:r>
          </a:p>
        </p:txBody>
      </p:sp>
    </p:spTree>
    <p:extLst>
      <p:ext uri="{BB962C8B-B14F-4D97-AF65-F5344CB8AC3E}">
        <p14:creationId xmlns:p14="http://schemas.microsoft.com/office/powerpoint/2010/main" val="385010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icot stem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225" y="818356"/>
            <a:ext cx="5905500" cy="4429125"/>
          </a:xfrm>
          <a:prstGeom prst="rect">
            <a:avLst/>
          </a:prstGeom>
          <a:noFill/>
          <a:ln>
            <a:noFill/>
          </a:ln>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5"/>
          <p:cNvSpPr>
            <a:spLocks noChangeShapeType="1"/>
          </p:cNvSpPr>
          <p:nvPr/>
        </p:nvSpPr>
        <p:spPr bwMode="auto">
          <a:xfrm flipV="1">
            <a:off x="6185140" y="1160463"/>
            <a:ext cx="1138686" cy="8236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 name="Line 6"/>
          <p:cNvSpPr>
            <a:spLocks noChangeShapeType="1"/>
          </p:cNvSpPr>
          <p:nvPr/>
        </p:nvSpPr>
        <p:spPr bwMode="auto">
          <a:xfrm flipV="1">
            <a:off x="5486401" y="1820174"/>
            <a:ext cx="1837426" cy="3050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 name="Line 7"/>
          <p:cNvSpPr>
            <a:spLocks noChangeShapeType="1"/>
          </p:cNvSpPr>
          <p:nvPr/>
        </p:nvSpPr>
        <p:spPr bwMode="auto">
          <a:xfrm flipV="1">
            <a:off x="5965428" y="2490787"/>
            <a:ext cx="1414860" cy="35843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Line 8"/>
          <p:cNvSpPr>
            <a:spLocks noChangeShapeType="1"/>
          </p:cNvSpPr>
          <p:nvPr/>
        </p:nvSpPr>
        <p:spPr bwMode="auto">
          <a:xfrm>
            <a:off x="5357005" y="2490788"/>
            <a:ext cx="1966822" cy="59769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Line 9"/>
          <p:cNvSpPr>
            <a:spLocks noChangeShapeType="1"/>
          </p:cNvSpPr>
          <p:nvPr/>
        </p:nvSpPr>
        <p:spPr bwMode="auto">
          <a:xfrm>
            <a:off x="5731615" y="3245772"/>
            <a:ext cx="1708998" cy="71810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Line 10"/>
          <p:cNvSpPr>
            <a:spLocks noChangeShapeType="1"/>
          </p:cNvSpPr>
          <p:nvPr/>
        </p:nvSpPr>
        <p:spPr bwMode="auto">
          <a:xfrm>
            <a:off x="5803053" y="3565288"/>
            <a:ext cx="1728787" cy="10257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Line 11"/>
          <p:cNvSpPr>
            <a:spLocks noChangeShapeType="1"/>
          </p:cNvSpPr>
          <p:nvPr/>
        </p:nvSpPr>
        <p:spPr bwMode="auto">
          <a:xfrm>
            <a:off x="5615797" y="3810084"/>
            <a:ext cx="1987482" cy="17827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Line 12"/>
          <p:cNvSpPr>
            <a:spLocks noChangeShapeType="1"/>
          </p:cNvSpPr>
          <p:nvPr/>
        </p:nvSpPr>
        <p:spPr bwMode="auto">
          <a:xfrm flipH="1">
            <a:off x="4236640" y="4545806"/>
            <a:ext cx="1728788" cy="11509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Text Box 13"/>
          <p:cNvSpPr txBox="1">
            <a:spLocks noChangeArrowheads="1"/>
          </p:cNvSpPr>
          <p:nvPr/>
        </p:nvSpPr>
        <p:spPr bwMode="auto">
          <a:xfrm>
            <a:off x="7440612" y="804068"/>
            <a:ext cx="1422850" cy="366713"/>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dirty="0"/>
              <a:t>بشره</a:t>
            </a:r>
            <a:endParaRPr lang="en-US" altLang="en-US" dirty="0"/>
          </a:p>
        </p:txBody>
      </p:sp>
      <p:sp>
        <p:nvSpPr>
          <p:cNvPr id="14" name="Text Box 14"/>
          <p:cNvSpPr txBox="1">
            <a:spLocks noChangeArrowheads="1"/>
          </p:cNvSpPr>
          <p:nvPr/>
        </p:nvSpPr>
        <p:spPr bwMode="auto">
          <a:xfrm>
            <a:off x="7440612" y="1543050"/>
            <a:ext cx="1422850" cy="36671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a:t>كولنشيه زاويه</a:t>
            </a:r>
            <a:endParaRPr lang="en-US" altLang="en-US"/>
          </a:p>
        </p:txBody>
      </p:sp>
      <p:sp>
        <p:nvSpPr>
          <p:cNvPr id="15" name="Text Box 15"/>
          <p:cNvSpPr txBox="1">
            <a:spLocks noChangeArrowheads="1"/>
          </p:cNvSpPr>
          <p:nvPr/>
        </p:nvSpPr>
        <p:spPr bwMode="auto">
          <a:xfrm>
            <a:off x="7427463" y="2849217"/>
            <a:ext cx="1416050" cy="641350"/>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a:t>غلاف نشوي</a:t>
            </a:r>
          </a:p>
          <a:p>
            <a:pPr algn="r" rtl="1" eaLnBrk="1" hangingPunct="1"/>
            <a:r>
              <a:rPr lang="ar-SA" altLang="en-US"/>
              <a:t>يمثل بشره داخليه</a:t>
            </a:r>
            <a:endParaRPr lang="en-US" altLang="en-US"/>
          </a:p>
        </p:txBody>
      </p:sp>
      <p:sp>
        <p:nvSpPr>
          <p:cNvPr id="16" name="Text Box 16"/>
          <p:cNvSpPr txBox="1">
            <a:spLocks noChangeArrowheads="1"/>
          </p:cNvSpPr>
          <p:nvPr/>
        </p:nvSpPr>
        <p:spPr bwMode="auto">
          <a:xfrm>
            <a:off x="7441062" y="2222410"/>
            <a:ext cx="1422400" cy="366713"/>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a:t>الياف خارج لحاء</a:t>
            </a:r>
            <a:endParaRPr lang="en-US" altLang="en-US"/>
          </a:p>
        </p:txBody>
      </p:sp>
      <p:sp>
        <p:nvSpPr>
          <p:cNvPr id="17" name="Text Box 17"/>
          <p:cNvSpPr txBox="1">
            <a:spLocks noChangeArrowheads="1"/>
          </p:cNvSpPr>
          <p:nvPr/>
        </p:nvSpPr>
        <p:spPr bwMode="auto">
          <a:xfrm>
            <a:off x="7427463" y="3868506"/>
            <a:ext cx="1416050" cy="366713"/>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a:t>كامبيوم وعائي</a:t>
            </a:r>
            <a:endParaRPr lang="en-US" altLang="en-US"/>
          </a:p>
        </p:txBody>
      </p:sp>
      <p:sp>
        <p:nvSpPr>
          <p:cNvPr id="18" name="Text Box 18"/>
          <p:cNvSpPr txBox="1">
            <a:spLocks noChangeArrowheads="1"/>
          </p:cNvSpPr>
          <p:nvPr/>
        </p:nvSpPr>
        <p:spPr bwMode="auto">
          <a:xfrm>
            <a:off x="7440613" y="4644232"/>
            <a:ext cx="1372394" cy="36671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a:t>خشب تالي</a:t>
            </a:r>
            <a:endParaRPr lang="en-US" altLang="en-US"/>
          </a:p>
        </p:txBody>
      </p:sp>
      <p:sp>
        <p:nvSpPr>
          <p:cNvPr id="19" name="Text Box 19"/>
          <p:cNvSpPr txBox="1">
            <a:spLocks noChangeArrowheads="1"/>
          </p:cNvSpPr>
          <p:nvPr/>
        </p:nvSpPr>
        <p:spPr bwMode="auto">
          <a:xfrm>
            <a:off x="7427463" y="5667592"/>
            <a:ext cx="1372395" cy="366713"/>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a:t>خشب اول</a:t>
            </a:r>
            <a:endParaRPr lang="en-US" altLang="en-US"/>
          </a:p>
        </p:txBody>
      </p:sp>
      <p:sp>
        <p:nvSpPr>
          <p:cNvPr id="20" name="Text Box 20"/>
          <p:cNvSpPr txBox="1">
            <a:spLocks noChangeArrowheads="1"/>
          </p:cNvSpPr>
          <p:nvPr/>
        </p:nvSpPr>
        <p:spPr bwMode="auto">
          <a:xfrm>
            <a:off x="3321170" y="5819419"/>
            <a:ext cx="1174211" cy="366713"/>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a:t>نخاع</a:t>
            </a:r>
            <a:endParaRPr lang="en-US" altLang="en-US"/>
          </a:p>
        </p:txBody>
      </p:sp>
    </p:spTree>
    <p:extLst>
      <p:ext uri="{BB962C8B-B14F-4D97-AF65-F5344CB8AC3E}">
        <p14:creationId xmlns:p14="http://schemas.microsoft.com/office/powerpoint/2010/main" val="3311540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3779" y="948607"/>
            <a:ext cx="5419627" cy="4064720"/>
          </a:xfrm>
          <a:prstGeom prst="rect">
            <a:avLst/>
          </a:prstGeom>
          <a:noFill/>
          <a:ln>
            <a:noFill/>
          </a:ln>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6"/>
          <p:cNvSpPr>
            <a:spLocks noChangeShapeType="1"/>
          </p:cNvSpPr>
          <p:nvPr/>
        </p:nvSpPr>
        <p:spPr bwMode="auto">
          <a:xfrm flipH="1">
            <a:off x="1971974" y="2537798"/>
            <a:ext cx="2056833" cy="45146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 name="Line 7"/>
          <p:cNvSpPr>
            <a:spLocks noChangeShapeType="1"/>
          </p:cNvSpPr>
          <p:nvPr/>
        </p:nvSpPr>
        <p:spPr bwMode="auto">
          <a:xfrm flipH="1">
            <a:off x="1971974" y="2980967"/>
            <a:ext cx="2592388" cy="720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 name="Line 8"/>
          <p:cNvSpPr>
            <a:spLocks noChangeShapeType="1"/>
          </p:cNvSpPr>
          <p:nvPr/>
        </p:nvSpPr>
        <p:spPr bwMode="auto">
          <a:xfrm flipH="1">
            <a:off x="1889813" y="3270251"/>
            <a:ext cx="2506067" cy="14557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Line 9"/>
          <p:cNvSpPr>
            <a:spLocks noChangeShapeType="1"/>
          </p:cNvSpPr>
          <p:nvPr/>
        </p:nvSpPr>
        <p:spPr bwMode="auto">
          <a:xfrm flipH="1">
            <a:off x="4097546" y="3717927"/>
            <a:ext cx="204343" cy="178256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Line 10"/>
          <p:cNvSpPr>
            <a:spLocks noChangeShapeType="1"/>
          </p:cNvSpPr>
          <p:nvPr/>
        </p:nvSpPr>
        <p:spPr bwMode="auto">
          <a:xfrm>
            <a:off x="5119266" y="4347968"/>
            <a:ext cx="863600" cy="1152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Line 11"/>
          <p:cNvSpPr>
            <a:spLocks noChangeShapeType="1"/>
          </p:cNvSpPr>
          <p:nvPr/>
        </p:nvSpPr>
        <p:spPr bwMode="auto">
          <a:xfrm flipH="1" flipV="1">
            <a:off x="2041022" y="1652947"/>
            <a:ext cx="3497133" cy="132801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Line 12"/>
          <p:cNvSpPr>
            <a:spLocks noChangeShapeType="1"/>
          </p:cNvSpPr>
          <p:nvPr/>
        </p:nvSpPr>
        <p:spPr bwMode="auto">
          <a:xfrm flipH="1" flipV="1">
            <a:off x="1928752" y="877526"/>
            <a:ext cx="2013520" cy="79180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Line 13"/>
          <p:cNvSpPr>
            <a:spLocks noChangeShapeType="1"/>
          </p:cNvSpPr>
          <p:nvPr/>
        </p:nvSpPr>
        <p:spPr bwMode="auto">
          <a:xfrm flipH="1">
            <a:off x="1837425" y="1901824"/>
            <a:ext cx="2260119" cy="4965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Text Box 14"/>
          <p:cNvSpPr txBox="1">
            <a:spLocks noChangeArrowheads="1"/>
          </p:cNvSpPr>
          <p:nvPr/>
        </p:nvSpPr>
        <p:spPr bwMode="auto">
          <a:xfrm>
            <a:off x="319935" y="660671"/>
            <a:ext cx="1539769" cy="36671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dirty="0" smtClean="0"/>
              <a:t>بشرة خارجية</a:t>
            </a:r>
            <a:endParaRPr lang="en-US" altLang="en-US" dirty="0"/>
          </a:p>
        </p:txBody>
      </p:sp>
      <p:sp>
        <p:nvSpPr>
          <p:cNvPr id="14" name="Text Box 15"/>
          <p:cNvSpPr txBox="1">
            <a:spLocks noChangeArrowheads="1"/>
          </p:cNvSpPr>
          <p:nvPr/>
        </p:nvSpPr>
        <p:spPr bwMode="auto">
          <a:xfrm>
            <a:off x="319935" y="2163763"/>
            <a:ext cx="1539769" cy="369888"/>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a:t>كولنشيم صفائحي</a:t>
            </a:r>
            <a:endParaRPr lang="en-US" altLang="en-US"/>
          </a:p>
        </p:txBody>
      </p:sp>
      <p:sp>
        <p:nvSpPr>
          <p:cNvPr id="15" name="Text Box 16"/>
          <p:cNvSpPr txBox="1">
            <a:spLocks noChangeArrowheads="1"/>
          </p:cNvSpPr>
          <p:nvPr/>
        </p:nvSpPr>
        <p:spPr bwMode="auto">
          <a:xfrm>
            <a:off x="319935" y="2900918"/>
            <a:ext cx="1539769" cy="36933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dirty="0"/>
              <a:t>الياف </a:t>
            </a:r>
            <a:r>
              <a:rPr lang="ar-SA" altLang="en-US" dirty="0" smtClean="0"/>
              <a:t>خارج </a:t>
            </a:r>
            <a:r>
              <a:rPr lang="ar-SA" altLang="en-US" dirty="0"/>
              <a:t>لحاء</a:t>
            </a:r>
            <a:endParaRPr lang="en-US" altLang="en-US" dirty="0"/>
          </a:p>
        </p:txBody>
      </p:sp>
      <p:sp>
        <p:nvSpPr>
          <p:cNvPr id="16" name="Text Box 17"/>
          <p:cNvSpPr txBox="1">
            <a:spLocks noChangeArrowheads="1"/>
          </p:cNvSpPr>
          <p:nvPr/>
        </p:nvSpPr>
        <p:spPr bwMode="auto">
          <a:xfrm>
            <a:off x="319935" y="3717926"/>
            <a:ext cx="1517491" cy="366713"/>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a:t>لحاء</a:t>
            </a:r>
            <a:endParaRPr lang="en-US" altLang="en-US"/>
          </a:p>
        </p:txBody>
      </p:sp>
      <p:sp>
        <p:nvSpPr>
          <p:cNvPr id="17" name="Text Box 18"/>
          <p:cNvSpPr txBox="1">
            <a:spLocks noChangeArrowheads="1"/>
          </p:cNvSpPr>
          <p:nvPr/>
        </p:nvSpPr>
        <p:spPr bwMode="auto">
          <a:xfrm>
            <a:off x="319936" y="4559134"/>
            <a:ext cx="1496974" cy="366713"/>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a:t>كامبيوم</a:t>
            </a:r>
            <a:endParaRPr lang="en-US" altLang="en-US"/>
          </a:p>
        </p:txBody>
      </p:sp>
      <p:sp>
        <p:nvSpPr>
          <p:cNvPr id="18" name="Text Box 19"/>
          <p:cNvSpPr txBox="1">
            <a:spLocks noChangeArrowheads="1"/>
          </p:cNvSpPr>
          <p:nvPr/>
        </p:nvSpPr>
        <p:spPr bwMode="auto">
          <a:xfrm>
            <a:off x="4010442" y="5603426"/>
            <a:ext cx="942975" cy="36671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a:t>خشب تالي</a:t>
            </a:r>
            <a:endParaRPr lang="en-US" altLang="en-US"/>
          </a:p>
        </p:txBody>
      </p:sp>
      <p:sp>
        <p:nvSpPr>
          <p:cNvPr id="19" name="Text Box 20"/>
          <p:cNvSpPr txBox="1">
            <a:spLocks noChangeArrowheads="1"/>
          </p:cNvSpPr>
          <p:nvPr/>
        </p:nvSpPr>
        <p:spPr bwMode="auto">
          <a:xfrm>
            <a:off x="5833592" y="5595937"/>
            <a:ext cx="914400" cy="366713"/>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a:t>خشب اول</a:t>
            </a:r>
            <a:endParaRPr lang="en-US" altLang="en-US"/>
          </a:p>
        </p:txBody>
      </p:sp>
      <p:sp>
        <p:nvSpPr>
          <p:cNvPr id="20" name="Text Box 21"/>
          <p:cNvSpPr txBox="1">
            <a:spLocks noChangeArrowheads="1"/>
          </p:cNvSpPr>
          <p:nvPr/>
        </p:nvSpPr>
        <p:spPr bwMode="auto">
          <a:xfrm>
            <a:off x="319936" y="1410674"/>
            <a:ext cx="1563198" cy="36671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dirty="0" smtClean="0"/>
              <a:t>قشرة</a:t>
            </a:r>
            <a:endParaRPr lang="en-US" altLang="en-US" dirty="0"/>
          </a:p>
        </p:txBody>
      </p:sp>
      <p:sp>
        <p:nvSpPr>
          <p:cNvPr id="21" name="Line 22"/>
          <p:cNvSpPr>
            <a:spLocks noChangeShapeType="1"/>
          </p:cNvSpPr>
          <p:nvPr/>
        </p:nvSpPr>
        <p:spPr bwMode="auto">
          <a:xfrm flipH="1" flipV="1">
            <a:off x="2041023" y="1612539"/>
            <a:ext cx="3298726" cy="73501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 name="Line 23"/>
          <p:cNvSpPr>
            <a:spLocks noChangeShapeType="1"/>
          </p:cNvSpPr>
          <p:nvPr/>
        </p:nvSpPr>
        <p:spPr bwMode="auto">
          <a:xfrm>
            <a:off x="6596061" y="4725989"/>
            <a:ext cx="1223962" cy="7191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 name="Text Box 24"/>
          <p:cNvSpPr txBox="1">
            <a:spLocks noChangeArrowheads="1"/>
          </p:cNvSpPr>
          <p:nvPr/>
        </p:nvSpPr>
        <p:spPr bwMode="auto">
          <a:xfrm>
            <a:off x="7565367" y="5595938"/>
            <a:ext cx="791232" cy="366713"/>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a:t>نخاع</a:t>
            </a:r>
            <a:endParaRPr lang="en-US" altLang="en-US"/>
          </a:p>
        </p:txBody>
      </p:sp>
    </p:spTree>
    <p:extLst>
      <p:ext uri="{BB962C8B-B14F-4D97-AF65-F5344CB8AC3E}">
        <p14:creationId xmlns:p14="http://schemas.microsoft.com/office/powerpoint/2010/main" val="647955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onocot stem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1359500"/>
            <a:ext cx="4487945" cy="3694202"/>
          </a:xfrm>
          <a:prstGeom prst="rect">
            <a:avLst/>
          </a:prstGeom>
          <a:noFill/>
          <a:ln>
            <a:noFill/>
          </a:ln>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2555875" y="270669"/>
            <a:ext cx="41040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ar-SA" altLang="en-US" sz="3200" b="1" dirty="0">
                <a:solidFill>
                  <a:srgbClr val="0070C0"/>
                </a:solidFill>
              </a:rPr>
              <a:t>ساق  من ذوات </a:t>
            </a:r>
            <a:r>
              <a:rPr lang="ar-SA" altLang="en-US" sz="3200" b="1" dirty="0" smtClean="0">
                <a:solidFill>
                  <a:srgbClr val="0070C0"/>
                </a:solidFill>
              </a:rPr>
              <a:t>الفلقة الواحدة</a:t>
            </a:r>
            <a:endParaRPr lang="en-US" altLang="en-US" sz="3200" b="1" dirty="0">
              <a:solidFill>
                <a:srgbClr val="0070C0"/>
              </a:solidFill>
            </a:endParaRPr>
          </a:p>
        </p:txBody>
      </p:sp>
      <p:sp>
        <p:nvSpPr>
          <p:cNvPr id="6" name="Line 4"/>
          <p:cNvSpPr>
            <a:spLocks noChangeShapeType="1"/>
          </p:cNvSpPr>
          <p:nvPr/>
        </p:nvSpPr>
        <p:spPr bwMode="auto">
          <a:xfrm flipH="1" flipV="1">
            <a:off x="2096218" y="1739345"/>
            <a:ext cx="1966822" cy="62739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 name="Line 5"/>
          <p:cNvSpPr>
            <a:spLocks noChangeShapeType="1"/>
          </p:cNvSpPr>
          <p:nvPr/>
        </p:nvSpPr>
        <p:spPr bwMode="auto">
          <a:xfrm flipH="1" flipV="1">
            <a:off x="2096218" y="1802920"/>
            <a:ext cx="1561382" cy="83730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Line 6"/>
          <p:cNvSpPr>
            <a:spLocks noChangeShapeType="1"/>
          </p:cNvSpPr>
          <p:nvPr/>
        </p:nvSpPr>
        <p:spPr bwMode="auto">
          <a:xfrm flipH="1" flipV="1">
            <a:off x="2096217" y="1802919"/>
            <a:ext cx="1285336" cy="11926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Line 7"/>
          <p:cNvSpPr>
            <a:spLocks noChangeShapeType="1"/>
          </p:cNvSpPr>
          <p:nvPr/>
        </p:nvSpPr>
        <p:spPr bwMode="auto">
          <a:xfrm flipH="1">
            <a:off x="2009955" y="3250645"/>
            <a:ext cx="2363637" cy="180305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Line 8"/>
          <p:cNvSpPr>
            <a:spLocks noChangeShapeType="1"/>
          </p:cNvSpPr>
          <p:nvPr/>
        </p:nvSpPr>
        <p:spPr bwMode="auto">
          <a:xfrm flipH="1" flipV="1">
            <a:off x="2096216" y="3059182"/>
            <a:ext cx="547809" cy="13374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Text Box 9"/>
          <p:cNvSpPr txBox="1">
            <a:spLocks noChangeArrowheads="1"/>
          </p:cNvSpPr>
          <p:nvPr/>
        </p:nvSpPr>
        <p:spPr bwMode="auto">
          <a:xfrm>
            <a:off x="289914" y="1618253"/>
            <a:ext cx="1572823" cy="36933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dirty="0"/>
              <a:t>حزم </a:t>
            </a:r>
            <a:r>
              <a:rPr lang="ar-SA" altLang="en-US" dirty="0" smtClean="0"/>
              <a:t>وعائية مغلقة</a:t>
            </a:r>
            <a:endParaRPr lang="en-US" altLang="en-US" dirty="0"/>
          </a:p>
        </p:txBody>
      </p:sp>
      <p:sp>
        <p:nvSpPr>
          <p:cNvPr id="12" name="Text Box 10"/>
          <p:cNvSpPr txBox="1">
            <a:spLocks noChangeArrowheads="1"/>
          </p:cNvSpPr>
          <p:nvPr/>
        </p:nvSpPr>
        <p:spPr bwMode="auto">
          <a:xfrm>
            <a:off x="289914" y="2875826"/>
            <a:ext cx="1576472" cy="36671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dirty="0" smtClean="0"/>
              <a:t>بشرة خارجية</a:t>
            </a:r>
            <a:endParaRPr lang="en-US" altLang="en-US" dirty="0"/>
          </a:p>
        </p:txBody>
      </p:sp>
      <p:sp>
        <p:nvSpPr>
          <p:cNvPr id="13" name="Text Box 11"/>
          <p:cNvSpPr txBox="1">
            <a:spLocks noChangeArrowheads="1"/>
          </p:cNvSpPr>
          <p:nvPr/>
        </p:nvSpPr>
        <p:spPr bwMode="auto">
          <a:xfrm>
            <a:off x="289914" y="4933919"/>
            <a:ext cx="1572823" cy="36671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a:t>نسيج اساسي</a:t>
            </a:r>
            <a:endParaRPr lang="en-US" altLang="en-US"/>
          </a:p>
        </p:txBody>
      </p:sp>
    </p:spTree>
    <p:extLst>
      <p:ext uri="{BB962C8B-B14F-4D97-AF65-F5344CB8AC3E}">
        <p14:creationId xmlns:p14="http://schemas.microsoft.com/office/powerpoint/2010/main" val="171115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monocot 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562" y="883954"/>
            <a:ext cx="5694363" cy="4151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990571" y="267570"/>
            <a:ext cx="76851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sz="2800" b="1" dirty="0">
                <a:solidFill>
                  <a:srgbClr val="0070C0"/>
                </a:solidFill>
              </a:rPr>
              <a:t>ساق  من ذوات </a:t>
            </a:r>
            <a:r>
              <a:rPr lang="ar-SA" altLang="en-US" sz="2800" b="1" dirty="0" smtClean="0">
                <a:solidFill>
                  <a:srgbClr val="0070C0"/>
                </a:solidFill>
              </a:rPr>
              <a:t>الفلقة الواحدة </a:t>
            </a:r>
            <a:r>
              <a:rPr lang="ar-SA" altLang="en-US" sz="2800" b="1" dirty="0">
                <a:solidFill>
                  <a:srgbClr val="0070C0"/>
                </a:solidFill>
              </a:rPr>
              <a:t>يوضح </a:t>
            </a:r>
            <a:r>
              <a:rPr lang="ar-SA" altLang="en-US" sz="2800" b="1" dirty="0" smtClean="0">
                <a:solidFill>
                  <a:srgbClr val="0070C0"/>
                </a:solidFill>
              </a:rPr>
              <a:t>حزمة وعائية </a:t>
            </a:r>
            <a:r>
              <a:rPr lang="ar-SA" altLang="en-US" sz="2800" b="1" dirty="0">
                <a:solidFill>
                  <a:srgbClr val="0070C0"/>
                </a:solidFill>
              </a:rPr>
              <a:t>مغلقه-مقلوبه</a:t>
            </a:r>
            <a:endParaRPr lang="en-US" altLang="en-US" sz="2800" b="1" dirty="0">
              <a:solidFill>
                <a:srgbClr val="0070C0"/>
              </a:solidFill>
            </a:endParaRPr>
          </a:p>
        </p:txBody>
      </p:sp>
      <p:sp>
        <p:nvSpPr>
          <p:cNvPr id="6" name="Line 9"/>
          <p:cNvSpPr>
            <a:spLocks noChangeShapeType="1"/>
          </p:cNvSpPr>
          <p:nvPr/>
        </p:nvSpPr>
        <p:spPr bwMode="auto">
          <a:xfrm flipH="1">
            <a:off x="3321170" y="3337158"/>
            <a:ext cx="2715912" cy="2009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a:endParaRPr lang="en-US"/>
          </a:p>
        </p:txBody>
      </p:sp>
      <p:sp>
        <p:nvSpPr>
          <p:cNvPr id="7" name="Line 10"/>
          <p:cNvSpPr>
            <a:spLocks noChangeShapeType="1"/>
          </p:cNvSpPr>
          <p:nvPr/>
        </p:nvSpPr>
        <p:spPr bwMode="auto">
          <a:xfrm flipH="1">
            <a:off x="5868986" y="4019910"/>
            <a:ext cx="113113" cy="13270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a:endParaRPr lang="en-US"/>
          </a:p>
        </p:txBody>
      </p:sp>
      <p:sp>
        <p:nvSpPr>
          <p:cNvPr id="8" name="Line 11"/>
          <p:cNvSpPr>
            <a:spLocks noChangeShapeType="1"/>
          </p:cNvSpPr>
          <p:nvPr/>
        </p:nvSpPr>
        <p:spPr bwMode="auto">
          <a:xfrm flipH="1">
            <a:off x="1797049" y="2863970"/>
            <a:ext cx="3680724" cy="24829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a:endParaRPr lang="en-US"/>
          </a:p>
        </p:txBody>
      </p:sp>
      <p:sp>
        <p:nvSpPr>
          <p:cNvPr id="9" name="Line 12"/>
          <p:cNvSpPr>
            <a:spLocks noChangeShapeType="1"/>
          </p:cNvSpPr>
          <p:nvPr/>
        </p:nvSpPr>
        <p:spPr bwMode="auto">
          <a:xfrm flipH="1" flipV="1">
            <a:off x="1191424" y="1842926"/>
            <a:ext cx="4742649" cy="73637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a:endParaRPr lang="en-US"/>
          </a:p>
        </p:txBody>
      </p:sp>
      <p:sp>
        <p:nvSpPr>
          <p:cNvPr id="10" name="Line 13"/>
          <p:cNvSpPr>
            <a:spLocks noChangeShapeType="1"/>
          </p:cNvSpPr>
          <p:nvPr/>
        </p:nvSpPr>
        <p:spPr bwMode="auto">
          <a:xfrm flipV="1">
            <a:off x="5934074" y="1440238"/>
            <a:ext cx="1655763" cy="720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a:endParaRPr lang="en-US"/>
          </a:p>
        </p:txBody>
      </p:sp>
      <p:sp>
        <p:nvSpPr>
          <p:cNvPr id="11" name="Line 14"/>
          <p:cNvSpPr>
            <a:spLocks noChangeShapeType="1"/>
          </p:cNvSpPr>
          <p:nvPr/>
        </p:nvSpPr>
        <p:spPr bwMode="auto">
          <a:xfrm>
            <a:off x="6603006" y="4232768"/>
            <a:ext cx="1008063" cy="1152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a:endParaRPr lang="en-US"/>
          </a:p>
        </p:txBody>
      </p:sp>
      <p:sp>
        <p:nvSpPr>
          <p:cNvPr id="12" name="Text Box 15"/>
          <p:cNvSpPr txBox="1">
            <a:spLocks noChangeArrowheads="1"/>
          </p:cNvSpPr>
          <p:nvPr/>
        </p:nvSpPr>
        <p:spPr bwMode="auto">
          <a:xfrm>
            <a:off x="7199821" y="1073541"/>
            <a:ext cx="1638300" cy="36933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dirty="0"/>
              <a:t>فراغ </a:t>
            </a:r>
            <a:r>
              <a:rPr lang="ar-SA" altLang="en-US" dirty="0" smtClean="0"/>
              <a:t>الخشب الاول</a:t>
            </a:r>
            <a:endParaRPr lang="en-US" altLang="en-US" dirty="0"/>
          </a:p>
        </p:txBody>
      </p:sp>
      <p:sp>
        <p:nvSpPr>
          <p:cNvPr id="13" name="Text Box 16"/>
          <p:cNvSpPr txBox="1">
            <a:spLocks noChangeArrowheads="1"/>
          </p:cNvSpPr>
          <p:nvPr/>
        </p:nvSpPr>
        <p:spPr bwMode="auto">
          <a:xfrm>
            <a:off x="6942646" y="5407639"/>
            <a:ext cx="1076325" cy="36671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a:t>نسيج اساسي</a:t>
            </a:r>
            <a:endParaRPr lang="en-US" altLang="en-US"/>
          </a:p>
        </p:txBody>
      </p:sp>
      <p:sp>
        <p:nvSpPr>
          <p:cNvPr id="14" name="Text Box 17"/>
          <p:cNvSpPr txBox="1">
            <a:spLocks noChangeArrowheads="1"/>
          </p:cNvSpPr>
          <p:nvPr/>
        </p:nvSpPr>
        <p:spPr bwMode="auto">
          <a:xfrm>
            <a:off x="4782733" y="5386725"/>
            <a:ext cx="1199367" cy="36933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dirty="0"/>
              <a:t>غلاف </a:t>
            </a:r>
            <a:r>
              <a:rPr lang="ar-SA" altLang="en-US" dirty="0" smtClean="0"/>
              <a:t>الحزمة</a:t>
            </a:r>
            <a:endParaRPr lang="en-US" altLang="en-US" dirty="0"/>
          </a:p>
        </p:txBody>
      </p:sp>
      <p:sp>
        <p:nvSpPr>
          <p:cNvPr id="15" name="Text Box 18"/>
          <p:cNvSpPr txBox="1">
            <a:spLocks noChangeArrowheads="1"/>
          </p:cNvSpPr>
          <p:nvPr/>
        </p:nvSpPr>
        <p:spPr bwMode="auto">
          <a:xfrm>
            <a:off x="2580196" y="5407639"/>
            <a:ext cx="974725" cy="36671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a:t>لحاء منتظم</a:t>
            </a:r>
            <a:endParaRPr lang="en-US" altLang="en-US"/>
          </a:p>
        </p:txBody>
      </p:sp>
      <p:sp>
        <p:nvSpPr>
          <p:cNvPr id="16" name="Text Box 20"/>
          <p:cNvSpPr txBox="1">
            <a:spLocks noChangeArrowheads="1"/>
          </p:cNvSpPr>
          <p:nvPr/>
        </p:nvSpPr>
        <p:spPr bwMode="auto">
          <a:xfrm>
            <a:off x="854075" y="5346933"/>
            <a:ext cx="942975" cy="36671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a:t>خشب تالي</a:t>
            </a:r>
            <a:endParaRPr lang="en-US" altLang="en-US"/>
          </a:p>
        </p:txBody>
      </p:sp>
      <p:sp>
        <p:nvSpPr>
          <p:cNvPr id="17" name="Text Box 21"/>
          <p:cNvSpPr txBox="1">
            <a:spLocks noChangeArrowheads="1"/>
          </p:cNvSpPr>
          <p:nvPr/>
        </p:nvSpPr>
        <p:spPr bwMode="auto">
          <a:xfrm>
            <a:off x="277025" y="1668116"/>
            <a:ext cx="914400" cy="366713"/>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dirty="0"/>
              <a:t>خشب اول</a:t>
            </a:r>
            <a:endParaRPr lang="en-US" altLang="en-US" dirty="0"/>
          </a:p>
        </p:txBody>
      </p:sp>
    </p:spTree>
    <p:extLst>
      <p:ext uri="{BB962C8B-B14F-4D97-AF65-F5344CB8AC3E}">
        <p14:creationId xmlns:p14="http://schemas.microsoft.com/office/powerpoint/2010/main" val="245695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monocot stem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454" y="679451"/>
            <a:ext cx="5755216" cy="4316412"/>
          </a:xfrm>
          <a:prstGeom prst="rect">
            <a:avLst/>
          </a:prstGeom>
          <a:noFill/>
          <a:ln>
            <a:noFill/>
          </a:ln>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6"/>
          <p:cNvSpPr>
            <a:spLocks noChangeShapeType="1"/>
          </p:cNvSpPr>
          <p:nvPr/>
        </p:nvSpPr>
        <p:spPr bwMode="auto">
          <a:xfrm flipH="1">
            <a:off x="1428946" y="2475925"/>
            <a:ext cx="3631104" cy="2914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 name="Line 8"/>
          <p:cNvSpPr>
            <a:spLocks noChangeShapeType="1"/>
          </p:cNvSpPr>
          <p:nvPr/>
        </p:nvSpPr>
        <p:spPr bwMode="auto">
          <a:xfrm flipH="1">
            <a:off x="3995738" y="2505072"/>
            <a:ext cx="1439862" cy="380365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Line 9"/>
          <p:cNvSpPr>
            <a:spLocks noChangeShapeType="1"/>
          </p:cNvSpPr>
          <p:nvPr/>
        </p:nvSpPr>
        <p:spPr bwMode="auto">
          <a:xfrm flipH="1">
            <a:off x="1016000" y="1801811"/>
            <a:ext cx="4349630" cy="329565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Line 10"/>
          <p:cNvSpPr>
            <a:spLocks noChangeShapeType="1"/>
          </p:cNvSpPr>
          <p:nvPr/>
        </p:nvSpPr>
        <p:spPr bwMode="auto">
          <a:xfrm>
            <a:off x="5508625" y="2578098"/>
            <a:ext cx="842962" cy="336391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Line 11"/>
          <p:cNvSpPr>
            <a:spLocks noChangeShapeType="1"/>
          </p:cNvSpPr>
          <p:nvPr/>
        </p:nvSpPr>
        <p:spPr bwMode="auto">
          <a:xfrm flipV="1">
            <a:off x="4859338" y="1555749"/>
            <a:ext cx="2930315" cy="73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Text Box 12"/>
          <p:cNvSpPr txBox="1">
            <a:spLocks noChangeArrowheads="1"/>
          </p:cNvSpPr>
          <p:nvPr/>
        </p:nvSpPr>
        <p:spPr bwMode="auto">
          <a:xfrm>
            <a:off x="7956361" y="1262061"/>
            <a:ext cx="737148" cy="366713"/>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dirty="0" smtClean="0"/>
              <a:t>بشرة</a:t>
            </a:r>
            <a:endParaRPr lang="en-US" altLang="en-US" dirty="0"/>
          </a:p>
        </p:txBody>
      </p:sp>
      <p:sp>
        <p:nvSpPr>
          <p:cNvPr id="12" name="Text Box 13"/>
          <p:cNvSpPr txBox="1">
            <a:spLocks noChangeArrowheads="1"/>
          </p:cNvSpPr>
          <p:nvPr/>
        </p:nvSpPr>
        <p:spPr bwMode="auto">
          <a:xfrm>
            <a:off x="5596358" y="6028532"/>
            <a:ext cx="1541462" cy="36671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a:t>فراغ الخشب الاول</a:t>
            </a:r>
            <a:endParaRPr lang="en-US" altLang="en-US"/>
          </a:p>
        </p:txBody>
      </p:sp>
      <p:sp>
        <p:nvSpPr>
          <p:cNvPr id="13" name="Text Box 14"/>
          <p:cNvSpPr txBox="1">
            <a:spLocks noChangeArrowheads="1"/>
          </p:cNvSpPr>
          <p:nvPr/>
        </p:nvSpPr>
        <p:spPr bwMode="auto">
          <a:xfrm>
            <a:off x="3244850" y="6410325"/>
            <a:ext cx="914400" cy="366713"/>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a:t>خشب اول</a:t>
            </a:r>
            <a:endParaRPr lang="en-US" altLang="en-US"/>
          </a:p>
        </p:txBody>
      </p:sp>
      <p:sp>
        <p:nvSpPr>
          <p:cNvPr id="14" name="Text Box 15"/>
          <p:cNvSpPr txBox="1">
            <a:spLocks noChangeArrowheads="1"/>
          </p:cNvSpPr>
          <p:nvPr/>
        </p:nvSpPr>
        <p:spPr bwMode="auto">
          <a:xfrm>
            <a:off x="224287" y="2394168"/>
            <a:ext cx="1204659" cy="366713"/>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a:t>خشب تالي</a:t>
            </a:r>
            <a:endParaRPr lang="en-US" altLang="en-US"/>
          </a:p>
        </p:txBody>
      </p:sp>
      <p:sp>
        <p:nvSpPr>
          <p:cNvPr id="15" name="Text Box 16"/>
          <p:cNvSpPr txBox="1">
            <a:spLocks noChangeArrowheads="1"/>
          </p:cNvSpPr>
          <p:nvPr/>
        </p:nvSpPr>
        <p:spPr bwMode="auto">
          <a:xfrm>
            <a:off x="286643" y="5147231"/>
            <a:ext cx="1312664" cy="36933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dirty="0" smtClean="0"/>
              <a:t>غلاف الحزمة</a:t>
            </a:r>
            <a:endParaRPr lang="en-US" altLang="en-US" dirty="0"/>
          </a:p>
        </p:txBody>
      </p:sp>
      <p:sp>
        <p:nvSpPr>
          <p:cNvPr id="16" name="Line 17"/>
          <p:cNvSpPr>
            <a:spLocks noChangeShapeType="1"/>
          </p:cNvSpPr>
          <p:nvPr/>
        </p:nvSpPr>
        <p:spPr bwMode="auto">
          <a:xfrm flipH="1">
            <a:off x="1692274" y="3284537"/>
            <a:ext cx="3167063" cy="295275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Text Box 18"/>
          <p:cNvSpPr txBox="1">
            <a:spLocks noChangeArrowheads="1"/>
          </p:cNvSpPr>
          <p:nvPr/>
        </p:nvSpPr>
        <p:spPr bwMode="auto">
          <a:xfrm>
            <a:off x="850900" y="6338888"/>
            <a:ext cx="1076325" cy="36671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a:t>نسيج اساسي</a:t>
            </a:r>
            <a:endParaRPr lang="en-US" altLang="en-US"/>
          </a:p>
        </p:txBody>
      </p:sp>
      <p:sp>
        <p:nvSpPr>
          <p:cNvPr id="18" name="Line 19"/>
          <p:cNvSpPr>
            <a:spLocks noChangeShapeType="1"/>
          </p:cNvSpPr>
          <p:nvPr/>
        </p:nvSpPr>
        <p:spPr bwMode="auto">
          <a:xfrm flipH="1">
            <a:off x="1015998" y="1743076"/>
            <a:ext cx="4132643" cy="33025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298808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ق0ع في ورقة فلقتين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557" y="1663700"/>
            <a:ext cx="5277662" cy="3605212"/>
          </a:xfrm>
          <a:prstGeom prst="rect">
            <a:avLst/>
          </a:prstGeom>
          <a:noFill/>
          <a:ln>
            <a:noFill/>
          </a:ln>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7263934" y="188913"/>
            <a:ext cx="14927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sz="2400" b="1" dirty="0">
                <a:solidFill>
                  <a:srgbClr val="0070C0"/>
                </a:solidFill>
              </a:rPr>
              <a:t>ثالثا: الورقه</a:t>
            </a:r>
            <a:r>
              <a:rPr lang="ar-SA" altLang="en-US" sz="2400" b="1" dirty="0" smtClean="0">
                <a:solidFill>
                  <a:srgbClr val="0070C0"/>
                </a:solidFill>
              </a:rPr>
              <a:t>:</a:t>
            </a:r>
            <a:endParaRPr lang="en-US" altLang="en-US" sz="2400" b="1" dirty="0">
              <a:solidFill>
                <a:srgbClr val="0070C0"/>
              </a:solidFill>
            </a:endParaRPr>
          </a:p>
        </p:txBody>
      </p:sp>
      <p:sp>
        <p:nvSpPr>
          <p:cNvPr id="6" name="Line 4"/>
          <p:cNvSpPr>
            <a:spLocks noChangeShapeType="1"/>
          </p:cNvSpPr>
          <p:nvPr/>
        </p:nvSpPr>
        <p:spPr bwMode="auto">
          <a:xfrm flipH="1" flipV="1">
            <a:off x="1725282" y="670957"/>
            <a:ext cx="2570672" cy="106537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a:endParaRPr lang="en-US"/>
          </a:p>
        </p:txBody>
      </p:sp>
      <p:sp>
        <p:nvSpPr>
          <p:cNvPr id="7" name="Line 5"/>
          <p:cNvSpPr>
            <a:spLocks noChangeShapeType="1"/>
          </p:cNvSpPr>
          <p:nvPr/>
        </p:nvSpPr>
        <p:spPr bwMode="auto">
          <a:xfrm flipH="1" flipV="1">
            <a:off x="1725282" y="1324917"/>
            <a:ext cx="2380890" cy="58983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a:endParaRPr lang="en-US"/>
          </a:p>
        </p:txBody>
      </p:sp>
      <p:sp>
        <p:nvSpPr>
          <p:cNvPr id="8" name="Line 6"/>
          <p:cNvSpPr>
            <a:spLocks noChangeShapeType="1"/>
          </p:cNvSpPr>
          <p:nvPr/>
        </p:nvSpPr>
        <p:spPr bwMode="auto">
          <a:xfrm flipH="1">
            <a:off x="1642563" y="2188534"/>
            <a:ext cx="3188229" cy="8969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a:endParaRPr lang="en-US"/>
          </a:p>
        </p:txBody>
      </p:sp>
      <p:sp>
        <p:nvSpPr>
          <p:cNvPr id="9" name="Line 7"/>
          <p:cNvSpPr>
            <a:spLocks noChangeShapeType="1"/>
          </p:cNvSpPr>
          <p:nvPr/>
        </p:nvSpPr>
        <p:spPr bwMode="auto">
          <a:xfrm flipH="1">
            <a:off x="1620705" y="3553454"/>
            <a:ext cx="2778764" cy="26727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a:endParaRPr lang="en-US"/>
          </a:p>
        </p:txBody>
      </p:sp>
      <p:sp>
        <p:nvSpPr>
          <p:cNvPr id="10" name="Line 8"/>
          <p:cNvSpPr>
            <a:spLocks noChangeShapeType="1"/>
          </p:cNvSpPr>
          <p:nvPr/>
        </p:nvSpPr>
        <p:spPr bwMode="auto">
          <a:xfrm flipH="1">
            <a:off x="1594575" y="3821502"/>
            <a:ext cx="2804895" cy="77959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a:endParaRPr lang="en-US"/>
          </a:p>
        </p:txBody>
      </p:sp>
      <p:sp>
        <p:nvSpPr>
          <p:cNvPr id="11" name="Line 9"/>
          <p:cNvSpPr>
            <a:spLocks noChangeShapeType="1"/>
          </p:cNvSpPr>
          <p:nvPr/>
        </p:nvSpPr>
        <p:spPr bwMode="auto">
          <a:xfrm flipH="1">
            <a:off x="2201456" y="4237667"/>
            <a:ext cx="2802344" cy="171228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a:endParaRPr lang="en-US"/>
          </a:p>
        </p:txBody>
      </p:sp>
      <p:sp>
        <p:nvSpPr>
          <p:cNvPr id="12" name="Line 10"/>
          <p:cNvSpPr>
            <a:spLocks noChangeShapeType="1"/>
          </p:cNvSpPr>
          <p:nvPr/>
        </p:nvSpPr>
        <p:spPr bwMode="auto">
          <a:xfrm flipH="1">
            <a:off x="2201453" y="4237667"/>
            <a:ext cx="2379172" cy="160750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a:endParaRPr lang="en-US"/>
          </a:p>
        </p:txBody>
      </p:sp>
      <p:sp>
        <p:nvSpPr>
          <p:cNvPr id="13" name="Line 11"/>
          <p:cNvSpPr>
            <a:spLocks noChangeShapeType="1"/>
          </p:cNvSpPr>
          <p:nvPr/>
        </p:nvSpPr>
        <p:spPr bwMode="auto">
          <a:xfrm flipH="1" flipV="1">
            <a:off x="1725282" y="1823095"/>
            <a:ext cx="1205242" cy="20403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a:endParaRPr lang="en-US"/>
          </a:p>
        </p:txBody>
      </p:sp>
      <p:sp>
        <p:nvSpPr>
          <p:cNvPr id="14" name="Line 12"/>
          <p:cNvSpPr>
            <a:spLocks noChangeShapeType="1"/>
          </p:cNvSpPr>
          <p:nvPr/>
        </p:nvSpPr>
        <p:spPr bwMode="auto">
          <a:xfrm flipH="1">
            <a:off x="1642562" y="2439538"/>
            <a:ext cx="844417" cy="1969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a:endParaRPr lang="en-US"/>
          </a:p>
        </p:txBody>
      </p:sp>
      <p:sp>
        <p:nvSpPr>
          <p:cNvPr id="15" name="Line 14"/>
          <p:cNvSpPr>
            <a:spLocks noChangeShapeType="1"/>
          </p:cNvSpPr>
          <p:nvPr/>
        </p:nvSpPr>
        <p:spPr bwMode="auto">
          <a:xfrm>
            <a:off x="6774251" y="4952086"/>
            <a:ext cx="635840" cy="893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a:endParaRPr lang="en-US"/>
          </a:p>
        </p:txBody>
      </p:sp>
      <p:sp>
        <p:nvSpPr>
          <p:cNvPr id="16" name="Line 15"/>
          <p:cNvSpPr>
            <a:spLocks noChangeShapeType="1"/>
          </p:cNvSpPr>
          <p:nvPr/>
        </p:nvSpPr>
        <p:spPr bwMode="auto">
          <a:xfrm flipH="1">
            <a:off x="5495025" y="5106838"/>
            <a:ext cx="516837" cy="8431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a:endParaRPr lang="en-US"/>
          </a:p>
        </p:txBody>
      </p:sp>
      <p:sp>
        <p:nvSpPr>
          <p:cNvPr id="17" name="Text Box 16"/>
          <p:cNvSpPr txBox="1">
            <a:spLocks noChangeArrowheads="1"/>
          </p:cNvSpPr>
          <p:nvPr/>
        </p:nvSpPr>
        <p:spPr bwMode="auto">
          <a:xfrm>
            <a:off x="412273" y="1157568"/>
            <a:ext cx="1230289" cy="366713"/>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a:t>بشره عليا</a:t>
            </a:r>
            <a:endParaRPr lang="en-US" altLang="en-US"/>
          </a:p>
        </p:txBody>
      </p:sp>
      <p:sp>
        <p:nvSpPr>
          <p:cNvPr id="18" name="Text Box 17"/>
          <p:cNvSpPr txBox="1">
            <a:spLocks noChangeArrowheads="1"/>
          </p:cNvSpPr>
          <p:nvPr/>
        </p:nvSpPr>
        <p:spPr bwMode="auto">
          <a:xfrm>
            <a:off x="416414" y="553798"/>
            <a:ext cx="1200150" cy="36671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a:t>كولنشيه زاويه</a:t>
            </a:r>
            <a:endParaRPr lang="en-US" altLang="en-US"/>
          </a:p>
        </p:txBody>
      </p:sp>
      <p:sp>
        <p:nvSpPr>
          <p:cNvPr id="19" name="Text Box 18"/>
          <p:cNvSpPr txBox="1">
            <a:spLocks noChangeArrowheads="1"/>
          </p:cNvSpPr>
          <p:nvPr/>
        </p:nvSpPr>
        <p:spPr bwMode="auto">
          <a:xfrm>
            <a:off x="419124" y="1777769"/>
            <a:ext cx="1230289" cy="36933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dirty="0" smtClean="0"/>
              <a:t>نسيج عمادي</a:t>
            </a:r>
            <a:endParaRPr lang="en-US" altLang="en-US" dirty="0"/>
          </a:p>
        </p:txBody>
      </p:sp>
      <p:sp>
        <p:nvSpPr>
          <p:cNvPr id="20" name="Text Box 19"/>
          <p:cNvSpPr txBox="1">
            <a:spLocks noChangeArrowheads="1"/>
          </p:cNvSpPr>
          <p:nvPr/>
        </p:nvSpPr>
        <p:spPr bwMode="auto">
          <a:xfrm>
            <a:off x="412273" y="2401648"/>
            <a:ext cx="1208432" cy="36933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dirty="0" smtClean="0"/>
              <a:t>نسيج اسفنجي</a:t>
            </a:r>
            <a:endParaRPr lang="en-US" altLang="en-US" dirty="0"/>
          </a:p>
        </p:txBody>
      </p:sp>
      <p:sp>
        <p:nvSpPr>
          <p:cNvPr id="21" name="Text Box 20"/>
          <p:cNvSpPr txBox="1">
            <a:spLocks noChangeArrowheads="1"/>
          </p:cNvSpPr>
          <p:nvPr/>
        </p:nvSpPr>
        <p:spPr bwMode="auto">
          <a:xfrm>
            <a:off x="412273" y="2990522"/>
            <a:ext cx="1182303" cy="366713"/>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a:t>قشره</a:t>
            </a:r>
            <a:endParaRPr lang="en-US" altLang="en-US"/>
          </a:p>
        </p:txBody>
      </p:sp>
      <p:sp>
        <p:nvSpPr>
          <p:cNvPr id="22" name="Text Box 21"/>
          <p:cNvSpPr txBox="1">
            <a:spLocks noChangeArrowheads="1"/>
          </p:cNvSpPr>
          <p:nvPr/>
        </p:nvSpPr>
        <p:spPr bwMode="auto">
          <a:xfrm>
            <a:off x="412273" y="3599175"/>
            <a:ext cx="1156175" cy="366713"/>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a:t>خشب اول</a:t>
            </a:r>
            <a:endParaRPr lang="en-US" altLang="en-US"/>
          </a:p>
        </p:txBody>
      </p:sp>
      <p:sp>
        <p:nvSpPr>
          <p:cNvPr id="23" name="Text Box 22"/>
          <p:cNvSpPr txBox="1">
            <a:spLocks noChangeArrowheads="1"/>
          </p:cNvSpPr>
          <p:nvPr/>
        </p:nvSpPr>
        <p:spPr bwMode="auto">
          <a:xfrm>
            <a:off x="412274" y="4355461"/>
            <a:ext cx="1126750" cy="366713"/>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a:t>خشب تالي</a:t>
            </a:r>
            <a:endParaRPr lang="en-US" altLang="en-US"/>
          </a:p>
        </p:txBody>
      </p:sp>
      <p:sp>
        <p:nvSpPr>
          <p:cNvPr id="24" name="Text Box 23"/>
          <p:cNvSpPr txBox="1">
            <a:spLocks noChangeArrowheads="1"/>
          </p:cNvSpPr>
          <p:nvPr/>
        </p:nvSpPr>
        <p:spPr bwMode="auto">
          <a:xfrm>
            <a:off x="551357" y="5845173"/>
            <a:ext cx="1614353" cy="36933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dirty="0"/>
              <a:t>لحاء </a:t>
            </a:r>
            <a:r>
              <a:rPr lang="ar-SA" altLang="en-US" dirty="0" smtClean="0"/>
              <a:t>غير منتظم</a:t>
            </a:r>
            <a:endParaRPr lang="en-US" altLang="en-US" dirty="0"/>
          </a:p>
        </p:txBody>
      </p:sp>
      <p:sp>
        <p:nvSpPr>
          <p:cNvPr id="25" name="Text Box 24"/>
          <p:cNvSpPr txBox="1">
            <a:spLocks noChangeArrowheads="1"/>
          </p:cNvSpPr>
          <p:nvPr/>
        </p:nvSpPr>
        <p:spPr bwMode="auto">
          <a:xfrm>
            <a:off x="4718650" y="6004884"/>
            <a:ext cx="1113826" cy="36671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dirty="0" smtClean="0"/>
              <a:t>كولنشيمة</a:t>
            </a:r>
            <a:endParaRPr lang="en-US" altLang="en-US" dirty="0"/>
          </a:p>
        </p:txBody>
      </p:sp>
      <p:sp>
        <p:nvSpPr>
          <p:cNvPr id="26" name="Text Box 25"/>
          <p:cNvSpPr txBox="1">
            <a:spLocks noChangeArrowheads="1"/>
          </p:cNvSpPr>
          <p:nvPr/>
        </p:nvSpPr>
        <p:spPr bwMode="auto">
          <a:xfrm>
            <a:off x="7038551" y="6004884"/>
            <a:ext cx="971741" cy="36933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dirty="0" smtClean="0"/>
              <a:t>بشرة </a:t>
            </a:r>
            <a:r>
              <a:rPr lang="ar-SA" altLang="en-US" dirty="0"/>
              <a:t>سفلى</a:t>
            </a:r>
            <a:endParaRPr lang="en-US" altLang="en-US" dirty="0"/>
          </a:p>
        </p:txBody>
      </p:sp>
      <p:sp>
        <p:nvSpPr>
          <p:cNvPr id="27" name="Rectangle 26"/>
          <p:cNvSpPr/>
          <p:nvPr/>
        </p:nvSpPr>
        <p:spPr>
          <a:xfrm>
            <a:off x="3328909" y="863253"/>
            <a:ext cx="3102131" cy="461665"/>
          </a:xfrm>
          <a:prstGeom prst="rect">
            <a:avLst/>
          </a:prstGeom>
        </p:spPr>
        <p:txBody>
          <a:bodyPr wrap="none">
            <a:spAutoFit/>
          </a:bodyPr>
          <a:lstStyle/>
          <a:p>
            <a:r>
              <a:rPr lang="ar-SA" altLang="en-US" sz="2400" b="1" dirty="0">
                <a:solidFill>
                  <a:srgbClr val="0070C0"/>
                </a:solidFill>
              </a:rPr>
              <a:t>قطاع عرضي في ورقة فلقتين</a:t>
            </a:r>
            <a:endParaRPr lang="en-US" sz="2400" dirty="0"/>
          </a:p>
        </p:txBody>
      </p:sp>
    </p:spTree>
    <p:extLst>
      <p:ext uri="{BB962C8B-B14F-4D97-AF65-F5344CB8AC3E}">
        <p14:creationId xmlns:p14="http://schemas.microsoft.com/office/powerpoint/2010/main" val="214723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6052479" y="534837"/>
            <a:ext cx="25506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ar-SA" altLang="en-US" sz="2800" b="1" u="sng" dirty="0">
                <a:solidFill>
                  <a:srgbClr val="0070C0"/>
                </a:solidFill>
                <a:cs typeface="+mj-cs"/>
              </a:rPr>
              <a:t>جسم النبات الابتدائي</a:t>
            </a:r>
            <a:endParaRPr lang="en-US" altLang="en-US" sz="2800" b="1" u="sng" dirty="0">
              <a:solidFill>
                <a:srgbClr val="0070C0"/>
              </a:solidFill>
              <a:cs typeface="+mj-cs"/>
            </a:endParaRPr>
          </a:p>
        </p:txBody>
      </p:sp>
      <p:sp>
        <p:nvSpPr>
          <p:cNvPr id="5" name="Text Box 5"/>
          <p:cNvSpPr txBox="1">
            <a:spLocks noChangeArrowheads="1"/>
          </p:cNvSpPr>
          <p:nvPr/>
        </p:nvSpPr>
        <p:spPr bwMode="auto">
          <a:xfrm>
            <a:off x="6392173" y="1058057"/>
            <a:ext cx="21126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sz="2800" b="1" dirty="0" smtClean="0">
                <a:solidFill>
                  <a:srgbClr val="002060"/>
                </a:solidFill>
                <a:cs typeface="+mj-cs"/>
              </a:rPr>
              <a:t>أولاً: الجذور:</a:t>
            </a:r>
            <a:endParaRPr lang="ar-SA" altLang="en-US" sz="2800" b="1" dirty="0">
              <a:solidFill>
                <a:srgbClr val="002060"/>
              </a:solidFill>
              <a:cs typeface="+mj-cs"/>
            </a:endParaRPr>
          </a:p>
        </p:txBody>
      </p:sp>
      <p:sp>
        <p:nvSpPr>
          <p:cNvPr id="6" name="Rectangle 5"/>
          <p:cNvSpPr/>
          <p:nvPr/>
        </p:nvSpPr>
        <p:spPr>
          <a:xfrm>
            <a:off x="6797274" y="1624061"/>
            <a:ext cx="1707520" cy="400110"/>
          </a:xfrm>
          <a:prstGeom prst="rect">
            <a:avLst/>
          </a:prstGeom>
        </p:spPr>
        <p:txBody>
          <a:bodyPr wrap="none">
            <a:spAutoFit/>
          </a:bodyPr>
          <a:lstStyle/>
          <a:p>
            <a:pPr algn="ctr"/>
            <a:r>
              <a:rPr lang="ar-SA" altLang="en-US" sz="2000" b="1" dirty="0">
                <a:cs typeface="+mj-cs"/>
              </a:rPr>
              <a:t>جذر ذوات الفلقتين</a:t>
            </a:r>
            <a:endParaRPr lang="en-US" altLang="en-US" sz="2000" b="1" dirty="0">
              <a:cs typeface="+mj-cs"/>
            </a:endParaRPr>
          </a:p>
        </p:txBody>
      </p:sp>
      <p:sp>
        <p:nvSpPr>
          <p:cNvPr id="7" name="Rectangle 6"/>
          <p:cNvSpPr/>
          <p:nvPr/>
        </p:nvSpPr>
        <p:spPr>
          <a:xfrm>
            <a:off x="1371601" y="2066606"/>
            <a:ext cx="7056846" cy="400110"/>
          </a:xfrm>
          <a:prstGeom prst="rect">
            <a:avLst/>
          </a:prstGeom>
          <a:solidFill>
            <a:schemeClr val="accent1">
              <a:lumMod val="20000"/>
              <a:lumOff val="80000"/>
            </a:schemeClr>
          </a:solidFill>
          <a:effectLst>
            <a:glow rad="101600">
              <a:schemeClr val="accent5">
                <a:satMod val="175000"/>
                <a:alpha val="40000"/>
              </a:schemeClr>
            </a:glow>
          </a:effectLst>
        </p:spPr>
        <p:txBody>
          <a:bodyPr wrap="square">
            <a:spAutoFit/>
          </a:bodyPr>
          <a:lstStyle/>
          <a:p>
            <a:pPr algn="just" rtl="1"/>
            <a:r>
              <a:rPr lang="ar-SA" altLang="en-US" sz="2000" dirty="0" smtClean="0">
                <a:cs typeface="+mj-cs"/>
              </a:rPr>
              <a:t>يتكون جذر نبات ذو الفلقتين من المناطق التالية:</a:t>
            </a:r>
            <a:endParaRPr lang="en-US" altLang="en-US" sz="2000" dirty="0">
              <a:cs typeface="+mj-cs"/>
            </a:endParaRPr>
          </a:p>
        </p:txBody>
      </p:sp>
      <p:sp>
        <p:nvSpPr>
          <p:cNvPr id="8" name="Rectangle 7"/>
          <p:cNvSpPr/>
          <p:nvPr/>
        </p:nvSpPr>
        <p:spPr>
          <a:xfrm>
            <a:off x="5280657" y="2659657"/>
            <a:ext cx="3147790" cy="1631216"/>
          </a:xfrm>
          <a:prstGeom prst="rect">
            <a:avLst/>
          </a:prstGeom>
          <a:solidFill>
            <a:schemeClr val="accent1">
              <a:lumMod val="20000"/>
              <a:lumOff val="80000"/>
            </a:schemeClr>
          </a:solidFill>
          <a:effectLst>
            <a:glow rad="101600">
              <a:schemeClr val="accent5">
                <a:satMod val="175000"/>
                <a:alpha val="40000"/>
              </a:schemeClr>
            </a:glow>
          </a:effectLst>
        </p:spPr>
        <p:txBody>
          <a:bodyPr wrap="square">
            <a:spAutoFit/>
          </a:bodyPr>
          <a:lstStyle/>
          <a:p>
            <a:pPr algn="just" rtl="1"/>
            <a:r>
              <a:rPr lang="ar-SA" altLang="en-US" sz="2000" dirty="0" smtClean="0">
                <a:cs typeface="+mj-cs"/>
              </a:rPr>
              <a:t>البشرة</a:t>
            </a:r>
          </a:p>
          <a:p>
            <a:pPr algn="just" rtl="1"/>
            <a:r>
              <a:rPr lang="ar-SA" altLang="en-US" sz="2000" dirty="0" smtClean="0">
                <a:cs typeface="+mj-cs"/>
              </a:rPr>
              <a:t>القشرة</a:t>
            </a:r>
          </a:p>
          <a:p>
            <a:pPr algn="just" rtl="1"/>
            <a:r>
              <a:rPr lang="ar-SA" altLang="en-US" sz="2000" dirty="0" smtClean="0">
                <a:cs typeface="+mj-cs"/>
              </a:rPr>
              <a:t>البشرة الداخلية</a:t>
            </a:r>
          </a:p>
          <a:p>
            <a:pPr algn="just" rtl="1"/>
            <a:r>
              <a:rPr lang="ar-SA" altLang="en-US" sz="2000" dirty="0" smtClean="0">
                <a:cs typeface="+mj-cs"/>
              </a:rPr>
              <a:t>البريسيكلل</a:t>
            </a:r>
          </a:p>
          <a:p>
            <a:pPr algn="just" rtl="1"/>
            <a:r>
              <a:rPr lang="ar-SA" altLang="en-US" sz="2000" dirty="0" smtClean="0">
                <a:cs typeface="+mj-cs"/>
              </a:rPr>
              <a:t>الأسطوانة الوعائية</a:t>
            </a:r>
            <a:endParaRPr lang="en-US" altLang="en-US" sz="2000" dirty="0">
              <a:cs typeface="+mj-cs"/>
            </a:endParaRPr>
          </a:p>
        </p:txBody>
      </p:sp>
      <p:pic>
        <p:nvPicPr>
          <p:cNvPr id="9" name="Picture 6" descr="dicot ro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1" y="2657796"/>
            <a:ext cx="3661540" cy="2920593"/>
          </a:xfrm>
          <a:prstGeom prst="rect">
            <a:avLst/>
          </a:prstGeom>
          <a:noFill/>
          <a:ln>
            <a:noFill/>
          </a:ln>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647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800" decel="100000"/>
                                        <p:tgtEl>
                                          <p:spTgt spid="5"/>
                                        </p:tgtEl>
                                      </p:cBhvr>
                                    </p:animEffect>
                                    <p:anim calcmode="lin" valueType="num">
                                      <p:cBhvr>
                                        <p:cTn id="13" dur="800" decel="100000" fill="hold"/>
                                        <p:tgtEl>
                                          <p:spTgt spid="5"/>
                                        </p:tgtEl>
                                        <p:attrNameLst>
                                          <p:attrName>style.rotation</p:attrName>
                                        </p:attrNameLst>
                                      </p:cBhvr>
                                      <p:tavLst>
                                        <p:tav tm="0">
                                          <p:val>
                                            <p:fltVal val="-90"/>
                                          </p:val>
                                        </p:tav>
                                        <p:tav tm="100000">
                                          <p:val>
                                            <p:fltVal val="0"/>
                                          </p:val>
                                        </p:tav>
                                      </p:tavLst>
                                    </p:anim>
                                    <p:anim calcmode="lin" valueType="num">
                                      <p:cBhvr>
                                        <p:cTn id="14" dur="800" decel="100000" fill="hold"/>
                                        <p:tgtEl>
                                          <p:spTgt spid="5"/>
                                        </p:tgtEl>
                                        <p:attrNameLst>
                                          <p:attrName>ppt_x</p:attrName>
                                        </p:attrNameLst>
                                      </p:cBhvr>
                                      <p:tavLst>
                                        <p:tav tm="0">
                                          <p:val>
                                            <p:strVal val="#ppt_x+0.4"/>
                                          </p:val>
                                        </p:tav>
                                        <p:tav tm="100000">
                                          <p:val>
                                            <p:strVal val="#ppt_x-0.05"/>
                                          </p:val>
                                        </p:tav>
                                      </p:tavLst>
                                    </p:anim>
                                    <p:anim calcmode="lin" valueType="num">
                                      <p:cBhvr>
                                        <p:cTn id="15" dur="800" decel="100000" fill="hold"/>
                                        <p:tgtEl>
                                          <p:spTgt spid="5"/>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800" decel="100000"/>
                                        <p:tgtEl>
                                          <p:spTgt spid="9"/>
                                        </p:tgtEl>
                                      </p:cBhvr>
                                    </p:animEffect>
                                    <p:anim calcmode="lin" valueType="num">
                                      <p:cBhvr>
                                        <p:cTn id="23" dur="800" decel="100000" fill="hold"/>
                                        <p:tgtEl>
                                          <p:spTgt spid="9"/>
                                        </p:tgtEl>
                                        <p:attrNameLst>
                                          <p:attrName>style.rotation</p:attrName>
                                        </p:attrNameLst>
                                      </p:cBhvr>
                                      <p:tavLst>
                                        <p:tav tm="0">
                                          <p:val>
                                            <p:fltVal val="-90"/>
                                          </p:val>
                                        </p:tav>
                                        <p:tav tm="100000">
                                          <p:val>
                                            <p:fltVal val="0"/>
                                          </p:val>
                                        </p:tav>
                                      </p:tavLst>
                                    </p:anim>
                                    <p:anim calcmode="lin" valueType="num">
                                      <p:cBhvr>
                                        <p:cTn id="24" dur="800" decel="100000" fill="hold"/>
                                        <p:tgtEl>
                                          <p:spTgt spid="9"/>
                                        </p:tgtEl>
                                        <p:attrNameLst>
                                          <p:attrName>ppt_x</p:attrName>
                                        </p:attrNameLst>
                                      </p:cBhvr>
                                      <p:tavLst>
                                        <p:tav tm="0">
                                          <p:val>
                                            <p:strVal val="#ppt_x+0.4"/>
                                          </p:val>
                                        </p:tav>
                                        <p:tav tm="100000">
                                          <p:val>
                                            <p:strVal val="#ppt_x-0.05"/>
                                          </p:val>
                                        </p:tav>
                                      </p:tavLst>
                                    </p:anim>
                                    <p:anim calcmode="lin" valueType="num">
                                      <p:cBhvr>
                                        <p:cTn id="25" dur="800" decel="100000" fill="hold"/>
                                        <p:tgtEl>
                                          <p:spTgt spid="9"/>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icot lea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287" y="949715"/>
            <a:ext cx="4263986" cy="4027098"/>
          </a:xfrm>
          <a:prstGeom prst="rect">
            <a:avLst/>
          </a:prstGeom>
          <a:noFill/>
          <a:ln>
            <a:noFill/>
          </a:ln>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5"/>
          <p:cNvSpPr>
            <a:spLocks noChangeShapeType="1"/>
          </p:cNvSpPr>
          <p:nvPr/>
        </p:nvSpPr>
        <p:spPr bwMode="auto">
          <a:xfrm flipH="1">
            <a:off x="1717597" y="1202125"/>
            <a:ext cx="2492093" cy="45919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a:endParaRPr lang="en-US"/>
          </a:p>
        </p:txBody>
      </p:sp>
      <p:sp>
        <p:nvSpPr>
          <p:cNvPr id="6" name="Line 6"/>
          <p:cNvSpPr>
            <a:spLocks noChangeShapeType="1"/>
          </p:cNvSpPr>
          <p:nvPr/>
        </p:nvSpPr>
        <p:spPr bwMode="auto">
          <a:xfrm flipH="1">
            <a:off x="1837425" y="1480732"/>
            <a:ext cx="2504672" cy="76082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a:endParaRPr lang="en-US"/>
          </a:p>
        </p:txBody>
      </p:sp>
      <p:sp>
        <p:nvSpPr>
          <p:cNvPr id="7" name="Line 7"/>
          <p:cNvSpPr>
            <a:spLocks noChangeShapeType="1"/>
          </p:cNvSpPr>
          <p:nvPr/>
        </p:nvSpPr>
        <p:spPr bwMode="auto">
          <a:xfrm flipH="1">
            <a:off x="1581028" y="1913732"/>
            <a:ext cx="2761068" cy="10495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a:endParaRPr lang="en-US"/>
          </a:p>
        </p:txBody>
      </p:sp>
      <p:sp>
        <p:nvSpPr>
          <p:cNvPr id="8" name="Line 8"/>
          <p:cNvSpPr>
            <a:spLocks noChangeShapeType="1"/>
          </p:cNvSpPr>
          <p:nvPr/>
        </p:nvSpPr>
        <p:spPr bwMode="auto">
          <a:xfrm flipH="1">
            <a:off x="1673523" y="2593976"/>
            <a:ext cx="2449503" cy="869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a:endParaRPr lang="en-US"/>
          </a:p>
        </p:txBody>
      </p:sp>
      <p:sp>
        <p:nvSpPr>
          <p:cNvPr id="9" name="Line 9"/>
          <p:cNvSpPr>
            <a:spLocks noChangeShapeType="1"/>
          </p:cNvSpPr>
          <p:nvPr/>
        </p:nvSpPr>
        <p:spPr bwMode="auto">
          <a:xfrm flipH="1">
            <a:off x="1600079" y="2744788"/>
            <a:ext cx="2742019" cy="143748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a:endParaRPr lang="en-US"/>
          </a:p>
        </p:txBody>
      </p:sp>
      <p:sp>
        <p:nvSpPr>
          <p:cNvPr id="10" name="Line 10"/>
          <p:cNvSpPr>
            <a:spLocks noChangeShapeType="1"/>
          </p:cNvSpPr>
          <p:nvPr/>
        </p:nvSpPr>
        <p:spPr bwMode="auto">
          <a:xfrm flipH="1">
            <a:off x="1558781" y="4685507"/>
            <a:ext cx="2168668" cy="936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a:endParaRPr lang="en-US"/>
          </a:p>
        </p:txBody>
      </p:sp>
      <p:sp>
        <p:nvSpPr>
          <p:cNvPr id="11" name="Line 11"/>
          <p:cNvSpPr>
            <a:spLocks noChangeShapeType="1"/>
          </p:cNvSpPr>
          <p:nvPr/>
        </p:nvSpPr>
        <p:spPr bwMode="auto">
          <a:xfrm flipH="1">
            <a:off x="1568450" y="3860799"/>
            <a:ext cx="2554576" cy="103900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a:endParaRPr lang="en-US"/>
          </a:p>
        </p:txBody>
      </p:sp>
      <p:sp>
        <p:nvSpPr>
          <p:cNvPr id="12" name="Line 12"/>
          <p:cNvSpPr>
            <a:spLocks noChangeShapeType="1"/>
          </p:cNvSpPr>
          <p:nvPr/>
        </p:nvSpPr>
        <p:spPr bwMode="auto">
          <a:xfrm>
            <a:off x="6274179" y="1441451"/>
            <a:ext cx="1114006" cy="8778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a:endParaRPr lang="en-US"/>
          </a:p>
        </p:txBody>
      </p:sp>
      <p:sp>
        <p:nvSpPr>
          <p:cNvPr id="13" name="Line 13"/>
          <p:cNvSpPr>
            <a:spLocks noChangeShapeType="1"/>
          </p:cNvSpPr>
          <p:nvPr/>
        </p:nvSpPr>
        <p:spPr bwMode="auto">
          <a:xfrm>
            <a:off x="6162575" y="2312193"/>
            <a:ext cx="1206560" cy="75018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a:endParaRPr lang="en-US"/>
          </a:p>
        </p:txBody>
      </p:sp>
      <p:sp>
        <p:nvSpPr>
          <p:cNvPr id="14" name="Line 14"/>
          <p:cNvSpPr>
            <a:spLocks noChangeShapeType="1"/>
          </p:cNvSpPr>
          <p:nvPr/>
        </p:nvSpPr>
        <p:spPr bwMode="auto">
          <a:xfrm flipV="1">
            <a:off x="4770437" y="4033838"/>
            <a:ext cx="2617747" cy="6064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a:endParaRPr lang="en-US"/>
          </a:p>
        </p:txBody>
      </p:sp>
      <p:sp>
        <p:nvSpPr>
          <p:cNvPr id="15" name="Text Box 15"/>
          <p:cNvSpPr txBox="1">
            <a:spLocks noChangeArrowheads="1"/>
          </p:cNvSpPr>
          <p:nvPr/>
        </p:nvSpPr>
        <p:spPr bwMode="auto">
          <a:xfrm>
            <a:off x="7461209" y="2200217"/>
            <a:ext cx="1142611" cy="366713"/>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a:t>نسيج عمادي</a:t>
            </a:r>
            <a:endParaRPr lang="en-US" altLang="en-US"/>
          </a:p>
        </p:txBody>
      </p:sp>
      <p:sp>
        <p:nvSpPr>
          <p:cNvPr id="16" name="Text Box 16"/>
          <p:cNvSpPr txBox="1">
            <a:spLocks noChangeArrowheads="1"/>
          </p:cNvSpPr>
          <p:nvPr/>
        </p:nvSpPr>
        <p:spPr bwMode="auto">
          <a:xfrm>
            <a:off x="7464121" y="2963264"/>
            <a:ext cx="1139700" cy="36933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a:t>نسيج اسفنجي</a:t>
            </a:r>
            <a:endParaRPr lang="en-US" altLang="en-US"/>
          </a:p>
        </p:txBody>
      </p:sp>
      <p:sp>
        <p:nvSpPr>
          <p:cNvPr id="17" name="Text Box 17"/>
          <p:cNvSpPr txBox="1">
            <a:spLocks noChangeArrowheads="1"/>
          </p:cNvSpPr>
          <p:nvPr/>
        </p:nvSpPr>
        <p:spPr bwMode="auto">
          <a:xfrm>
            <a:off x="309441" y="3463439"/>
            <a:ext cx="1207095" cy="366713"/>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a:t>خشب اول</a:t>
            </a:r>
            <a:endParaRPr lang="en-US" altLang="en-US"/>
          </a:p>
        </p:txBody>
      </p:sp>
      <p:sp>
        <p:nvSpPr>
          <p:cNvPr id="18" name="Text Box 18"/>
          <p:cNvSpPr txBox="1">
            <a:spLocks noChangeArrowheads="1"/>
          </p:cNvSpPr>
          <p:nvPr/>
        </p:nvSpPr>
        <p:spPr bwMode="auto">
          <a:xfrm>
            <a:off x="309441" y="4132262"/>
            <a:ext cx="1195653" cy="36671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a:t>خشب تالي</a:t>
            </a:r>
            <a:endParaRPr lang="en-US" altLang="en-US"/>
          </a:p>
        </p:txBody>
      </p:sp>
      <p:sp>
        <p:nvSpPr>
          <p:cNvPr id="19" name="Text Box 19"/>
          <p:cNvSpPr txBox="1">
            <a:spLocks noChangeArrowheads="1"/>
          </p:cNvSpPr>
          <p:nvPr/>
        </p:nvSpPr>
        <p:spPr bwMode="auto">
          <a:xfrm>
            <a:off x="309441" y="4793455"/>
            <a:ext cx="1185984" cy="366713"/>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dirty="0" smtClean="0"/>
              <a:t>برنشيمة</a:t>
            </a:r>
            <a:endParaRPr lang="en-US" altLang="en-US" dirty="0"/>
          </a:p>
        </p:txBody>
      </p:sp>
      <p:sp>
        <p:nvSpPr>
          <p:cNvPr id="20" name="Text Box 20"/>
          <p:cNvSpPr txBox="1">
            <a:spLocks noChangeArrowheads="1"/>
          </p:cNvSpPr>
          <p:nvPr/>
        </p:nvSpPr>
        <p:spPr bwMode="auto">
          <a:xfrm>
            <a:off x="7461209" y="3850482"/>
            <a:ext cx="1142611" cy="36671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dirty="0" smtClean="0"/>
              <a:t>كولنشيمة</a:t>
            </a:r>
            <a:endParaRPr lang="en-US" altLang="en-US" dirty="0"/>
          </a:p>
        </p:txBody>
      </p:sp>
      <p:sp>
        <p:nvSpPr>
          <p:cNvPr id="21" name="Text Box 21"/>
          <p:cNvSpPr txBox="1">
            <a:spLocks noChangeArrowheads="1"/>
          </p:cNvSpPr>
          <p:nvPr/>
        </p:nvSpPr>
        <p:spPr bwMode="auto">
          <a:xfrm>
            <a:off x="309441" y="5439853"/>
            <a:ext cx="1161378" cy="36671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dirty="0" smtClean="0"/>
              <a:t>بشرة </a:t>
            </a:r>
            <a:r>
              <a:rPr lang="ar-SA" altLang="en-US" dirty="0"/>
              <a:t>سفلى</a:t>
            </a:r>
            <a:endParaRPr lang="en-US" altLang="en-US" dirty="0"/>
          </a:p>
        </p:txBody>
      </p:sp>
      <p:sp>
        <p:nvSpPr>
          <p:cNvPr id="22" name="Text Box 22"/>
          <p:cNvSpPr txBox="1">
            <a:spLocks noChangeArrowheads="1"/>
          </p:cNvSpPr>
          <p:nvPr/>
        </p:nvSpPr>
        <p:spPr bwMode="auto">
          <a:xfrm>
            <a:off x="309441" y="2817042"/>
            <a:ext cx="1247523" cy="36671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dirty="0" smtClean="0"/>
              <a:t>برنشيمة</a:t>
            </a:r>
            <a:endParaRPr lang="en-US" altLang="en-US" dirty="0"/>
          </a:p>
        </p:txBody>
      </p:sp>
      <p:sp>
        <p:nvSpPr>
          <p:cNvPr id="23" name="Text Box 23"/>
          <p:cNvSpPr txBox="1">
            <a:spLocks noChangeArrowheads="1"/>
          </p:cNvSpPr>
          <p:nvPr/>
        </p:nvSpPr>
        <p:spPr bwMode="auto">
          <a:xfrm>
            <a:off x="298120" y="2178373"/>
            <a:ext cx="1301959" cy="36933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dirty="0" smtClean="0"/>
              <a:t>كولنشيمة زاوية</a:t>
            </a:r>
            <a:endParaRPr lang="en-US" altLang="en-US" dirty="0"/>
          </a:p>
        </p:txBody>
      </p:sp>
      <p:sp>
        <p:nvSpPr>
          <p:cNvPr id="24" name="Text Box 24"/>
          <p:cNvSpPr txBox="1">
            <a:spLocks noChangeArrowheads="1"/>
          </p:cNvSpPr>
          <p:nvPr/>
        </p:nvSpPr>
        <p:spPr bwMode="auto">
          <a:xfrm>
            <a:off x="241540" y="1499993"/>
            <a:ext cx="1364454" cy="36671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dirty="0" smtClean="0"/>
              <a:t>بشرة </a:t>
            </a:r>
            <a:r>
              <a:rPr lang="ar-SA" altLang="en-US" dirty="0"/>
              <a:t>عليا </a:t>
            </a:r>
            <a:endParaRPr lang="en-US" altLang="en-US" dirty="0"/>
          </a:p>
        </p:txBody>
      </p:sp>
      <p:sp>
        <p:nvSpPr>
          <p:cNvPr id="25" name="Text Box 25"/>
          <p:cNvSpPr txBox="1">
            <a:spLocks noChangeArrowheads="1"/>
          </p:cNvSpPr>
          <p:nvPr/>
        </p:nvSpPr>
        <p:spPr bwMode="auto">
          <a:xfrm>
            <a:off x="2972594" y="257175"/>
            <a:ext cx="29098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sz="3200" b="1" dirty="0">
                <a:solidFill>
                  <a:srgbClr val="0070C0"/>
                </a:solidFill>
              </a:rPr>
              <a:t>ق.ع في </a:t>
            </a:r>
            <a:r>
              <a:rPr lang="ar-SA" altLang="en-US" sz="3200" b="1" dirty="0" smtClean="0">
                <a:solidFill>
                  <a:srgbClr val="0070C0"/>
                </a:solidFill>
              </a:rPr>
              <a:t>ورقة </a:t>
            </a:r>
            <a:r>
              <a:rPr lang="ar-SA" altLang="en-US" sz="3200" b="1" dirty="0">
                <a:solidFill>
                  <a:srgbClr val="0070C0"/>
                </a:solidFill>
              </a:rPr>
              <a:t>فلقتين</a:t>
            </a:r>
            <a:endParaRPr lang="en-US" altLang="en-US" sz="3200" b="1" dirty="0">
              <a:solidFill>
                <a:srgbClr val="0070C0"/>
              </a:solidFill>
            </a:endParaRPr>
          </a:p>
        </p:txBody>
      </p:sp>
    </p:spTree>
    <p:extLst>
      <p:ext uri="{BB962C8B-B14F-4D97-AF65-F5344CB8AC3E}">
        <p14:creationId xmlns:p14="http://schemas.microsoft.com/office/powerpoint/2010/main" val="4534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800" decel="100000"/>
                                        <p:tgtEl>
                                          <p:spTgt spid="25"/>
                                        </p:tgtEl>
                                      </p:cBhvr>
                                    </p:animEffect>
                                    <p:anim calcmode="lin" valueType="num">
                                      <p:cBhvr>
                                        <p:cTn id="8" dur="800" decel="100000" fill="hold"/>
                                        <p:tgtEl>
                                          <p:spTgt spid="25"/>
                                        </p:tgtEl>
                                        <p:attrNameLst>
                                          <p:attrName>style.rotation</p:attrName>
                                        </p:attrNameLst>
                                      </p:cBhvr>
                                      <p:tavLst>
                                        <p:tav tm="0">
                                          <p:val>
                                            <p:fltVal val="-90"/>
                                          </p:val>
                                        </p:tav>
                                        <p:tav tm="100000">
                                          <p:val>
                                            <p:fltVal val="0"/>
                                          </p:val>
                                        </p:tav>
                                      </p:tavLst>
                                    </p:anim>
                                    <p:anim calcmode="lin" valueType="num">
                                      <p:cBhvr>
                                        <p:cTn id="9" dur="800" decel="100000" fill="hold"/>
                                        <p:tgtEl>
                                          <p:spTgt spid="25"/>
                                        </p:tgtEl>
                                        <p:attrNameLst>
                                          <p:attrName>ppt_x</p:attrName>
                                        </p:attrNameLst>
                                      </p:cBhvr>
                                      <p:tavLst>
                                        <p:tav tm="0">
                                          <p:val>
                                            <p:strVal val="#ppt_x+0.4"/>
                                          </p:val>
                                        </p:tav>
                                        <p:tav tm="100000">
                                          <p:val>
                                            <p:strVal val="#ppt_x-0.05"/>
                                          </p:val>
                                        </p:tav>
                                      </p:tavLst>
                                    </p:anim>
                                    <p:anim calcmode="lin" valueType="num">
                                      <p:cBhvr>
                                        <p:cTn id="10" dur="800" decel="100000" fill="hold"/>
                                        <p:tgtEl>
                                          <p:spTgt spid="2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utumn leaf cross section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7426" y="942552"/>
            <a:ext cx="5616515" cy="4157816"/>
          </a:xfrm>
          <a:prstGeom prst="rect">
            <a:avLst/>
          </a:prstGeom>
          <a:noFill/>
          <a:ln>
            <a:noFill/>
          </a:ln>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2008583" y="5381085"/>
            <a:ext cx="5274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rtl="1" eaLnBrk="1" hangingPunct="1"/>
            <a:r>
              <a:rPr lang="ar-SA" altLang="en-US" sz="2400" b="1" dirty="0">
                <a:solidFill>
                  <a:srgbClr val="0070C0"/>
                </a:solidFill>
              </a:rPr>
              <a:t>قطاع عرضي ثلاثي الابعاد يوضح  ورقه ذات فلقتين</a:t>
            </a:r>
            <a:endParaRPr lang="en-US" altLang="en-US" sz="2400" b="1" dirty="0">
              <a:solidFill>
                <a:srgbClr val="0070C0"/>
              </a:solidFill>
            </a:endParaRPr>
          </a:p>
        </p:txBody>
      </p:sp>
    </p:spTree>
    <p:extLst>
      <p:ext uri="{BB962C8B-B14F-4D97-AF65-F5344CB8AC3E}">
        <p14:creationId xmlns:p14="http://schemas.microsoft.com/office/powerpoint/2010/main" val="9459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monocot leaf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5025" y="1249933"/>
            <a:ext cx="4865118" cy="3706812"/>
          </a:xfrm>
          <a:prstGeom prst="rect">
            <a:avLst/>
          </a:prstGeom>
          <a:noFill/>
          <a:ln>
            <a:noFill/>
          </a:ln>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2977331" y="484292"/>
            <a:ext cx="41168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sz="2800" b="1" dirty="0">
                <a:solidFill>
                  <a:srgbClr val="0070C0"/>
                </a:solidFill>
              </a:rPr>
              <a:t>قطاع عرضي في </a:t>
            </a:r>
            <a:r>
              <a:rPr lang="ar-SA" altLang="en-US" sz="2800" b="1" dirty="0" smtClean="0">
                <a:solidFill>
                  <a:srgbClr val="0070C0"/>
                </a:solidFill>
              </a:rPr>
              <a:t>ورقة فلقة واحدة</a:t>
            </a:r>
            <a:endParaRPr lang="en-US" altLang="en-US" sz="2800" b="1" dirty="0">
              <a:solidFill>
                <a:srgbClr val="0070C0"/>
              </a:solidFill>
            </a:endParaRPr>
          </a:p>
        </p:txBody>
      </p:sp>
      <p:sp>
        <p:nvSpPr>
          <p:cNvPr id="6" name="Line 9"/>
          <p:cNvSpPr>
            <a:spLocks noChangeShapeType="1"/>
          </p:cNvSpPr>
          <p:nvPr/>
        </p:nvSpPr>
        <p:spPr bwMode="auto">
          <a:xfrm flipH="1" flipV="1">
            <a:off x="1915915" y="2499942"/>
            <a:ext cx="956680" cy="38630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a:endParaRPr lang="en-US"/>
          </a:p>
        </p:txBody>
      </p:sp>
      <p:sp>
        <p:nvSpPr>
          <p:cNvPr id="7" name="Line 10"/>
          <p:cNvSpPr>
            <a:spLocks noChangeShapeType="1"/>
          </p:cNvSpPr>
          <p:nvPr/>
        </p:nvSpPr>
        <p:spPr bwMode="auto">
          <a:xfrm flipH="1">
            <a:off x="1837424" y="4239026"/>
            <a:ext cx="1924949" cy="138290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a:endParaRPr lang="en-US"/>
          </a:p>
        </p:txBody>
      </p:sp>
      <p:sp>
        <p:nvSpPr>
          <p:cNvPr id="8" name="Line 11"/>
          <p:cNvSpPr>
            <a:spLocks noChangeShapeType="1"/>
          </p:cNvSpPr>
          <p:nvPr/>
        </p:nvSpPr>
        <p:spPr bwMode="auto">
          <a:xfrm flipH="1" flipV="1">
            <a:off x="1837425" y="3563626"/>
            <a:ext cx="2294626" cy="1021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a:endParaRPr lang="en-US"/>
          </a:p>
        </p:txBody>
      </p:sp>
      <p:sp>
        <p:nvSpPr>
          <p:cNvPr id="9" name="Line 12"/>
          <p:cNvSpPr>
            <a:spLocks noChangeShapeType="1"/>
          </p:cNvSpPr>
          <p:nvPr/>
        </p:nvSpPr>
        <p:spPr bwMode="auto">
          <a:xfrm flipH="1" flipV="1">
            <a:off x="1820293" y="1785668"/>
            <a:ext cx="2820715" cy="134870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a:endParaRPr lang="en-US"/>
          </a:p>
        </p:txBody>
      </p:sp>
      <p:sp>
        <p:nvSpPr>
          <p:cNvPr id="10" name="Line 13"/>
          <p:cNvSpPr>
            <a:spLocks noChangeShapeType="1"/>
          </p:cNvSpPr>
          <p:nvPr/>
        </p:nvSpPr>
        <p:spPr bwMode="auto">
          <a:xfrm flipH="1">
            <a:off x="3333239" y="3915177"/>
            <a:ext cx="1223963" cy="16557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a:endParaRPr lang="en-US"/>
          </a:p>
        </p:txBody>
      </p:sp>
      <p:sp>
        <p:nvSpPr>
          <p:cNvPr id="11" name="Line 16"/>
          <p:cNvSpPr>
            <a:spLocks noChangeShapeType="1"/>
          </p:cNvSpPr>
          <p:nvPr/>
        </p:nvSpPr>
        <p:spPr bwMode="auto">
          <a:xfrm flipV="1">
            <a:off x="5978107" y="3199381"/>
            <a:ext cx="1116056" cy="31770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a:endParaRPr lang="en-US"/>
          </a:p>
        </p:txBody>
      </p:sp>
      <p:sp>
        <p:nvSpPr>
          <p:cNvPr id="12" name="Line 17"/>
          <p:cNvSpPr>
            <a:spLocks noChangeShapeType="1"/>
          </p:cNvSpPr>
          <p:nvPr/>
        </p:nvSpPr>
        <p:spPr bwMode="auto">
          <a:xfrm>
            <a:off x="5184797" y="3733476"/>
            <a:ext cx="1302268" cy="17330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a:endParaRPr lang="en-US"/>
          </a:p>
        </p:txBody>
      </p:sp>
      <p:sp>
        <p:nvSpPr>
          <p:cNvPr id="13" name="Text Box 18"/>
          <p:cNvSpPr txBox="1">
            <a:spLocks noChangeArrowheads="1"/>
          </p:cNvSpPr>
          <p:nvPr/>
        </p:nvSpPr>
        <p:spPr bwMode="auto">
          <a:xfrm>
            <a:off x="6177756" y="5621930"/>
            <a:ext cx="2836863" cy="36671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dirty="0"/>
              <a:t>غلاف </a:t>
            </a:r>
            <a:r>
              <a:rPr lang="ar-SA" altLang="en-US" dirty="0" smtClean="0"/>
              <a:t>الميستوم-برنشيمة </a:t>
            </a:r>
            <a:r>
              <a:rPr lang="ar-SA" altLang="en-US" dirty="0"/>
              <a:t>رقيقة الجدر</a:t>
            </a:r>
            <a:endParaRPr lang="en-US" altLang="en-US" dirty="0"/>
          </a:p>
        </p:txBody>
      </p:sp>
      <p:sp>
        <p:nvSpPr>
          <p:cNvPr id="14" name="Line 19"/>
          <p:cNvSpPr>
            <a:spLocks noChangeShapeType="1"/>
          </p:cNvSpPr>
          <p:nvPr/>
        </p:nvSpPr>
        <p:spPr bwMode="auto">
          <a:xfrm>
            <a:off x="4836228" y="4173927"/>
            <a:ext cx="127883" cy="144800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a:endParaRPr lang="en-US"/>
          </a:p>
        </p:txBody>
      </p:sp>
      <p:sp>
        <p:nvSpPr>
          <p:cNvPr id="15" name="Text Box 20"/>
          <p:cNvSpPr txBox="1">
            <a:spLocks noChangeArrowheads="1"/>
          </p:cNvSpPr>
          <p:nvPr/>
        </p:nvSpPr>
        <p:spPr bwMode="auto">
          <a:xfrm>
            <a:off x="3904587" y="5632145"/>
            <a:ext cx="1949573" cy="36933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dirty="0" smtClean="0"/>
              <a:t>سكلرنشيم غلاف الحزمة</a:t>
            </a:r>
            <a:endParaRPr lang="en-US" altLang="en-US" dirty="0"/>
          </a:p>
        </p:txBody>
      </p:sp>
      <p:sp>
        <p:nvSpPr>
          <p:cNvPr id="16" name="Text Box 21"/>
          <p:cNvSpPr txBox="1">
            <a:spLocks noChangeArrowheads="1"/>
          </p:cNvSpPr>
          <p:nvPr/>
        </p:nvSpPr>
        <p:spPr bwMode="auto">
          <a:xfrm>
            <a:off x="2572978" y="5633455"/>
            <a:ext cx="974725" cy="36671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a:t>لحاء منتظم</a:t>
            </a:r>
            <a:endParaRPr lang="en-US" altLang="en-US"/>
          </a:p>
        </p:txBody>
      </p:sp>
      <p:sp>
        <p:nvSpPr>
          <p:cNvPr id="17" name="Text Box 22"/>
          <p:cNvSpPr txBox="1">
            <a:spLocks noChangeArrowheads="1"/>
          </p:cNvSpPr>
          <p:nvPr/>
        </p:nvSpPr>
        <p:spPr bwMode="auto">
          <a:xfrm>
            <a:off x="554457" y="5570939"/>
            <a:ext cx="1172743" cy="366713"/>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dirty="0" smtClean="0"/>
              <a:t>بشرة داخلية</a:t>
            </a:r>
            <a:endParaRPr lang="en-US" altLang="en-US" dirty="0"/>
          </a:p>
        </p:txBody>
      </p:sp>
      <p:sp>
        <p:nvSpPr>
          <p:cNvPr id="18" name="Text Box 23"/>
          <p:cNvSpPr txBox="1">
            <a:spLocks noChangeArrowheads="1"/>
          </p:cNvSpPr>
          <p:nvPr/>
        </p:nvSpPr>
        <p:spPr bwMode="auto">
          <a:xfrm>
            <a:off x="554457" y="3436568"/>
            <a:ext cx="1200748" cy="36671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a:t>خشب تالي</a:t>
            </a:r>
            <a:endParaRPr lang="en-US" altLang="en-US"/>
          </a:p>
        </p:txBody>
      </p:sp>
      <p:sp>
        <p:nvSpPr>
          <p:cNvPr id="19" name="Text Box 24"/>
          <p:cNvSpPr txBox="1">
            <a:spLocks noChangeArrowheads="1"/>
          </p:cNvSpPr>
          <p:nvPr/>
        </p:nvSpPr>
        <p:spPr bwMode="auto">
          <a:xfrm>
            <a:off x="554457" y="1697135"/>
            <a:ext cx="1200747" cy="36671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a:t>خشب اول</a:t>
            </a:r>
            <a:endParaRPr lang="en-US" altLang="en-US"/>
          </a:p>
        </p:txBody>
      </p:sp>
      <p:sp>
        <p:nvSpPr>
          <p:cNvPr id="20" name="Text Box 25"/>
          <p:cNvSpPr txBox="1">
            <a:spLocks noChangeArrowheads="1"/>
          </p:cNvSpPr>
          <p:nvPr/>
        </p:nvSpPr>
        <p:spPr bwMode="auto">
          <a:xfrm>
            <a:off x="554457" y="2410287"/>
            <a:ext cx="1205630" cy="36933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dirty="0"/>
              <a:t>بشره </a:t>
            </a:r>
            <a:r>
              <a:rPr lang="ar-SA" altLang="en-US" dirty="0" smtClean="0"/>
              <a:t>عليا</a:t>
            </a:r>
            <a:endParaRPr lang="en-US" altLang="en-US" dirty="0"/>
          </a:p>
        </p:txBody>
      </p:sp>
      <p:sp>
        <p:nvSpPr>
          <p:cNvPr id="21" name="Text Box 26"/>
          <p:cNvSpPr txBox="1">
            <a:spLocks noChangeArrowheads="1"/>
          </p:cNvSpPr>
          <p:nvPr/>
        </p:nvSpPr>
        <p:spPr bwMode="auto">
          <a:xfrm>
            <a:off x="7159253" y="2933013"/>
            <a:ext cx="1850033" cy="36933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dirty="0" smtClean="0"/>
              <a:t>حزمة وعائية صغيرة</a:t>
            </a:r>
            <a:endParaRPr lang="en-US" altLang="en-US" dirty="0"/>
          </a:p>
        </p:txBody>
      </p:sp>
      <p:sp>
        <p:nvSpPr>
          <p:cNvPr id="22" name="Line 27"/>
          <p:cNvSpPr>
            <a:spLocks noChangeShapeType="1"/>
          </p:cNvSpPr>
          <p:nvPr/>
        </p:nvSpPr>
        <p:spPr bwMode="auto">
          <a:xfrm flipH="1">
            <a:off x="1756370" y="3114137"/>
            <a:ext cx="581388" cy="154041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a:endParaRPr lang="en-US"/>
          </a:p>
        </p:txBody>
      </p:sp>
      <p:sp>
        <p:nvSpPr>
          <p:cNvPr id="23" name="Text Box 28"/>
          <p:cNvSpPr txBox="1">
            <a:spLocks noChangeArrowheads="1"/>
          </p:cNvSpPr>
          <p:nvPr/>
        </p:nvSpPr>
        <p:spPr bwMode="auto">
          <a:xfrm>
            <a:off x="554457" y="4720317"/>
            <a:ext cx="1172743" cy="36933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dirty="0" smtClean="0"/>
              <a:t>خلايا حركية</a:t>
            </a:r>
            <a:endParaRPr lang="en-US" altLang="en-US" dirty="0"/>
          </a:p>
        </p:txBody>
      </p:sp>
      <p:sp>
        <p:nvSpPr>
          <p:cNvPr id="24" name="Line 29"/>
          <p:cNvSpPr>
            <a:spLocks noChangeShapeType="1"/>
          </p:cNvSpPr>
          <p:nvPr/>
        </p:nvSpPr>
        <p:spPr bwMode="auto">
          <a:xfrm>
            <a:off x="6155567" y="3703129"/>
            <a:ext cx="1224721" cy="6624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a:endParaRPr lang="en-US"/>
          </a:p>
        </p:txBody>
      </p:sp>
      <p:sp>
        <p:nvSpPr>
          <p:cNvPr id="25" name="Text Box 30"/>
          <p:cNvSpPr txBox="1">
            <a:spLocks noChangeArrowheads="1"/>
          </p:cNvSpPr>
          <p:nvPr/>
        </p:nvSpPr>
        <p:spPr bwMode="auto">
          <a:xfrm>
            <a:off x="7159253" y="4498459"/>
            <a:ext cx="1843773" cy="36933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dirty="0" smtClean="0"/>
              <a:t>برنشيمة-غلاف الحزمة</a:t>
            </a:r>
            <a:endParaRPr lang="en-US" altLang="en-US" dirty="0"/>
          </a:p>
        </p:txBody>
      </p:sp>
    </p:spTree>
    <p:extLst>
      <p:ext uri="{BB962C8B-B14F-4D97-AF65-F5344CB8AC3E}">
        <p14:creationId xmlns:p14="http://schemas.microsoft.com/office/powerpoint/2010/main" val="40359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monocot leaf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572" y="640632"/>
            <a:ext cx="6416781" cy="4233293"/>
          </a:xfrm>
          <a:prstGeom prst="rect">
            <a:avLst/>
          </a:prstGeom>
          <a:noFill/>
          <a:ln>
            <a:noFill/>
          </a:ln>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1977805" y="5190496"/>
            <a:ext cx="5040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sz="2400" b="1" dirty="0">
                <a:solidFill>
                  <a:srgbClr val="0070C0"/>
                </a:solidFill>
              </a:rPr>
              <a:t>قطاع عرضي في ورقة </a:t>
            </a:r>
            <a:r>
              <a:rPr lang="ar-SA" altLang="en-US" sz="2400" b="1" dirty="0" smtClean="0">
                <a:solidFill>
                  <a:srgbClr val="0070C0"/>
                </a:solidFill>
              </a:rPr>
              <a:t>فلقة واحدة </a:t>
            </a:r>
            <a:r>
              <a:rPr lang="ar-SA" altLang="en-US" sz="2400" b="1" dirty="0">
                <a:solidFill>
                  <a:srgbClr val="0070C0"/>
                </a:solidFill>
              </a:rPr>
              <a:t>– ثلاثي الابعاد</a:t>
            </a:r>
            <a:endParaRPr lang="en-US" altLang="en-US" sz="2400" b="1" dirty="0">
              <a:solidFill>
                <a:srgbClr val="0070C0"/>
              </a:solidFill>
            </a:endParaRPr>
          </a:p>
        </p:txBody>
      </p:sp>
    </p:spTree>
    <p:extLst>
      <p:ext uri="{BB962C8B-B14F-4D97-AF65-F5344CB8AC3E}">
        <p14:creationId xmlns:p14="http://schemas.microsoft.com/office/powerpoint/2010/main" val="355019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800" decel="100000"/>
                                        <p:tgtEl>
                                          <p:spTgt spid="5"/>
                                        </p:tgtEl>
                                      </p:cBhvr>
                                    </p:animEffect>
                                    <p:anim calcmode="lin" valueType="num">
                                      <p:cBhvr>
                                        <p:cTn id="18" dur="800" decel="100000" fill="hold"/>
                                        <p:tgtEl>
                                          <p:spTgt spid="5"/>
                                        </p:tgtEl>
                                        <p:attrNameLst>
                                          <p:attrName>style.rotation</p:attrName>
                                        </p:attrNameLst>
                                      </p:cBhvr>
                                      <p:tavLst>
                                        <p:tav tm="0">
                                          <p:val>
                                            <p:fltVal val="-90"/>
                                          </p:val>
                                        </p:tav>
                                        <p:tav tm="100000">
                                          <p:val>
                                            <p:fltVal val="0"/>
                                          </p:val>
                                        </p:tav>
                                      </p:tavLst>
                                    </p:anim>
                                    <p:anim calcmode="lin" valueType="num">
                                      <p:cBhvr>
                                        <p:cTn id="19" dur="800" decel="100000" fill="hold"/>
                                        <p:tgtEl>
                                          <p:spTgt spid="5"/>
                                        </p:tgtEl>
                                        <p:attrNameLst>
                                          <p:attrName>ppt_x</p:attrName>
                                        </p:attrNameLst>
                                      </p:cBhvr>
                                      <p:tavLst>
                                        <p:tav tm="0">
                                          <p:val>
                                            <p:strVal val="#ppt_x+0.4"/>
                                          </p:val>
                                        </p:tav>
                                        <p:tav tm="100000">
                                          <p:val>
                                            <p:strVal val="#ppt_x-0.05"/>
                                          </p:val>
                                        </p:tav>
                                      </p:tavLst>
                                    </p:anim>
                                    <p:anim calcmode="lin" valueType="num">
                                      <p:cBhvr>
                                        <p:cTn id="20" dur="800" decel="100000" fill="hold"/>
                                        <p:tgtEl>
                                          <p:spTgt spid="5"/>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ورقه ذوات فلق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1409" y="1104422"/>
            <a:ext cx="5568245" cy="3475037"/>
          </a:xfrm>
          <a:prstGeom prst="rect">
            <a:avLst/>
          </a:prstGeom>
          <a:noFill/>
          <a:ln>
            <a:noFill/>
          </a:ln>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2660590" y="4891088"/>
            <a:ext cx="4606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sz="2800" b="1" dirty="0">
                <a:solidFill>
                  <a:srgbClr val="0070C0"/>
                </a:solidFill>
              </a:rPr>
              <a:t>قطاع عرضي في ورقه ذات فلقه واحده</a:t>
            </a:r>
            <a:endParaRPr lang="en-US" altLang="en-US" sz="2800" b="1" dirty="0">
              <a:solidFill>
                <a:srgbClr val="0070C0"/>
              </a:solidFill>
            </a:endParaRPr>
          </a:p>
        </p:txBody>
      </p:sp>
      <p:sp>
        <p:nvSpPr>
          <p:cNvPr id="6" name="Line 6"/>
          <p:cNvSpPr>
            <a:spLocks noChangeShapeType="1"/>
          </p:cNvSpPr>
          <p:nvPr/>
        </p:nvSpPr>
        <p:spPr bwMode="auto">
          <a:xfrm flipH="1">
            <a:off x="1828798" y="3573463"/>
            <a:ext cx="2682814" cy="15166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 name="Line 7"/>
          <p:cNvSpPr>
            <a:spLocks noChangeShapeType="1"/>
          </p:cNvSpPr>
          <p:nvPr/>
        </p:nvSpPr>
        <p:spPr bwMode="auto">
          <a:xfrm flipH="1">
            <a:off x="1776611" y="3371281"/>
            <a:ext cx="1660132" cy="171887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Line 8"/>
          <p:cNvSpPr>
            <a:spLocks noChangeShapeType="1"/>
          </p:cNvSpPr>
          <p:nvPr/>
        </p:nvSpPr>
        <p:spPr bwMode="auto">
          <a:xfrm flipH="1">
            <a:off x="1820603" y="3371281"/>
            <a:ext cx="3703953" cy="178731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Text Box 9"/>
          <p:cNvSpPr txBox="1">
            <a:spLocks noChangeArrowheads="1"/>
          </p:cNvSpPr>
          <p:nvPr/>
        </p:nvSpPr>
        <p:spPr bwMode="auto">
          <a:xfrm>
            <a:off x="296543" y="5043487"/>
            <a:ext cx="1463675" cy="36671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dirty="0"/>
              <a:t>حزم وعائيه مغلقه</a:t>
            </a:r>
            <a:endParaRPr lang="en-US" altLang="en-US" dirty="0"/>
          </a:p>
        </p:txBody>
      </p:sp>
      <p:sp>
        <p:nvSpPr>
          <p:cNvPr id="10" name="Line 10"/>
          <p:cNvSpPr>
            <a:spLocks noChangeShapeType="1"/>
          </p:cNvSpPr>
          <p:nvPr/>
        </p:nvSpPr>
        <p:spPr bwMode="auto">
          <a:xfrm flipH="1">
            <a:off x="1828800" y="2860585"/>
            <a:ext cx="2682810" cy="129468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Text Box 11"/>
          <p:cNvSpPr txBox="1">
            <a:spLocks noChangeArrowheads="1"/>
          </p:cNvSpPr>
          <p:nvPr/>
        </p:nvSpPr>
        <p:spPr bwMode="auto">
          <a:xfrm>
            <a:off x="296543" y="4155267"/>
            <a:ext cx="1471871" cy="36933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dirty="0"/>
              <a:t>نسيج </a:t>
            </a:r>
            <a:r>
              <a:rPr lang="ar-SA" altLang="en-US" dirty="0" smtClean="0"/>
              <a:t>وسطي</a:t>
            </a:r>
            <a:endParaRPr lang="en-US" altLang="en-US" dirty="0"/>
          </a:p>
        </p:txBody>
      </p:sp>
    </p:spTree>
    <p:extLst>
      <p:ext uri="{BB962C8B-B14F-4D97-AF65-F5344CB8AC3E}">
        <p14:creationId xmlns:p14="http://schemas.microsoft.com/office/powerpoint/2010/main" val="307941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icot root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87350"/>
            <a:ext cx="4659313" cy="4089759"/>
          </a:xfrm>
          <a:prstGeom prst="rect">
            <a:avLst/>
          </a:prstGeom>
          <a:noFill/>
          <a:ln>
            <a:noFill/>
          </a:ln>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1105649" y="4608528"/>
            <a:ext cx="34417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sz="2800" b="1" dirty="0">
                <a:solidFill>
                  <a:srgbClr val="0070C0"/>
                </a:solidFill>
              </a:rPr>
              <a:t>قطاع عرضي في جذر فلقتين</a:t>
            </a:r>
            <a:endParaRPr lang="en-US" altLang="en-US" sz="2800" b="1" dirty="0">
              <a:solidFill>
                <a:srgbClr val="0070C0"/>
              </a:solidFill>
            </a:endParaRPr>
          </a:p>
        </p:txBody>
      </p:sp>
      <p:sp>
        <p:nvSpPr>
          <p:cNvPr id="6" name="Line 4"/>
          <p:cNvSpPr>
            <a:spLocks noChangeShapeType="1"/>
          </p:cNvSpPr>
          <p:nvPr/>
        </p:nvSpPr>
        <p:spPr bwMode="auto">
          <a:xfrm flipV="1">
            <a:off x="4471989" y="802256"/>
            <a:ext cx="1076300" cy="35336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 name="Line 5"/>
          <p:cNvSpPr>
            <a:spLocks noChangeShapeType="1"/>
          </p:cNvSpPr>
          <p:nvPr/>
        </p:nvSpPr>
        <p:spPr bwMode="auto">
          <a:xfrm flipV="1">
            <a:off x="4056857" y="1691625"/>
            <a:ext cx="3339306" cy="21590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Line 6"/>
          <p:cNvSpPr>
            <a:spLocks noChangeShapeType="1"/>
          </p:cNvSpPr>
          <p:nvPr/>
        </p:nvSpPr>
        <p:spPr bwMode="auto">
          <a:xfrm flipV="1">
            <a:off x="3536830" y="1691624"/>
            <a:ext cx="3848310" cy="76827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Line 7"/>
          <p:cNvSpPr>
            <a:spLocks noChangeShapeType="1"/>
          </p:cNvSpPr>
          <p:nvPr/>
        </p:nvSpPr>
        <p:spPr bwMode="auto">
          <a:xfrm>
            <a:off x="2904137" y="2443527"/>
            <a:ext cx="4798587" cy="203358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Text Box 8"/>
          <p:cNvSpPr txBox="1">
            <a:spLocks noChangeArrowheads="1"/>
          </p:cNvSpPr>
          <p:nvPr/>
        </p:nvSpPr>
        <p:spPr bwMode="auto">
          <a:xfrm>
            <a:off x="5548289" y="238845"/>
            <a:ext cx="3425938" cy="707886"/>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sz="2000" dirty="0" smtClean="0">
                <a:cs typeface="+mj-cs"/>
              </a:rPr>
              <a:t>بشرة خارجية تتكون </a:t>
            </a:r>
            <a:r>
              <a:rPr lang="ar-SA" altLang="en-US" sz="2000" dirty="0">
                <a:cs typeface="+mj-cs"/>
              </a:rPr>
              <a:t>من طبقتين</a:t>
            </a:r>
          </a:p>
          <a:p>
            <a:pPr algn="r" rtl="1" eaLnBrk="1" hangingPunct="1"/>
            <a:r>
              <a:rPr lang="ar-SA" altLang="en-US" sz="2000" dirty="0" smtClean="0">
                <a:cs typeface="+mj-cs"/>
              </a:rPr>
              <a:t>الطبقة الداخلية مسوبرة </a:t>
            </a:r>
            <a:r>
              <a:rPr lang="ar-SA" altLang="en-US" sz="2000" dirty="0">
                <a:cs typeface="+mj-cs"/>
              </a:rPr>
              <a:t>وبها خلايا مرور</a:t>
            </a:r>
            <a:endParaRPr lang="en-US" altLang="en-US" sz="2000" dirty="0">
              <a:cs typeface="+mj-cs"/>
            </a:endParaRPr>
          </a:p>
        </p:txBody>
      </p:sp>
      <p:sp>
        <p:nvSpPr>
          <p:cNvPr id="11" name="Text Box 9"/>
          <p:cNvSpPr txBox="1">
            <a:spLocks noChangeArrowheads="1"/>
          </p:cNvSpPr>
          <p:nvPr/>
        </p:nvSpPr>
        <p:spPr bwMode="auto">
          <a:xfrm>
            <a:off x="7385140" y="1430244"/>
            <a:ext cx="1589087" cy="400110"/>
          </a:xfrm>
          <a:prstGeom prst="rect">
            <a:avLst/>
          </a:prstGeom>
          <a:solidFill>
            <a:schemeClr val="accent1">
              <a:lumMod val="20000"/>
              <a:lumOff val="80000"/>
            </a:schemeClr>
          </a:solidFill>
          <a:ln>
            <a:noFill/>
          </a:ln>
          <a:effectLst>
            <a:glow rad="635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sz="2000" dirty="0" smtClean="0">
                <a:cs typeface="+mj-cs"/>
              </a:rPr>
              <a:t>قشرة واسعة جداً</a:t>
            </a:r>
            <a:endParaRPr lang="en-US" altLang="en-US" sz="2000" dirty="0">
              <a:cs typeface="+mj-cs"/>
            </a:endParaRPr>
          </a:p>
        </p:txBody>
      </p:sp>
      <p:sp>
        <p:nvSpPr>
          <p:cNvPr id="12" name="Text Box 10"/>
          <p:cNvSpPr txBox="1">
            <a:spLocks noChangeArrowheads="1"/>
          </p:cNvSpPr>
          <p:nvPr/>
        </p:nvSpPr>
        <p:spPr bwMode="auto">
          <a:xfrm>
            <a:off x="7702724" y="4292443"/>
            <a:ext cx="1271503" cy="400110"/>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sz="2000" dirty="0" smtClean="0">
                <a:cs typeface="+mj-cs"/>
              </a:rPr>
              <a:t>حزمة وعائية</a:t>
            </a:r>
            <a:endParaRPr lang="en-US" altLang="en-US" sz="2000" dirty="0">
              <a:cs typeface="+mj-cs"/>
            </a:endParaRPr>
          </a:p>
        </p:txBody>
      </p:sp>
    </p:spTree>
    <p:extLst>
      <p:ext uri="{BB962C8B-B14F-4D97-AF65-F5344CB8AC3E}">
        <p14:creationId xmlns:p14="http://schemas.microsoft.com/office/powerpoint/2010/main" val="51460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icot root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290" y="1026543"/>
            <a:ext cx="3303917" cy="1938992"/>
          </a:xfrm>
          <a:prstGeom prst="rect">
            <a:avLst/>
          </a:prstGeom>
          <a:noFill/>
          <a:ln>
            <a:noFill/>
          </a:ln>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731588" y="1026543"/>
            <a:ext cx="3812875" cy="1938992"/>
          </a:xfrm>
          <a:prstGeom prst="rect">
            <a:avLst/>
          </a:prstGeom>
          <a:solidFill>
            <a:schemeClr val="accent1">
              <a:lumMod val="20000"/>
              <a:lumOff val="80000"/>
            </a:schemeClr>
          </a:solidFill>
          <a:effectLst>
            <a:glow rad="101600">
              <a:schemeClr val="accent5">
                <a:satMod val="175000"/>
                <a:alpha val="40000"/>
              </a:schemeClr>
            </a:glow>
          </a:effectLst>
        </p:spPr>
        <p:txBody>
          <a:bodyPr wrap="square" rtlCol="0">
            <a:spAutoFit/>
          </a:bodyPr>
          <a:lstStyle/>
          <a:p>
            <a:pPr algn="just" rtl="1"/>
            <a:r>
              <a:rPr lang="ar-SA" sz="2000" dirty="0" smtClean="0">
                <a:cs typeface="+mj-cs"/>
              </a:rPr>
              <a:t>البشرة هي صف واحد من الخلايا المتراصة ذات جدر رقيقة تمتد لتكون الشعيرات الجذرية ووظيفتها :</a:t>
            </a:r>
          </a:p>
          <a:p>
            <a:pPr marL="342900" indent="-342900" algn="just" rtl="1">
              <a:buFont typeface="Arial" panose="020B0604020202020204" pitchFamily="34" charset="0"/>
              <a:buChar char="•"/>
            </a:pPr>
            <a:r>
              <a:rPr lang="ar-SA" sz="2000" dirty="0" smtClean="0">
                <a:cs typeface="+mj-cs"/>
              </a:rPr>
              <a:t>حماية الأجزاء الداخلية</a:t>
            </a:r>
          </a:p>
          <a:p>
            <a:pPr marL="342900" indent="-342900" algn="just" rtl="1">
              <a:buFont typeface="Arial" panose="020B0604020202020204" pitchFamily="34" charset="0"/>
              <a:buChar char="•"/>
            </a:pPr>
            <a:r>
              <a:rPr lang="ar-SA" sz="2000" dirty="0" smtClean="0">
                <a:cs typeface="+mj-cs"/>
              </a:rPr>
              <a:t>تكوين الشعيرات الجذرية</a:t>
            </a:r>
          </a:p>
          <a:p>
            <a:pPr marL="342900" indent="-342900" algn="just" rtl="1">
              <a:buFont typeface="Arial" panose="020B0604020202020204" pitchFamily="34" charset="0"/>
              <a:buChar char="•"/>
            </a:pPr>
            <a:r>
              <a:rPr lang="ar-SA" sz="2000" dirty="0" smtClean="0">
                <a:cs typeface="+mj-cs"/>
              </a:rPr>
              <a:t>أمتصاص الماء</a:t>
            </a:r>
            <a:endParaRPr lang="en-US" sz="2000" dirty="0">
              <a:cs typeface="+mj-cs"/>
            </a:endParaRPr>
          </a:p>
        </p:txBody>
      </p:sp>
      <p:sp>
        <p:nvSpPr>
          <p:cNvPr id="6" name="TextBox 5"/>
          <p:cNvSpPr txBox="1"/>
          <p:nvPr/>
        </p:nvSpPr>
        <p:spPr>
          <a:xfrm>
            <a:off x="1009290" y="3355675"/>
            <a:ext cx="7535173" cy="2862322"/>
          </a:xfrm>
          <a:prstGeom prst="rect">
            <a:avLst/>
          </a:prstGeom>
          <a:solidFill>
            <a:schemeClr val="accent1">
              <a:lumMod val="20000"/>
              <a:lumOff val="80000"/>
            </a:schemeClr>
          </a:solidFill>
          <a:effectLst>
            <a:glow rad="101600">
              <a:schemeClr val="accent5">
                <a:satMod val="175000"/>
                <a:alpha val="40000"/>
              </a:schemeClr>
            </a:glow>
          </a:effectLst>
        </p:spPr>
        <p:txBody>
          <a:bodyPr wrap="square" rtlCol="0">
            <a:spAutoFit/>
          </a:bodyPr>
          <a:lstStyle/>
          <a:p>
            <a:pPr algn="just" rtl="1"/>
            <a:r>
              <a:rPr lang="ar-SA" sz="2000" dirty="0" smtClean="0">
                <a:cs typeface="+mj-cs"/>
              </a:rPr>
              <a:t>القشرة: وهي عدة صفوف من الخلايا البرانشيمية الرقيقة، يوجد بين الخلايا فراغات بينية وتحاط الطبقة الأخيرة منها وهي (الأندوديرمس) بطبقة شمعية غير منفذ للماء يسمى (شريط كاسبار) على المناطق القابلة للحاء فقط والخلايا التي تخلو من التغلظ تحاط بمادة شمعية وتسمى خلايا المرور المقابلة للشعيرة الجدرية من جهة ونسيج الخشب من جهة أخرى، ووظيفتها</a:t>
            </a:r>
          </a:p>
          <a:p>
            <a:pPr marL="342900" indent="-342900" algn="just" rtl="1">
              <a:buFont typeface="Arial" panose="020B0604020202020204" pitchFamily="34" charset="0"/>
              <a:buChar char="•"/>
            </a:pPr>
            <a:r>
              <a:rPr lang="ar-SA" sz="2000" dirty="0" smtClean="0">
                <a:cs typeface="+mj-cs"/>
              </a:rPr>
              <a:t>مرور الماء والأملاح</a:t>
            </a:r>
          </a:p>
          <a:p>
            <a:pPr marL="342900" indent="-342900" algn="just" rtl="1">
              <a:buFont typeface="Arial" panose="020B0604020202020204" pitchFamily="34" charset="0"/>
              <a:buChar char="•"/>
            </a:pPr>
            <a:r>
              <a:rPr lang="ar-SA" sz="2000" dirty="0" smtClean="0">
                <a:cs typeface="+mj-cs"/>
              </a:rPr>
              <a:t>تهوية الجذر</a:t>
            </a:r>
          </a:p>
          <a:p>
            <a:pPr marL="342900" indent="-342900" algn="just" rtl="1">
              <a:buFont typeface="Arial" panose="020B0604020202020204" pitchFamily="34" charset="0"/>
              <a:buChar char="•"/>
            </a:pPr>
            <a:r>
              <a:rPr lang="ar-SA" sz="2000" dirty="0" smtClean="0">
                <a:cs typeface="+mj-cs"/>
              </a:rPr>
              <a:t>حماية الأنسجة الداخلية</a:t>
            </a:r>
          </a:p>
          <a:p>
            <a:pPr marL="342900" indent="-342900" algn="just" rtl="1">
              <a:buFont typeface="Arial" panose="020B0604020202020204" pitchFamily="34" charset="0"/>
              <a:buChar char="•"/>
            </a:pPr>
            <a:r>
              <a:rPr lang="ar-SA" sz="2000" dirty="0" smtClean="0">
                <a:cs typeface="+mj-cs"/>
              </a:rPr>
              <a:t>تخزين الغذاء </a:t>
            </a:r>
            <a:endParaRPr lang="en-US" sz="2000" dirty="0">
              <a:cs typeface="+mj-cs"/>
            </a:endParaRPr>
          </a:p>
        </p:txBody>
      </p:sp>
    </p:spTree>
    <p:extLst>
      <p:ext uri="{BB962C8B-B14F-4D97-AF65-F5344CB8AC3E}">
        <p14:creationId xmlns:p14="http://schemas.microsoft.com/office/powerpoint/2010/main" val="41004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dicot root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2388" y="1000106"/>
            <a:ext cx="4097547" cy="4013219"/>
          </a:xfrm>
          <a:prstGeom prst="rect">
            <a:avLst/>
          </a:prstGeom>
          <a:noFill/>
          <a:ln>
            <a:noFill/>
          </a:ln>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7"/>
          <p:cNvSpPr>
            <a:spLocks noChangeShapeType="1"/>
          </p:cNvSpPr>
          <p:nvPr/>
        </p:nvSpPr>
        <p:spPr bwMode="auto">
          <a:xfrm flipH="1">
            <a:off x="1374195" y="2941024"/>
            <a:ext cx="2844121" cy="33483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a:endParaRPr lang="en-US"/>
          </a:p>
        </p:txBody>
      </p:sp>
      <p:sp>
        <p:nvSpPr>
          <p:cNvPr id="6" name="Line 9"/>
          <p:cNvSpPr>
            <a:spLocks noChangeShapeType="1"/>
          </p:cNvSpPr>
          <p:nvPr/>
        </p:nvSpPr>
        <p:spPr bwMode="auto">
          <a:xfrm flipH="1" flipV="1">
            <a:off x="1377191" y="1471231"/>
            <a:ext cx="2038867" cy="504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a:endParaRPr lang="en-US"/>
          </a:p>
        </p:txBody>
      </p:sp>
      <p:sp>
        <p:nvSpPr>
          <p:cNvPr id="7" name="Line 10"/>
          <p:cNvSpPr>
            <a:spLocks noChangeShapeType="1"/>
          </p:cNvSpPr>
          <p:nvPr/>
        </p:nvSpPr>
        <p:spPr bwMode="auto">
          <a:xfrm flipH="1">
            <a:off x="2422507" y="3572156"/>
            <a:ext cx="760640" cy="38125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a:endParaRPr lang="en-US"/>
          </a:p>
        </p:txBody>
      </p:sp>
      <p:sp>
        <p:nvSpPr>
          <p:cNvPr id="8" name="Line 11"/>
          <p:cNvSpPr>
            <a:spLocks noChangeShapeType="1"/>
          </p:cNvSpPr>
          <p:nvPr/>
        </p:nvSpPr>
        <p:spPr bwMode="auto">
          <a:xfrm flipH="1">
            <a:off x="962638" y="4683312"/>
            <a:ext cx="2052443" cy="45763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a:endParaRPr lang="en-US"/>
          </a:p>
        </p:txBody>
      </p:sp>
      <p:sp>
        <p:nvSpPr>
          <p:cNvPr id="9" name="Text Box 12"/>
          <p:cNvSpPr txBox="1">
            <a:spLocks noChangeArrowheads="1"/>
          </p:cNvSpPr>
          <p:nvPr/>
        </p:nvSpPr>
        <p:spPr bwMode="auto">
          <a:xfrm>
            <a:off x="408817" y="1341379"/>
            <a:ext cx="968375" cy="36671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dirty="0"/>
              <a:t>خلية مرور</a:t>
            </a:r>
            <a:endParaRPr lang="en-US" altLang="en-US" dirty="0"/>
          </a:p>
        </p:txBody>
      </p:sp>
      <p:sp>
        <p:nvSpPr>
          <p:cNvPr id="10" name="Text Box 13"/>
          <p:cNvSpPr txBox="1">
            <a:spLocks noChangeArrowheads="1"/>
          </p:cNvSpPr>
          <p:nvPr/>
        </p:nvSpPr>
        <p:spPr bwMode="auto">
          <a:xfrm>
            <a:off x="408817" y="2031941"/>
            <a:ext cx="2013693" cy="36933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dirty="0"/>
              <a:t>خشب </a:t>
            </a:r>
            <a:r>
              <a:rPr lang="ar-SA" altLang="en-US" dirty="0" smtClean="0"/>
              <a:t>أول خارجي </a:t>
            </a:r>
            <a:r>
              <a:rPr lang="ar-SA" altLang="en-US" dirty="0"/>
              <a:t>المنشأ</a:t>
            </a:r>
            <a:endParaRPr lang="en-US" altLang="en-US" dirty="0"/>
          </a:p>
        </p:txBody>
      </p:sp>
      <p:sp>
        <p:nvSpPr>
          <p:cNvPr id="11" name="Text Box 14"/>
          <p:cNvSpPr txBox="1">
            <a:spLocks noChangeArrowheads="1"/>
          </p:cNvSpPr>
          <p:nvPr/>
        </p:nvSpPr>
        <p:spPr bwMode="auto">
          <a:xfrm>
            <a:off x="431222" y="3048973"/>
            <a:ext cx="942975" cy="36671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dirty="0"/>
              <a:t>خشب تالي</a:t>
            </a:r>
            <a:endParaRPr lang="en-US" altLang="en-US" dirty="0"/>
          </a:p>
        </p:txBody>
      </p:sp>
      <p:sp>
        <p:nvSpPr>
          <p:cNvPr id="12" name="Text Box 15"/>
          <p:cNvSpPr txBox="1">
            <a:spLocks noChangeArrowheads="1"/>
          </p:cNvSpPr>
          <p:nvPr/>
        </p:nvSpPr>
        <p:spPr bwMode="auto">
          <a:xfrm>
            <a:off x="408816" y="3685446"/>
            <a:ext cx="2066711" cy="36933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dirty="0"/>
              <a:t>بشرة </a:t>
            </a:r>
            <a:r>
              <a:rPr lang="ar-SA" altLang="en-US" dirty="0" smtClean="0"/>
              <a:t>داخليه شريط </a:t>
            </a:r>
            <a:r>
              <a:rPr lang="ar-SA" altLang="en-US" dirty="0"/>
              <a:t>كاسبار</a:t>
            </a:r>
            <a:endParaRPr lang="en-US" altLang="en-US" dirty="0"/>
          </a:p>
        </p:txBody>
      </p:sp>
      <p:sp>
        <p:nvSpPr>
          <p:cNvPr id="13" name="Text Box 16"/>
          <p:cNvSpPr txBox="1">
            <a:spLocks noChangeArrowheads="1"/>
          </p:cNvSpPr>
          <p:nvPr/>
        </p:nvSpPr>
        <p:spPr bwMode="auto">
          <a:xfrm>
            <a:off x="408816" y="4333146"/>
            <a:ext cx="732407" cy="36671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dirty="0"/>
              <a:t>لحاء</a:t>
            </a:r>
            <a:endParaRPr lang="en-US" altLang="en-US" dirty="0"/>
          </a:p>
        </p:txBody>
      </p:sp>
      <p:sp>
        <p:nvSpPr>
          <p:cNvPr id="14" name="Text Box 17"/>
          <p:cNvSpPr txBox="1">
            <a:spLocks noChangeArrowheads="1"/>
          </p:cNvSpPr>
          <p:nvPr/>
        </p:nvSpPr>
        <p:spPr bwMode="auto">
          <a:xfrm>
            <a:off x="408816" y="4950997"/>
            <a:ext cx="542925" cy="36671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dirty="0"/>
              <a:t>قشره</a:t>
            </a:r>
            <a:endParaRPr lang="en-US" altLang="en-US" dirty="0"/>
          </a:p>
        </p:txBody>
      </p:sp>
      <p:sp>
        <p:nvSpPr>
          <p:cNvPr id="15" name="Text Box 19"/>
          <p:cNvSpPr txBox="1">
            <a:spLocks noChangeArrowheads="1"/>
          </p:cNvSpPr>
          <p:nvPr/>
        </p:nvSpPr>
        <p:spPr bwMode="auto">
          <a:xfrm>
            <a:off x="3015082" y="300311"/>
            <a:ext cx="3674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rtl="1" eaLnBrk="1" hangingPunct="1"/>
            <a:r>
              <a:rPr lang="ar-SA" altLang="en-US" sz="2800" b="1" dirty="0">
                <a:solidFill>
                  <a:srgbClr val="0070C0"/>
                </a:solidFill>
              </a:rPr>
              <a:t>الحزمه </a:t>
            </a:r>
            <a:r>
              <a:rPr lang="ar-SA" altLang="en-US" sz="2800" b="1" dirty="0" smtClean="0">
                <a:solidFill>
                  <a:srgbClr val="0070C0"/>
                </a:solidFill>
              </a:rPr>
              <a:t>الوعائية قطرية</a:t>
            </a:r>
            <a:endParaRPr lang="en-US" altLang="en-US" sz="2800" b="1" dirty="0">
              <a:solidFill>
                <a:srgbClr val="0070C0"/>
              </a:solidFill>
            </a:endParaRPr>
          </a:p>
        </p:txBody>
      </p:sp>
      <p:sp>
        <p:nvSpPr>
          <p:cNvPr id="16" name="Text Box 20"/>
          <p:cNvSpPr txBox="1">
            <a:spLocks noChangeArrowheads="1"/>
          </p:cNvSpPr>
          <p:nvPr/>
        </p:nvSpPr>
        <p:spPr bwMode="auto">
          <a:xfrm>
            <a:off x="3145951" y="5737988"/>
            <a:ext cx="3413114" cy="461665"/>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sz="2400" dirty="0">
                <a:cs typeface="+mj-cs"/>
              </a:rPr>
              <a:t>الخشب مكون من 2-8 اذرع فقط</a:t>
            </a:r>
            <a:endParaRPr lang="en-US" altLang="en-US" sz="2400" dirty="0">
              <a:cs typeface="+mj-cs"/>
            </a:endParaRPr>
          </a:p>
        </p:txBody>
      </p:sp>
      <p:sp>
        <p:nvSpPr>
          <p:cNvPr id="17" name="Line 21"/>
          <p:cNvSpPr>
            <a:spLocks noChangeShapeType="1"/>
          </p:cNvSpPr>
          <p:nvPr/>
        </p:nvSpPr>
        <p:spPr bwMode="auto">
          <a:xfrm>
            <a:off x="6124756" y="2306638"/>
            <a:ext cx="1020584" cy="1346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a:endParaRPr lang="en-US"/>
          </a:p>
        </p:txBody>
      </p:sp>
      <p:sp>
        <p:nvSpPr>
          <p:cNvPr id="18" name="Text Box 22"/>
          <p:cNvSpPr txBox="1">
            <a:spLocks noChangeArrowheads="1"/>
          </p:cNvSpPr>
          <p:nvPr/>
        </p:nvSpPr>
        <p:spPr bwMode="auto">
          <a:xfrm>
            <a:off x="7145339" y="2306638"/>
            <a:ext cx="1839911" cy="36933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dirty="0" smtClean="0"/>
              <a:t>برسيكل طبقة محيطية</a:t>
            </a:r>
            <a:endParaRPr lang="en-US" altLang="en-US" dirty="0"/>
          </a:p>
        </p:txBody>
      </p:sp>
      <p:sp>
        <p:nvSpPr>
          <p:cNvPr id="19" name="Line 6"/>
          <p:cNvSpPr>
            <a:spLocks noChangeShapeType="1"/>
          </p:cNvSpPr>
          <p:nvPr/>
        </p:nvSpPr>
        <p:spPr bwMode="auto">
          <a:xfrm flipH="1" flipV="1">
            <a:off x="2422508" y="2299906"/>
            <a:ext cx="1545642" cy="67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 name="Line 6"/>
          <p:cNvSpPr>
            <a:spLocks noChangeShapeType="1"/>
          </p:cNvSpPr>
          <p:nvPr/>
        </p:nvSpPr>
        <p:spPr bwMode="auto">
          <a:xfrm flipH="1">
            <a:off x="1064702" y="4231353"/>
            <a:ext cx="3610814" cy="27538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06215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800" decel="100000"/>
                                        <p:tgtEl>
                                          <p:spTgt spid="15"/>
                                        </p:tgtEl>
                                      </p:cBhvr>
                                    </p:animEffect>
                                    <p:anim calcmode="lin" valueType="num">
                                      <p:cBhvr>
                                        <p:cTn id="8" dur="800" decel="100000" fill="hold"/>
                                        <p:tgtEl>
                                          <p:spTgt spid="15"/>
                                        </p:tgtEl>
                                        <p:attrNameLst>
                                          <p:attrName>style.rotation</p:attrName>
                                        </p:attrNameLst>
                                      </p:cBhvr>
                                      <p:tavLst>
                                        <p:tav tm="0">
                                          <p:val>
                                            <p:fltVal val="-90"/>
                                          </p:val>
                                        </p:tav>
                                        <p:tav tm="100000">
                                          <p:val>
                                            <p:fltVal val="0"/>
                                          </p:val>
                                        </p:tav>
                                      </p:tavLst>
                                    </p:anim>
                                    <p:anim calcmode="lin" valueType="num">
                                      <p:cBhvr>
                                        <p:cTn id="9" dur="800" decel="100000" fill="hold"/>
                                        <p:tgtEl>
                                          <p:spTgt spid="15"/>
                                        </p:tgtEl>
                                        <p:attrNameLst>
                                          <p:attrName>ppt_x</p:attrName>
                                        </p:attrNameLst>
                                      </p:cBhvr>
                                      <p:tavLst>
                                        <p:tav tm="0">
                                          <p:val>
                                            <p:strVal val="#ppt_x+0.4"/>
                                          </p:val>
                                        </p:tav>
                                        <p:tav tm="100000">
                                          <p:val>
                                            <p:strVal val="#ppt_x-0.05"/>
                                          </p:val>
                                        </p:tav>
                                      </p:tavLst>
                                    </p:anim>
                                    <p:anim calcmode="lin" valueType="num">
                                      <p:cBhvr>
                                        <p:cTn id="10" dur="800" decel="100000" fill="hold"/>
                                        <p:tgtEl>
                                          <p:spTgt spid="1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800" decel="100000"/>
                                        <p:tgtEl>
                                          <p:spTgt spid="16"/>
                                        </p:tgtEl>
                                      </p:cBhvr>
                                    </p:animEffect>
                                    <p:anim calcmode="lin" valueType="num">
                                      <p:cBhvr>
                                        <p:cTn id="18" dur="800" decel="100000" fill="hold"/>
                                        <p:tgtEl>
                                          <p:spTgt spid="16"/>
                                        </p:tgtEl>
                                        <p:attrNameLst>
                                          <p:attrName>style.rotation</p:attrName>
                                        </p:attrNameLst>
                                      </p:cBhvr>
                                      <p:tavLst>
                                        <p:tav tm="0">
                                          <p:val>
                                            <p:fltVal val="-90"/>
                                          </p:val>
                                        </p:tav>
                                        <p:tav tm="100000">
                                          <p:val>
                                            <p:fltVal val="0"/>
                                          </p:val>
                                        </p:tav>
                                      </p:tavLst>
                                    </p:anim>
                                    <p:anim calcmode="lin" valueType="num">
                                      <p:cBhvr>
                                        <p:cTn id="19" dur="800" decel="100000" fill="hold"/>
                                        <p:tgtEl>
                                          <p:spTgt spid="16"/>
                                        </p:tgtEl>
                                        <p:attrNameLst>
                                          <p:attrName>ppt_x</p:attrName>
                                        </p:attrNameLst>
                                      </p:cBhvr>
                                      <p:tavLst>
                                        <p:tav tm="0">
                                          <p:val>
                                            <p:strVal val="#ppt_x+0.4"/>
                                          </p:val>
                                        </p:tav>
                                        <p:tav tm="100000">
                                          <p:val>
                                            <p:strVal val="#ppt_x-0.05"/>
                                          </p:val>
                                        </p:tav>
                                      </p:tavLst>
                                    </p:anim>
                                    <p:anim calcmode="lin" valueType="num">
                                      <p:cBhvr>
                                        <p:cTn id="20" dur="800" decel="100000" fill="hold"/>
                                        <p:tgtEl>
                                          <p:spTgt spid="16"/>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icot root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401" y="661180"/>
            <a:ext cx="4002776" cy="2823892"/>
          </a:xfrm>
          <a:prstGeom prst="rect">
            <a:avLst/>
          </a:prstGeom>
          <a:noFill/>
          <a:ln>
            <a:noFill/>
          </a:ln>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1091121" y="3602997"/>
            <a:ext cx="35973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rtl="1" eaLnBrk="1" hangingPunct="1"/>
            <a:r>
              <a:rPr lang="ar-SA" altLang="en-US" sz="2400" b="1" dirty="0">
                <a:solidFill>
                  <a:srgbClr val="0070C0"/>
                </a:solidFill>
              </a:rPr>
              <a:t>قطاع  عرضي في </a:t>
            </a:r>
            <a:r>
              <a:rPr lang="ar-SA" altLang="en-US" sz="2400" b="1" dirty="0" smtClean="0">
                <a:solidFill>
                  <a:srgbClr val="0070C0"/>
                </a:solidFill>
              </a:rPr>
              <a:t>حزمة وعائية </a:t>
            </a:r>
            <a:r>
              <a:rPr lang="ar-SA" altLang="en-US" sz="2400" b="1" dirty="0">
                <a:solidFill>
                  <a:srgbClr val="0070C0"/>
                </a:solidFill>
              </a:rPr>
              <a:t>لجذر ذوات فلقتين</a:t>
            </a:r>
            <a:endParaRPr lang="en-US" altLang="en-US" sz="2400" b="1" dirty="0">
              <a:solidFill>
                <a:srgbClr val="0070C0"/>
              </a:solidFill>
            </a:endParaRPr>
          </a:p>
        </p:txBody>
      </p:sp>
      <p:sp>
        <p:nvSpPr>
          <p:cNvPr id="6" name="TextBox 5"/>
          <p:cNvSpPr txBox="1"/>
          <p:nvPr/>
        </p:nvSpPr>
        <p:spPr>
          <a:xfrm>
            <a:off x="5175849" y="767751"/>
            <a:ext cx="3450566" cy="400110"/>
          </a:xfrm>
          <a:prstGeom prst="rect">
            <a:avLst/>
          </a:prstGeom>
          <a:solidFill>
            <a:schemeClr val="accent1">
              <a:lumMod val="20000"/>
              <a:lumOff val="80000"/>
            </a:schemeClr>
          </a:solidFill>
          <a:effectLst>
            <a:glow rad="101600">
              <a:schemeClr val="accent5">
                <a:satMod val="175000"/>
                <a:alpha val="40000"/>
              </a:schemeClr>
            </a:glow>
          </a:effectLst>
        </p:spPr>
        <p:txBody>
          <a:bodyPr wrap="square" rtlCol="0">
            <a:spAutoFit/>
          </a:bodyPr>
          <a:lstStyle/>
          <a:p>
            <a:pPr algn="just" rtl="1"/>
            <a:r>
              <a:rPr lang="ar-SA" sz="2000" dirty="0" smtClean="0">
                <a:latin typeface="Times New Roman" panose="02020603050405020304" pitchFamily="18" charset="0"/>
                <a:cs typeface="Times New Roman" panose="02020603050405020304" pitchFamily="18" charset="0"/>
              </a:rPr>
              <a:t>تتكون الإسطوانة الوعائية من:</a:t>
            </a:r>
            <a:endParaRPr lang="en-US" sz="2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175849" y="1753429"/>
            <a:ext cx="3450566" cy="1323439"/>
          </a:xfrm>
          <a:prstGeom prst="rect">
            <a:avLst/>
          </a:prstGeom>
          <a:solidFill>
            <a:schemeClr val="accent1">
              <a:lumMod val="20000"/>
              <a:lumOff val="80000"/>
            </a:schemeClr>
          </a:solidFill>
          <a:effectLst>
            <a:glow rad="101600">
              <a:schemeClr val="accent5">
                <a:satMod val="175000"/>
                <a:alpha val="40000"/>
              </a:schemeClr>
            </a:glow>
          </a:effectLst>
        </p:spPr>
        <p:txBody>
          <a:bodyPr wrap="square" rtlCol="0">
            <a:spAutoFit/>
          </a:bodyPr>
          <a:lstStyle/>
          <a:p>
            <a:pPr algn="just" rtl="1"/>
            <a:r>
              <a:rPr lang="ar-SA" sz="2000" dirty="0" smtClean="0">
                <a:latin typeface="Times New Roman" panose="02020603050405020304" pitchFamily="18" charset="0"/>
                <a:cs typeface="Times New Roman" panose="02020603050405020304" pitchFamily="18" charset="0"/>
              </a:rPr>
              <a:t>البريسيكل: وهو صف واحد من الخلايا البرنشيمية ووظيفته:</a:t>
            </a:r>
          </a:p>
          <a:p>
            <a:pPr marL="342900" indent="-342900" algn="just" rtl="1">
              <a:buFont typeface="Arial" panose="020B0604020202020204" pitchFamily="34" charset="0"/>
              <a:buChar char="•"/>
            </a:pPr>
            <a:r>
              <a:rPr lang="ar-SA" sz="2000" dirty="0" smtClean="0">
                <a:latin typeface="Times New Roman" panose="02020603050405020304" pitchFamily="18" charset="0"/>
                <a:cs typeface="Times New Roman" panose="02020603050405020304" pitchFamily="18" charset="0"/>
              </a:rPr>
              <a:t>تمرير الماء والأملاح إلى الخشب</a:t>
            </a:r>
          </a:p>
          <a:p>
            <a:pPr marL="342900" indent="-342900" algn="just" rtl="1">
              <a:buFont typeface="Arial" panose="020B0604020202020204" pitchFamily="34" charset="0"/>
              <a:buChar char="•"/>
            </a:pPr>
            <a:r>
              <a:rPr lang="ar-SA" sz="2000" dirty="0" smtClean="0">
                <a:latin typeface="Times New Roman" panose="02020603050405020304" pitchFamily="18" charset="0"/>
                <a:cs typeface="Times New Roman" panose="02020603050405020304" pitchFamily="18" charset="0"/>
              </a:rPr>
              <a:t>تكوين الجذور الثانوية</a:t>
            </a:r>
            <a:endParaRPr lang="en-US" sz="2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5175849" y="3356775"/>
            <a:ext cx="3450566" cy="1631216"/>
          </a:xfrm>
          <a:prstGeom prst="rect">
            <a:avLst/>
          </a:prstGeom>
          <a:solidFill>
            <a:schemeClr val="accent1">
              <a:lumMod val="20000"/>
              <a:lumOff val="80000"/>
            </a:schemeClr>
          </a:solidFill>
          <a:effectLst>
            <a:glow rad="101600">
              <a:schemeClr val="accent5">
                <a:satMod val="175000"/>
                <a:alpha val="40000"/>
              </a:schemeClr>
            </a:glow>
          </a:effectLst>
        </p:spPr>
        <p:txBody>
          <a:bodyPr wrap="square" rtlCol="0">
            <a:spAutoFit/>
          </a:bodyPr>
          <a:lstStyle/>
          <a:p>
            <a:pPr algn="just" rtl="1"/>
            <a:r>
              <a:rPr lang="ar-SA" sz="2000" dirty="0" smtClean="0">
                <a:latin typeface="Times New Roman" panose="02020603050405020304" pitchFamily="18" charset="0"/>
                <a:cs typeface="Times New Roman" panose="02020603050405020304" pitchFamily="18" charset="0"/>
              </a:rPr>
              <a:t>الحزمة الوعائية : وهي مجاميع الخشب واللحاء مرتبة على أنصاف أقطار متبادلة وتوجد مجاميع الخشب على هيئة مثلثات رأسها إلى الخارج ومجاميع لحاء بيضاوية الشكل</a:t>
            </a:r>
          </a:p>
        </p:txBody>
      </p:sp>
      <p:sp>
        <p:nvSpPr>
          <p:cNvPr id="9" name="TextBox 8"/>
          <p:cNvSpPr txBox="1"/>
          <p:nvPr/>
        </p:nvSpPr>
        <p:spPr>
          <a:xfrm>
            <a:off x="5175849" y="5267898"/>
            <a:ext cx="3450566" cy="1015663"/>
          </a:xfrm>
          <a:prstGeom prst="rect">
            <a:avLst/>
          </a:prstGeom>
          <a:solidFill>
            <a:schemeClr val="accent1">
              <a:lumMod val="20000"/>
              <a:lumOff val="80000"/>
            </a:schemeClr>
          </a:solidFill>
          <a:effectLst>
            <a:glow rad="101600">
              <a:schemeClr val="accent5">
                <a:satMod val="175000"/>
                <a:alpha val="40000"/>
              </a:schemeClr>
            </a:glow>
          </a:effectLst>
        </p:spPr>
        <p:txBody>
          <a:bodyPr wrap="square" rtlCol="0">
            <a:spAutoFit/>
          </a:bodyPr>
          <a:lstStyle/>
          <a:p>
            <a:pPr algn="just" rtl="1"/>
            <a:r>
              <a:rPr lang="ar-SA" sz="2000" dirty="0" smtClean="0">
                <a:latin typeface="Times New Roman" panose="02020603050405020304" pitchFamily="18" charset="0"/>
                <a:cs typeface="Times New Roman" panose="02020603050405020304" pitchFamily="18" charset="0"/>
              </a:rPr>
              <a:t>النخاع : ويوجد في مركز الجذر ويتكون من خلايا برنشيمية ووظيفته:</a:t>
            </a:r>
          </a:p>
          <a:p>
            <a:pPr algn="just" rtl="1"/>
            <a:r>
              <a:rPr lang="ar-SA" sz="2000" dirty="0" smtClean="0">
                <a:latin typeface="Times New Roman" panose="02020603050405020304" pitchFamily="18" charset="0"/>
                <a:cs typeface="Times New Roman" panose="02020603050405020304" pitchFamily="18" charset="0"/>
              </a:rPr>
              <a:t>تخزين المواد الغذائية</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81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monocot root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2429" y="1413834"/>
            <a:ext cx="3894907" cy="3520476"/>
          </a:xfrm>
          <a:prstGeom prst="rect">
            <a:avLst/>
          </a:prstGeom>
          <a:noFill/>
          <a:ln>
            <a:noFill/>
          </a:ln>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a:off x="2330601" y="517585"/>
            <a:ext cx="43428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ar-SA" altLang="en-US" sz="2800" b="1" dirty="0">
                <a:solidFill>
                  <a:srgbClr val="0070C0"/>
                </a:solidFill>
              </a:rPr>
              <a:t>قطاع عرضي في جذر </a:t>
            </a:r>
            <a:r>
              <a:rPr lang="ar-SA" altLang="en-US" sz="2800" b="1" dirty="0" smtClean="0">
                <a:solidFill>
                  <a:srgbClr val="0070C0"/>
                </a:solidFill>
              </a:rPr>
              <a:t>الفلقة الواحدة</a:t>
            </a:r>
            <a:endParaRPr lang="en-US" altLang="en-US" sz="2800" b="1" dirty="0">
              <a:solidFill>
                <a:srgbClr val="0070C0"/>
              </a:solidFill>
            </a:endParaRPr>
          </a:p>
        </p:txBody>
      </p:sp>
      <p:sp>
        <p:nvSpPr>
          <p:cNvPr id="6" name="Line 7"/>
          <p:cNvSpPr>
            <a:spLocks noChangeShapeType="1"/>
          </p:cNvSpPr>
          <p:nvPr/>
        </p:nvSpPr>
        <p:spPr bwMode="auto">
          <a:xfrm flipH="1" flipV="1">
            <a:off x="1920216" y="1551891"/>
            <a:ext cx="1260892" cy="4485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a:endParaRPr lang="en-US"/>
          </a:p>
        </p:txBody>
      </p:sp>
      <p:sp>
        <p:nvSpPr>
          <p:cNvPr id="7" name="Line 8"/>
          <p:cNvSpPr>
            <a:spLocks noChangeShapeType="1"/>
          </p:cNvSpPr>
          <p:nvPr/>
        </p:nvSpPr>
        <p:spPr bwMode="auto">
          <a:xfrm flipH="1">
            <a:off x="1651929" y="2283394"/>
            <a:ext cx="1591603" cy="25937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a:endParaRPr lang="en-US"/>
          </a:p>
        </p:txBody>
      </p:sp>
      <p:sp>
        <p:nvSpPr>
          <p:cNvPr id="8" name="Line 9"/>
          <p:cNvSpPr>
            <a:spLocks noChangeShapeType="1"/>
          </p:cNvSpPr>
          <p:nvPr/>
        </p:nvSpPr>
        <p:spPr bwMode="auto">
          <a:xfrm flipH="1">
            <a:off x="1704315" y="3008491"/>
            <a:ext cx="2056801" cy="7877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a:endParaRPr lang="en-US"/>
          </a:p>
        </p:txBody>
      </p:sp>
      <p:sp>
        <p:nvSpPr>
          <p:cNvPr id="9" name="Line 10"/>
          <p:cNvSpPr>
            <a:spLocks noChangeShapeType="1"/>
          </p:cNvSpPr>
          <p:nvPr/>
        </p:nvSpPr>
        <p:spPr bwMode="auto">
          <a:xfrm>
            <a:off x="5296619" y="3364302"/>
            <a:ext cx="2960897" cy="237507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a:endParaRPr lang="en-US"/>
          </a:p>
        </p:txBody>
      </p:sp>
      <p:sp>
        <p:nvSpPr>
          <p:cNvPr id="10" name="Line 11"/>
          <p:cNvSpPr>
            <a:spLocks noChangeShapeType="1"/>
          </p:cNvSpPr>
          <p:nvPr/>
        </p:nvSpPr>
        <p:spPr bwMode="auto">
          <a:xfrm flipH="1">
            <a:off x="3504540" y="3658169"/>
            <a:ext cx="785604" cy="20812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a:endParaRPr lang="en-US"/>
          </a:p>
        </p:txBody>
      </p:sp>
      <p:sp>
        <p:nvSpPr>
          <p:cNvPr id="11" name="Line 12"/>
          <p:cNvSpPr>
            <a:spLocks noChangeShapeType="1"/>
          </p:cNvSpPr>
          <p:nvPr/>
        </p:nvSpPr>
        <p:spPr bwMode="auto">
          <a:xfrm flipH="1">
            <a:off x="1775752" y="3519577"/>
            <a:ext cx="1916353" cy="106886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a:endParaRPr lang="en-US"/>
          </a:p>
        </p:txBody>
      </p:sp>
      <p:sp>
        <p:nvSpPr>
          <p:cNvPr id="12" name="Line 13"/>
          <p:cNvSpPr>
            <a:spLocks noChangeShapeType="1"/>
          </p:cNvSpPr>
          <p:nvPr/>
        </p:nvSpPr>
        <p:spPr bwMode="auto">
          <a:xfrm>
            <a:off x="5087279" y="3796281"/>
            <a:ext cx="936625" cy="19431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a:endParaRPr lang="en-US"/>
          </a:p>
        </p:txBody>
      </p:sp>
      <p:sp>
        <p:nvSpPr>
          <p:cNvPr id="13" name="Text Box 14"/>
          <p:cNvSpPr txBox="1">
            <a:spLocks noChangeArrowheads="1"/>
          </p:cNvSpPr>
          <p:nvPr/>
        </p:nvSpPr>
        <p:spPr bwMode="auto">
          <a:xfrm>
            <a:off x="487363" y="1448335"/>
            <a:ext cx="1221086" cy="36933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dirty="0" smtClean="0"/>
              <a:t>بشرة خارجية</a:t>
            </a:r>
            <a:endParaRPr lang="en-US" altLang="en-US" dirty="0"/>
          </a:p>
        </p:txBody>
      </p:sp>
      <p:sp>
        <p:nvSpPr>
          <p:cNvPr id="14" name="Text Box 15"/>
          <p:cNvSpPr txBox="1">
            <a:spLocks noChangeArrowheads="1"/>
          </p:cNvSpPr>
          <p:nvPr/>
        </p:nvSpPr>
        <p:spPr bwMode="auto">
          <a:xfrm>
            <a:off x="518284" y="2542764"/>
            <a:ext cx="1108244" cy="366713"/>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dirty="0" smtClean="0"/>
              <a:t>قشرة</a:t>
            </a:r>
            <a:endParaRPr lang="en-US" altLang="en-US" dirty="0"/>
          </a:p>
        </p:txBody>
      </p:sp>
      <p:sp>
        <p:nvSpPr>
          <p:cNvPr id="15" name="Text Box 16"/>
          <p:cNvSpPr txBox="1">
            <a:spLocks noChangeArrowheads="1"/>
          </p:cNvSpPr>
          <p:nvPr/>
        </p:nvSpPr>
        <p:spPr bwMode="auto">
          <a:xfrm>
            <a:off x="518284" y="3420978"/>
            <a:ext cx="1108244" cy="366713"/>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dirty="0" smtClean="0"/>
              <a:t>بشرة داخلية</a:t>
            </a:r>
            <a:endParaRPr lang="en-US" altLang="en-US" dirty="0"/>
          </a:p>
        </p:txBody>
      </p:sp>
      <p:sp>
        <p:nvSpPr>
          <p:cNvPr id="16" name="Text Box 17"/>
          <p:cNvSpPr txBox="1">
            <a:spLocks noChangeArrowheads="1"/>
          </p:cNvSpPr>
          <p:nvPr/>
        </p:nvSpPr>
        <p:spPr bwMode="auto">
          <a:xfrm>
            <a:off x="1112177" y="5759181"/>
            <a:ext cx="914400" cy="366713"/>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dirty="0"/>
              <a:t>خشب اول</a:t>
            </a:r>
            <a:endParaRPr lang="en-US" altLang="en-US" dirty="0"/>
          </a:p>
        </p:txBody>
      </p:sp>
      <p:sp>
        <p:nvSpPr>
          <p:cNvPr id="17" name="Text Box 18"/>
          <p:cNvSpPr txBox="1">
            <a:spLocks noChangeArrowheads="1"/>
          </p:cNvSpPr>
          <p:nvPr/>
        </p:nvSpPr>
        <p:spPr bwMode="auto">
          <a:xfrm>
            <a:off x="3033052" y="5763357"/>
            <a:ext cx="942975" cy="366713"/>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dirty="0"/>
              <a:t>خشب تالي</a:t>
            </a:r>
            <a:endParaRPr lang="en-US" altLang="en-US" dirty="0"/>
          </a:p>
        </p:txBody>
      </p:sp>
      <p:sp>
        <p:nvSpPr>
          <p:cNvPr id="18" name="Text Box 19"/>
          <p:cNvSpPr txBox="1">
            <a:spLocks noChangeArrowheads="1"/>
          </p:cNvSpPr>
          <p:nvPr/>
        </p:nvSpPr>
        <p:spPr bwMode="auto">
          <a:xfrm>
            <a:off x="5771840" y="5808438"/>
            <a:ext cx="745496" cy="36671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dirty="0"/>
              <a:t>لحاء</a:t>
            </a:r>
            <a:endParaRPr lang="en-US" altLang="en-US" dirty="0"/>
          </a:p>
        </p:txBody>
      </p:sp>
      <p:sp>
        <p:nvSpPr>
          <p:cNvPr id="19" name="Text Box 20"/>
          <p:cNvSpPr txBox="1">
            <a:spLocks noChangeArrowheads="1"/>
          </p:cNvSpPr>
          <p:nvPr/>
        </p:nvSpPr>
        <p:spPr bwMode="auto">
          <a:xfrm>
            <a:off x="7510598" y="5808437"/>
            <a:ext cx="1258888" cy="366713"/>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dirty="0"/>
              <a:t>نخاع قد يتلجنن</a:t>
            </a:r>
            <a:endParaRPr lang="en-US" altLang="en-US" dirty="0"/>
          </a:p>
        </p:txBody>
      </p:sp>
      <p:sp>
        <p:nvSpPr>
          <p:cNvPr id="20" name="Line 21"/>
          <p:cNvSpPr>
            <a:spLocks noChangeShapeType="1"/>
          </p:cNvSpPr>
          <p:nvPr/>
        </p:nvSpPr>
        <p:spPr bwMode="auto">
          <a:xfrm flipH="1">
            <a:off x="1920216" y="3291456"/>
            <a:ext cx="2232025" cy="23050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a:endParaRPr lang="en-US"/>
          </a:p>
        </p:txBody>
      </p:sp>
      <p:sp>
        <p:nvSpPr>
          <p:cNvPr id="21" name="Text Box 22"/>
          <p:cNvSpPr txBox="1">
            <a:spLocks noChangeArrowheads="1"/>
          </p:cNvSpPr>
          <p:nvPr/>
        </p:nvSpPr>
        <p:spPr bwMode="auto">
          <a:xfrm>
            <a:off x="518221" y="4443981"/>
            <a:ext cx="1133708" cy="646331"/>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rtl="1" eaLnBrk="1" hangingPunct="1"/>
            <a:r>
              <a:rPr lang="ar-SA" altLang="en-US" dirty="0" smtClean="0"/>
              <a:t>طبقة محيطية</a:t>
            </a:r>
          </a:p>
          <a:p>
            <a:pPr algn="ctr" rtl="1" eaLnBrk="1" hangingPunct="1"/>
            <a:r>
              <a:rPr lang="ar-SA" altLang="en-US" dirty="0" smtClean="0"/>
              <a:t>(بريسيكل)</a:t>
            </a:r>
            <a:endParaRPr lang="en-US" altLang="en-US" dirty="0"/>
          </a:p>
        </p:txBody>
      </p:sp>
    </p:spTree>
    <p:extLst>
      <p:ext uri="{BB962C8B-B14F-4D97-AF65-F5344CB8AC3E}">
        <p14:creationId xmlns:p14="http://schemas.microsoft.com/office/powerpoint/2010/main" val="375160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monocot roo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331" y="545021"/>
            <a:ext cx="6377388" cy="5148412"/>
          </a:xfrm>
          <a:prstGeom prst="rect">
            <a:avLst/>
          </a:prstGeom>
          <a:noFill/>
          <a:ln>
            <a:noFill/>
          </a:ln>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p:nvSpPr>
        <p:spPr bwMode="auto">
          <a:xfrm>
            <a:off x="2742362" y="5798928"/>
            <a:ext cx="343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ar-SA" altLang="en-US" sz="2400" b="1" dirty="0">
                <a:solidFill>
                  <a:srgbClr val="0070C0"/>
                </a:solidFill>
              </a:rPr>
              <a:t>قطاع عرضي في جذر </a:t>
            </a:r>
            <a:r>
              <a:rPr lang="ar-SA" altLang="en-US" sz="2400" b="1" dirty="0" smtClean="0">
                <a:solidFill>
                  <a:srgbClr val="0070C0"/>
                </a:solidFill>
              </a:rPr>
              <a:t>فلقة واحدة</a:t>
            </a:r>
            <a:endParaRPr lang="en-US" altLang="en-US" sz="2400" b="1" dirty="0">
              <a:solidFill>
                <a:srgbClr val="0070C0"/>
              </a:solidFill>
            </a:endParaRPr>
          </a:p>
        </p:txBody>
      </p:sp>
    </p:spTree>
    <p:extLst>
      <p:ext uri="{BB962C8B-B14F-4D97-AF65-F5344CB8AC3E}">
        <p14:creationId xmlns:p14="http://schemas.microsoft.com/office/powerpoint/2010/main" val="316352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800" decel="100000"/>
                                        <p:tgtEl>
                                          <p:spTgt spid="5"/>
                                        </p:tgtEl>
                                      </p:cBhvr>
                                    </p:animEffect>
                                    <p:anim calcmode="lin" valueType="num">
                                      <p:cBhvr>
                                        <p:cTn id="13" dur="800" decel="100000" fill="hold"/>
                                        <p:tgtEl>
                                          <p:spTgt spid="5"/>
                                        </p:tgtEl>
                                        <p:attrNameLst>
                                          <p:attrName>style.rotation</p:attrName>
                                        </p:attrNameLst>
                                      </p:cBhvr>
                                      <p:tavLst>
                                        <p:tav tm="0">
                                          <p:val>
                                            <p:fltVal val="-90"/>
                                          </p:val>
                                        </p:tav>
                                        <p:tav tm="100000">
                                          <p:val>
                                            <p:fltVal val="0"/>
                                          </p:val>
                                        </p:tav>
                                      </p:tavLst>
                                    </p:anim>
                                    <p:anim calcmode="lin" valueType="num">
                                      <p:cBhvr>
                                        <p:cTn id="14" dur="800" decel="100000" fill="hold"/>
                                        <p:tgtEl>
                                          <p:spTgt spid="5"/>
                                        </p:tgtEl>
                                        <p:attrNameLst>
                                          <p:attrName>ppt_x</p:attrName>
                                        </p:attrNameLst>
                                      </p:cBhvr>
                                      <p:tavLst>
                                        <p:tav tm="0">
                                          <p:val>
                                            <p:strVal val="#ppt_x+0.4"/>
                                          </p:val>
                                        </p:tav>
                                        <p:tav tm="100000">
                                          <p:val>
                                            <p:strVal val="#ppt_x-0.05"/>
                                          </p:val>
                                        </p:tav>
                                      </p:tavLst>
                                    </p:anim>
                                    <p:anim calcmode="lin" valueType="num">
                                      <p:cBhvr>
                                        <p:cTn id="15" dur="800" decel="100000" fill="hold"/>
                                        <p:tgtEl>
                                          <p:spTgt spid="5"/>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Root 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3366" y="1075576"/>
            <a:ext cx="5179524" cy="4176053"/>
          </a:xfrm>
          <a:prstGeom prst="rect">
            <a:avLst/>
          </a:prstGeom>
          <a:noFill/>
          <a:ln>
            <a:noFill/>
          </a:ln>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3597959" y="5460660"/>
            <a:ext cx="39703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rtl="1" eaLnBrk="1" hangingPunct="1"/>
            <a:r>
              <a:rPr lang="ar-SA" altLang="en-US" sz="2800" b="1" dirty="0">
                <a:solidFill>
                  <a:srgbClr val="0070C0"/>
                </a:solidFill>
              </a:rPr>
              <a:t>قطاع عرضي في جذر </a:t>
            </a:r>
            <a:r>
              <a:rPr lang="ar-SA" altLang="en-US" sz="2800" b="1" dirty="0" smtClean="0">
                <a:solidFill>
                  <a:srgbClr val="0070C0"/>
                </a:solidFill>
              </a:rPr>
              <a:t>فلقة واحدة</a:t>
            </a:r>
            <a:endParaRPr lang="en-US" altLang="en-US" sz="2800" b="1" dirty="0">
              <a:solidFill>
                <a:srgbClr val="0070C0"/>
              </a:solidFill>
            </a:endParaRPr>
          </a:p>
        </p:txBody>
      </p:sp>
      <p:sp>
        <p:nvSpPr>
          <p:cNvPr id="6" name="Line 10"/>
          <p:cNvSpPr>
            <a:spLocks noChangeShapeType="1"/>
          </p:cNvSpPr>
          <p:nvPr/>
        </p:nvSpPr>
        <p:spPr bwMode="auto">
          <a:xfrm flipH="1" flipV="1">
            <a:off x="2297681" y="1592939"/>
            <a:ext cx="1791239" cy="64992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 name="Text Box 11"/>
          <p:cNvSpPr txBox="1">
            <a:spLocks noChangeArrowheads="1"/>
          </p:cNvSpPr>
          <p:nvPr/>
        </p:nvSpPr>
        <p:spPr bwMode="auto">
          <a:xfrm>
            <a:off x="439947" y="916604"/>
            <a:ext cx="2118774" cy="646331"/>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just" rtl="1" eaLnBrk="1" hangingPunct="1"/>
            <a:r>
              <a:rPr lang="ar-SA" altLang="en-US" dirty="0" smtClean="0"/>
              <a:t>بشرة داخلية بها </a:t>
            </a:r>
            <a:r>
              <a:rPr lang="ar-SA" altLang="en-US" dirty="0"/>
              <a:t>خلايا </a:t>
            </a:r>
            <a:r>
              <a:rPr lang="ar-SA" altLang="en-US" dirty="0" smtClean="0"/>
              <a:t>مرور مقابله لأذرع الخشب </a:t>
            </a:r>
            <a:endParaRPr lang="en-US" altLang="en-US" dirty="0"/>
          </a:p>
        </p:txBody>
      </p:sp>
      <p:sp>
        <p:nvSpPr>
          <p:cNvPr id="8" name="Line 12"/>
          <p:cNvSpPr>
            <a:spLocks noChangeShapeType="1"/>
          </p:cNvSpPr>
          <p:nvPr/>
        </p:nvSpPr>
        <p:spPr bwMode="auto">
          <a:xfrm flipH="1">
            <a:off x="2558720" y="3170238"/>
            <a:ext cx="2459367" cy="2026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Text Box 13"/>
          <p:cNvSpPr txBox="1">
            <a:spLocks noChangeArrowheads="1"/>
          </p:cNvSpPr>
          <p:nvPr/>
        </p:nvSpPr>
        <p:spPr bwMode="auto">
          <a:xfrm>
            <a:off x="439947" y="3255587"/>
            <a:ext cx="2131580" cy="36671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just" rtl="1" eaLnBrk="1" hangingPunct="1"/>
            <a:r>
              <a:rPr lang="ar-SA" altLang="en-US" dirty="0"/>
              <a:t>نخاع</a:t>
            </a:r>
            <a:endParaRPr lang="en-US" altLang="en-US" dirty="0"/>
          </a:p>
        </p:txBody>
      </p:sp>
      <p:sp>
        <p:nvSpPr>
          <p:cNvPr id="10" name="Line 14"/>
          <p:cNvSpPr>
            <a:spLocks noChangeShapeType="1"/>
          </p:cNvSpPr>
          <p:nvPr/>
        </p:nvSpPr>
        <p:spPr bwMode="auto">
          <a:xfrm flipH="1">
            <a:off x="2656935" y="4093076"/>
            <a:ext cx="982870" cy="50985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Text Box 15"/>
          <p:cNvSpPr txBox="1">
            <a:spLocks noChangeArrowheads="1"/>
          </p:cNvSpPr>
          <p:nvPr/>
        </p:nvSpPr>
        <p:spPr bwMode="auto">
          <a:xfrm>
            <a:off x="439947" y="4451662"/>
            <a:ext cx="2118773" cy="36671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r>
              <a:rPr lang="ar-SA" altLang="en-US" dirty="0" smtClean="0"/>
              <a:t>قشرة</a:t>
            </a:r>
            <a:endParaRPr lang="en-US" altLang="en-US" dirty="0"/>
          </a:p>
        </p:txBody>
      </p:sp>
    </p:spTree>
    <p:extLst>
      <p:ext uri="{BB962C8B-B14F-4D97-AF65-F5344CB8AC3E}">
        <p14:creationId xmlns:p14="http://schemas.microsoft.com/office/powerpoint/2010/main" val="148548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275</TotalTime>
  <Words>755</Words>
  <Application>Microsoft Office PowerPoint</Application>
  <PresentationFormat>On-screen Show (4:3)</PresentationFormat>
  <Paragraphs>155</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Garamond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28</cp:revision>
  <dcterms:created xsi:type="dcterms:W3CDTF">2021-03-10T15:03:04Z</dcterms:created>
  <dcterms:modified xsi:type="dcterms:W3CDTF">2021-03-10T19:38:10Z</dcterms:modified>
</cp:coreProperties>
</file>