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834"/>
    <a:srgbClr val="E3BE73"/>
    <a:srgbClr val="D7B063"/>
    <a:srgbClr val="C89D76"/>
    <a:srgbClr val="DCA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2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1D4CE9-E970-4A33-B2B6-BD7A878C986F}" type="datetimeFigureOut">
              <a:rPr lang="ar-SA" smtClean="0"/>
              <a:t>13/05/1439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F85785-86D1-4D48-B796-25310BED80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21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5785-86D1-4D48-B796-25310BED80E9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13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5785-86D1-4D48-B796-25310BED80E9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16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5785-86D1-4D48-B796-25310BED80E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7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5785-86D1-4D48-B796-25310BED80E9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3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5785-86D1-4D48-B796-25310BED80E9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3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url?sa=i&amp;rct=j&amp;q=&amp;esrc=s&amp;source=images&amp;cd=&amp;cad=rja&amp;uact=8&amp;ved=0CAcQjRw&amp;url=http://pixshark.com/lipids-fats.htm&amp;ei=7SXNVK7OEsGsPZufgbgO&amp;psig=AFQjCNHcGJWW0MjQuEbS0IzZBjGHryVWtA&amp;ust=142280908432778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.sa/url?sa=i&amp;rct=j&amp;q=&amp;esrc=s&amp;source=images&amp;cd=&amp;cad=rja&amp;uact=8&amp;ved=0CAcQjRxqFQoTCPOc64mI7ccCFcfFFAodHikBcQ&amp;url=https://www.boundless.com/biology/textbooks/boundless-biology-textbook/biological-macromolecules-3/lipids-55/phospholipids-300-11433/&amp;psig=AFQjCNFWL76PH1hjc8xWw_GW2BJ0Ps4e3w&amp;ust=144199382748762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8600" y="4985"/>
            <a:ext cx="533400" cy="6858000"/>
          </a:xfrm>
          <a:prstGeom prst="rect">
            <a:avLst/>
          </a:prstGeom>
          <a:solidFill>
            <a:srgbClr val="D7B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4343400" y="2458998"/>
            <a:ext cx="239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Lipids-I</a:t>
            </a:r>
            <a:endParaRPr lang="ar-SA" sz="5400" dirty="0">
              <a:latin typeface="Britannic Bold" panose="020B0903060703020204" pitchFamily="34" charset="0"/>
            </a:endParaRPr>
          </a:p>
        </p:txBody>
      </p:sp>
      <p:pic>
        <p:nvPicPr>
          <p:cNvPr id="6" name="Picture 10" descr="http://healthdirectusa.com/images/uploads/2012082316413937365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4222750"/>
            <a:ext cx="300228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ipid stru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/>
          <a:stretch/>
        </p:blipFill>
        <p:spPr bwMode="auto">
          <a:xfrm>
            <a:off x="7239000" y="4724400"/>
            <a:ext cx="2974887" cy="185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027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" y="152402"/>
            <a:ext cx="1060704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4-Test formation insoluble fatty acids salt (insoluble soaps):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investigate the effect of different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cations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on soap solubility.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  <a:endParaRPr lang="ar-SA" sz="2500" b="1" dirty="0">
              <a:solidFill>
                <a:srgbClr val="CA983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-Working calcium, magnesium, lead or iron ions to the </a:t>
            </a:r>
            <a:r>
              <a:rPr lang="en-US" sz="25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deposition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soap and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make it insoluble in water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where solve these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ions replace the sodium or potassium ions are present in soap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-Due to the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hard water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contain significant quantities of Ca2+ , Mg2+ and some Fe3+ that react with the charged ends of the soaps to form insoluble salts of fatty acid. The insoluble salts  of fatty acid that Ca</a:t>
            </a:r>
            <a:r>
              <a:rPr lang="en-US" sz="25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2+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Mg</a:t>
            </a:r>
            <a:r>
              <a:rPr lang="en-US" sz="25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2+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form with soap anions cause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white precipitate to from</a:t>
            </a:r>
            <a:r>
              <a:rPr lang="en-US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28B05-8FD5-453E-95EB-331CA4BB1E99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680" y="1828802"/>
            <a:ext cx="10241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(a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white precipitate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calcium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stearte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oleate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formed).</a:t>
            </a:r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Note:</a:t>
            </a:r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hard water, which contains salts of magnesium and calcium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760" y="643200"/>
            <a:ext cx="7680960" cy="163121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K+ soap + Ca+2sulfate  =&gt; Ca+2 soap + K+ sulfate.</a:t>
            </a:r>
          </a:p>
          <a:p>
            <a:pPr algn="ctr"/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Potassium soap + calcium sulfate  =&gt; calcium soap + potassium sulfate. 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142FF-B701-4A41-977B-D83014E109C9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228602"/>
            <a:ext cx="10241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</a:t>
            </a:r>
            <a:b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1 - Add about 4 ml of distilled water to 2 ml of soap in two test tubes. </a:t>
            </a:r>
            <a:b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2 - Add to the first tube a few drops of calcium chloride, to second tube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362" y="1991083"/>
            <a:ext cx="7906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Result:</a:t>
            </a:r>
            <a:endParaRPr lang="ar-SA" sz="2500" b="1" dirty="0">
              <a:solidFill>
                <a:srgbClr val="CA983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1826167"/>
              </p:ext>
            </p:extLst>
          </p:nvPr>
        </p:nvGraphicFramePr>
        <p:xfrm>
          <a:off x="1484484" y="2590802"/>
          <a:ext cx="8572428" cy="1189275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856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Conclusion</a:t>
                      </a:r>
                      <a:endParaRPr lang="en-US" sz="1800" b="0" dirty="0">
                        <a:latin typeface="Shruti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Observation</a:t>
                      </a:r>
                      <a:endParaRPr lang="en-US" sz="1800" b="0" dirty="0">
                        <a:latin typeface="Shruti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Tube</a:t>
                      </a:r>
                      <a:endParaRPr lang="en-US" sz="1800" b="0" dirty="0">
                        <a:latin typeface="Shruti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0">
                        <a:solidFill>
                          <a:srgbClr val="000000"/>
                        </a:solidFill>
                        <a:latin typeface="Shruti" pitchFamily="34" charset="0"/>
                        <a:ea typeface="Calibri"/>
                        <a:cs typeface="Times New Roman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0">
                        <a:solidFill>
                          <a:srgbClr val="000000"/>
                        </a:solidFill>
                        <a:latin typeface="Shruti" pitchFamily="34" charset="0"/>
                        <a:ea typeface="Calibri"/>
                        <a:cs typeface="Times New Roman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CaCl2</a:t>
                      </a:r>
                      <a:endParaRPr lang="ar-SA" sz="1800" b="0" dirty="0">
                        <a:solidFill>
                          <a:srgbClr val="000000"/>
                        </a:solidFill>
                        <a:latin typeface="Shruti" pitchFamily="34" charset="0"/>
                        <a:ea typeface="Calibri"/>
                        <a:cs typeface="Times New Roman"/>
                      </a:endParaRP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0">
                        <a:solidFill>
                          <a:srgbClr val="000000"/>
                        </a:solidFill>
                        <a:latin typeface="Shruti" pitchFamily="34" charset="0"/>
                        <a:ea typeface="Calibri"/>
                        <a:cs typeface="Times New Roman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0" dirty="0">
                        <a:solidFill>
                          <a:srgbClr val="000000"/>
                        </a:solidFill>
                        <a:latin typeface="Shruti" pitchFamily="34" charset="0"/>
                        <a:ea typeface="Calibri"/>
                        <a:cs typeface="Times New Roman"/>
                      </a:endParaRPr>
                    </a:p>
                  </a:txBody>
                  <a:tcPr marL="82296" marR="822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MgCl2</a:t>
                      </a:r>
                      <a:endParaRPr lang="ar-SA" sz="1800" b="0" dirty="0">
                        <a:solidFill>
                          <a:srgbClr val="000000"/>
                        </a:solidFill>
                        <a:latin typeface="Shruti" pitchFamily="34" charset="0"/>
                        <a:ea typeface="Calibri"/>
                        <a:cs typeface="Times New Roman"/>
                      </a:endParaRPr>
                    </a:p>
                  </a:txBody>
                  <a:tcPr marL="82296" marR="8229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Content Placeholder 3" descr="IMG_408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820" r="11621" b="16945"/>
          <a:stretch/>
        </p:blipFill>
        <p:spPr>
          <a:xfrm rot="5400000">
            <a:off x="8661098" y="4628184"/>
            <a:ext cx="2346269" cy="1624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86BA4D-0CDE-4659-91CA-2EB0ADA585B3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360" y="533402"/>
            <a:ext cx="9506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Questions :</a:t>
            </a:r>
          </a:p>
          <a:p>
            <a:endParaRPr lang="en-US" sz="2500" b="1" dirty="0">
              <a:solidFill>
                <a:srgbClr val="CA983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is the chemical composition of soap?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 does soap emulsify oil?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happens to the soap when washing with hard water ?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3F714-6AE1-4812-9385-8353C1F8A901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31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792480" y="197347"/>
            <a:ext cx="1024128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Lipids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esters of long chain fatty acids and alcohols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-Fatty acids are lipids’ building blocks </a:t>
            </a:r>
          </a:p>
          <a:p>
            <a:endParaRPr lang="en-US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-It can be defined as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nonpolar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organic compound insoluble in polar solvent , but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soluble in organic solvents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such as benzene ,ether, chloroform and boiling alcohol.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Biological role of lipids: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Lipids are found naturally in all living organisms.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1)It represents in cell structure and has a structural function in the cell : it presents in cell membranes.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2) An essential source of energy in the body. It give more energy than carbohydrate and proteins.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 descr="360px-DHAnumbe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454" y="2514602"/>
            <a:ext cx="6407332" cy="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" y="76202"/>
            <a:ext cx="1042416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Fats can be divided according to their chemical composition to: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1) Simple lipids: </a:t>
            </a:r>
          </a:p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compounds are: esters of fatty acids with glycerol.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-The triacylglycerol (TAG) is the simplest and most common fat.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is the form in which lipids are stored in the cell.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2) Compound (conjugated) lipids.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Lipids are linking with other compounds such as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Proteolipids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Phospholipids, Glycolipids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3) Derived lipids.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 are substances that are soluble in lipid or derived from the above groups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lipids by hydrolysis; for examples, cholesterol and fat soluble vitamins.</a:t>
            </a:r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saturated_unsaturat_c_la_784.jpg"/>
          <p:cNvPicPr>
            <a:picLocks noChangeAspect="1"/>
          </p:cNvPicPr>
          <p:nvPr/>
        </p:nvPicPr>
        <p:blipFill rotWithShape="1">
          <a:blip r:embed="rId2" cstate="print"/>
          <a:srcRect t="15275" r="54969" b="4829"/>
          <a:stretch/>
        </p:blipFill>
        <p:spPr>
          <a:xfrm>
            <a:off x="8104588" y="762000"/>
            <a:ext cx="3020612" cy="2286000"/>
          </a:xfrm>
          <a:prstGeom prst="rect">
            <a:avLst/>
          </a:prstGeom>
        </p:spPr>
      </p:pic>
      <p:pic>
        <p:nvPicPr>
          <p:cNvPr id="6" name="Picture 5" descr="http://www.abc.net.au/health/library/img/cholesterol_structure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990000" y="5715002"/>
            <a:ext cx="2135201" cy="1020151"/>
          </a:xfrm>
          <a:prstGeom prst="rect">
            <a:avLst/>
          </a:prstGeom>
          <a:noFill/>
        </p:spPr>
      </p:pic>
      <p:pic>
        <p:nvPicPr>
          <p:cNvPr id="1026" name="Picture 2" descr="https://figures.boundless.com/19976/large/0302-phospholipid-bilayer.jp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3429000"/>
            <a:ext cx="2880360" cy="16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BFB626-B25A-450F-A893-94D70D333A55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494" y="228602"/>
            <a:ext cx="105735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1-Solubility test: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test the solubility of oils in different solvent.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Fats are not dissolved in water due to their nature, which is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non-polar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(hydrophobic), but it is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soluble in organic solvents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such as chloroform, benzene, and boiling alcohol.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Note: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Different lipids have ability to dissolve in different organic solvent. This property enable us to separate a mixture of fat from each other.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C1526-7558-4933-AC26-84BF1EA58736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152400"/>
            <a:ext cx="1024128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32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  <a:r>
              <a:rPr lang="en-US" sz="3200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 lvl="0" fontAlgn="t"/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Place 0.5ml of oil in 6 test tubes clean, dry containing 4ml of different solvents (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acetone, chloroform , ether and ethanol, diluted acid and dilute alkaline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</a:t>
            </a:r>
          </a:p>
          <a:p>
            <a:pPr lvl="0" fontAlgn="t"/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Shake the tubes thoroughly, then leave the solution for about one minute,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Note: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if it separated into two layers , the oil are not dissolve;  but if one layer homogeneous transparent formed , oil be dissolved in the solvent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360" y="3136614"/>
            <a:ext cx="5486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Results:</a:t>
            </a:r>
            <a:endParaRPr lang="ar-SA" sz="3200" b="1" dirty="0">
              <a:solidFill>
                <a:srgbClr val="CA983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6714984"/>
              </p:ext>
            </p:extLst>
          </p:nvPr>
        </p:nvGraphicFramePr>
        <p:xfrm>
          <a:off x="2255520" y="3751720"/>
          <a:ext cx="5758370" cy="28392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Tube</a:t>
                      </a:r>
                      <a:endParaRPr lang="en-US" sz="1800" dirty="0">
                        <a:latin typeface="Shruti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Solvent</a:t>
                      </a:r>
                      <a:endParaRPr lang="en-US" sz="1800" dirty="0">
                        <a:latin typeface="Shruti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Degree of solubility</a:t>
                      </a:r>
                      <a:endParaRPr lang="en-US" sz="1800" dirty="0">
                        <a:latin typeface="Shruti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Shruti" pitchFamily="34" charset="0"/>
                        <a:ea typeface="Times New Roman"/>
                        <a:cs typeface="Shruti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Content Placeholder 3" descr="IMG_4067.JPG"/>
          <p:cNvPicPr>
            <a:picLocks noChangeAspect="1"/>
          </p:cNvPicPr>
          <p:nvPr/>
        </p:nvPicPr>
        <p:blipFill rotWithShape="1">
          <a:blip r:embed="rId2" cstate="print"/>
          <a:srcRect t="20960" r="29149" b="16613"/>
          <a:stretch/>
        </p:blipFill>
        <p:spPr>
          <a:xfrm rot="5400000">
            <a:off x="8573973" y="3463544"/>
            <a:ext cx="2542139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667065-1C94-4E58-86BA-8D117F55BBC0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17" y="0"/>
            <a:ext cx="1033272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2-Saponification test: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</a:t>
            </a:r>
            <a:r>
              <a:rPr lang="en-US" sz="2500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en-US" sz="25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form the soap.</a:t>
            </a:r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TAG can be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hydrolyzed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into its component fatty acids and alcohol. This reaction can also be carried out in the laboratory by a process called saponification  where the hydrolysis is carried out 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the presence of a strong base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(such as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NaOH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KOH).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Saponification is a process of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hydrolysis of oils or fat with alkaline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result in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glycerol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salts of fatty acids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(soap) 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Note: 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soap is salt of fatty acid.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soap is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soluble in water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 insoluble in ether. Soap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works on emulsification of oils and fats in the water .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736080" y="5141110"/>
            <a:ext cx="4572000" cy="17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066F7-CFDA-4141-A4AA-987965FABA96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2480" y="152400"/>
            <a:ext cx="10515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•Place 2 ml of oil in a large test tube (or flask).</a:t>
            </a:r>
          </a:p>
          <a:p>
            <a:pPr fontAlgn="t"/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Add 4 ml of alcoholic potassium hydroxide.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Boil the solution for 3 minutes. After this period, make sure it is perfectly saponification process, by taking a drop of the solution and mix with the water if oil separated indicates that the non-completion of the saponification. In this case, continued to boil until all the alcohol evaporates.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Take the remaining solid material (soap) and add about 30 ml of water and keep it for the following tests.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Shake the solution after it cools and noted to be thick foam.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dirty="0"/>
          </a:p>
        </p:txBody>
      </p:sp>
      <p:pic>
        <p:nvPicPr>
          <p:cNvPr id="5" name="Picture 4" descr="C:\Users\Ghadah\Downloads\DSC_03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r="12178" b="13173"/>
          <a:stretch/>
        </p:blipFill>
        <p:spPr bwMode="auto">
          <a:xfrm>
            <a:off x="8290560" y="4572000"/>
            <a:ext cx="237744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AEFD9F-058D-4D2A-AEFF-398F745FC22A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988" y="228600"/>
            <a:ext cx="1071409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Testing the separation of soap from the solution by salting out :</a:t>
            </a: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investigate the effect of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on soap solubility.</a:t>
            </a:r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rgbClr val="CA983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get the soap out of solution by 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salting out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when added solid sodium chloride to the solution until saturation; separated soap in the form of insoluble and floats above the surface.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NaCl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solution provides Na</a:t>
            </a:r>
            <a:r>
              <a:rPr lang="en-US" sz="25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+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</a:t>
            </a:r>
            <a:r>
              <a:rPr lang="en-US" sz="25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ions that bind to the polar water molecules, and help separate the water from the soap. This process is called salting out the soap.</a:t>
            </a:r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8160A-46B6-4D74-985C-3FBFD9FA868B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609602"/>
            <a:ext cx="10149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E3BE7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</a:t>
            </a:r>
            <a:b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Place about 10 ml of soap in the beaker, then add small amounts of sodium chloride in batches, stirring until saturated solution.</a:t>
            </a:r>
          </a:p>
        </p:txBody>
      </p:sp>
      <p:pic>
        <p:nvPicPr>
          <p:cNvPr id="5" name="Picture 4" descr="C:\Users\Ghadah\Downloads\DSC_03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-893" r="17339" b="893"/>
          <a:stretch/>
        </p:blipFill>
        <p:spPr bwMode="auto">
          <a:xfrm>
            <a:off x="7284720" y="2895600"/>
            <a:ext cx="2926080" cy="216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677295-98FF-4ECE-AF8D-D5AE48EB0BCB}"/>
              </a:ext>
            </a:extLst>
          </p:cNvPr>
          <p:cNvSpPr/>
          <p:nvPr/>
        </p:nvSpPr>
        <p:spPr>
          <a:xfrm>
            <a:off x="11917680" y="-7834"/>
            <a:ext cx="274320" cy="6858000"/>
          </a:xfrm>
          <a:prstGeom prst="rect">
            <a:avLst/>
          </a:prstGeom>
          <a:solidFill>
            <a:srgbClr val="E3B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1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930</Words>
  <Application>Microsoft Office PowerPoint</Application>
  <PresentationFormat>Widescreen</PresentationFormat>
  <Paragraphs>113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Arabic Typesetting</vt:lpstr>
      <vt:lpstr>Arial</vt:lpstr>
      <vt:lpstr>Britannic Bold</vt:lpstr>
      <vt:lpstr>Calibri</vt:lpstr>
      <vt:lpstr>Shruti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50</cp:revision>
  <dcterms:created xsi:type="dcterms:W3CDTF">2006-08-16T00:00:00Z</dcterms:created>
  <dcterms:modified xsi:type="dcterms:W3CDTF">2018-01-29T07:50:55Z</dcterms:modified>
</cp:coreProperties>
</file>