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7DD6A-7666-4F9A-85A7-0ACF1396D4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82D2F75-758C-4FC2-9A01-F1AC61CB98D2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الأنسجة المستديمة ثلاثة أنواع</a:t>
          </a:r>
          <a:endParaRPr kumimoji="0" lang="en-US" altLang="en-US" sz="2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gm:t>
    </dgm:pt>
    <dgm:pt modelId="{423EE49E-A007-4F13-8007-A5C9C2528678}" type="parTrans" cxnId="{7C76DC4C-95CD-4228-9737-CD44892A484C}">
      <dgm:prSet/>
      <dgm:spPr/>
      <dgm:t>
        <a:bodyPr/>
        <a:lstStyle/>
        <a:p>
          <a:endParaRPr lang="en-US"/>
        </a:p>
      </dgm:t>
    </dgm:pt>
    <dgm:pt modelId="{F1B2C566-4F60-4403-A2FA-B8B2F8AD3BBF}" type="sibTrans" cxnId="{7C76DC4C-95CD-4228-9737-CD44892A484C}">
      <dgm:prSet/>
      <dgm:spPr/>
      <dgm:t>
        <a:bodyPr/>
        <a:lstStyle/>
        <a:p>
          <a:endParaRPr lang="en-US"/>
        </a:p>
      </dgm:t>
    </dgm:pt>
    <dgm:pt modelId="{06FDB044-4B0C-4804-81BD-84DFB906F9B6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نسيج وعائي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(الخشب واللحاء)</a:t>
          </a:r>
          <a:endParaRPr kumimoji="0" lang="en-US" altLang="en-US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gm:t>
    </dgm:pt>
    <dgm:pt modelId="{DD37005A-C86F-4CC7-8933-D3E1E67EEB28}" type="parTrans" cxnId="{B709A7C3-3098-4F47-824A-2E2796846C3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27D579C-FA9E-44CC-BDFE-E4D527CDE407}" type="sibTrans" cxnId="{B709A7C3-3098-4F47-824A-2E2796846C35}">
      <dgm:prSet/>
      <dgm:spPr/>
      <dgm:t>
        <a:bodyPr/>
        <a:lstStyle/>
        <a:p>
          <a:endParaRPr lang="en-US"/>
        </a:p>
      </dgm:t>
    </dgm:pt>
    <dgm:pt modelId="{648ED74F-D9E5-44B8-8E4A-D9BE45E1B7DB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نسيج اساسي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(برنشيمي + كولنشيمي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سكلرنشيمي)</a:t>
          </a:r>
          <a:endParaRPr kumimoji="0" lang="en-US" altLang="en-US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gm:t>
    </dgm:pt>
    <dgm:pt modelId="{71D35BEC-C9B3-4747-8D4C-9E11356D5D81}" type="parTrans" cxnId="{09EC8BE8-64E7-4346-9393-6E56EDD4C9EA}">
      <dgm:prSet/>
      <dgm:spPr/>
      <dgm:t>
        <a:bodyPr/>
        <a:lstStyle/>
        <a:p>
          <a:endParaRPr lang="en-US"/>
        </a:p>
      </dgm:t>
    </dgm:pt>
    <dgm:pt modelId="{31476642-AB46-413B-890F-009874D94C13}" type="sibTrans" cxnId="{09EC8BE8-64E7-4346-9393-6E56EDD4C9EA}">
      <dgm:prSet/>
      <dgm:spPr/>
      <dgm:t>
        <a:bodyPr/>
        <a:lstStyle/>
        <a:p>
          <a:endParaRPr lang="en-US"/>
        </a:p>
      </dgm:t>
    </dgm:pt>
    <dgm:pt modelId="{BA17EF67-E847-4FE1-91A9-CC2D26B96D38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نسيج وقائي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(بشره  ، بريديرم)</a:t>
          </a:r>
          <a:endParaRPr kumimoji="0" lang="en-US" altLang="en-US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gm:t>
    </dgm:pt>
    <dgm:pt modelId="{007F8D64-5B2A-41D3-8A81-0DEF920C1F4A}" type="parTrans" cxnId="{D7CE00AB-62C1-4EAF-8974-091614C03F2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B1C90840-56BF-4B09-A31C-2F37192131C1}" type="sibTrans" cxnId="{D7CE00AB-62C1-4EAF-8974-091614C03F2C}">
      <dgm:prSet/>
      <dgm:spPr/>
      <dgm:t>
        <a:bodyPr/>
        <a:lstStyle/>
        <a:p>
          <a:endParaRPr lang="en-US"/>
        </a:p>
      </dgm:t>
    </dgm:pt>
    <dgm:pt modelId="{52F53F7C-B1FA-4BA1-9B6E-9556A2FB95F7}" type="pres">
      <dgm:prSet presAssocID="{62A7DD6A-7666-4F9A-85A7-0ACF1396D4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E6A488-F7E1-4917-B259-68796E0D1B39}" type="pres">
      <dgm:prSet presAssocID="{182D2F75-758C-4FC2-9A01-F1AC61CB98D2}" presName="hierRoot1" presStyleCnt="0">
        <dgm:presLayoutVars>
          <dgm:hierBranch/>
        </dgm:presLayoutVars>
      </dgm:prSet>
      <dgm:spPr/>
    </dgm:pt>
    <dgm:pt modelId="{EE0A721E-1A1C-4488-B022-6C350946447C}" type="pres">
      <dgm:prSet presAssocID="{182D2F75-758C-4FC2-9A01-F1AC61CB98D2}" presName="rootComposite1" presStyleCnt="0"/>
      <dgm:spPr/>
    </dgm:pt>
    <dgm:pt modelId="{E37E53D7-32EA-4B2B-A8A0-12A6C39EB7E4}" type="pres">
      <dgm:prSet presAssocID="{182D2F75-758C-4FC2-9A01-F1AC61CB98D2}" presName="rootText1" presStyleLbl="node0" presStyleIdx="0" presStyleCnt="1" custScaleX="185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B4FF0-418D-4EF6-AEAB-FA2063540FD7}" type="pres">
      <dgm:prSet presAssocID="{182D2F75-758C-4FC2-9A01-F1AC61CB98D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1E8D010-3AD6-47D2-A43C-5C39610BC488}" type="pres">
      <dgm:prSet presAssocID="{182D2F75-758C-4FC2-9A01-F1AC61CB98D2}" presName="hierChild2" presStyleCnt="0"/>
      <dgm:spPr/>
    </dgm:pt>
    <dgm:pt modelId="{8704B8A8-6EE4-414B-9B23-E5D86EF9280C}" type="pres">
      <dgm:prSet presAssocID="{DD37005A-C86F-4CC7-8933-D3E1E67EEB28}" presName="Name35" presStyleLbl="parChTrans1D2" presStyleIdx="0" presStyleCnt="3"/>
      <dgm:spPr/>
      <dgm:t>
        <a:bodyPr/>
        <a:lstStyle/>
        <a:p>
          <a:endParaRPr lang="en-US"/>
        </a:p>
      </dgm:t>
    </dgm:pt>
    <dgm:pt modelId="{D1AE0C2D-3D92-41AB-9554-C3CEF938DD1F}" type="pres">
      <dgm:prSet presAssocID="{06FDB044-4B0C-4804-81BD-84DFB906F9B6}" presName="hierRoot2" presStyleCnt="0">
        <dgm:presLayoutVars>
          <dgm:hierBranch/>
        </dgm:presLayoutVars>
      </dgm:prSet>
      <dgm:spPr/>
    </dgm:pt>
    <dgm:pt modelId="{A8A445BD-7DAF-469B-B455-CA5A02670DBC}" type="pres">
      <dgm:prSet presAssocID="{06FDB044-4B0C-4804-81BD-84DFB906F9B6}" presName="rootComposite" presStyleCnt="0"/>
      <dgm:spPr/>
    </dgm:pt>
    <dgm:pt modelId="{BCAE4210-3C2D-475A-B112-E18F168E85F4}" type="pres">
      <dgm:prSet presAssocID="{06FDB044-4B0C-4804-81BD-84DFB906F9B6}" presName="rootText" presStyleLbl="node2" presStyleIdx="0" presStyleCnt="3" custScaleX="109566" custScaleY="1104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C61482-D52E-403B-B167-18D207B64414}" type="pres">
      <dgm:prSet presAssocID="{06FDB044-4B0C-4804-81BD-84DFB906F9B6}" presName="rootConnector" presStyleLbl="node2" presStyleIdx="0" presStyleCnt="3"/>
      <dgm:spPr/>
      <dgm:t>
        <a:bodyPr/>
        <a:lstStyle/>
        <a:p>
          <a:endParaRPr lang="en-US"/>
        </a:p>
      </dgm:t>
    </dgm:pt>
    <dgm:pt modelId="{F6AE7794-0677-4A4F-8CC3-1BFE57F5D136}" type="pres">
      <dgm:prSet presAssocID="{06FDB044-4B0C-4804-81BD-84DFB906F9B6}" presName="hierChild4" presStyleCnt="0"/>
      <dgm:spPr/>
    </dgm:pt>
    <dgm:pt modelId="{402D5AE1-46AD-4F9C-82C2-C1C0143C7D05}" type="pres">
      <dgm:prSet presAssocID="{06FDB044-4B0C-4804-81BD-84DFB906F9B6}" presName="hierChild5" presStyleCnt="0"/>
      <dgm:spPr/>
    </dgm:pt>
    <dgm:pt modelId="{843B0440-5A07-4F81-A32F-EEC8838459C1}" type="pres">
      <dgm:prSet presAssocID="{71D35BEC-C9B3-4747-8D4C-9E11356D5D81}" presName="Name35" presStyleLbl="parChTrans1D2" presStyleIdx="1" presStyleCnt="3"/>
      <dgm:spPr/>
      <dgm:t>
        <a:bodyPr/>
        <a:lstStyle/>
        <a:p>
          <a:endParaRPr lang="en-US"/>
        </a:p>
      </dgm:t>
    </dgm:pt>
    <dgm:pt modelId="{567DFAB5-42B9-47DE-839B-E5E773571737}" type="pres">
      <dgm:prSet presAssocID="{648ED74F-D9E5-44B8-8E4A-D9BE45E1B7DB}" presName="hierRoot2" presStyleCnt="0">
        <dgm:presLayoutVars>
          <dgm:hierBranch/>
        </dgm:presLayoutVars>
      </dgm:prSet>
      <dgm:spPr/>
    </dgm:pt>
    <dgm:pt modelId="{568AA424-0687-4EF0-AEBF-CD5B0AC56BF2}" type="pres">
      <dgm:prSet presAssocID="{648ED74F-D9E5-44B8-8E4A-D9BE45E1B7DB}" presName="rootComposite" presStyleCnt="0"/>
      <dgm:spPr/>
    </dgm:pt>
    <dgm:pt modelId="{333FB327-7AF0-4DCA-964E-B585E098C396}" type="pres">
      <dgm:prSet presAssocID="{648ED74F-D9E5-44B8-8E4A-D9BE45E1B7DB}" presName="rootText" presStyleLbl="node2" presStyleIdx="1" presStyleCnt="3" custScaleX="156215" custScaleY="1104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4BF95A-5B15-4D3F-86E0-AAB522D8DEEF}" type="pres">
      <dgm:prSet presAssocID="{648ED74F-D9E5-44B8-8E4A-D9BE45E1B7DB}" presName="rootConnector" presStyleLbl="node2" presStyleIdx="1" presStyleCnt="3"/>
      <dgm:spPr/>
      <dgm:t>
        <a:bodyPr/>
        <a:lstStyle/>
        <a:p>
          <a:endParaRPr lang="en-US"/>
        </a:p>
      </dgm:t>
    </dgm:pt>
    <dgm:pt modelId="{7D4999B3-BBD0-4725-90B1-CC7605A61978}" type="pres">
      <dgm:prSet presAssocID="{648ED74F-D9E5-44B8-8E4A-D9BE45E1B7DB}" presName="hierChild4" presStyleCnt="0"/>
      <dgm:spPr/>
    </dgm:pt>
    <dgm:pt modelId="{C5FB166D-3267-414F-BBF5-18B12AC850CC}" type="pres">
      <dgm:prSet presAssocID="{648ED74F-D9E5-44B8-8E4A-D9BE45E1B7DB}" presName="hierChild5" presStyleCnt="0"/>
      <dgm:spPr/>
    </dgm:pt>
    <dgm:pt modelId="{C739A35C-2BA9-4767-B77B-A030B61E0EA4}" type="pres">
      <dgm:prSet presAssocID="{007F8D64-5B2A-41D3-8A81-0DEF920C1F4A}" presName="Name35" presStyleLbl="parChTrans1D2" presStyleIdx="2" presStyleCnt="3"/>
      <dgm:spPr/>
      <dgm:t>
        <a:bodyPr/>
        <a:lstStyle/>
        <a:p>
          <a:endParaRPr lang="en-US"/>
        </a:p>
      </dgm:t>
    </dgm:pt>
    <dgm:pt modelId="{218755C3-E6C9-4461-A5A5-49FD2A5774D5}" type="pres">
      <dgm:prSet presAssocID="{BA17EF67-E847-4FE1-91A9-CC2D26B96D38}" presName="hierRoot2" presStyleCnt="0">
        <dgm:presLayoutVars>
          <dgm:hierBranch/>
        </dgm:presLayoutVars>
      </dgm:prSet>
      <dgm:spPr/>
    </dgm:pt>
    <dgm:pt modelId="{A60BB369-2BC2-49DB-AAF8-083E57DBC0F9}" type="pres">
      <dgm:prSet presAssocID="{BA17EF67-E847-4FE1-91A9-CC2D26B96D38}" presName="rootComposite" presStyleCnt="0"/>
      <dgm:spPr/>
    </dgm:pt>
    <dgm:pt modelId="{F269921D-443D-4C67-8C99-6227534C4084}" type="pres">
      <dgm:prSet presAssocID="{BA17EF67-E847-4FE1-91A9-CC2D26B96D38}" presName="rootText" presStyleLbl="node2" presStyleIdx="2" presStyleCnt="3" custScaleX="108806" custScaleY="108360" custLinFactNeighborX="-4572" custLinFactNeighborY="7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181B4A-BDA0-4EB1-8922-1F4BA3C80A99}" type="pres">
      <dgm:prSet presAssocID="{BA17EF67-E847-4FE1-91A9-CC2D26B96D38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910697-8706-48A2-B909-BAE82E253184}" type="pres">
      <dgm:prSet presAssocID="{BA17EF67-E847-4FE1-91A9-CC2D26B96D38}" presName="hierChild4" presStyleCnt="0"/>
      <dgm:spPr/>
    </dgm:pt>
    <dgm:pt modelId="{9369737D-236F-4EC2-94C6-FC93C8A44666}" type="pres">
      <dgm:prSet presAssocID="{BA17EF67-E847-4FE1-91A9-CC2D26B96D38}" presName="hierChild5" presStyleCnt="0"/>
      <dgm:spPr/>
    </dgm:pt>
    <dgm:pt modelId="{E23ED39A-5F80-45B1-8371-0215B48BB81E}" type="pres">
      <dgm:prSet presAssocID="{182D2F75-758C-4FC2-9A01-F1AC61CB98D2}" presName="hierChild3" presStyleCnt="0"/>
      <dgm:spPr/>
    </dgm:pt>
  </dgm:ptLst>
  <dgm:cxnLst>
    <dgm:cxn modelId="{B1D0B150-EB91-4C3C-8711-7EF2BA9EE3B2}" type="presOf" srcId="{182D2F75-758C-4FC2-9A01-F1AC61CB98D2}" destId="{59FB4FF0-418D-4EF6-AEAB-FA2063540FD7}" srcOrd="1" destOrd="0" presId="urn:microsoft.com/office/officeart/2005/8/layout/orgChart1"/>
    <dgm:cxn modelId="{D7CE00AB-62C1-4EAF-8974-091614C03F2C}" srcId="{182D2F75-758C-4FC2-9A01-F1AC61CB98D2}" destId="{BA17EF67-E847-4FE1-91A9-CC2D26B96D38}" srcOrd="2" destOrd="0" parTransId="{007F8D64-5B2A-41D3-8A81-0DEF920C1F4A}" sibTransId="{B1C90840-56BF-4B09-A31C-2F37192131C1}"/>
    <dgm:cxn modelId="{A10126CF-74C0-4DAA-9BF9-9CC9EB576ABC}" type="presOf" srcId="{007F8D64-5B2A-41D3-8A81-0DEF920C1F4A}" destId="{C739A35C-2BA9-4767-B77B-A030B61E0EA4}" srcOrd="0" destOrd="0" presId="urn:microsoft.com/office/officeart/2005/8/layout/orgChart1"/>
    <dgm:cxn modelId="{09EC8BE8-64E7-4346-9393-6E56EDD4C9EA}" srcId="{182D2F75-758C-4FC2-9A01-F1AC61CB98D2}" destId="{648ED74F-D9E5-44B8-8E4A-D9BE45E1B7DB}" srcOrd="1" destOrd="0" parTransId="{71D35BEC-C9B3-4747-8D4C-9E11356D5D81}" sibTransId="{31476642-AB46-413B-890F-009874D94C13}"/>
    <dgm:cxn modelId="{CD565EA5-CDD1-41B5-BA9E-095355E76682}" type="presOf" srcId="{62A7DD6A-7666-4F9A-85A7-0ACF1396D4D0}" destId="{52F53F7C-B1FA-4BA1-9B6E-9556A2FB95F7}" srcOrd="0" destOrd="0" presId="urn:microsoft.com/office/officeart/2005/8/layout/orgChart1"/>
    <dgm:cxn modelId="{06ECA763-CFF3-4485-B3EC-7233B58614A4}" type="presOf" srcId="{DD37005A-C86F-4CC7-8933-D3E1E67EEB28}" destId="{8704B8A8-6EE4-414B-9B23-E5D86EF9280C}" srcOrd="0" destOrd="0" presId="urn:microsoft.com/office/officeart/2005/8/layout/orgChart1"/>
    <dgm:cxn modelId="{D00AB396-C5FD-4134-A55C-84AB0B7F5C30}" type="presOf" srcId="{06FDB044-4B0C-4804-81BD-84DFB906F9B6}" destId="{BCAE4210-3C2D-475A-B112-E18F168E85F4}" srcOrd="0" destOrd="0" presId="urn:microsoft.com/office/officeart/2005/8/layout/orgChart1"/>
    <dgm:cxn modelId="{8BBA1B5F-46B4-4DF4-81FC-8648E36C8650}" type="presOf" srcId="{BA17EF67-E847-4FE1-91A9-CC2D26B96D38}" destId="{28181B4A-BDA0-4EB1-8922-1F4BA3C80A99}" srcOrd="1" destOrd="0" presId="urn:microsoft.com/office/officeart/2005/8/layout/orgChart1"/>
    <dgm:cxn modelId="{9D01260E-5C15-4DEF-805D-4B4F1B2FBE26}" type="presOf" srcId="{71D35BEC-C9B3-4747-8D4C-9E11356D5D81}" destId="{843B0440-5A07-4F81-A32F-EEC8838459C1}" srcOrd="0" destOrd="0" presId="urn:microsoft.com/office/officeart/2005/8/layout/orgChart1"/>
    <dgm:cxn modelId="{7C76DC4C-95CD-4228-9737-CD44892A484C}" srcId="{62A7DD6A-7666-4F9A-85A7-0ACF1396D4D0}" destId="{182D2F75-758C-4FC2-9A01-F1AC61CB98D2}" srcOrd="0" destOrd="0" parTransId="{423EE49E-A007-4F13-8007-A5C9C2528678}" sibTransId="{F1B2C566-4F60-4403-A2FA-B8B2F8AD3BBF}"/>
    <dgm:cxn modelId="{25039FEE-707E-4D67-B937-5E02CE247CD6}" type="presOf" srcId="{BA17EF67-E847-4FE1-91A9-CC2D26B96D38}" destId="{F269921D-443D-4C67-8C99-6227534C4084}" srcOrd="0" destOrd="0" presId="urn:microsoft.com/office/officeart/2005/8/layout/orgChart1"/>
    <dgm:cxn modelId="{B709A7C3-3098-4F47-824A-2E2796846C35}" srcId="{182D2F75-758C-4FC2-9A01-F1AC61CB98D2}" destId="{06FDB044-4B0C-4804-81BD-84DFB906F9B6}" srcOrd="0" destOrd="0" parTransId="{DD37005A-C86F-4CC7-8933-D3E1E67EEB28}" sibTransId="{427D579C-FA9E-44CC-BDFE-E4D527CDE407}"/>
    <dgm:cxn modelId="{478389AB-61AB-436B-97E6-6B5F1E397AFA}" type="presOf" srcId="{648ED74F-D9E5-44B8-8E4A-D9BE45E1B7DB}" destId="{F14BF95A-5B15-4D3F-86E0-AAB522D8DEEF}" srcOrd="1" destOrd="0" presId="urn:microsoft.com/office/officeart/2005/8/layout/orgChart1"/>
    <dgm:cxn modelId="{6C795A4F-36A7-4858-AB67-3F3C37F095B9}" type="presOf" srcId="{648ED74F-D9E5-44B8-8E4A-D9BE45E1B7DB}" destId="{333FB327-7AF0-4DCA-964E-B585E098C396}" srcOrd="0" destOrd="0" presId="urn:microsoft.com/office/officeart/2005/8/layout/orgChart1"/>
    <dgm:cxn modelId="{AD0B3DD1-C471-4DB0-AA48-D5A0F61AAE3D}" type="presOf" srcId="{182D2F75-758C-4FC2-9A01-F1AC61CB98D2}" destId="{E37E53D7-32EA-4B2B-A8A0-12A6C39EB7E4}" srcOrd="0" destOrd="0" presId="urn:microsoft.com/office/officeart/2005/8/layout/orgChart1"/>
    <dgm:cxn modelId="{11F7C45E-FE6E-4A29-A377-06C99A43F503}" type="presOf" srcId="{06FDB044-4B0C-4804-81BD-84DFB906F9B6}" destId="{EBC61482-D52E-403B-B167-18D207B64414}" srcOrd="1" destOrd="0" presId="urn:microsoft.com/office/officeart/2005/8/layout/orgChart1"/>
    <dgm:cxn modelId="{1749BA2D-B54A-4A30-AB14-58623B2D8979}" type="presParOf" srcId="{52F53F7C-B1FA-4BA1-9B6E-9556A2FB95F7}" destId="{CBE6A488-F7E1-4917-B259-68796E0D1B39}" srcOrd="0" destOrd="0" presId="urn:microsoft.com/office/officeart/2005/8/layout/orgChart1"/>
    <dgm:cxn modelId="{C4075A80-E1FC-4C34-B357-F08FCF40D754}" type="presParOf" srcId="{CBE6A488-F7E1-4917-B259-68796E0D1B39}" destId="{EE0A721E-1A1C-4488-B022-6C350946447C}" srcOrd="0" destOrd="0" presId="urn:microsoft.com/office/officeart/2005/8/layout/orgChart1"/>
    <dgm:cxn modelId="{EA9144F3-BBBC-407E-AA91-904A34AA1C96}" type="presParOf" srcId="{EE0A721E-1A1C-4488-B022-6C350946447C}" destId="{E37E53D7-32EA-4B2B-A8A0-12A6C39EB7E4}" srcOrd="0" destOrd="0" presId="urn:microsoft.com/office/officeart/2005/8/layout/orgChart1"/>
    <dgm:cxn modelId="{F71DBA3B-E3B9-4CD1-853E-A3954B4632C4}" type="presParOf" srcId="{EE0A721E-1A1C-4488-B022-6C350946447C}" destId="{59FB4FF0-418D-4EF6-AEAB-FA2063540FD7}" srcOrd="1" destOrd="0" presId="urn:microsoft.com/office/officeart/2005/8/layout/orgChart1"/>
    <dgm:cxn modelId="{7CC682A5-C6C7-40C8-A2C7-036FCF461829}" type="presParOf" srcId="{CBE6A488-F7E1-4917-B259-68796E0D1B39}" destId="{81E8D010-3AD6-47D2-A43C-5C39610BC488}" srcOrd="1" destOrd="0" presId="urn:microsoft.com/office/officeart/2005/8/layout/orgChart1"/>
    <dgm:cxn modelId="{407A90FD-BD68-41D8-BD4B-EEF7967BA766}" type="presParOf" srcId="{81E8D010-3AD6-47D2-A43C-5C39610BC488}" destId="{8704B8A8-6EE4-414B-9B23-E5D86EF9280C}" srcOrd="0" destOrd="0" presId="urn:microsoft.com/office/officeart/2005/8/layout/orgChart1"/>
    <dgm:cxn modelId="{FD60971A-AFC0-4771-A5C6-C3192704E837}" type="presParOf" srcId="{81E8D010-3AD6-47D2-A43C-5C39610BC488}" destId="{D1AE0C2D-3D92-41AB-9554-C3CEF938DD1F}" srcOrd="1" destOrd="0" presId="urn:microsoft.com/office/officeart/2005/8/layout/orgChart1"/>
    <dgm:cxn modelId="{E2C2385C-B201-44C6-B8BE-FB60F1D38766}" type="presParOf" srcId="{D1AE0C2D-3D92-41AB-9554-C3CEF938DD1F}" destId="{A8A445BD-7DAF-469B-B455-CA5A02670DBC}" srcOrd="0" destOrd="0" presId="urn:microsoft.com/office/officeart/2005/8/layout/orgChart1"/>
    <dgm:cxn modelId="{0BEC3F73-BEC3-4661-987D-5A4D32CAC6A5}" type="presParOf" srcId="{A8A445BD-7DAF-469B-B455-CA5A02670DBC}" destId="{BCAE4210-3C2D-475A-B112-E18F168E85F4}" srcOrd="0" destOrd="0" presId="urn:microsoft.com/office/officeart/2005/8/layout/orgChart1"/>
    <dgm:cxn modelId="{648E272D-CD87-420D-9426-00AA65720270}" type="presParOf" srcId="{A8A445BD-7DAF-469B-B455-CA5A02670DBC}" destId="{EBC61482-D52E-403B-B167-18D207B64414}" srcOrd="1" destOrd="0" presId="urn:microsoft.com/office/officeart/2005/8/layout/orgChart1"/>
    <dgm:cxn modelId="{84AAD5B5-A9E3-4700-91C7-FB8A8CEE9824}" type="presParOf" srcId="{D1AE0C2D-3D92-41AB-9554-C3CEF938DD1F}" destId="{F6AE7794-0677-4A4F-8CC3-1BFE57F5D136}" srcOrd="1" destOrd="0" presId="urn:microsoft.com/office/officeart/2005/8/layout/orgChart1"/>
    <dgm:cxn modelId="{8234686D-D506-4A61-A4B1-CF976A946431}" type="presParOf" srcId="{D1AE0C2D-3D92-41AB-9554-C3CEF938DD1F}" destId="{402D5AE1-46AD-4F9C-82C2-C1C0143C7D05}" srcOrd="2" destOrd="0" presId="urn:microsoft.com/office/officeart/2005/8/layout/orgChart1"/>
    <dgm:cxn modelId="{4DCACBE7-D51D-42C5-AE7F-45DB48BA4248}" type="presParOf" srcId="{81E8D010-3AD6-47D2-A43C-5C39610BC488}" destId="{843B0440-5A07-4F81-A32F-EEC8838459C1}" srcOrd="2" destOrd="0" presId="urn:microsoft.com/office/officeart/2005/8/layout/orgChart1"/>
    <dgm:cxn modelId="{6EB57B1A-9FEA-4AF1-B411-E9EB8BDF1EB8}" type="presParOf" srcId="{81E8D010-3AD6-47D2-A43C-5C39610BC488}" destId="{567DFAB5-42B9-47DE-839B-E5E773571737}" srcOrd="3" destOrd="0" presId="urn:microsoft.com/office/officeart/2005/8/layout/orgChart1"/>
    <dgm:cxn modelId="{D8DC7A89-D997-45B4-9114-2577A5844C0C}" type="presParOf" srcId="{567DFAB5-42B9-47DE-839B-E5E773571737}" destId="{568AA424-0687-4EF0-AEBF-CD5B0AC56BF2}" srcOrd="0" destOrd="0" presId="urn:microsoft.com/office/officeart/2005/8/layout/orgChart1"/>
    <dgm:cxn modelId="{A318BA44-0E9B-4DB5-B6A6-DC198DF31E54}" type="presParOf" srcId="{568AA424-0687-4EF0-AEBF-CD5B0AC56BF2}" destId="{333FB327-7AF0-4DCA-964E-B585E098C396}" srcOrd="0" destOrd="0" presId="urn:microsoft.com/office/officeart/2005/8/layout/orgChart1"/>
    <dgm:cxn modelId="{E3B5E065-94EC-4124-9D38-950376BFC4C4}" type="presParOf" srcId="{568AA424-0687-4EF0-AEBF-CD5B0AC56BF2}" destId="{F14BF95A-5B15-4D3F-86E0-AAB522D8DEEF}" srcOrd="1" destOrd="0" presId="urn:microsoft.com/office/officeart/2005/8/layout/orgChart1"/>
    <dgm:cxn modelId="{EAFFDB59-C950-422D-A24E-6BA689E70410}" type="presParOf" srcId="{567DFAB5-42B9-47DE-839B-E5E773571737}" destId="{7D4999B3-BBD0-4725-90B1-CC7605A61978}" srcOrd="1" destOrd="0" presId="urn:microsoft.com/office/officeart/2005/8/layout/orgChart1"/>
    <dgm:cxn modelId="{CCA383FF-58EE-4CE5-BA8D-183F75F7FD54}" type="presParOf" srcId="{567DFAB5-42B9-47DE-839B-E5E773571737}" destId="{C5FB166D-3267-414F-BBF5-18B12AC850CC}" srcOrd="2" destOrd="0" presId="urn:microsoft.com/office/officeart/2005/8/layout/orgChart1"/>
    <dgm:cxn modelId="{637AF9C8-9309-4F77-BDB4-C237AB046D26}" type="presParOf" srcId="{81E8D010-3AD6-47D2-A43C-5C39610BC488}" destId="{C739A35C-2BA9-4767-B77B-A030B61E0EA4}" srcOrd="4" destOrd="0" presId="urn:microsoft.com/office/officeart/2005/8/layout/orgChart1"/>
    <dgm:cxn modelId="{46B737DA-75E0-4E89-A762-924D76971F67}" type="presParOf" srcId="{81E8D010-3AD6-47D2-A43C-5C39610BC488}" destId="{218755C3-E6C9-4461-A5A5-49FD2A5774D5}" srcOrd="5" destOrd="0" presId="urn:microsoft.com/office/officeart/2005/8/layout/orgChart1"/>
    <dgm:cxn modelId="{E565761D-D0C9-4383-92B4-08D02F6DFA05}" type="presParOf" srcId="{218755C3-E6C9-4461-A5A5-49FD2A5774D5}" destId="{A60BB369-2BC2-49DB-AAF8-083E57DBC0F9}" srcOrd="0" destOrd="0" presId="urn:microsoft.com/office/officeart/2005/8/layout/orgChart1"/>
    <dgm:cxn modelId="{5F289505-63AD-405F-978A-2F4AB5DA1A2D}" type="presParOf" srcId="{A60BB369-2BC2-49DB-AAF8-083E57DBC0F9}" destId="{F269921D-443D-4C67-8C99-6227534C4084}" srcOrd="0" destOrd="0" presId="urn:microsoft.com/office/officeart/2005/8/layout/orgChart1"/>
    <dgm:cxn modelId="{822FEEAE-5AC3-477F-93E1-3B2DC3656A72}" type="presParOf" srcId="{A60BB369-2BC2-49DB-AAF8-083E57DBC0F9}" destId="{28181B4A-BDA0-4EB1-8922-1F4BA3C80A99}" srcOrd="1" destOrd="0" presId="urn:microsoft.com/office/officeart/2005/8/layout/orgChart1"/>
    <dgm:cxn modelId="{5B657172-1936-4506-AE51-4E1D66CF3A08}" type="presParOf" srcId="{218755C3-E6C9-4461-A5A5-49FD2A5774D5}" destId="{67910697-8706-48A2-B909-BAE82E253184}" srcOrd="1" destOrd="0" presId="urn:microsoft.com/office/officeart/2005/8/layout/orgChart1"/>
    <dgm:cxn modelId="{62C35E81-A801-4779-BFDE-B1B3E72E3D22}" type="presParOf" srcId="{218755C3-E6C9-4461-A5A5-49FD2A5774D5}" destId="{9369737D-236F-4EC2-94C6-FC93C8A44666}" srcOrd="2" destOrd="0" presId="urn:microsoft.com/office/officeart/2005/8/layout/orgChart1"/>
    <dgm:cxn modelId="{9235169B-2A8B-43BD-8099-F2F38032F14D}" type="presParOf" srcId="{CBE6A488-F7E1-4917-B259-68796E0D1B39}" destId="{E23ED39A-5F80-45B1-8371-0215B48BB8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9A35C-2BA9-4767-B77B-A030B61E0EA4}">
      <dsp:nvSpPr>
        <dsp:cNvPr id="0" name=""/>
        <dsp:cNvSpPr/>
      </dsp:nvSpPr>
      <dsp:spPr>
        <a:xfrm>
          <a:off x="4054415" y="1581961"/>
          <a:ext cx="2904320" cy="415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40"/>
              </a:lnTo>
              <a:lnTo>
                <a:pt x="2904320" y="211640"/>
              </a:lnTo>
              <a:lnTo>
                <a:pt x="2904320" y="415871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B0440-5A07-4F81-A32F-EEC8838459C1}">
      <dsp:nvSpPr>
        <dsp:cNvPr id="0" name=""/>
        <dsp:cNvSpPr/>
      </dsp:nvSpPr>
      <dsp:spPr>
        <a:xfrm>
          <a:off x="4008695" y="1581961"/>
          <a:ext cx="91440" cy="408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30"/>
              </a:lnTo>
              <a:lnTo>
                <a:pt x="53111" y="204230"/>
              </a:lnTo>
              <a:lnTo>
                <a:pt x="53111" y="4084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4B8A8-6EE4-414B-9B23-E5D86EF9280C}">
      <dsp:nvSpPr>
        <dsp:cNvPr id="0" name=""/>
        <dsp:cNvSpPr/>
      </dsp:nvSpPr>
      <dsp:spPr>
        <a:xfrm>
          <a:off x="1068558" y="1581961"/>
          <a:ext cx="2985856" cy="408460"/>
        </a:xfrm>
        <a:custGeom>
          <a:avLst/>
          <a:gdLst/>
          <a:ahLst/>
          <a:cxnLst/>
          <a:rect l="0" t="0" r="0" b="0"/>
          <a:pathLst>
            <a:path>
              <a:moveTo>
                <a:pt x="2985856" y="0"/>
              </a:moveTo>
              <a:lnTo>
                <a:pt x="2985856" y="204230"/>
              </a:lnTo>
              <a:lnTo>
                <a:pt x="0" y="204230"/>
              </a:lnTo>
              <a:lnTo>
                <a:pt x="0" y="408460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E53D7-32EA-4B2B-A8A0-12A6C39EB7E4}">
      <dsp:nvSpPr>
        <dsp:cNvPr id="0" name=""/>
        <dsp:cNvSpPr/>
      </dsp:nvSpPr>
      <dsp:spPr>
        <a:xfrm>
          <a:off x="2246082" y="609435"/>
          <a:ext cx="3616665" cy="97252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الأنسجة المستديمة ثلاثة أنواع</a:t>
          </a:r>
          <a:endParaRPr kumimoji="0" lang="en-US" altLang="en-US" sz="2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sp:txBody>
      <dsp:txXfrm>
        <a:off x="2246082" y="609435"/>
        <a:ext cx="3616665" cy="972525"/>
      </dsp:txXfrm>
    </dsp:sp>
    <dsp:sp modelId="{BCAE4210-3C2D-475A-B112-E18F168E85F4}">
      <dsp:nvSpPr>
        <dsp:cNvPr id="0" name=""/>
        <dsp:cNvSpPr/>
      </dsp:nvSpPr>
      <dsp:spPr>
        <a:xfrm>
          <a:off x="3001" y="1990421"/>
          <a:ext cx="2131113" cy="107400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نسيج وعائي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(الخشب واللحاء)</a:t>
          </a:r>
          <a:endParaRPr kumimoji="0" lang="en-US" altLang="en-US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sp:txBody>
      <dsp:txXfrm>
        <a:off x="3001" y="1990421"/>
        <a:ext cx="2131113" cy="1074008"/>
      </dsp:txXfrm>
    </dsp:sp>
    <dsp:sp modelId="{333FB327-7AF0-4DCA-964E-B585E098C396}">
      <dsp:nvSpPr>
        <dsp:cNvPr id="0" name=""/>
        <dsp:cNvSpPr/>
      </dsp:nvSpPr>
      <dsp:spPr>
        <a:xfrm>
          <a:off x="2542576" y="1990421"/>
          <a:ext cx="3038460" cy="1074426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نسيج اساسي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(برنشيمي + كولنشيمي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سكلرنشيمي)</a:t>
          </a:r>
          <a:endParaRPr kumimoji="0" lang="en-US" altLang="en-US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sp:txBody>
      <dsp:txXfrm>
        <a:off x="2542576" y="1990421"/>
        <a:ext cx="3038460" cy="1074426"/>
      </dsp:txXfrm>
    </dsp:sp>
    <dsp:sp modelId="{F269921D-443D-4C67-8C99-6227534C4084}">
      <dsp:nvSpPr>
        <dsp:cNvPr id="0" name=""/>
        <dsp:cNvSpPr/>
      </dsp:nvSpPr>
      <dsp:spPr>
        <a:xfrm>
          <a:off x="5900569" y="1997832"/>
          <a:ext cx="2116331" cy="105382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نسيج وقائي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anose="020B0604030504040204" pitchFamily="34" charset="0"/>
              <a:cs typeface="+mj-cs"/>
            </a:rPr>
            <a:t>(بشره  ، بريديرم)</a:t>
          </a:r>
          <a:endParaRPr kumimoji="0" lang="en-US" altLang="en-US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cs typeface="+mj-cs"/>
          </a:endParaRPr>
        </a:p>
      </dsp:txBody>
      <dsp:txXfrm>
        <a:off x="5900569" y="1997832"/>
        <a:ext cx="2116331" cy="1053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2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5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7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4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4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B821B-E8CD-476B-8364-8AA70EC6B0C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96DE-2B0B-4792-BFCB-3D7AE87A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192180" cy="41281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3136"/>
            <a:ext cx="2370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4-p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90" y="695295"/>
            <a:ext cx="2994415" cy="224520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46454" y="2940499"/>
            <a:ext cx="2288908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غُدّية وحيدة الصف ورأس وحيد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4" name="Picture 4" descr="شعيره  غديه ذات عنق وحيد ورأس عديد- منظر جانب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0" y="695295"/>
            <a:ext cx="2994415" cy="224520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4347" y="2940499"/>
            <a:ext cx="2605211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غُدّية وحيدة الصف عديدة خلايا الرأس – منظر جانبي-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6" name="Picture 4" descr="شعيره غديه   ذات عنق وحيد وراس ثنائي الخلايا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6"/>
          <a:stretch/>
        </p:blipFill>
        <p:spPr bwMode="auto">
          <a:xfrm>
            <a:off x="4666889" y="3670219"/>
            <a:ext cx="2994415" cy="224520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46454" y="5998812"/>
            <a:ext cx="2288908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غُدّية ذات عنق وحيد ورأس ثنائي الخلايا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8" name="Picture 4" descr="شعيره غديه عديدة خلايا العنق ثنائية الصف ورأس عديد الخلاي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0" y="3670219"/>
            <a:ext cx="2994415" cy="224631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54347" y="5915423"/>
            <a:ext cx="2605211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غُدّية </a:t>
            </a:r>
            <a:r>
              <a:rPr lang="ar-SA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عديدة خلايا العنق ثنائية الصف ورأس عديد الخلايا</a:t>
            </a:r>
          </a:p>
        </p:txBody>
      </p:sp>
    </p:spTree>
    <p:extLst>
      <p:ext uri="{BB962C8B-B14F-4D97-AF65-F5344CB8AC3E}">
        <p14:creationId xmlns:p14="http://schemas.microsoft.com/office/powerpoint/2010/main" val="9682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شعيره غديه عديدة خلايا العنق وحيد الصف ورأس وحيد الخلاي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77" y="651054"/>
            <a:ext cx="2994415" cy="224631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14885" y="2982442"/>
            <a:ext cx="2605211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غُدّية </a:t>
            </a:r>
            <a:r>
              <a:rPr lang="ar-SA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عديدة خلايا العنق وحيد الصف ورأس وحيد الخلايا</a:t>
            </a:r>
          </a:p>
        </p:txBody>
      </p:sp>
      <p:pic>
        <p:nvPicPr>
          <p:cNvPr id="4" name="Picture 4" descr="شعيره غديه عنق عديد الخلايا وحيد الصف  ورأس عدي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84" y="651054"/>
            <a:ext cx="2994415" cy="224631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8696" y="2897367"/>
            <a:ext cx="2605211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غُدّية </a:t>
            </a:r>
            <a:r>
              <a:rPr lang="ar-SA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عنق عديد الخلايا وحيد الصف  ورأس عديد</a:t>
            </a:r>
          </a:p>
        </p:txBody>
      </p:sp>
      <p:pic>
        <p:nvPicPr>
          <p:cNvPr id="6" name="Picture 4" descr="شعيره غديه وحيدة العنق والرأس ثنائي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6"/>
          <a:stretch/>
        </p:blipFill>
        <p:spPr bwMode="auto">
          <a:xfrm>
            <a:off x="5048503" y="3834202"/>
            <a:ext cx="3007561" cy="224631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14885" y="6080514"/>
            <a:ext cx="2605211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غُدّية </a:t>
            </a:r>
            <a:r>
              <a:rPr lang="ar-SA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وحيدة خلايا العنق والرأس ثنائي الخلايا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84" y="3834202"/>
            <a:ext cx="2994415" cy="224631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5502" y="638354"/>
            <a:ext cx="5719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0070C0"/>
                </a:solidFill>
                <a:cs typeface="+mj-cs"/>
              </a:rPr>
              <a:t>الأنسجة المستديمة</a:t>
            </a:r>
            <a:endParaRPr lang="en-US" sz="40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212" y="1543022"/>
            <a:ext cx="832449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solidFill>
                  <a:srgbClr val="212529"/>
                </a:solidFill>
                <a:latin typeface="bein"/>
                <a:cs typeface="Times New Roman" panose="02020603050405020304" pitchFamily="18" charset="0"/>
              </a:rPr>
              <a:t>النسيج المستديم : مجموعة خلايا توقف فيها الانقسام الفعال و أصبحت متميزة بطريقة تتلاءم والتخصص الوظيفي المنوط بها</a:t>
            </a:r>
            <a:r>
              <a:rPr lang="ar-SA" sz="2000" dirty="0" smtClean="0">
                <a:solidFill>
                  <a:srgbClr val="212529"/>
                </a:solidFill>
                <a:latin typeface="bein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212529"/>
              </a:solidFill>
              <a:latin typeface="bein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28457793"/>
              </p:ext>
            </p:extLst>
          </p:nvPr>
        </p:nvGraphicFramePr>
        <p:xfrm>
          <a:off x="634041" y="2250908"/>
          <a:ext cx="8108831" cy="367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2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222122" y="1080584"/>
            <a:ext cx="1471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ar-SA" altLang="en-US" sz="2400" b="1" u="sng" dirty="0" smtClean="0">
                <a:solidFill>
                  <a:srgbClr val="0070C0"/>
                </a:solidFill>
                <a:cs typeface="+mj-cs"/>
              </a:rPr>
              <a:t>أولاً: البشرة</a:t>
            </a:r>
            <a:r>
              <a:rPr lang="ar-SA" altLang="en-US" sz="2400" b="1" u="sng" dirty="0" smtClean="0">
                <a:solidFill>
                  <a:srgbClr val="0070C0"/>
                </a:solidFill>
                <a:cs typeface="+mj-cs"/>
              </a:rPr>
              <a:t>:</a:t>
            </a:r>
            <a:endParaRPr lang="en-US" altLang="en-US" sz="2400" b="1" u="sng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57532" y="1637139"/>
            <a:ext cx="7595019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SA" altLang="en-US" sz="2000" dirty="0">
                <a:cs typeface="+mj-cs"/>
              </a:rPr>
              <a:t>هي </a:t>
            </a:r>
            <a:r>
              <a:rPr lang="ar-SA" altLang="en-US" sz="2000" dirty="0" smtClean="0">
                <a:cs typeface="+mj-cs"/>
              </a:rPr>
              <a:t>الطبقة الخارجية  </a:t>
            </a:r>
            <a:r>
              <a:rPr lang="ar-SA" altLang="en-US" sz="2000" dirty="0">
                <a:cs typeface="+mj-cs"/>
              </a:rPr>
              <a:t>من خلايا جسم النبات </a:t>
            </a:r>
            <a:r>
              <a:rPr lang="ar-SA" dirty="0">
                <a:cs typeface="+mj-cs"/>
              </a:rPr>
              <a:t>ويتكون هذا النسيج من طبقة واحدة من الخلايا المتراصة تغطي سطح النبات كله حينما يكون حديثاً ، وظيفته حماية النبات من العوامل البيئية .ويتغطى الجدار الخارجي لخلية البشرة بالكيوتين ( القشيرة) والخلايا البشرية خالية من البلاستيدات الخضراء عدا الخلايا الحارسة ويستثنى من هذه الحقيقة النباتات المائية والظليلة حيث تحتوي خلايا البشرة فيها على بلاستيدات خضراء .</a:t>
            </a:r>
            <a:endParaRPr lang="en-US" altLang="en-US" sz="2000" dirty="0">
              <a:cs typeface="+mj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95349" y="3387246"/>
            <a:ext cx="2098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altLang="en-US" sz="2400" b="1" u="sng" dirty="0" smtClean="0">
                <a:solidFill>
                  <a:srgbClr val="0070C0"/>
                </a:solidFill>
                <a:cs typeface="+mj-cs"/>
              </a:rPr>
              <a:t>أنواع خلايا البشرة:</a:t>
            </a:r>
            <a:endParaRPr lang="en-US" altLang="en-US" sz="2400" b="1" u="sng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95349" y="3943801"/>
            <a:ext cx="1970411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just" rtl="1"/>
            <a:r>
              <a:rPr lang="ar-SA" altLang="en-US" sz="2000" dirty="0">
                <a:cs typeface="+mj-cs"/>
              </a:rPr>
              <a:t>1- خلايا </a:t>
            </a:r>
            <a:r>
              <a:rPr lang="ar-SA" altLang="en-US" sz="2000" dirty="0" smtClean="0">
                <a:cs typeface="+mj-cs"/>
              </a:rPr>
              <a:t>بشرة عادية </a:t>
            </a:r>
            <a:r>
              <a:rPr lang="ar-SA" altLang="en-US" sz="2000" dirty="0">
                <a:cs typeface="+mj-cs"/>
              </a:rPr>
              <a:t>.</a:t>
            </a:r>
          </a:p>
          <a:p>
            <a:pPr algn="just" rtl="1"/>
            <a:r>
              <a:rPr lang="ar-SA" altLang="en-US" sz="2000" dirty="0">
                <a:cs typeface="+mj-cs"/>
              </a:rPr>
              <a:t>2- خلايا </a:t>
            </a:r>
            <a:r>
              <a:rPr lang="ar-SA" altLang="en-US" sz="2000" dirty="0" smtClean="0">
                <a:cs typeface="+mj-cs"/>
              </a:rPr>
              <a:t>حارسة.</a:t>
            </a:r>
            <a:endParaRPr lang="ar-SA" altLang="en-US" sz="2000" dirty="0">
              <a:cs typeface="+mj-cs"/>
            </a:endParaRPr>
          </a:p>
          <a:p>
            <a:pPr algn="just" rtl="1"/>
            <a:r>
              <a:rPr lang="ar-SA" altLang="en-US" sz="2000" dirty="0">
                <a:cs typeface="+mj-cs"/>
              </a:rPr>
              <a:t>3- خلايا </a:t>
            </a:r>
            <a:r>
              <a:rPr lang="ar-SA" altLang="en-US" sz="2000" dirty="0" smtClean="0">
                <a:cs typeface="+mj-cs"/>
              </a:rPr>
              <a:t>مساعدة </a:t>
            </a:r>
            <a:r>
              <a:rPr lang="ar-SA" altLang="en-US" sz="2000" dirty="0">
                <a:cs typeface="+mj-cs"/>
              </a:rPr>
              <a:t>.</a:t>
            </a:r>
          </a:p>
          <a:p>
            <a:pPr algn="just" rtl="1"/>
            <a:r>
              <a:rPr lang="ar-SA" altLang="en-US" sz="2000" dirty="0">
                <a:cs typeface="+mj-cs"/>
              </a:rPr>
              <a:t>4- خلايا </a:t>
            </a:r>
            <a:r>
              <a:rPr lang="ar-SA" altLang="en-US" sz="2000" dirty="0" smtClean="0">
                <a:cs typeface="+mj-cs"/>
              </a:rPr>
              <a:t>حركية.</a:t>
            </a:r>
            <a:endParaRPr lang="ar-SA" altLang="en-US" sz="2000" dirty="0">
              <a:cs typeface="+mj-cs"/>
            </a:endParaRPr>
          </a:p>
          <a:p>
            <a:pPr algn="just" rtl="1"/>
            <a:r>
              <a:rPr lang="ar-SA" altLang="en-US" sz="2000" dirty="0">
                <a:cs typeface="+mj-cs"/>
              </a:rPr>
              <a:t>5- خلايا فلين وسيليكا.</a:t>
            </a:r>
            <a:endParaRPr lang="en-US" altLang="en-US" sz="2000" dirty="0">
              <a:cs typeface="+mj-cs"/>
            </a:endParaRPr>
          </a:p>
        </p:txBody>
      </p:sp>
      <p:pic>
        <p:nvPicPr>
          <p:cNvPr id="6" name="Picture 11" descr="Epidermis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32" y="3267184"/>
            <a:ext cx="4767560" cy="328889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13804" y="253807"/>
            <a:ext cx="376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u="sng" dirty="0" smtClean="0">
                <a:solidFill>
                  <a:srgbClr val="C00000"/>
                </a:solidFill>
                <a:cs typeface="+mj-cs"/>
              </a:rPr>
              <a:t>الأنسجة الوقائية</a:t>
            </a:r>
            <a:endParaRPr lang="en-US" sz="3200" b="1" u="sng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42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خلايا حركيه  في ورقة نبات ذوات فلقه واحد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6" y="752535"/>
            <a:ext cx="3534284" cy="282742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e5%5B1%5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5160" r="5044" b="7350"/>
          <a:stretch/>
        </p:blipFill>
        <p:spPr bwMode="auto">
          <a:xfrm>
            <a:off x="4620553" y="752535"/>
            <a:ext cx="3534284" cy="282742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2018" y="3918009"/>
            <a:ext cx="5253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altLang="en-US" sz="2400" b="1" dirty="0">
                <a:solidFill>
                  <a:srgbClr val="0070C0"/>
                </a:solidFill>
              </a:rPr>
              <a:t>خلايا </a:t>
            </a:r>
            <a:r>
              <a:rPr lang="ar-SA" altLang="en-US" sz="2400" b="1" dirty="0" smtClean="0">
                <a:solidFill>
                  <a:srgbClr val="0070C0"/>
                </a:solidFill>
              </a:rPr>
              <a:t>حركية </a:t>
            </a:r>
            <a:r>
              <a:rPr lang="ar-SA" altLang="en-US" sz="2400" b="1" dirty="0">
                <a:solidFill>
                  <a:srgbClr val="0070C0"/>
                </a:solidFill>
              </a:rPr>
              <a:t>في </a:t>
            </a:r>
            <a:r>
              <a:rPr lang="ar-SA" altLang="en-US" sz="2400" b="1" dirty="0" smtClean="0">
                <a:solidFill>
                  <a:srgbClr val="0070C0"/>
                </a:solidFill>
              </a:rPr>
              <a:t>بشرة </a:t>
            </a:r>
            <a:r>
              <a:rPr lang="ar-SA" altLang="en-US" sz="2400" b="1" dirty="0">
                <a:solidFill>
                  <a:srgbClr val="0070C0"/>
                </a:solidFill>
              </a:rPr>
              <a:t>نبات من ذوات </a:t>
            </a:r>
            <a:r>
              <a:rPr lang="ar-SA" altLang="en-US" sz="2400" b="1" dirty="0" smtClean="0">
                <a:solidFill>
                  <a:srgbClr val="0070C0"/>
                </a:solidFill>
              </a:rPr>
              <a:t>الفلقة الواحدة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45629" y="2484173"/>
            <a:ext cx="29145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altLang="en-US" sz="2400" b="1" u="sng" dirty="0">
                <a:solidFill>
                  <a:srgbClr val="0070C0"/>
                </a:solidFill>
                <a:cs typeface="+mj-cs"/>
              </a:rPr>
              <a:t>اولا : ثغور  ذوات الفلقتين:ـ</a:t>
            </a:r>
            <a:endParaRPr lang="en-US" altLang="en-US" sz="2400" b="1" u="sng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1713" y="951104"/>
            <a:ext cx="650360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cs typeface="+mj-cs"/>
              </a:rPr>
              <a:t>الثغور عبارة عن ثقوب مجهرية غير مرئية بالعين المجردة ويحمل سطح الورقة عدد كبير منها تتكون من </a:t>
            </a:r>
            <a:r>
              <a:rPr lang="ar-SA" sz="2000" dirty="0" smtClean="0">
                <a:cs typeface="+mj-cs"/>
              </a:rPr>
              <a:t>خلال </a:t>
            </a:r>
            <a:r>
              <a:rPr lang="ar-SA" sz="2000" dirty="0">
                <a:cs typeface="+mj-cs"/>
              </a:rPr>
              <a:t>تقابل زوج من </a:t>
            </a:r>
            <a:r>
              <a:rPr lang="ar-SA" sz="2000" dirty="0" smtClean="0">
                <a:cs typeface="+mj-cs"/>
              </a:rPr>
              <a:t>الخلايا </a:t>
            </a:r>
            <a:r>
              <a:rPr lang="ar-SA" sz="2000" dirty="0">
                <a:cs typeface="+mj-cs"/>
              </a:rPr>
              <a:t>الحارسة كلوية الشكل ، </a:t>
            </a:r>
            <a:r>
              <a:rPr lang="ar-SA" sz="2000" dirty="0" smtClean="0">
                <a:cs typeface="+mj-cs"/>
              </a:rPr>
              <a:t>واعتماداً </a:t>
            </a:r>
            <a:r>
              <a:rPr lang="ar-SA" sz="2000" dirty="0">
                <a:cs typeface="+mj-cs"/>
              </a:rPr>
              <a:t>على نوع النبات فان سطح الورقة </a:t>
            </a:r>
            <a:r>
              <a:rPr lang="ar-SA" sz="2000" dirty="0" smtClean="0">
                <a:cs typeface="+mj-cs"/>
              </a:rPr>
              <a:t>يحتوي </a:t>
            </a:r>
            <a:r>
              <a:rPr lang="ar-SA" sz="2000" dirty="0">
                <a:cs typeface="+mj-cs"/>
              </a:rPr>
              <a:t>على 1000 - 60000 ثغر لكل واحد سم مربع وهي رغم هذا العدد فأنها تمثل فقط 1- 2 . %</a:t>
            </a:r>
            <a:endParaRPr lang="en-US" sz="2000" dirty="0">
              <a:cs typeface="+mj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67016" y="390830"/>
            <a:ext cx="893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altLang="en-US" sz="2400" b="1" u="sng" dirty="0" smtClean="0">
                <a:solidFill>
                  <a:srgbClr val="0070C0"/>
                </a:solidFill>
                <a:cs typeface="+mj-cs"/>
              </a:rPr>
              <a:t>الثغور:</a:t>
            </a:r>
            <a:endParaRPr lang="en-US" altLang="en-US" sz="2400" b="1" u="sng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1713" y="3044447"/>
            <a:ext cx="650360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SA" sz="2000" dirty="0" smtClean="0">
                <a:cs typeface="+mj-cs"/>
              </a:rPr>
              <a:t>في نباتات ذوات الفلقتين تختلف أنواع الثغور على حسب شكل الخلايا المساعدة إلى خمسة انواع:</a:t>
            </a:r>
            <a:endParaRPr lang="en-US" sz="2000" dirty="0">
              <a:cs typeface="+mj-cs"/>
            </a:endParaRPr>
          </a:p>
        </p:txBody>
      </p:sp>
      <p:pic>
        <p:nvPicPr>
          <p:cNvPr id="6" name="Picture 5" descr="Epidermal peel of sed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44" y="3968151"/>
            <a:ext cx="2531374" cy="212764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33944" y="6095791"/>
            <a:ext cx="2626265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ثغور غير متساوي الخلايا المساعدة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8" name="Picture 4" descr="ثغر غير منتظم  الخلايا الحارس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27" y="3968152"/>
            <a:ext cx="2531374" cy="2127639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18617" y="6095791"/>
            <a:ext cx="2468594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ثغور غير منتظم الخلايا المساعدة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10" name="Picture 9" descr="leaf%20stom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0" y="3968151"/>
            <a:ext cx="2531374" cy="212764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4391" y="6095791"/>
            <a:ext cx="2293914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ثغور متعامد الخلايا المساعدة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53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 epidermal strip of a leaf showing a stomatal comp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17" y="287142"/>
            <a:ext cx="2531374" cy="212764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55194" y="2475167"/>
            <a:ext cx="232841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ثغور متوازي الخلايا المساعدة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4" name="Picture 7" descr="DSC000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89" y="256949"/>
            <a:ext cx="2531374" cy="218802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40944" y="2475166"/>
            <a:ext cx="232841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ثغور شعاعي الخلايا المساعدة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33245" y="3121497"/>
            <a:ext cx="76947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79929" y="3181883"/>
            <a:ext cx="3381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altLang="en-US" sz="2400" b="1" u="sng" dirty="0" smtClean="0">
                <a:solidFill>
                  <a:srgbClr val="0070C0"/>
                </a:solidFill>
                <a:cs typeface="+mj-cs"/>
              </a:rPr>
              <a:t>ثانياً </a:t>
            </a:r>
            <a:r>
              <a:rPr lang="ar-SA" altLang="en-US" sz="2400" b="1" u="sng" dirty="0">
                <a:solidFill>
                  <a:srgbClr val="0070C0"/>
                </a:solidFill>
                <a:cs typeface="+mj-cs"/>
              </a:rPr>
              <a:t>: ثغور  ذوات </a:t>
            </a:r>
            <a:r>
              <a:rPr lang="ar-SA" altLang="en-US" sz="2400" b="1" u="sng" dirty="0" smtClean="0">
                <a:solidFill>
                  <a:srgbClr val="0070C0"/>
                </a:solidFill>
                <a:cs typeface="+mj-cs"/>
              </a:rPr>
              <a:t>الفلقة الواحدة</a:t>
            </a:r>
            <a:endParaRPr lang="en-US" altLang="en-US" sz="2400" b="1" u="sng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5194" y="3765488"/>
            <a:ext cx="368935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SA" sz="2000" dirty="0" smtClean="0">
                <a:cs typeface="+mj-cs"/>
              </a:rPr>
              <a:t>في نباتات ذوات الفلقة الواحدة تختلف أنواع الثغور على حسب الخلايا أعداد المساعدة إلى أربعة انواع:</a:t>
            </a:r>
            <a:endParaRPr lang="en-US" sz="2000" dirty="0">
              <a:cs typeface="+mj-cs"/>
            </a:endParaRPr>
          </a:p>
        </p:txBody>
      </p:sp>
      <p:pic>
        <p:nvPicPr>
          <p:cNvPr id="11" name="Picture 5" descr="stomata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29" y="3765488"/>
            <a:ext cx="2539878" cy="212764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05488" y="5957362"/>
            <a:ext cx="232841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ثغر يحاط بأربع إلى ست خلايا مساعدة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59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om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76" y="452944"/>
            <a:ext cx="2539877" cy="212764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97304" y="2580585"/>
            <a:ext cx="232841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ثغر يحاط بأربع إلى ست خلايا مساعدة اثنان منها مستديرة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4" name="Picture 4" descr="stoma_PA050038m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85" y="452943"/>
            <a:ext cx="2541202" cy="212764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9876" y="2580585"/>
            <a:ext cx="232841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ثغر لا يحاط بخلايا مساعدة متميزة مثل – البصل-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6" name="Picture 5" descr="DSC000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9" y="452943"/>
            <a:ext cx="2541202" cy="212764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4170" y="2581222"/>
            <a:ext cx="232841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ثغر يحاط بخليتين مساعدتين على جانبي الخلايا الحارسة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07366" y="3363037"/>
            <a:ext cx="76947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44520" y="3632493"/>
            <a:ext cx="31639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1"/>
            <a:r>
              <a:rPr lang="ar-SA" altLang="en-US" sz="2400" b="1" u="sng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الشعيرات (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Trichomes</a:t>
            </a:r>
            <a:r>
              <a:rPr lang="ar-SA" sz="2400" b="1" u="sng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)</a:t>
            </a:r>
            <a:endParaRPr lang="en-US" altLang="en-US" sz="2400" b="1" u="sng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7779" y="4230280"/>
            <a:ext cx="817367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SA" altLang="en-US" sz="2000" dirty="0">
                <a:cs typeface="+mj-cs"/>
              </a:rPr>
              <a:t>زوائد من خلايا </a:t>
            </a:r>
            <a:r>
              <a:rPr lang="ar-SA" altLang="en-US" sz="2000" dirty="0" smtClean="0">
                <a:cs typeface="+mj-cs"/>
              </a:rPr>
              <a:t>البشرة </a:t>
            </a:r>
            <a:r>
              <a:rPr lang="ar-SA" altLang="en-US" sz="2000" dirty="0">
                <a:cs typeface="+mj-cs"/>
              </a:rPr>
              <a:t>قد تكون على شكل </a:t>
            </a:r>
            <a:r>
              <a:rPr lang="ar-SA" altLang="en-US" sz="2000" dirty="0" smtClean="0">
                <a:cs typeface="+mj-cs"/>
              </a:rPr>
              <a:t>غدّة </a:t>
            </a:r>
            <a:r>
              <a:rPr lang="ar-SA" altLang="en-US" sz="2000" dirty="0">
                <a:cs typeface="+mj-cs"/>
              </a:rPr>
              <a:t>، حراشف ، </a:t>
            </a:r>
            <a:r>
              <a:rPr lang="ar-SA" altLang="en-US" sz="2000" dirty="0" smtClean="0">
                <a:cs typeface="+mj-cs"/>
              </a:rPr>
              <a:t>أشواك أو </a:t>
            </a:r>
            <a:r>
              <a:rPr lang="ar-SA" altLang="en-US" sz="2000" dirty="0">
                <a:cs typeface="+mj-cs"/>
              </a:rPr>
              <a:t>زوائد. </a:t>
            </a:r>
            <a:r>
              <a:rPr lang="ar-SA" altLang="en-US" sz="2000" dirty="0" smtClean="0">
                <a:cs typeface="+mj-cs"/>
              </a:rPr>
              <a:t>وهي </a:t>
            </a:r>
            <a:r>
              <a:rPr lang="ar-SA" altLang="en-US" sz="2000" dirty="0">
                <a:cs typeface="+mj-cs"/>
              </a:rPr>
              <a:t>امتداد لخلايا </a:t>
            </a:r>
            <a:r>
              <a:rPr lang="ar-SA" altLang="en-US" sz="2000" dirty="0" smtClean="0">
                <a:cs typeface="+mj-cs"/>
              </a:rPr>
              <a:t>البشرة </a:t>
            </a:r>
            <a:r>
              <a:rPr lang="ar-SA" altLang="en-US" sz="2000" dirty="0">
                <a:cs typeface="+mj-cs"/>
              </a:rPr>
              <a:t>وجدرها </a:t>
            </a:r>
            <a:r>
              <a:rPr lang="ar-SA" altLang="en-US" sz="2000" dirty="0" smtClean="0">
                <a:cs typeface="+mj-cs"/>
              </a:rPr>
              <a:t>رقيقة سليولوزية وقد </a:t>
            </a:r>
            <a:r>
              <a:rPr lang="ar-SA" altLang="en-US" sz="2000" dirty="0">
                <a:cs typeface="+mj-cs"/>
              </a:rPr>
              <a:t>تكون ذات جدر </a:t>
            </a:r>
            <a:r>
              <a:rPr lang="ar-SA" altLang="en-US" sz="2000" dirty="0" smtClean="0">
                <a:cs typeface="+mj-cs"/>
              </a:rPr>
              <a:t>ثانوية ملجننة. وهي عبارة  </a:t>
            </a:r>
            <a:r>
              <a:rPr lang="ar-SA" altLang="en-US" sz="2000" dirty="0">
                <a:cs typeface="+mj-cs"/>
              </a:rPr>
              <a:t>عن تحورات  في </a:t>
            </a:r>
            <a:r>
              <a:rPr lang="ar-SA" altLang="en-US" sz="2000" dirty="0" smtClean="0">
                <a:cs typeface="+mj-cs"/>
              </a:rPr>
              <a:t>إحدى </a:t>
            </a:r>
            <a:r>
              <a:rPr lang="ar-SA" altLang="en-US" sz="2000" dirty="0">
                <a:cs typeface="+mj-cs"/>
              </a:rPr>
              <a:t>خلايا </a:t>
            </a:r>
            <a:r>
              <a:rPr lang="ar-SA" altLang="en-US" sz="2000" dirty="0" smtClean="0">
                <a:cs typeface="+mj-cs"/>
              </a:rPr>
              <a:t>البشرة </a:t>
            </a:r>
            <a:r>
              <a:rPr lang="ar-SA" altLang="en-US" sz="2000" dirty="0">
                <a:cs typeface="+mj-cs"/>
              </a:rPr>
              <a:t>، وقد تنشأ هذه الزوائد من طبقة </a:t>
            </a:r>
            <a:r>
              <a:rPr lang="ar-SA" altLang="en-US" sz="2000" dirty="0" smtClean="0">
                <a:cs typeface="+mj-cs"/>
              </a:rPr>
              <a:t>البشرة </a:t>
            </a:r>
            <a:r>
              <a:rPr lang="ar-SA" altLang="en-US" sz="2000" dirty="0">
                <a:cs typeface="+mj-cs"/>
              </a:rPr>
              <a:t>فقط </a:t>
            </a:r>
            <a:r>
              <a:rPr lang="ar-SA" altLang="en-US" sz="2000" dirty="0" smtClean="0">
                <a:cs typeface="+mj-cs"/>
              </a:rPr>
              <a:t>أو </a:t>
            </a:r>
            <a:r>
              <a:rPr lang="ar-SA" altLang="en-US" sz="2000" dirty="0">
                <a:cs typeface="+mj-cs"/>
              </a:rPr>
              <a:t>من طبقة </a:t>
            </a:r>
            <a:r>
              <a:rPr lang="ar-SA" altLang="en-US" sz="2000" dirty="0" smtClean="0">
                <a:cs typeface="+mj-cs"/>
              </a:rPr>
              <a:t>البشرة و الطبقة </a:t>
            </a:r>
            <a:r>
              <a:rPr lang="ar-SA" altLang="en-US" sz="2000" dirty="0">
                <a:cs typeface="+mj-cs"/>
              </a:rPr>
              <a:t>تحت </a:t>
            </a:r>
            <a:r>
              <a:rPr lang="ar-SA" altLang="en-US" sz="2000" dirty="0" smtClean="0">
                <a:cs typeface="+mj-cs"/>
              </a:rPr>
              <a:t>البشرة </a:t>
            </a:r>
            <a:r>
              <a:rPr lang="ar-SA" altLang="en-US" sz="2000" dirty="0">
                <a:cs typeface="+mj-cs"/>
              </a:rPr>
              <a:t>.</a:t>
            </a:r>
            <a:endParaRPr lang="en-US" alt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87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746772" y="732681"/>
            <a:ext cx="481574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just" rtl="1"/>
            <a:r>
              <a:rPr lang="ar-SA" altLang="en-US" sz="2000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وحيدة </a:t>
            </a:r>
            <a:r>
              <a:rPr lang="ar-SA" altLang="en-US" sz="2000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الخلية </a:t>
            </a:r>
            <a:r>
              <a:rPr lang="ar-SA" altLang="en-US" sz="2000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، </a:t>
            </a:r>
            <a:r>
              <a:rPr lang="ar-SA" altLang="en-US" sz="2000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أو </a:t>
            </a:r>
            <a:r>
              <a:rPr lang="ar-SA" altLang="en-US" sz="2000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عديدة الخلايا وتستخدم في تعريف النبات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762184" y="175520"/>
            <a:ext cx="1938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altLang="en-US" sz="2400" b="1" u="sng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وقد تكون الشعيرة</a:t>
            </a:r>
            <a:endParaRPr lang="en-US" altLang="en-US" sz="2400" b="1" u="sng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82409" y="1272092"/>
            <a:ext cx="1818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altLang="en-US" sz="2400" b="1" u="sng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أقسام الشعيرات:</a:t>
            </a:r>
            <a:endParaRPr lang="en-US" altLang="en-US" sz="2400" b="1" u="sng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43937" y="1642225"/>
            <a:ext cx="18565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altLang="en-US" sz="2400" b="1" dirty="0" smtClean="0">
                <a:cs typeface="+mj-cs"/>
              </a:rPr>
              <a:t>شعيرات لا غُدّية:</a:t>
            </a:r>
            <a:endParaRPr lang="en-US" altLang="en-US" sz="2400" b="1" dirty="0"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9510" y="2102132"/>
            <a:ext cx="774300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SA" altLang="en-US" sz="2000" dirty="0">
                <a:cs typeface="+mj-cs"/>
              </a:rPr>
              <a:t>توجد على السيقان والاوراق  والجذور  والازهار ، وقد تبقى خلايا </a:t>
            </a:r>
            <a:r>
              <a:rPr lang="ar-SA" altLang="en-US" sz="2000" dirty="0" smtClean="0">
                <a:cs typeface="+mj-cs"/>
              </a:rPr>
              <a:t>حية أو </a:t>
            </a:r>
            <a:r>
              <a:rPr lang="ar-SA" altLang="en-US" sz="2000" dirty="0">
                <a:cs typeface="+mj-cs"/>
              </a:rPr>
              <a:t>تفقد بروتوبلازمها وتصبح </a:t>
            </a:r>
            <a:r>
              <a:rPr lang="ar-SA" altLang="en-US" sz="2000" dirty="0" smtClean="0">
                <a:cs typeface="+mj-cs"/>
              </a:rPr>
              <a:t>لامعة ناصلة </a:t>
            </a:r>
            <a:r>
              <a:rPr lang="ar-SA" altLang="en-US" sz="2000" dirty="0">
                <a:cs typeface="+mj-cs"/>
              </a:rPr>
              <a:t>وقد تبقى على جسم النبات طوال فترة </a:t>
            </a:r>
            <a:r>
              <a:rPr lang="ar-SA" altLang="en-US" sz="2000" dirty="0" smtClean="0">
                <a:cs typeface="+mj-cs"/>
              </a:rPr>
              <a:t>حياته.</a:t>
            </a:r>
            <a:r>
              <a:rPr lang="ar-SA" altLang="en-US" sz="2000" dirty="0">
                <a:cs typeface="+mj-cs"/>
              </a:rPr>
              <a:t> </a:t>
            </a:r>
            <a:r>
              <a:rPr lang="ar-SA" altLang="en-US" sz="2000" dirty="0" smtClean="0">
                <a:cs typeface="+mj-cs"/>
              </a:rPr>
              <a:t>والشعيرات اللاغُدّية تكون أما:</a:t>
            </a:r>
          </a:p>
          <a:p>
            <a:pPr algn="just" rtl="1"/>
            <a:r>
              <a:rPr lang="ar-SA" altLang="en-US" sz="2000" dirty="0" smtClean="0">
                <a:cs typeface="+mj-cs"/>
              </a:rPr>
              <a:t>شعيرات لا غُدّية غير متفرعة والتي بدورها تكون إما (عديدة الخلايا، وحيدة الخلايا أو قرصية)</a:t>
            </a:r>
          </a:p>
          <a:p>
            <a:pPr algn="just" rtl="1"/>
            <a:r>
              <a:rPr lang="ar-SA" altLang="en-US" sz="2000" dirty="0" smtClean="0">
                <a:cs typeface="+mj-cs"/>
              </a:rPr>
              <a:t>شعيرات لا غُدّية متفرعة</a:t>
            </a:r>
          </a:p>
        </p:txBody>
      </p:sp>
      <p:pic>
        <p:nvPicPr>
          <p:cNvPr id="7" name="Picture 11" descr="Anat0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57" y="4193255"/>
            <a:ext cx="2141685" cy="17252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94146" y="6001312"/>
            <a:ext cx="232841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لا غُدّية غير متفرعة عديدة الخلايا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9" name="Picture 7" descr="شعيره لاغديه وحيدة الخلي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97" y="4193255"/>
            <a:ext cx="2141685" cy="174776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65727" y="6001312"/>
            <a:ext cx="232841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لا غُدّية غير متفرعة وحيدة الخلايا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13" name="Picture 6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06" y="4202903"/>
            <a:ext cx="2080616" cy="1738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04504" y="6002577"/>
            <a:ext cx="232841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لا غُدّية غير متفرعة قرصية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30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شعيرة لاغد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1" y="534836"/>
            <a:ext cx="2141685" cy="174776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32317" y="2378218"/>
            <a:ext cx="210622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لا غُدّية عديدة متفرعة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4" name="Picture 6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15" y="534836"/>
            <a:ext cx="2106229" cy="17477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1131" y="2282599"/>
            <a:ext cx="1726635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شعيرة لا غُدّية متفرعة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72493" y="3024549"/>
            <a:ext cx="81417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83697" y="3120168"/>
            <a:ext cx="1630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altLang="en-US" sz="2400" b="1" dirty="0" smtClean="0">
                <a:cs typeface="+mj-cs"/>
              </a:rPr>
              <a:t>شعيرات غُدّية:</a:t>
            </a:r>
            <a:endParaRPr lang="en-US" altLang="en-US" sz="2400" b="1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7766" y="3661030"/>
            <a:ext cx="4572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rtl="1"/>
            <a:r>
              <a:rPr lang="ar-SA" altLang="en-US" sz="2000" dirty="0">
                <a:latin typeface="Tahoma" panose="020B0604030504040204" pitchFamily="34" charset="0"/>
                <a:cs typeface="+mj-cs"/>
              </a:rPr>
              <a:t>هي زوائد من خلايا </a:t>
            </a:r>
            <a:r>
              <a:rPr lang="ar-SA" altLang="en-US" sz="2000" dirty="0" smtClean="0">
                <a:latin typeface="Tahoma" panose="020B0604030504040204" pitchFamily="34" charset="0"/>
                <a:cs typeface="+mj-cs"/>
              </a:rPr>
              <a:t>البشرة أو تحت بشرة </a:t>
            </a:r>
            <a:r>
              <a:rPr lang="ar-SA" altLang="en-US" sz="2000" dirty="0">
                <a:latin typeface="Tahoma" panose="020B0604030504040204" pitchFamily="34" charset="0"/>
                <a:cs typeface="+mj-cs"/>
              </a:rPr>
              <a:t>لها </a:t>
            </a:r>
            <a:r>
              <a:rPr lang="ar-SA" altLang="en-US" sz="2000" dirty="0" smtClean="0">
                <a:latin typeface="Tahoma" panose="020B0604030504040204" pitchFamily="34" charset="0"/>
                <a:cs typeface="+mj-cs"/>
              </a:rPr>
              <a:t>القدرة </a:t>
            </a:r>
            <a:r>
              <a:rPr lang="ar-SA" altLang="en-US" sz="2000" dirty="0">
                <a:latin typeface="Tahoma" panose="020B0604030504040204" pitchFamily="34" charset="0"/>
                <a:cs typeface="+mj-cs"/>
              </a:rPr>
              <a:t>على الافراز لمركبات </a:t>
            </a:r>
            <a:r>
              <a:rPr lang="ar-SA" altLang="en-US" sz="2000" dirty="0" smtClean="0">
                <a:latin typeface="Tahoma" panose="020B0604030504040204" pitchFamily="34" charset="0"/>
                <a:cs typeface="+mj-cs"/>
              </a:rPr>
              <a:t>خاصة </a:t>
            </a:r>
            <a:r>
              <a:rPr lang="ar-SA" altLang="en-US" sz="2000" dirty="0">
                <a:latin typeface="Tahoma" panose="020B0604030504040204" pitchFamily="34" charset="0"/>
                <a:cs typeface="+mj-cs"/>
              </a:rPr>
              <a:t>تفرزها على سطح النبات  مثل الرحيق </a:t>
            </a:r>
            <a:r>
              <a:rPr lang="ar-SA" altLang="en-US" sz="2000" dirty="0" smtClean="0">
                <a:latin typeface="Tahoma" panose="020B0604030504040204" pitchFamily="34" charset="0"/>
                <a:cs typeface="+mj-cs"/>
              </a:rPr>
              <a:t>،محاليل </a:t>
            </a:r>
            <a:r>
              <a:rPr lang="ar-SA" altLang="en-US" sz="2000" dirty="0">
                <a:latin typeface="Tahoma" panose="020B0604030504040204" pitchFamily="34" charset="0"/>
                <a:cs typeface="+mj-cs"/>
              </a:rPr>
              <a:t>الاملاح  ، التربينات ، الاصماغ.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49165" y="4755890"/>
            <a:ext cx="2587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altLang="en-US" sz="2400" b="1" u="sng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تتكون الخلايا الغُدّية من:</a:t>
            </a:r>
            <a:endParaRPr lang="en-US" altLang="en-US" sz="2400" b="1" u="sng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7766" y="5342918"/>
            <a:ext cx="4572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altLang="en-US" sz="2000" dirty="0">
                <a:latin typeface="Tahoma" panose="020B0604030504040204" pitchFamily="34" charset="0"/>
                <a:cs typeface="+mj-cs"/>
              </a:rPr>
              <a:t>قدم </a:t>
            </a:r>
            <a:r>
              <a:rPr lang="ar-SA" altLang="en-US" sz="2000" dirty="0" smtClean="0">
                <a:latin typeface="Tahoma" panose="020B0604030504040204" pitchFamily="34" charset="0"/>
                <a:cs typeface="+mj-cs"/>
              </a:rPr>
              <a:t>وهو </a:t>
            </a:r>
            <a:r>
              <a:rPr lang="ar-SA" altLang="en-US" sz="2000" dirty="0">
                <a:latin typeface="Tahoma" panose="020B0604030504040204" pitchFamily="34" charset="0"/>
                <a:cs typeface="+mj-cs"/>
              </a:rPr>
              <a:t>الجزء المغمور في خلايا </a:t>
            </a:r>
            <a:r>
              <a:rPr lang="ar-SA" altLang="en-US" sz="2000" dirty="0" smtClean="0">
                <a:latin typeface="Tahoma" panose="020B0604030504040204" pitchFamily="34" charset="0"/>
                <a:cs typeface="+mj-cs"/>
              </a:rPr>
              <a:t>البشرة. 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altLang="en-US" sz="2000" dirty="0" smtClean="0">
                <a:latin typeface="Tahoma" panose="020B0604030504040204" pitchFamily="34" charset="0"/>
                <a:cs typeface="+mj-cs"/>
              </a:rPr>
              <a:t>جسم </a:t>
            </a:r>
            <a:r>
              <a:rPr lang="ar-SA" altLang="en-US" sz="2000" dirty="0">
                <a:latin typeface="Tahoma" panose="020B0604030504040204" pitchFamily="34" charset="0"/>
                <a:cs typeface="+mj-cs"/>
              </a:rPr>
              <a:t>وهو الجزء البارز عن مستوى سطح </a:t>
            </a:r>
            <a:r>
              <a:rPr lang="ar-SA" altLang="en-US" sz="2000" dirty="0" smtClean="0">
                <a:latin typeface="Tahoma" panose="020B0604030504040204" pitchFamily="34" charset="0"/>
                <a:cs typeface="+mj-cs"/>
              </a:rPr>
              <a:t>البشرة والذي يتكون بدوره من (رأس و عنق).</a:t>
            </a:r>
            <a:endParaRPr lang="ar-SA" altLang="en-US" sz="2000" dirty="0">
              <a:latin typeface="Tahoma" panose="020B0604030504040204" pitchFamily="34" charset="0"/>
              <a:cs typeface="+mj-cs"/>
            </a:endParaRPr>
          </a:p>
        </p:txBody>
      </p:sp>
      <p:pic>
        <p:nvPicPr>
          <p:cNvPr id="1026" name="Picture 2" descr="Image result for glandular tricho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3" y="3661030"/>
            <a:ext cx="3379998" cy="273797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3126</TotalTime>
  <Words>592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bein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40</cp:revision>
  <dcterms:created xsi:type="dcterms:W3CDTF">2021-02-05T18:18:59Z</dcterms:created>
  <dcterms:modified xsi:type="dcterms:W3CDTF">2021-02-14T11:21:57Z</dcterms:modified>
</cp:coreProperties>
</file>