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151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969C679-2311-468C-85CC-D2B1276007F2}" type="datetimeFigureOut">
              <a:rPr lang="en-US" smtClean="0"/>
              <a:t>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73718B-BD33-48E3-A1CF-A885708B98BA}" type="slidenum">
              <a:rPr lang="en-US" smtClean="0"/>
              <a:t>‹#›</a:t>
            </a:fld>
            <a:endParaRPr lang="en-US"/>
          </a:p>
        </p:txBody>
      </p:sp>
    </p:spTree>
    <p:extLst>
      <p:ext uri="{BB962C8B-B14F-4D97-AF65-F5344CB8AC3E}">
        <p14:creationId xmlns:p14="http://schemas.microsoft.com/office/powerpoint/2010/main" val="4011632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969C679-2311-468C-85CC-D2B1276007F2}" type="datetimeFigureOut">
              <a:rPr lang="en-US" smtClean="0"/>
              <a:t>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73718B-BD33-48E3-A1CF-A885708B98BA}" type="slidenum">
              <a:rPr lang="en-US" smtClean="0"/>
              <a:t>‹#›</a:t>
            </a:fld>
            <a:endParaRPr lang="en-US"/>
          </a:p>
        </p:txBody>
      </p:sp>
    </p:spTree>
    <p:extLst>
      <p:ext uri="{BB962C8B-B14F-4D97-AF65-F5344CB8AC3E}">
        <p14:creationId xmlns:p14="http://schemas.microsoft.com/office/powerpoint/2010/main" val="480196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969C679-2311-468C-85CC-D2B1276007F2}" type="datetimeFigureOut">
              <a:rPr lang="en-US" smtClean="0"/>
              <a:t>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73718B-BD33-48E3-A1CF-A885708B98BA}" type="slidenum">
              <a:rPr lang="en-US" smtClean="0"/>
              <a:t>‹#›</a:t>
            </a:fld>
            <a:endParaRPr lang="en-US"/>
          </a:p>
        </p:txBody>
      </p:sp>
    </p:spTree>
    <p:extLst>
      <p:ext uri="{BB962C8B-B14F-4D97-AF65-F5344CB8AC3E}">
        <p14:creationId xmlns:p14="http://schemas.microsoft.com/office/powerpoint/2010/main" val="2245629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969C679-2311-468C-85CC-D2B1276007F2}" type="datetimeFigureOut">
              <a:rPr lang="en-US" smtClean="0"/>
              <a:t>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73718B-BD33-48E3-A1CF-A885708B98BA}" type="slidenum">
              <a:rPr lang="en-US" smtClean="0"/>
              <a:t>‹#›</a:t>
            </a:fld>
            <a:endParaRPr lang="en-US"/>
          </a:p>
        </p:txBody>
      </p:sp>
    </p:spTree>
    <p:extLst>
      <p:ext uri="{BB962C8B-B14F-4D97-AF65-F5344CB8AC3E}">
        <p14:creationId xmlns:p14="http://schemas.microsoft.com/office/powerpoint/2010/main" val="2085646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969C679-2311-468C-85CC-D2B1276007F2}" type="datetimeFigureOut">
              <a:rPr lang="en-US" smtClean="0"/>
              <a:t>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73718B-BD33-48E3-A1CF-A885708B98BA}" type="slidenum">
              <a:rPr lang="en-US" smtClean="0"/>
              <a:t>‹#›</a:t>
            </a:fld>
            <a:endParaRPr lang="en-US"/>
          </a:p>
        </p:txBody>
      </p:sp>
    </p:spTree>
    <p:extLst>
      <p:ext uri="{BB962C8B-B14F-4D97-AF65-F5344CB8AC3E}">
        <p14:creationId xmlns:p14="http://schemas.microsoft.com/office/powerpoint/2010/main" val="3600934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969C679-2311-468C-85CC-D2B1276007F2}" type="datetimeFigureOut">
              <a:rPr lang="en-US" smtClean="0"/>
              <a:t>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73718B-BD33-48E3-A1CF-A885708B98BA}" type="slidenum">
              <a:rPr lang="en-US" smtClean="0"/>
              <a:t>‹#›</a:t>
            </a:fld>
            <a:endParaRPr lang="en-US"/>
          </a:p>
        </p:txBody>
      </p:sp>
    </p:spTree>
    <p:extLst>
      <p:ext uri="{BB962C8B-B14F-4D97-AF65-F5344CB8AC3E}">
        <p14:creationId xmlns:p14="http://schemas.microsoft.com/office/powerpoint/2010/main" val="3052630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969C679-2311-468C-85CC-D2B1276007F2}" type="datetimeFigureOut">
              <a:rPr lang="en-US" smtClean="0"/>
              <a:t>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73718B-BD33-48E3-A1CF-A885708B98BA}" type="slidenum">
              <a:rPr lang="en-US" smtClean="0"/>
              <a:t>‹#›</a:t>
            </a:fld>
            <a:endParaRPr lang="en-US"/>
          </a:p>
        </p:txBody>
      </p:sp>
    </p:spTree>
    <p:extLst>
      <p:ext uri="{BB962C8B-B14F-4D97-AF65-F5344CB8AC3E}">
        <p14:creationId xmlns:p14="http://schemas.microsoft.com/office/powerpoint/2010/main" val="1830539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969C679-2311-468C-85CC-D2B1276007F2}" type="datetimeFigureOut">
              <a:rPr lang="en-US" smtClean="0"/>
              <a:t>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73718B-BD33-48E3-A1CF-A885708B98BA}" type="slidenum">
              <a:rPr lang="en-US" smtClean="0"/>
              <a:t>‹#›</a:t>
            </a:fld>
            <a:endParaRPr lang="en-US"/>
          </a:p>
        </p:txBody>
      </p:sp>
    </p:spTree>
    <p:extLst>
      <p:ext uri="{BB962C8B-B14F-4D97-AF65-F5344CB8AC3E}">
        <p14:creationId xmlns:p14="http://schemas.microsoft.com/office/powerpoint/2010/main" val="1035968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69C679-2311-468C-85CC-D2B1276007F2}" type="datetimeFigureOut">
              <a:rPr lang="en-US" smtClean="0"/>
              <a:t>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73718B-BD33-48E3-A1CF-A885708B98BA}" type="slidenum">
              <a:rPr lang="en-US" smtClean="0"/>
              <a:t>‹#›</a:t>
            </a:fld>
            <a:endParaRPr lang="en-US"/>
          </a:p>
        </p:txBody>
      </p:sp>
    </p:spTree>
    <p:extLst>
      <p:ext uri="{BB962C8B-B14F-4D97-AF65-F5344CB8AC3E}">
        <p14:creationId xmlns:p14="http://schemas.microsoft.com/office/powerpoint/2010/main" val="3356504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969C679-2311-468C-85CC-D2B1276007F2}" type="datetimeFigureOut">
              <a:rPr lang="en-US" smtClean="0"/>
              <a:t>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73718B-BD33-48E3-A1CF-A885708B98BA}" type="slidenum">
              <a:rPr lang="en-US" smtClean="0"/>
              <a:t>‹#›</a:t>
            </a:fld>
            <a:endParaRPr lang="en-US"/>
          </a:p>
        </p:txBody>
      </p:sp>
    </p:spTree>
    <p:extLst>
      <p:ext uri="{BB962C8B-B14F-4D97-AF65-F5344CB8AC3E}">
        <p14:creationId xmlns:p14="http://schemas.microsoft.com/office/powerpoint/2010/main" val="3183640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969C679-2311-468C-85CC-D2B1276007F2}" type="datetimeFigureOut">
              <a:rPr lang="en-US" smtClean="0"/>
              <a:t>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73718B-BD33-48E3-A1CF-A885708B98BA}" type="slidenum">
              <a:rPr lang="en-US" smtClean="0"/>
              <a:t>‹#›</a:t>
            </a:fld>
            <a:endParaRPr lang="en-US"/>
          </a:p>
        </p:txBody>
      </p:sp>
    </p:spTree>
    <p:extLst>
      <p:ext uri="{BB962C8B-B14F-4D97-AF65-F5344CB8AC3E}">
        <p14:creationId xmlns:p14="http://schemas.microsoft.com/office/powerpoint/2010/main" val="2993432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69C679-2311-468C-85CC-D2B1276007F2}" type="datetimeFigureOut">
              <a:rPr lang="en-US" smtClean="0"/>
              <a:t>2/3/2021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73718B-BD33-48E3-A1CF-A885708B98BA}" type="slidenum">
              <a:rPr lang="en-US" smtClean="0"/>
              <a:t>‹#›</a:t>
            </a:fld>
            <a:endParaRPr lang="en-US"/>
          </a:p>
        </p:txBody>
      </p:sp>
    </p:spTree>
    <p:extLst>
      <p:ext uri="{BB962C8B-B14F-4D97-AF65-F5344CB8AC3E}">
        <p14:creationId xmlns:p14="http://schemas.microsoft.com/office/powerpoint/2010/main" val="9052206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332656"/>
            <a:ext cx="6192180" cy="4128120"/>
          </a:xfrm>
          <a:prstGeom prst="rect">
            <a:avLst/>
          </a:prstGeom>
        </p:spPr>
      </p:pic>
      <p:pic>
        <p:nvPicPr>
          <p:cNvPr id="5" name="Picture 4"/>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275856" y="4653136"/>
            <a:ext cx="2370455" cy="939165"/>
          </a:xfrm>
          <a:prstGeom prst="rect">
            <a:avLst/>
          </a:prstGeom>
        </p:spPr>
      </p:pic>
    </p:spTree>
    <p:extLst>
      <p:ext uri="{BB962C8B-B14F-4D97-AF65-F5344CB8AC3E}">
        <p14:creationId xmlns:p14="http://schemas.microsoft.com/office/powerpoint/2010/main" val="1084237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923027" y="2085464"/>
            <a:ext cx="7601861" cy="646331"/>
          </a:xfrm>
          <a:prstGeom prst="rect">
            <a:avLst/>
          </a:prstGeom>
          <a:solidFill>
            <a:schemeClr val="accent1">
              <a:lumMod val="20000"/>
              <a:lumOff val="80000"/>
            </a:schemeClr>
          </a:solidFill>
          <a:ln>
            <a:noFill/>
          </a:ln>
          <a:effectLst>
            <a:glow rad="101600">
              <a:schemeClr val="accent5">
                <a:satMod val="175000"/>
                <a:alpha val="40000"/>
              </a:schemeClr>
            </a:glow>
          </a:effectLst>
        </p:spPr>
        <p:txBody>
          <a:bodyPr wrap="square">
            <a:spAutoFit/>
          </a:bodyPr>
          <a:lstStyle/>
          <a:p>
            <a:pPr marL="285750" indent="-285750" algn="just" rtl="1">
              <a:buFont typeface="Arial" panose="020B0604020202020204" pitchFamily="34" charset="0"/>
              <a:buChar char="•"/>
            </a:pPr>
            <a:r>
              <a:rPr lang="ar-SA" altLang="en-US" dirty="0" smtClean="0">
                <a:cs typeface="+mj-cs"/>
              </a:rPr>
              <a:t>تغمس </a:t>
            </a:r>
            <a:r>
              <a:rPr lang="ar-SA" altLang="en-US" dirty="0">
                <a:cs typeface="+mj-cs"/>
              </a:rPr>
              <a:t>ساق نبات خشبي مجهز مسبقا في  محلول فلوروجليسينول .</a:t>
            </a:r>
          </a:p>
          <a:p>
            <a:pPr marL="285750" indent="-285750" algn="just" rtl="1">
              <a:buFont typeface="Arial" panose="020B0604020202020204" pitchFamily="34" charset="0"/>
              <a:buChar char="•"/>
            </a:pPr>
            <a:r>
              <a:rPr lang="ar-SA" altLang="en-US" dirty="0" smtClean="0">
                <a:cs typeface="+mj-cs"/>
              </a:rPr>
              <a:t>يضاف </a:t>
            </a:r>
            <a:r>
              <a:rPr lang="ar-SA" altLang="en-US" dirty="0">
                <a:cs typeface="+mj-cs"/>
              </a:rPr>
              <a:t>الى القطاع محلول الهيدروكلوريك  .. سيتلون الخشب باللون الاحمر.</a:t>
            </a:r>
            <a:endParaRPr lang="en-US" altLang="en-US" dirty="0">
              <a:cs typeface="+mj-cs"/>
            </a:endParaRPr>
          </a:p>
        </p:txBody>
      </p:sp>
      <p:sp>
        <p:nvSpPr>
          <p:cNvPr id="5" name="Rectangle 4"/>
          <p:cNvSpPr/>
          <p:nvPr/>
        </p:nvSpPr>
        <p:spPr>
          <a:xfrm>
            <a:off x="7665357" y="466628"/>
            <a:ext cx="859531" cy="400110"/>
          </a:xfrm>
          <a:prstGeom prst="rect">
            <a:avLst/>
          </a:prstGeom>
        </p:spPr>
        <p:txBody>
          <a:bodyPr wrap="none">
            <a:spAutoFit/>
          </a:bodyPr>
          <a:lstStyle/>
          <a:p>
            <a:r>
              <a:rPr lang="ar-SA" sz="2000" b="1" dirty="0">
                <a:solidFill>
                  <a:srgbClr val="0070C0"/>
                </a:solidFill>
                <a:cs typeface="+mj-cs"/>
              </a:rPr>
              <a:t>اللجنين:</a:t>
            </a:r>
            <a:endParaRPr lang="en-US" sz="2000" b="1" dirty="0">
              <a:solidFill>
                <a:srgbClr val="0070C0"/>
              </a:solidFill>
              <a:cs typeface="+mj-cs"/>
            </a:endParaRPr>
          </a:p>
        </p:txBody>
      </p:sp>
      <p:sp>
        <p:nvSpPr>
          <p:cNvPr id="6" name="Rectangle 5"/>
          <p:cNvSpPr/>
          <p:nvPr/>
        </p:nvSpPr>
        <p:spPr>
          <a:xfrm>
            <a:off x="923027" y="927123"/>
            <a:ext cx="7524223" cy="369332"/>
          </a:xfrm>
          <a:prstGeom prst="rect">
            <a:avLst/>
          </a:prstGeom>
          <a:solidFill>
            <a:schemeClr val="accent1">
              <a:lumMod val="20000"/>
              <a:lumOff val="80000"/>
            </a:schemeClr>
          </a:solidFill>
          <a:effectLst>
            <a:glow rad="101600">
              <a:schemeClr val="accent5">
                <a:satMod val="175000"/>
                <a:alpha val="40000"/>
              </a:schemeClr>
            </a:glow>
          </a:effectLst>
        </p:spPr>
        <p:txBody>
          <a:bodyPr wrap="square">
            <a:spAutoFit/>
          </a:bodyPr>
          <a:lstStyle/>
          <a:p>
            <a:pPr algn="just" rtl="1"/>
            <a:r>
              <a:rPr lang="ar-SA" altLang="en-US" dirty="0">
                <a:cs typeface="+mj-cs"/>
              </a:rPr>
              <a:t>وهو ماده صلبه تتكون من بروبانويد فينيل  ويعد ناتج نهائي للايض.</a:t>
            </a:r>
          </a:p>
        </p:txBody>
      </p:sp>
      <p:sp>
        <p:nvSpPr>
          <p:cNvPr id="7" name="Rectangle 6"/>
          <p:cNvSpPr/>
          <p:nvPr/>
        </p:nvSpPr>
        <p:spPr>
          <a:xfrm>
            <a:off x="6923486" y="1593812"/>
            <a:ext cx="1689886" cy="400110"/>
          </a:xfrm>
          <a:prstGeom prst="rect">
            <a:avLst/>
          </a:prstGeom>
        </p:spPr>
        <p:txBody>
          <a:bodyPr wrap="none">
            <a:spAutoFit/>
          </a:bodyPr>
          <a:lstStyle/>
          <a:p>
            <a:pPr algn="r" rtl="1"/>
            <a:r>
              <a:rPr lang="ar-SA" sz="2000" b="1" dirty="0" smtClean="0">
                <a:solidFill>
                  <a:srgbClr val="0070C0"/>
                </a:solidFill>
                <a:cs typeface="+mj-cs"/>
              </a:rPr>
              <a:t>طريقة الكشف عنه</a:t>
            </a:r>
            <a:endParaRPr lang="en-US" sz="2000" b="1" dirty="0">
              <a:solidFill>
                <a:srgbClr val="0070C0"/>
              </a:solidFill>
              <a:cs typeface="+mj-cs"/>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4852" y="3105509"/>
            <a:ext cx="3688310" cy="3293134"/>
          </a:xfrm>
          <a:prstGeom prst="rect">
            <a:avLst/>
          </a:prstGeom>
          <a:effectLst>
            <a:glow rad="101600">
              <a:schemeClr val="accent5">
                <a:satMod val="175000"/>
                <a:alpha val="40000"/>
              </a:schemeClr>
            </a:glow>
          </a:effectLst>
        </p:spPr>
      </p:pic>
    </p:spTree>
    <p:extLst>
      <p:ext uri="{BB962C8B-B14F-4D97-AF65-F5344CB8AC3E}">
        <p14:creationId xmlns:p14="http://schemas.microsoft.com/office/powerpoint/2010/main" val="125561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4408097" y="2161921"/>
            <a:ext cx="4080296" cy="1200329"/>
          </a:xfrm>
          <a:prstGeom prst="rect">
            <a:avLst/>
          </a:prstGeom>
          <a:solidFill>
            <a:schemeClr val="accent1">
              <a:lumMod val="20000"/>
              <a:lumOff val="80000"/>
            </a:schemeClr>
          </a:solidFill>
          <a:ln>
            <a:noFill/>
          </a:ln>
          <a:effectLst>
            <a:glow rad="101600">
              <a:schemeClr val="accent5">
                <a:satMod val="175000"/>
                <a:alpha val="40000"/>
              </a:schemeClr>
            </a:glow>
          </a:effectLst>
        </p:spPr>
        <p:txBody>
          <a:bodyPr wrap="square">
            <a:spAutoFit/>
          </a:bodyPr>
          <a:lstStyle/>
          <a:p>
            <a:pPr marL="285750" indent="-285750" algn="just" rtl="1">
              <a:buFont typeface="Arial" panose="020B0604020202020204" pitchFamily="34" charset="0"/>
              <a:buChar char="•"/>
            </a:pPr>
            <a:r>
              <a:rPr lang="ar-SA" altLang="en-US" dirty="0" smtClean="0">
                <a:cs typeface="+mj-cs"/>
              </a:rPr>
              <a:t>حضري </a:t>
            </a:r>
            <a:r>
              <a:rPr lang="ar-SA" altLang="en-US" dirty="0">
                <a:cs typeface="+mj-cs"/>
              </a:rPr>
              <a:t>قطاعات من اوراق </a:t>
            </a:r>
            <a:r>
              <a:rPr lang="ar-SA" altLang="en-US" dirty="0" smtClean="0">
                <a:cs typeface="+mj-cs"/>
              </a:rPr>
              <a:t>الدفلة </a:t>
            </a:r>
            <a:r>
              <a:rPr lang="ar-SA" altLang="en-US" dirty="0">
                <a:cs typeface="+mj-cs"/>
              </a:rPr>
              <a:t>وضعيها على </a:t>
            </a:r>
            <a:r>
              <a:rPr lang="ar-SA" altLang="en-US" dirty="0" smtClean="0">
                <a:cs typeface="+mj-cs"/>
              </a:rPr>
              <a:t>شريحة.</a:t>
            </a:r>
            <a:endParaRPr lang="ar-SA" altLang="en-US" dirty="0">
              <a:cs typeface="+mj-cs"/>
            </a:endParaRPr>
          </a:p>
          <a:p>
            <a:pPr marL="285750" indent="-285750" algn="just" rtl="1">
              <a:buFont typeface="Arial" panose="020B0604020202020204" pitchFamily="34" charset="0"/>
              <a:buChar char="•"/>
            </a:pPr>
            <a:r>
              <a:rPr lang="ar-SA" altLang="en-US" dirty="0" smtClean="0">
                <a:cs typeface="+mj-cs"/>
              </a:rPr>
              <a:t>اضيفي </a:t>
            </a:r>
            <a:r>
              <a:rPr lang="ar-SA" altLang="en-US" dirty="0">
                <a:cs typeface="+mj-cs"/>
              </a:rPr>
              <a:t>بضع قطرات من هيدروكسيد  </a:t>
            </a:r>
            <a:r>
              <a:rPr lang="ar-SA" altLang="en-US" dirty="0" smtClean="0">
                <a:cs typeface="+mj-cs"/>
              </a:rPr>
              <a:t>البوتاسيوم </a:t>
            </a:r>
            <a:r>
              <a:rPr lang="ar-SA" altLang="en-US" dirty="0">
                <a:cs typeface="+mj-cs"/>
              </a:rPr>
              <a:t>.</a:t>
            </a:r>
          </a:p>
          <a:p>
            <a:pPr marL="285750" indent="-285750" algn="just" rtl="1">
              <a:buFont typeface="Arial" panose="020B0604020202020204" pitchFamily="34" charset="0"/>
              <a:buChar char="•"/>
            </a:pPr>
            <a:r>
              <a:rPr lang="ar-SA" altLang="en-US" dirty="0">
                <a:cs typeface="+mj-cs"/>
              </a:rPr>
              <a:t>ظهور اللون </a:t>
            </a:r>
            <a:r>
              <a:rPr lang="ar-SA" altLang="en-US" dirty="0" smtClean="0">
                <a:cs typeface="+mj-cs"/>
              </a:rPr>
              <a:t>الأصفر </a:t>
            </a:r>
            <a:r>
              <a:rPr lang="ar-SA" altLang="en-US" dirty="0">
                <a:cs typeface="+mj-cs"/>
              </a:rPr>
              <a:t>يدل على ترسيب الكيوتين.</a:t>
            </a:r>
            <a:endParaRPr lang="en-US" altLang="en-US" dirty="0">
              <a:cs typeface="+mj-cs"/>
            </a:endParaRPr>
          </a:p>
        </p:txBody>
      </p:sp>
      <p:sp>
        <p:nvSpPr>
          <p:cNvPr id="5" name="Rectangle 4"/>
          <p:cNvSpPr/>
          <p:nvPr/>
        </p:nvSpPr>
        <p:spPr>
          <a:xfrm>
            <a:off x="7700176" y="432123"/>
            <a:ext cx="856325" cy="400110"/>
          </a:xfrm>
          <a:prstGeom prst="rect">
            <a:avLst/>
          </a:prstGeom>
        </p:spPr>
        <p:txBody>
          <a:bodyPr wrap="none">
            <a:spAutoFit/>
          </a:bodyPr>
          <a:lstStyle/>
          <a:p>
            <a:r>
              <a:rPr lang="ar-SA" sz="2000" b="1" dirty="0" smtClean="0">
                <a:solidFill>
                  <a:srgbClr val="0070C0"/>
                </a:solidFill>
                <a:cs typeface="+mj-cs"/>
              </a:rPr>
              <a:t>الكيوتين</a:t>
            </a:r>
            <a:endParaRPr lang="ar-SA" sz="2000" b="1" dirty="0">
              <a:solidFill>
                <a:srgbClr val="0070C0"/>
              </a:solidFill>
              <a:cs typeface="+mj-cs"/>
            </a:endParaRPr>
          </a:p>
        </p:txBody>
      </p:sp>
      <p:sp>
        <p:nvSpPr>
          <p:cNvPr id="6" name="Rectangle 5"/>
          <p:cNvSpPr/>
          <p:nvPr/>
        </p:nvSpPr>
        <p:spPr>
          <a:xfrm>
            <a:off x="4408097" y="915425"/>
            <a:ext cx="4080296" cy="646331"/>
          </a:xfrm>
          <a:prstGeom prst="rect">
            <a:avLst/>
          </a:prstGeom>
          <a:solidFill>
            <a:schemeClr val="accent1">
              <a:lumMod val="20000"/>
              <a:lumOff val="80000"/>
            </a:schemeClr>
          </a:solidFill>
          <a:effectLst>
            <a:glow rad="101600">
              <a:schemeClr val="accent5">
                <a:satMod val="175000"/>
                <a:alpha val="40000"/>
              </a:schemeClr>
            </a:glow>
          </a:effectLst>
        </p:spPr>
        <p:txBody>
          <a:bodyPr wrap="square">
            <a:spAutoFit/>
          </a:bodyPr>
          <a:lstStyle/>
          <a:p>
            <a:pPr algn="just" rtl="1"/>
            <a:r>
              <a:rPr lang="ar-SA" altLang="en-US" dirty="0">
                <a:cs typeface="+mj-cs"/>
              </a:rPr>
              <a:t>ماده </a:t>
            </a:r>
            <a:r>
              <a:rPr lang="ar-SA" altLang="en-US" dirty="0" smtClean="0">
                <a:cs typeface="+mj-cs"/>
              </a:rPr>
              <a:t>دهنية  </a:t>
            </a:r>
            <a:r>
              <a:rPr lang="ar-SA" altLang="en-US" dirty="0">
                <a:cs typeface="+mj-cs"/>
              </a:rPr>
              <a:t>لاتذوب </a:t>
            </a:r>
            <a:r>
              <a:rPr lang="ar-SA" altLang="en-US" dirty="0" smtClean="0">
                <a:cs typeface="+mj-cs"/>
              </a:rPr>
              <a:t>بسهولة </a:t>
            </a:r>
            <a:r>
              <a:rPr lang="ar-SA" altLang="en-US" dirty="0">
                <a:cs typeface="+mj-cs"/>
              </a:rPr>
              <a:t>في مذيبات الدهون </a:t>
            </a:r>
            <a:r>
              <a:rPr lang="ar-SA" altLang="en-US" dirty="0" smtClean="0">
                <a:cs typeface="+mj-cs"/>
              </a:rPr>
              <a:t>المكون </a:t>
            </a:r>
            <a:r>
              <a:rPr lang="ar-SA" altLang="en-US" dirty="0">
                <a:cs typeface="+mj-cs"/>
              </a:rPr>
              <a:t>من </a:t>
            </a:r>
            <a:r>
              <a:rPr lang="ar-SA" altLang="en-US" dirty="0" smtClean="0">
                <a:cs typeface="+mj-cs"/>
              </a:rPr>
              <a:t>أحماض دهنية </a:t>
            </a:r>
            <a:r>
              <a:rPr lang="ar-SA" altLang="en-US" dirty="0">
                <a:cs typeface="+mj-cs"/>
              </a:rPr>
              <a:t>عالية </a:t>
            </a:r>
            <a:r>
              <a:rPr lang="ar-SA" altLang="en-US" dirty="0" smtClean="0">
                <a:cs typeface="+mj-cs"/>
              </a:rPr>
              <a:t>البلمرة</a:t>
            </a:r>
            <a:endParaRPr lang="ar-SA" altLang="en-US" dirty="0">
              <a:cs typeface="+mj-cs"/>
            </a:endParaRPr>
          </a:p>
        </p:txBody>
      </p:sp>
      <p:sp>
        <p:nvSpPr>
          <p:cNvPr id="7" name="Rectangle 6"/>
          <p:cNvSpPr/>
          <p:nvPr/>
        </p:nvSpPr>
        <p:spPr>
          <a:xfrm>
            <a:off x="6855233" y="1678619"/>
            <a:ext cx="1689886" cy="400110"/>
          </a:xfrm>
          <a:prstGeom prst="rect">
            <a:avLst/>
          </a:prstGeom>
        </p:spPr>
        <p:txBody>
          <a:bodyPr wrap="none">
            <a:spAutoFit/>
          </a:bodyPr>
          <a:lstStyle/>
          <a:p>
            <a:pPr algn="r" rtl="1"/>
            <a:r>
              <a:rPr lang="ar-SA" sz="2000" b="1" dirty="0" smtClean="0">
                <a:solidFill>
                  <a:srgbClr val="0070C0"/>
                </a:solidFill>
                <a:cs typeface="+mj-cs"/>
              </a:rPr>
              <a:t>طريقة الكشف عنه</a:t>
            </a:r>
            <a:endParaRPr lang="ar-SA" sz="2000" b="1" dirty="0">
              <a:solidFill>
                <a:srgbClr val="0070C0"/>
              </a:solidFill>
              <a:cs typeface="+mj-cs"/>
            </a:endParaRPr>
          </a:p>
        </p:txBody>
      </p:sp>
      <p:pic>
        <p:nvPicPr>
          <p:cNvPr id="8" name="Picture 7"/>
          <p:cNvPicPr>
            <a:picLocks noChangeAspect="1"/>
          </p:cNvPicPr>
          <p:nvPr/>
        </p:nvPicPr>
        <p:blipFill>
          <a:blip r:embed="rId2"/>
          <a:stretch>
            <a:fillRect/>
          </a:stretch>
        </p:blipFill>
        <p:spPr>
          <a:xfrm>
            <a:off x="430776" y="915425"/>
            <a:ext cx="3649520" cy="4881464"/>
          </a:xfrm>
          <a:prstGeom prst="rect">
            <a:avLst/>
          </a:prstGeom>
          <a:effectLst>
            <a:glow rad="101600">
              <a:schemeClr val="accent6">
                <a:satMod val="175000"/>
                <a:alpha val="40000"/>
              </a:schemeClr>
            </a:glow>
          </a:effectLst>
        </p:spPr>
      </p:pic>
      <p:sp>
        <p:nvSpPr>
          <p:cNvPr id="9" name="Rectangle 8"/>
          <p:cNvSpPr/>
          <p:nvPr/>
        </p:nvSpPr>
        <p:spPr>
          <a:xfrm>
            <a:off x="1676776" y="5894061"/>
            <a:ext cx="1241045" cy="461665"/>
          </a:xfrm>
          <a:prstGeom prst="rect">
            <a:avLst/>
          </a:prstGeom>
        </p:spPr>
        <p:txBody>
          <a:bodyPr wrap="none">
            <a:spAutoFit/>
          </a:bodyPr>
          <a:lstStyle/>
          <a:p>
            <a:pPr algn="r" rtl="1"/>
            <a:r>
              <a:rPr lang="ar-SA" sz="2400" b="1" dirty="0" smtClean="0">
                <a:solidFill>
                  <a:srgbClr val="92D050"/>
                </a:solidFill>
                <a:cs typeface="+mj-cs"/>
              </a:rPr>
              <a:t>نبات الدفلة</a:t>
            </a:r>
            <a:endParaRPr lang="ar-SA" sz="2400" b="1" dirty="0">
              <a:solidFill>
                <a:srgbClr val="92D050"/>
              </a:solidFill>
              <a:cs typeface="+mj-cs"/>
            </a:endParaRPr>
          </a:p>
        </p:txBody>
      </p:sp>
    </p:spTree>
    <p:extLst>
      <p:ext uri="{BB962C8B-B14F-4D97-AF65-F5344CB8AC3E}">
        <p14:creationId xmlns:p14="http://schemas.microsoft.com/office/powerpoint/2010/main" val="1219564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3074199" y="542265"/>
            <a:ext cx="238078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defTabSz="914400" rtl="1" fontAlgn="base">
              <a:spcBef>
                <a:spcPct val="0"/>
              </a:spcBef>
              <a:spcAft>
                <a:spcPct val="0"/>
              </a:spcAft>
            </a:pPr>
            <a:r>
              <a:rPr lang="ar-SA" altLang="en-US" sz="2800" b="1" u="sng" dirty="0" smtClean="0">
                <a:solidFill>
                  <a:srgbClr val="0070C0"/>
                </a:solidFill>
                <a:latin typeface="Verdana" panose="020B0604030504040204" pitchFamily="34" charset="0"/>
                <a:cs typeface="+mj-cs"/>
              </a:rPr>
              <a:t>جدار </a:t>
            </a:r>
            <a:r>
              <a:rPr lang="ar-SA" altLang="en-US" sz="2800" b="1" u="sng" dirty="0" smtClean="0">
                <a:solidFill>
                  <a:srgbClr val="0070C0"/>
                </a:solidFill>
                <a:latin typeface="Verdana" panose="020B0604030504040204" pitchFamily="34" charset="0"/>
                <a:cs typeface="+mj-cs"/>
              </a:rPr>
              <a:t>الخليه </a:t>
            </a:r>
            <a:r>
              <a:rPr lang="ar-SA" altLang="en-US" sz="2800" b="1" u="sng" dirty="0" smtClean="0">
                <a:solidFill>
                  <a:srgbClr val="0070C0"/>
                </a:solidFill>
                <a:latin typeface="Verdana" panose="020B0604030504040204" pitchFamily="34" charset="0"/>
                <a:cs typeface="+mj-cs"/>
              </a:rPr>
              <a:t>النباتية</a:t>
            </a:r>
            <a:endParaRPr lang="en-US" altLang="en-US" sz="2800" b="1" u="sng" dirty="0" smtClean="0">
              <a:solidFill>
                <a:srgbClr val="0070C0"/>
              </a:solidFill>
              <a:latin typeface="Verdana" panose="020B0604030504040204" pitchFamily="34" charset="0"/>
              <a:cs typeface="+mj-cs"/>
            </a:endParaRPr>
          </a:p>
        </p:txBody>
      </p:sp>
      <p:sp>
        <p:nvSpPr>
          <p:cNvPr id="5" name="Rectangle 4"/>
          <p:cNvSpPr/>
          <p:nvPr/>
        </p:nvSpPr>
        <p:spPr>
          <a:xfrm>
            <a:off x="1397479" y="1400203"/>
            <a:ext cx="7073491" cy="707886"/>
          </a:xfrm>
          <a:prstGeom prst="rect">
            <a:avLst/>
          </a:prstGeom>
          <a:solidFill>
            <a:schemeClr val="accent1">
              <a:lumMod val="20000"/>
              <a:lumOff val="80000"/>
            </a:schemeClr>
          </a:solidFill>
          <a:effectLst>
            <a:glow rad="101600">
              <a:schemeClr val="accent5">
                <a:satMod val="175000"/>
                <a:alpha val="40000"/>
              </a:schemeClr>
            </a:glow>
          </a:effectLst>
        </p:spPr>
        <p:txBody>
          <a:bodyPr wrap="square">
            <a:spAutoFit/>
          </a:bodyPr>
          <a:lstStyle/>
          <a:p>
            <a:pPr algn="just" rtl="1"/>
            <a:r>
              <a:rPr lang="ar-SA" sz="2000" dirty="0">
                <a:cs typeface="+mj-cs"/>
              </a:rPr>
              <a:t>يتكون من مواد غير حيه تفرز من قبل الدكتوسومات ليحيط ببروتوبلاست الخليه </a:t>
            </a:r>
            <a:r>
              <a:rPr lang="ar-SA" sz="2000" dirty="0" smtClean="0">
                <a:cs typeface="+mj-cs"/>
              </a:rPr>
              <a:t>. له </a:t>
            </a:r>
            <a:r>
              <a:rPr lang="ar-SA" sz="2000" dirty="0">
                <a:cs typeface="+mj-cs"/>
              </a:rPr>
              <a:t>اهميه في حماية الخليه عند تشربها للماء</a:t>
            </a:r>
          </a:p>
        </p:txBody>
      </p:sp>
      <p:pic>
        <p:nvPicPr>
          <p:cNvPr id="6" name="Picture 5"/>
          <p:cNvPicPr>
            <a:picLocks noChangeAspect="1" noChangeArrowheads="1"/>
          </p:cNvPicPr>
          <p:nvPr/>
        </p:nvPicPr>
        <p:blipFill>
          <a:blip r:embed="rId2">
            <a:lum bright="-6000" contrast="18000"/>
            <a:extLst>
              <a:ext uri="{28A0092B-C50C-407E-A947-70E740481C1C}">
                <a14:useLocalDpi xmlns:a14="http://schemas.microsoft.com/office/drawing/2010/main" val="0"/>
              </a:ext>
            </a:extLst>
          </a:blip>
          <a:srcRect/>
          <a:stretch>
            <a:fillRect/>
          </a:stretch>
        </p:blipFill>
        <p:spPr bwMode="auto">
          <a:xfrm>
            <a:off x="2067275" y="2700069"/>
            <a:ext cx="5234971" cy="2831980"/>
          </a:xfrm>
          <a:prstGeom prst="rect">
            <a:avLst/>
          </a:prstGeom>
          <a:noFill/>
          <a:effectLst>
            <a:glow rad="1016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9591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to="" calcmode="lin" valueType="num">
                                      <p:cBhvr>
                                        <p:cTn id="12"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659593" y="436565"/>
            <a:ext cx="2084378" cy="400110"/>
          </a:xfrm>
          <a:prstGeom prst="rect">
            <a:avLst/>
          </a:prstGeom>
          <a:noFill/>
        </p:spPr>
        <p:txBody>
          <a:bodyPr wrap="square" rtlCol="0">
            <a:spAutoFit/>
          </a:bodyPr>
          <a:lstStyle/>
          <a:p>
            <a:pPr algn="just" rtl="1"/>
            <a:r>
              <a:rPr lang="ar-SA" sz="2000" b="1" dirty="0" smtClean="0">
                <a:solidFill>
                  <a:srgbClr val="0070C0"/>
                </a:solidFill>
                <a:latin typeface="Times New Roman" panose="02020603050405020304" pitchFamily="18" charset="0"/>
                <a:cs typeface="Times New Roman" panose="02020603050405020304" pitchFamily="18" charset="0"/>
              </a:rPr>
              <a:t>يتكون جدار الخلية من:</a:t>
            </a:r>
            <a:endParaRPr lang="en-US" sz="2000" b="1" dirty="0">
              <a:solidFill>
                <a:srgbClr val="0070C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4485736" y="976858"/>
            <a:ext cx="4163344" cy="4001095"/>
          </a:xfrm>
          <a:prstGeom prst="rect">
            <a:avLst/>
          </a:prstGeom>
          <a:solidFill>
            <a:schemeClr val="accent1">
              <a:lumMod val="20000"/>
              <a:lumOff val="80000"/>
            </a:schemeClr>
          </a:solidFill>
          <a:effectLst>
            <a:glow rad="101600">
              <a:schemeClr val="accent5">
                <a:satMod val="175000"/>
                <a:alpha val="40000"/>
              </a:schemeClr>
            </a:glow>
          </a:effectLst>
        </p:spPr>
        <p:txBody>
          <a:bodyPr wrap="square" rtlCol="0">
            <a:spAutoFit/>
          </a:bodyPr>
          <a:lstStyle/>
          <a:p>
            <a:pPr algn="just" rtl="1"/>
            <a:r>
              <a:rPr lang="ar-SA" sz="2000" b="1" dirty="0" smtClean="0">
                <a:solidFill>
                  <a:srgbClr val="002060"/>
                </a:solidFill>
                <a:cs typeface="+mj-cs"/>
              </a:rPr>
              <a:t>الصفيحة الوسطى (</a:t>
            </a:r>
            <a:r>
              <a:rPr lang="en-US" sz="2000" b="1" dirty="0" smtClean="0">
                <a:solidFill>
                  <a:srgbClr val="002060"/>
                </a:solidFill>
                <a:latin typeface="Times New Roman" panose="02020603050405020304" pitchFamily="18" charset="0"/>
                <a:cs typeface="Times New Roman" panose="02020603050405020304" pitchFamily="18" charset="0"/>
              </a:rPr>
              <a:t>Middle lamella</a:t>
            </a:r>
            <a:r>
              <a:rPr lang="ar-SA" sz="2000" b="1" dirty="0" smtClean="0">
                <a:solidFill>
                  <a:srgbClr val="002060"/>
                </a:solidFill>
                <a:cs typeface="+mj-cs"/>
              </a:rPr>
              <a:t>):</a:t>
            </a:r>
          </a:p>
          <a:p>
            <a:pPr algn="just" rtl="1"/>
            <a:r>
              <a:rPr lang="ar-SA" dirty="0"/>
              <a:t>وهي الطبقه التي تربط بين الخلايا وتتكون من مواد بكتينيه </a:t>
            </a:r>
            <a:r>
              <a:rPr lang="ar-SA" dirty="0" smtClean="0"/>
              <a:t>وقد </a:t>
            </a:r>
            <a:r>
              <a:rPr lang="ar-SA" dirty="0"/>
              <a:t>يدخل في تركيبها اللجنين خصوصا في الانسجه </a:t>
            </a:r>
            <a:r>
              <a:rPr lang="ar-SA" dirty="0" smtClean="0"/>
              <a:t>الخشبيه. وهي مادة بين خلوية (</a:t>
            </a:r>
            <a:r>
              <a:rPr lang="en-US" dirty="0" smtClean="0">
                <a:solidFill>
                  <a:srgbClr val="00B0F0"/>
                </a:solidFill>
                <a:latin typeface="Times New Roman" panose="02020603050405020304" pitchFamily="18" charset="0"/>
                <a:cs typeface="Times New Roman" panose="02020603050405020304" pitchFamily="18" charset="0"/>
              </a:rPr>
              <a:t>Intercellular substances</a:t>
            </a:r>
            <a:r>
              <a:rPr lang="ar-SA" dirty="0" smtClean="0"/>
              <a:t>) غير متبلورة وغير نشطة ضوئياً وتتكون أساساً من مركبات بكتينية (</a:t>
            </a:r>
            <a:r>
              <a:rPr lang="en-US" dirty="0" err="1" smtClean="0">
                <a:solidFill>
                  <a:srgbClr val="00B0F0"/>
                </a:solidFill>
                <a:latin typeface="Times New Roman" panose="02020603050405020304" pitchFamily="18" charset="0"/>
                <a:cs typeface="Times New Roman" panose="02020603050405020304" pitchFamily="18" charset="0"/>
              </a:rPr>
              <a:t>Pectic</a:t>
            </a:r>
            <a:r>
              <a:rPr lang="en-US" dirty="0" smtClean="0">
                <a:solidFill>
                  <a:srgbClr val="00B0F0"/>
                </a:solidFill>
                <a:latin typeface="Times New Roman" panose="02020603050405020304" pitchFamily="18" charset="0"/>
                <a:cs typeface="Times New Roman" panose="02020603050405020304" pitchFamily="18" charset="0"/>
              </a:rPr>
              <a:t> substances</a:t>
            </a:r>
            <a:r>
              <a:rPr lang="ar-SA" dirty="0" smtClean="0"/>
              <a:t>) ربما متحدة مع الكالسيوم. وفي الأنسجة الخشبية تكون الصفيحة الوسطى عادة ملجننة أي يدخل اللجنين في تركيبها. وعادة ما يكون من الصعب التمييز بين الصفيحة الوسطى والجدار الإبتدائي عندما يكون كلاهما ملجننن. وأحياناً تشترك الطبقة الداخلية من الجدار الثانوي في عدم التمييز ويحدث ذلك في القصيبات والألياف ويسمى عند ذلك بالفيحة المركبة (</a:t>
            </a:r>
            <a:r>
              <a:rPr lang="en-US" dirty="0" smtClean="0">
                <a:solidFill>
                  <a:srgbClr val="00B0F0"/>
                </a:solidFill>
                <a:latin typeface="Times New Roman" panose="02020603050405020304" pitchFamily="18" charset="0"/>
                <a:cs typeface="Times New Roman" panose="02020603050405020304" pitchFamily="18" charset="0"/>
              </a:rPr>
              <a:t>Compound middle lamella</a:t>
            </a:r>
            <a:r>
              <a:rPr lang="ar-SA" dirty="0" smtClean="0"/>
              <a:t>) </a:t>
            </a:r>
            <a:endParaRPr lang="en-US" dirty="0"/>
          </a:p>
        </p:txBody>
      </p:sp>
      <p:pic>
        <p:nvPicPr>
          <p:cNvPr id="1026" name="Picture 2" descr="Biology 107 Home P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453" y="976859"/>
            <a:ext cx="3717985" cy="4001095"/>
          </a:xfrm>
          <a:prstGeom prst="rect">
            <a:avLst/>
          </a:prstGeom>
          <a:noFill/>
          <a:effectLst>
            <a:glow rad="1016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7710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02257" y="706738"/>
            <a:ext cx="7772399" cy="2062103"/>
          </a:xfrm>
          <a:prstGeom prst="rect">
            <a:avLst/>
          </a:prstGeom>
          <a:solidFill>
            <a:schemeClr val="accent1">
              <a:lumMod val="20000"/>
              <a:lumOff val="80000"/>
            </a:schemeClr>
          </a:solidFill>
          <a:effectLst>
            <a:glow rad="101600">
              <a:schemeClr val="accent5">
                <a:satMod val="175000"/>
                <a:alpha val="40000"/>
              </a:schemeClr>
            </a:glow>
          </a:effectLst>
        </p:spPr>
        <p:txBody>
          <a:bodyPr wrap="square">
            <a:spAutoFit/>
          </a:bodyPr>
          <a:lstStyle/>
          <a:p>
            <a:pPr algn="just" rtl="1"/>
            <a:r>
              <a:rPr lang="ar-SA" sz="2000" b="1" dirty="0">
                <a:solidFill>
                  <a:srgbClr val="002060"/>
                </a:solidFill>
                <a:cs typeface="+mj-cs"/>
              </a:rPr>
              <a:t>الجدار </a:t>
            </a:r>
            <a:r>
              <a:rPr lang="ar-SA" sz="2000" b="1" dirty="0" smtClean="0">
                <a:solidFill>
                  <a:srgbClr val="002060"/>
                </a:solidFill>
                <a:cs typeface="+mj-cs"/>
              </a:rPr>
              <a:t>الابتدائي</a:t>
            </a:r>
          </a:p>
          <a:p>
            <a:pPr algn="just" rtl="1"/>
            <a:r>
              <a:rPr lang="ar-SA" dirty="0" smtClean="0">
                <a:cs typeface="+mj-cs"/>
              </a:rPr>
              <a:t>وهو الجدار الأساسي الأول الذي يتكون أثناء نمو الخلية، وهو الجدار الوحيد في كثير من أنواع الخلايا، ويتكون هذا الجدار من مادة السليولوز وأشباه السليولوز وقد يدخل اللجنين في تركيبه في بعض الخلايا كالألياف والقصيبات ولوجود مادة السليولوز في تكوين الجدار الإبتدائي فإنه غير متماثل ضوئياً ويختلف سمك الجدار الإبتدائي من خلية إلى أخرى حسب ترسب مادة السليولوز فقد يكون رقيقاً (</a:t>
            </a:r>
            <a:r>
              <a:rPr lang="en-US" dirty="0" smtClean="0">
                <a:solidFill>
                  <a:srgbClr val="00B0F0"/>
                </a:solidFill>
                <a:latin typeface="Times New Roman" panose="02020603050405020304" pitchFamily="18" charset="0"/>
                <a:cs typeface="Times New Roman" panose="02020603050405020304" pitchFamily="18" charset="0"/>
              </a:rPr>
              <a:t>Thin</a:t>
            </a:r>
            <a:r>
              <a:rPr lang="ar-SA" dirty="0" smtClean="0">
                <a:cs typeface="+mj-cs"/>
              </a:rPr>
              <a:t>) كما في جدر الخلايا المرستيمية أو البرنشيمية أو سميكاً (</a:t>
            </a:r>
            <a:r>
              <a:rPr lang="en-US" dirty="0" smtClean="0">
                <a:solidFill>
                  <a:srgbClr val="00B0F0"/>
                </a:solidFill>
                <a:latin typeface="Times New Roman" panose="02020603050405020304" pitchFamily="18" charset="0"/>
                <a:cs typeface="Times New Roman" panose="02020603050405020304" pitchFamily="18" charset="0"/>
              </a:rPr>
              <a:t>Thick</a:t>
            </a:r>
            <a:r>
              <a:rPr lang="ar-SA" dirty="0" smtClean="0">
                <a:cs typeface="+mj-cs"/>
              </a:rPr>
              <a:t>) كما في جدر خلايا أندوسبيرم بذرة النخيل أو الأنسجة المختزنة للمواد الغذائية في جدر خلاياها.</a:t>
            </a:r>
            <a:endParaRPr lang="en-US" dirty="0">
              <a:cs typeface="+mj-cs"/>
            </a:endParaRPr>
          </a:p>
        </p:txBody>
      </p:sp>
      <p:pic>
        <p:nvPicPr>
          <p:cNvPr id="3074" name="Picture 2" descr="The plant cell wall. (A) The primary cell wall is constructed of a... |  Download Scientific Diagram"/>
          <p:cNvPicPr>
            <a:picLocks noChangeAspect="1" noChangeArrowheads="1"/>
          </p:cNvPicPr>
          <p:nvPr/>
        </p:nvPicPr>
        <p:blipFill rotWithShape="1">
          <a:blip r:embed="rId2">
            <a:extLst>
              <a:ext uri="{28A0092B-C50C-407E-A947-70E740481C1C}">
                <a14:useLocalDpi xmlns:a14="http://schemas.microsoft.com/office/drawing/2010/main" val="0"/>
              </a:ext>
            </a:extLst>
          </a:blip>
          <a:srcRect b="52808"/>
          <a:stretch/>
        </p:blipFill>
        <p:spPr bwMode="auto">
          <a:xfrm>
            <a:off x="1940943" y="3191773"/>
            <a:ext cx="5950399" cy="2372263"/>
          </a:xfrm>
          <a:prstGeom prst="rect">
            <a:avLst/>
          </a:prstGeom>
          <a:noFill/>
          <a:effectLst>
            <a:glow rad="1016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3836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4631756" y="335862"/>
            <a:ext cx="39052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ar-SA" altLang="en-US" sz="2000" b="1" dirty="0" smtClean="0">
                <a:solidFill>
                  <a:schemeClr val="accent6">
                    <a:lumMod val="50000"/>
                  </a:schemeClr>
                </a:solidFill>
                <a:cs typeface="+mj-cs"/>
              </a:rPr>
              <a:t>الجدار </a:t>
            </a:r>
            <a:r>
              <a:rPr lang="ar-SA" altLang="en-US" sz="2000" b="1" dirty="0">
                <a:solidFill>
                  <a:schemeClr val="accent6">
                    <a:lumMod val="50000"/>
                  </a:schemeClr>
                </a:solidFill>
                <a:cs typeface="+mj-cs"/>
              </a:rPr>
              <a:t>الابتدائي </a:t>
            </a:r>
            <a:r>
              <a:rPr lang="ar-SA" altLang="en-US" sz="2000" b="1" dirty="0" smtClean="0">
                <a:solidFill>
                  <a:schemeClr val="accent6">
                    <a:lumMod val="50000"/>
                  </a:schemeClr>
                </a:solidFill>
                <a:cs typeface="+mj-cs"/>
              </a:rPr>
              <a:t>الرقيق في الخلايا البرنشيمية</a:t>
            </a:r>
            <a:endParaRPr lang="en-US" altLang="en-US" sz="2000" b="1" dirty="0">
              <a:solidFill>
                <a:schemeClr val="accent6">
                  <a:lumMod val="50000"/>
                </a:schemeClr>
              </a:solidFill>
              <a:cs typeface="+mj-cs"/>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6232" y="848116"/>
            <a:ext cx="3072155" cy="2304116"/>
          </a:xfrm>
          <a:prstGeom prst="rect">
            <a:avLst/>
          </a:prstGeom>
          <a:effectLst>
            <a:glow rad="101600">
              <a:schemeClr val="accent5">
                <a:satMod val="175000"/>
                <a:alpha val="40000"/>
              </a:schemeClr>
            </a:glow>
          </a:effectLst>
        </p:spPr>
      </p:pic>
      <p:sp>
        <p:nvSpPr>
          <p:cNvPr id="6" name="Text Box 7"/>
          <p:cNvSpPr txBox="1">
            <a:spLocks noChangeArrowheads="1"/>
          </p:cNvSpPr>
          <p:nvPr/>
        </p:nvSpPr>
        <p:spPr bwMode="auto">
          <a:xfrm>
            <a:off x="3860505" y="3354685"/>
            <a:ext cx="457208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ar-SA" altLang="en-US" sz="2000" b="1" dirty="0" smtClean="0">
                <a:solidFill>
                  <a:schemeClr val="accent6">
                    <a:lumMod val="50000"/>
                  </a:schemeClr>
                </a:solidFill>
                <a:cs typeface="+mj-cs"/>
              </a:rPr>
              <a:t>جدار ابتدائي سميك </a:t>
            </a:r>
            <a:r>
              <a:rPr lang="ar-SA" altLang="en-US" sz="2000" b="1" dirty="0">
                <a:solidFill>
                  <a:schemeClr val="accent6">
                    <a:lumMod val="50000"/>
                  </a:schemeClr>
                </a:solidFill>
                <a:cs typeface="+mj-cs"/>
              </a:rPr>
              <a:t>كما في خلايا اندسبيرم بذرة النخيل</a:t>
            </a:r>
            <a:endParaRPr lang="en-US" altLang="en-US" sz="2000" b="1" dirty="0">
              <a:solidFill>
                <a:schemeClr val="accent6">
                  <a:lumMod val="50000"/>
                </a:schemeClr>
              </a:solidFill>
              <a:cs typeface="+mj-cs"/>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9601" y="848116"/>
            <a:ext cx="3072155" cy="2304116"/>
          </a:xfrm>
          <a:prstGeom prst="rect">
            <a:avLst/>
          </a:prstGeom>
          <a:effectLst>
            <a:glow rad="101600">
              <a:schemeClr val="accent5">
                <a:satMod val="175000"/>
                <a:alpha val="40000"/>
              </a:schemeClr>
            </a:glow>
          </a:effectLst>
        </p:spPr>
      </p:pic>
      <p:pic>
        <p:nvPicPr>
          <p:cNvPr id="8" name="Picture 6" descr="جدار اولي"/>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3228" y="4038182"/>
            <a:ext cx="4159081" cy="2083144"/>
          </a:xfrm>
          <a:prstGeom prst="rect">
            <a:avLst/>
          </a:prstGeom>
          <a:noFill/>
          <a:effectLst>
            <a:glow rad="1016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050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to="" calcmode="lin" valueType="num">
                                      <p:cBhvr>
                                        <p:cTn id="12" dur="1" fill="hold"/>
                                        <p:tgtEl>
                                          <p:spTgt spid="6"/>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to="" calcmode="lin" valueType="num">
                                      <p:cBhvr>
                                        <p:cTn id="17" dur="1" fill="hold"/>
                                        <p:tgtEl>
                                          <p:spTgt spid="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4140679" y="780770"/>
            <a:ext cx="4498478" cy="2339102"/>
          </a:xfrm>
          <a:prstGeom prst="rect">
            <a:avLst/>
          </a:prstGeom>
          <a:solidFill>
            <a:schemeClr val="accent1">
              <a:lumMod val="20000"/>
              <a:lumOff val="80000"/>
            </a:schemeClr>
          </a:solidFill>
          <a:ln>
            <a:noFill/>
          </a:ln>
          <a:effectLst>
            <a:glow rad="101600">
              <a:schemeClr val="accent5">
                <a:satMod val="175000"/>
                <a:alpha val="40000"/>
              </a:schemeClr>
            </a:glow>
          </a:effectLst>
        </p:spPr>
        <p:txBody>
          <a:bodyPr wrap="square">
            <a:spAutoFit/>
          </a:bodyPr>
          <a:lstStyle/>
          <a:p>
            <a:pPr algn="just" rtl="1"/>
            <a:r>
              <a:rPr lang="ar-SA" altLang="en-US" sz="2000" b="1" dirty="0">
                <a:solidFill>
                  <a:srgbClr val="002060"/>
                </a:solidFill>
                <a:cs typeface="+mj-cs"/>
              </a:rPr>
              <a:t>الجدار </a:t>
            </a:r>
            <a:r>
              <a:rPr lang="ar-SA" altLang="en-US" sz="2000" b="1" dirty="0" smtClean="0">
                <a:solidFill>
                  <a:srgbClr val="002060"/>
                </a:solidFill>
                <a:cs typeface="+mj-cs"/>
              </a:rPr>
              <a:t>الثانوي </a:t>
            </a:r>
          </a:p>
          <a:p>
            <a:pPr algn="just" rtl="1"/>
            <a:r>
              <a:rPr lang="ar-SA" altLang="en-US" dirty="0" smtClean="0">
                <a:cs typeface="+mj-cs"/>
              </a:rPr>
              <a:t>وهو الجدار الذي يتشكل تالياً للجدار الإبتدائي وبعد </a:t>
            </a:r>
            <a:r>
              <a:rPr lang="ar-SA" altLang="en-US" dirty="0">
                <a:cs typeface="+mj-cs"/>
              </a:rPr>
              <a:t>نضج الخليه وتوقفها عن النمو تترسب مادة الجدار الثانوي فوق الجدار الابتدائي . </a:t>
            </a:r>
            <a:r>
              <a:rPr lang="ar-SA" altLang="en-US" dirty="0" smtClean="0">
                <a:cs typeface="+mj-cs"/>
              </a:rPr>
              <a:t>ويتكون أساساً من السليولوز وأشباه الهميسليولوز وقد يتغير هذا التركيب نتيجة لترسب مادة اللجنين ومواد أخرى مختلفة. والجدار الثانوي  </a:t>
            </a:r>
            <a:r>
              <a:rPr lang="ar-SA" altLang="en-US" dirty="0">
                <a:cs typeface="+mj-cs"/>
              </a:rPr>
              <a:t>لايغطي </a:t>
            </a:r>
            <a:r>
              <a:rPr lang="ar-SA" altLang="en-US" dirty="0" smtClean="0">
                <a:cs typeface="+mj-cs"/>
              </a:rPr>
              <a:t>الجدار </a:t>
            </a:r>
            <a:r>
              <a:rPr lang="ar-SA" altLang="en-US" dirty="0">
                <a:cs typeface="+mj-cs"/>
              </a:rPr>
              <a:t>الابتدائي </a:t>
            </a:r>
            <a:r>
              <a:rPr lang="ar-SA" altLang="en-US" dirty="0" smtClean="0">
                <a:cs typeface="+mj-cs"/>
              </a:rPr>
              <a:t>تماماً </a:t>
            </a:r>
            <a:r>
              <a:rPr lang="ar-SA" altLang="en-US" dirty="0">
                <a:cs typeface="+mj-cs"/>
              </a:rPr>
              <a:t>بل يترك مسافات تسمى </a:t>
            </a:r>
            <a:r>
              <a:rPr lang="ar-SA" altLang="en-US" u="sng" dirty="0" smtClean="0">
                <a:cs typeface="+mj-cs"/>
              </a:rPr>
              <a:t>بالنقر </a:t>
            </a:r>
            <a:r>
              <a:rPr lang="ar-SA" altLang="en-US" dirty="0" smtClean="0">
                <a:cs typeface="+mj-cs"/>
              </a:rPr>
              <a:t>ويتكون </a:t>
            </a:r>
            <a:r>
              <a:rPr lang="ar-SA" altLang="en-US" dirty="0">
                <a:cs typeface="+mj-cs"/>
              </a:rPr>
              <a:t>من  السليلوز واشباه السليلوز واللجنين</a:t>
            </a:r>
            <a:endParaRPr lang="en-US" altLang="en-US" dirty="0">
              <a:cs typeface="+mj-cs"/>
            </a:endParaRPr>
          </a:p>
        </p:txBody>
      </p:sp>
      <p:sp>
        <p:nvSpPr>
          <p:cNvPr id="5" name="TextBox 4"/>
          <p:cNvSpPr txBox="1"/>
          <p:nvPr/>
        </p:nvSpPr>
        <p:spPr>
          <a:xfrm>
            <a:off x="4140678" y="3568854"/>
            <a:ext cx="4498479" cy="923330"/>
          </a:xfrm>
          <a:prstGeom prst="rect">
            <a:avLst/>
          </a:prstGeom>
          <a:solidFill>
            <a:schemeClr val="accent1">
              <a:lumMod val="20000"/>
              <a:lumOff val="80000"/>
            </a:schemeClr>
          </a:solidFill>
          <a:effectLst>
            <a:glow rad="101600">
              <a:schemeClr val="accent5">
                <a:satMod val="175000"/>
                <a:alpha val="40000"/>
              </a:schemeClr>
            </a:glow>
          </a:effectLst>
        </p:spPr>
        <p:txBody>
          <a:bodyPr wrap="square" rtlCol="0">
            <a:spAutoFit/>
          </a:bodyPr>
          <a:lstStyle/>
          <a:p>
            <a:pPr algn="just" rtl="1"/>
            <a:r>
              <a:rPr lang="ar-SA" dirty="0" smtClean="0">
                <a:cs typeface="+mj-cs"/>
              </a:rPr>
              <a:t>ويبدأ ترسب مادة الجدار الثانوي عادة بعد توقف الجدار الإبتدائي عن الزيادة في مساحة السطح وفي هذا الوقت فإن الخلية كلها تتوقف عن النمو والإستطالة.</a:t>
            </a:r>
            <a:endParaRPr lang="en-US" dirty="0">
              <a:cs typeface="+mj-cs"/>
            </a:endParaRPr>
          </a:p>
        </p:txBody>
      </p:sp>
      <p:pic>
        <p:nvPicPr>
          <p:cNvPr id="6" name="Picture 5" descr="root16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112" y="780770"/>
            <a:ext cx="3197075" cy="2339102"/>
          </a:xfrm>
          <a:prstGeom prst="rect">
            <a:avLst/>
          </a:prstGeom>
          <a:noFill/>
          <a:effectLst>
            <a:glow rad="101600">
              <a:schemeClr val="accent6">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7" name="Picture 6" descr="plasmo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112" y="3568854"/>
            <a:ext cx="3197075" cy="2339102"/>
          </a:xfrm>
          <a:prstGeom prst="rect">
            <a:avLst/>
          </a:prstGeom>
          <a:noFill/>
          <a:effectLst>
            <a:glow rad="101600">
              <a:schemeClr val="accent6">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846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to="" calcmode="lin" valueType="num">
                                      <p:cBhvr>
                                        <p:cTn id="12" dur="1" fill="hold"/>
                                        <p:tgtEl>
                                          <p:spTgt spid="6"/>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to="" calcmode="lin" valueType="num">
                                      <p:cBhvr>
                                        <p:cTn id="17"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340415" y="435550"/>
            <a:ext cx="1530597" cy="461665"/>
          </a:xfrm>
          <a:prstGeom prst="rect">
            <a:avLst/>
          </a:prstGeom>
          <a:noFill/>
        </p:spPr>
        <p:txBody>
          <a:bodyPr wrap="square" rtlCol="0">
            <a:spAutoFit/>
          </a:bodyPr>
          <a:lstStyle/>
          <a:p>
            <a:pPr algn="r" rtl="1"/>
            <a:r>
              <a:rPr lang="ar-SA" sz="2400" b="1" dirty="0" smtClean="0">
                <a:solidFill>
                  <a:schemeClr val="accent6">
                    <a:lumMod val="50000"/>
                  </a:schemeClr>
                </a:solidFill>
                <a:cs typeface="+mj-cs"/>
              </a:rPr>
              <a:t>النقر (</a:t>
            </a:r>
            <a:r>
              <a:rPr lang="en-US" sz="2400" b="1" dirty="0" smtClean="0">
                <a:solidFill>
                  <a:schemeClr val="accent6">
                    <a:lumMod val="50000"/>
                  </a:schemeClr>
                </a:solidFill>
                <a:latin typeface="Times New Roman" panose="02020603050405020304" pitchFamily="18" charset="0"/>
                <a:cs typeface="Times New Roman" panose="02020603050405020304" pitchFamily="18" charset="0"/>
              </a:rPr>
              <a:t>Pit</a:t>
            </a:r>
            <a:r>
              <a:rPr lang="ar-SA" sz="2400" b="1" dirty="0" smtClean="0">
                <a:solidFill>
                  <a:schemeClr val="accent6">
                    <a:lumMod val="50000"/>
                  </a:schemeClr>
                </a:solidFill>
                <a:cs typeface="+mj-cs"/>
              </a:rPr>
              <a:t>)</a:t>
            </a:r>
            <a:endParaRPr lang="en-US" sz="2400" b="1" dirty="0">
              <a:solidFill>
                <a:schemeClr val="accent6">
                  <a:lumMod val="50000"/>
                </a:schemeClr>
              </a:solidFill>
              <a:cs typeface="+mj-cs"/>
            </a:endParaRPr>
          </a:p>
        </p:txBody>
      </p:sp>
      <p:sp>
        <p:nvSpPr>
          <p:cNvPr id="5" name="TextBox 4"/>
          <p:cNvSpPr txBox="1"/>
          <p:nvPr/>
        </p:nvSpPr>
        <p:spPr>
          <a:xfrm>
            <a:off x="4563374" y="1052491"/>
            <a:ext cx="3307638" cy="1754326"/>
          </a:xfrm>
          <a:prstGeom prst="rect">
            <a:avLst/>
          </a:prstGeom>
          <a:solidFill>
            <a:schemeClr val="accent6">
              <a:lumMod val="20000"/>
              <a:lumOff val="80000"/>
            </a:schemeClr>
          </a:solidFill>
          <a:effectLst>
            <a:glow rad="101600">
              <a:schemeClr val="accent6">
                <a:satMod val="175000"/>
                <a:alpha val="40000"/>
              </a:schemeClr>
            </a:glow>
          </a:effectLst>
        </p:spPr>
        <p:txBody>
          <a:bodyPr wrap="square" rtlCol="0">
            <a:spAutoFit/>
          </a:bodyPr>
          <a:lstStyle/>
          <a:p>
            <a:pPr algn="just" rtl="1"/>
            <a:r>
              <a:rPr lang="ar-SA" dirty="0" smtClean="0"/>
              <a:t>تتميز جدر الخلايا النباتية بوجود انخفاضات أو تجاويف متفاوتة في العمق والإتساع يطلق عليها بالحقول النقرية الإبتدائية  (</a:t>
            </a:r>
            <a:r>
              <a:rPr lang="en-US" dirty="0" smtClean="0">
                <a:solidFill>
                  <a:schemeClr val="accent6">
                    <a:lumMod val="50000"/>
                  </a:schemeClr>
                </a:solidFill>
                <a:latin typeface="Times New Roman" panose="02020603050405020304" pitchFamily="18" charset="0"/>
                <a:cs typeface="Times New Roman" panose="02020603050405020304" pitchFamily="18" charset="0"/>
              </a:rPr>
              <a:t>Primary pit-fields</a:t>
            </a:r>
            <a:r>
              <a:rPr lang="ar-SA" dirty="0" smtClean="0"/>
              <a:t>) في حالة وجودها في الجدر الإبتدائية . بينما يطلق عليها نقراً (</a:t>
            </a:r>
            <a:r>
              <a:rPr lang="en-US" dirty="0" smtClean="0">
                <a:solidFill>
                  <a:schemeClr val="accent6">
                    <a:lumMod val="50000"/>
                  </a:schemeClr>
                </a:solidFill>
                <a:latin typeface="Times New Roman" panose="02020603050405020304" pitchFamily="18" charset="0"/>
                <a:cs typeface="Times New Roman" panose="02020603050405020304" pitchFamily="18" charset="0"/>
              </a:rPr>
              <a:t>Pits</a:t>
            </a:r>
            <a:r>
              <a:rPr lang="ar-SA" dirty="0" smtClean="0"/>
              <a:t>) في حالة وجودها في الجدر الثانوية </a:t>
            </a:r>
            <a:endParaRPr lang="en-US" dirty="0"/>
          </a:p>
        </p:txBody>
      </p:sp>
      <p:sp>
        <p:nvSpPr>
          <p:cNvPr id="6" name="TextBox 5"/>
          <p:cNvSpPr txBox="1"/>
          <p:nvPr/>
        </p:nvSpPr>
        <p:spPr>
          <a:xfrm>
            <a:off x="4563374" y="3171994"/>
            <a:ext cx="3307637" cy="2862322"/>
          </a:xfrm>
          <a:prstGeom prst="rect">
            <a:avLst/>
          </a:prstGeom>
          <a:solidFill>
            <a:schemeClr val="accent6">
              <a:lumMod val="20000"/>
              <a:lumOff val="80000"/>
            </a:schemeClr>
          </a:solidFill>
          <a:effectLst>
            <a:glow rad="101600">
              <a:schemeClr val="accent6">
                <a:satMod val="175000"/>
                <a:alpha val="40000"/>
              </a:schemeClr>
            </a:glow>
          </a:effectLst>
        </p:spPr>
        <p:txBody>
          <a:bodyPr wrap="square" rtlCol="0">
            <a:spAutoFit/>
          </a:bodyPr>
          <a:lstStyle/>
          <a:p>
            <a:pPr algn="just" rtl="1"/>
            <a:r>
              <a:rPr lang="ar-SA" dirty="0" smtClean="0"/>
              <a:t>الفرق بين هذين النوعين من النقر طفيف جداً حيث أن غشاء النقرة في حالة الحقول النقرية الإبتدائية يتكون من الصفيحة الوسطى فقط وأن عدد هذه النقر كبير جداً حيث يظهر الجدار الإبتدائي مسبحي (</a:t>
            </a:r>
            <a:r>
              <a:rPr lang="en-US" dirty="0" smtClean="0">
                <a:solidFill>
                  <a:schemeClr val="accent6">
                    <a:lumMod val="50000"/>
                  </a:schemeClr>
                </a:solidFill>
                <a:latin typeface="Times New Roman" panose="02020603050405020304" pitchFamily="18" charset="0"/>
                <a:cs typeface="Times New Roman" panose="02020603050405020304" pitchFamily="18" charset="0"/>
              </a:rPr>
              <a:t>Beaded</a:t>
            </a:r>
            <a:r>
              <a:rPr lang="ar-SA" dirty="0" smtClean="0"/>
              <a:t>) بينما يشترك الجدار الإبتدائي في تكوين غشاء النقرة في حالة النقر سواء كانت: </a:t>
            </a:r>
          </a:p>
          <a:p>
            <a:pPr algn="just" rtl="1"/>
            <a:r>
              <a:rPr lang="ar-SA" dirty="0" smtClean="0"/>
              <a:t>بسيطة (</a:t>
            </a:r>
            <a:r>
              <a:rPr lang="en-US" dirty="0" smtClean="0">
                <a:solidFill>
                  <a:schemeClr val="accent6">
                    <a:lumMod val="50000"/>
                  </a:schemeClr>
                </a:solidFill>
                <a:latin typeface="Times New Roman" panose="02020603050405020304" pitchFamily="18" charset="0"/>
                <a:cs typeface="Times New Roman" panose="02020603050405020304" pitchFamily="18" charset="0"/>
              </a:rPr>
              <a:t>Simple</a:t>
            </a:r>
            <a:r>
              <a:rPr lang="ar-SA" dirty="0" smtClean="0"/>
              <a:t>) </a:t>
            </a:r>
          </a:p>
          <a:p>
            <a:pPr algn="just" rtl="1"/>
            <a:r>
              <a:rPr lang="ar-SA" dirty="0" smtClean="0"/>
              <a:t>مضفوفة (</a:t>
            </a:r>
            <a:r>
              <a:rPr lang="en-US" dirty="0" smtClean="0">
                <a:solidFill>
                  <a:schemeClr val="accent6">
                    <a:lumMod val="50000"/>
                  </a:schemeClr>
                </a:solidFill>
                <a:latin typeface="Times New Roman" panose="02020603050405020304" pitchFamily="18" charset="0"/>
                <a:cs typeface="Times New Roman" panose="02020603050405020304" pitchFamily="18" charset="0"/>
              </a:rPr>
              <a:t>Bordered pits</a:t>
            </a:r>
            <a:r>
              <a:rPr lang="ar-SA" dirty="0" smtClean="0"/>
              <a:t>) </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858" y="3171995"/>
            <a:ext cx="2434686" cy="1572534"/>
          </a:xfrm>
          <a:prstGeom prst="rect">
            <a:avLst/>
          </a:prstGeom>
          <a:effectLst>
            <a:glow rad="101600">
              <a:schemeClr val="accent5">
                <a:satMod val="175000"/>
                <a:alpha val="40000"/>
              </a:schemeClr>
            </a:glow>
          </a:effectLst>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2858" y="1052491"/>
            <a:ext cx="2433918" cy="1814712"/>
          </a:xfrm>
          <a:prstGeom prst="rect">
            <a:avLst/>
          </a:prstGeom>
          <a:effectLst>
            <a:glow rad="101600">
              <a:schemeClr val="accent6">
                <a:satMod val="175000"/>
                <a:alpha val="40000"/>
              </a:schemeClr>
            </a:glow>
          </a:effectLst>
        </p:spPr>
      </p:pic>
      <p:sp>
        <p:nvSpPr>
          <p:cNvPr id="9" name="Rectangle 8"/>
          <p:cNvSpPr/>
          <p:nvPr/>
        </p:nvSpPr>
        <p:spPr>
          <a:xfrm>
            <a:off x="643929" y="1052491"/>
            <a:ext cx="2087431" cy="400110"/>
          </a:xfrm>
          <a:prstGeom prst="rect">
            <a:avLst/>
          </a:prstGeom>
        </p:spPr>
        <p:txBody>
          <a:bodyPr wrap="none">
            <a:spAutoFit/>
          </a:bodyPr>
          <a:lstStyle/>
          <a:p>
            <a:r>
              <a:rPr lang="ar-SA" sz="2000" b="1" dirty="0" smtClean="0">
                <a:solidFill>
                  <a:schemeClr val="accent6">
                    <a:lumMod val="20000"/>
                    <a:lumOff val="80000"/>
                  </a:schemeClr>
                </a:solidFill>
                <a:cs typeface="+mj-cs"/>
              </a:rPr>
              <a:t>حقول </a:t>
            </a:r>
            <a:r>
              <a:rPr lang="ar-SA" sz="2000" b="1" dirty="0">
                <a:solidFill>
                  <a:schemeClr val="accent6">
                    <a:lumMod val="20000"/>
                    <a:lumOff val="80000"/>
                  </a:schemeClr>
                </a:solidFill>
                <a:cs typeface="+mj-cs"/>
              </a:rPr>
              <a:t>النقرية الإبتدائية </a:t>
            </a:r>
            <a:endParaRPr lang="en-US" sz="2000" b="1" dirty="0">
              <a:solidFill>
                <a:schemeClr val="accent6">
                  <a:lumMod val="20000"/>
                  <a:lumOff val="80000"/>
                </a:schemeClr>
              </a:solidFill>
              <a:cs typeface="+mj-cs"/>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2858" y="4905904"/>
            <a:ext cx="2433918" cy="1572535"/>
          </a:xfrm>
          <a:prstGeom prst="rect">
            <a:avLst/>
          </a:prstGeom>
          <a:effectLst>
            <a:glow rad="101600">
              <a:schemeClr val="accent5">
                <a:satMod val="175000"/>
                <a:alpha val="40000"/>
              </a:schemeClr>
            </a:glow>
          </a:effectLst>
        </p:spPr>
      </p:pic>
      <p:sp>
        <p:nvSpPr>
          <p:cNvPr id="11" name="Rectangle 10"/>
          <p:cNvSpPr/>
          <p:nvPr/>
        </p:nvSpPr>
        <p:spPr>
          <a:xfrm>
            <a:off x="1164904" y="3174394"/>
            <a:ext cx="1045479" cy="400110"/>
          </a:xfrm>
          <a:prstGeom prst="rect">
            <a:avLst/>
          </a:prstGeom>
        </p:spPr>
        <p:txBody>
          <a:bodyPr wrap="none">
            <a:spAutoFit/>
          </a:bodyPr>
          <a:lstStyle/>
          <a:p>
            <a:r>
              <a:rPr lang="ar-SA" sz="2000" b="1" dirty="0" smtClean="0">
                <a:cs typeface="+mj-cs"/>
              </a:rPr>
              <a:t>نقر بسيطة</a:t>
            </a:r>
            <a:endParaRPr lang="en-US" sz="2000" b="1" dirty="0">
              <a:cs typeface="+mj-cs"/>
            </a:endParaRPr>
          </a:p>
        </p:txBody>
      </p:sp>
      <p:sp>
        <p:nvSpPr>
          <p:cNvPr id="12" name="Rectangle 11"/>
          <p:cNvSpPr/>
          <p:nvPr/>
        </p:nvSpPr>
        <p:spPr>
          <a:xfrm>
            <a:off x="1164904" y="4929431"/>
            <a:ext cx="1207382" cy="400110"/>
          </a:xfrm>
          <a:prstGeom prst="rect">
            <a:avLst/>
          </a:prstGeom>
        </p:spPr>
        <p:txBody>
          <a:bodyPr wrap="none">
            <a:spAutoFit/>
          </a:bodyPr>
          <a:lstStyle/>
          <a:p>
            <a:r>
              <a:rPr lang="ar-SA" sz="2000" b="1" dirty="0" smtClean="0">
                <a:solidFill>
                  <a:schemeClr val="bg1"/>
                </a:solidFill>
                <a:cs typeface="+mj-cs"/>
              </a:rPr>
              <a:t>نقر مضفوفة</a:t>
            </a:r>
            <a:endParaRPr lang="en-US" sz="2000" b="1" dirty="0">
              <a:solidFill>
                <a:schemeClr val="bg1"/>
              </a:solidFill>
              <a:cs typeface="+mj-cs"/>
            </a:endParaRPr>
          </a:p>
        </p:txBody>
      </p:sp>
    </p:spTree>
    <p:extLst>
      <p:ext uri="{BB962C8B-B14F-4D97-AF65-F5344CB8AC3E}">
        <p14:creationId xmlns:p14="http://schemas.microsoft.com/office/powerpoint/2010/main" val="425410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2605177" y="1193022"/>
            <a:ext cx="5907158" cy="1477328"/>
          </a:xfrm>
          <a:prstGeom prst="rect">
            <a:avLst/>
          </a:prstGeom>
          <a:solidFill>
            <a:schemeClr val="accent1">
              <a:lumMod val="20000"/>
              <a:lumOff val="80000"/>
            </a:schemeClr>
          </a:solidFill>
          <a:ln>
            <a:noFill/>
          </a:ln>
          <a:effectLst>
            <a:glow rad="101600">
              <a:schemeClr val="accent5">
                <a:satMod val="175000"/>
                <a:alpha val="40000"/>
              </a:schemeClr>
            </a:glow>
          </a:effectLst>
        </p:spPr>
        <p:txBody>
          <a:bodyPr wrap="square">
            <a:spAutoFit/>
          </a:bodyPr>
          <a:lstStyle/>
          <a:p>
            <a:pPr algn="just" rtl="1"/>
            <a:r>
              <a:rPr lang="ar-SA" altLang="en-US" b="1" dirty="0" smtClean="0">
                <a:solidFill>
                  <a:srgbClr val="002060"/>
                </a:solidFill>
                <a:cs typeface="+mj-cs"/>
              </a:rPr>
              <a:t>نقر بسيطة  </a:t>
            </a:r>
          </a:p>
          <a:p>
            <a:pPr algn="just" rtl="1"/>
            <a:r>
              <a:rPr lang="ar-SA" altLang="en-US" dirty="0" smtClean="0">
                <a:cs typeface="+mj-cs"/>
              </a:rPr>
              <a:t>كما </a:t>
            </a:r>
            <a:r>
              <a:rPr lang="ar-SA" altLang="en-US" dirty="0">
                <a:cs typeface="+mj-cs"/>
              </a:rPr>
              <a:t>في الخلايا </a:t>
            </a:r>
            <a:r>
              <a:rPr lang="ar-SA" altLang="en-US" dirty="0" smtClean="0">
                <a:cs typeface="+mj-cs"/>
              </a:rPr>
              <a:t>الحجرية  </a:t>
            </a:r>
            <a:r>
              <a:rPr lang="ar-SA" altLang="en-US" dirty="0">
                <a:cs typeface="+mj-cs"/>
              </a:rPr>
              <a:t>والياف الخشب </a:t>
            </a:r>
            <a:r>
              <a:rPr lang="ar-SA" altLang="en-US" dirty="0" smtClean="0">
                <a:cs typeface="+mj-cs"/>
              </a:rPr>
              <a:t>.قد </a:t>
            </a:r>
            <a:r>
              <a:rPr lang="ar-SA" altLang="en-US" dirty="0">
                <a:cs typeface="+mj-cs"/>
              </a:rPr>
              <a:t>تكون زوج من النقر البسيطه </a:t>
            </a:r>
            <a:r>
              <a:rPr lang="ar-SA" altLang="en-US" dirty="0" smtClean="0">
                <a:cs typeface="+mj-cs"/>
              </a:rPr>
              <a:t>او </a:t>
            </a:r>
            <a:r>
              <a:rPr lang="ar-SA" altLang="en-US" dirty="0">
                <a:cs typeface="+mj-cs"/>
              </a:rPr>
              <a:t>نقره عمياء</a:t>
            </a:r>
            <a:r>
              <a:rPr lang="ar-SA" altLang="en-US" dirty="0" smtClean="0">
                <a:cs typeface="+mj-cs"/>
              </a:rPr>
              <a:t>.</a:t>
            </a:r>
            <a:endParaRPr lang="ar-SA" altLang="en-US" dirty="0">
              <a:cs typeface="+mj-cs"/>
            </a:endParaRPr>
          </a:p>
          <a:p>
            <a:pPr algn="just" rtl="1"/>
            <a:r>
              <a:rPr lang="ar-SA" altLang="en-US" b="1" dirty="0">
                <a:solidFill>
                  <a:srgbClr val="002060"/>
                </a:solidFill>
                <a:cs typeface="+mj-cs"/>
              </a:rPr>
              <a:t>نقر </a:t>
            </a:r>
            <a:r>
              <a:rPr lang="ar-SA" altLang="en-US" b="1" dirty="0" smtClean="0">
                <a:solidFill>
                  <a:srgbClr val="002060"/>
                </a:solidFill>
                <a:cs typeface="+mj-cs"/>
              </a:rPr>
              <a:t>مضفوفة </a:t>
            </a:r>
          </a:p>
          <a:p>
            <a:pPr algn="just" rtl="1"/>
            <a:r>
              <a:rPr lang="ar-SA" altLang="en-US" dirty="0" smtClean="0">
                <a:cs typeface="+mj-cs"/>
              </a:rPr>
              <a:t>كما </a:t>
            </a:r>
            <a:r>
              <a:rPr lang="ar-SA" altLang="en-US" dirty="0">
                <a:cs typeface="+mj-cs"/>
              </a:rPr>
              <a:t>في القصيبات وعاريات البذور.</a:t>
            </a:r>
            <a:endParaRPr lang="en-US" altLang="en-US" dirty="0">
              <a:cs typeface="+mj-cs"/>
            </a:endParaRPr>
          </a:p>
        </p:txBody>
      </p:sp>
      <p:sp>
        <p:nvSpPr>
          <p:cNvPr id="5" name="Rectangle 4"/>
          <p:cNvSpPr/>
          <p:nvPr/>
        </p:nvSpPr>
        <p:spPr>
          <a:xfrm>
            <a:off x="4201643" y="433986"/>
            <a:ext cx="1241045" cy="461665"/>
          </a:xfrm>
          <a:prstGeom prst="rect">
            <a:avLst/>
          </a:prstGeom>
        </p:spPr>
        <p:txBody>
          <a:bodyPr wrap="none">
            <a:spAutoFit/>
          </a:bodyPr>
          <a:lstStyle/>
          <a:p>
            <a:pPr lvl="0" algn="just" rtl="1"/>
            <a:r>
              <a:rPr lang="ar-SA" altLang="en-US" sz="2400" b="1" u="sng" dirty="0">
                <a:solidFill>
                  <a:srgbClr val="0070C0"/>
                </a:solidFill>
                <a:cs typeface="Times New Roman" panose="02020603050405020304" pitchFamily="18" charset="0"/>
              </a:rPr>
              <a:t>انواع </a:t>
            </a:r>
            <a:r>
              <a:rPr lang="ar-SA" altLang="en-US" sz="2400" b="1" u="sng" dirty="0" smtClean="0">
                <a:solidFill>
                  <a:srgbClr val="0070C0"/>
                </a:solidFill>
                <a:cs typeface="Times New Roman" panose="02020603050405020304" pitchFamily="18" charset="0"/>
              </a:rPr>
              <a:t>النقر</a:t>
            </a:r>
            <a:endParaRPr lang="ar-SA" altLang="en-US" sz="2400" b="1" u="sng" dirty="0">
              <a:solidFill>
                <a:srgbClr val="0070C0"/>
              </a:solidFill>
              <a:cs typeface="Times New Roman" panose="020206030504050203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3090" y="2967721"/>
            <a:ext cx="3019245" cy="3019245"/>
          </a:xfrm>
          <a:prstGeom prst="rect">
            <a:avLst/>
          </a:prstGeom>
          <a:effectLst>
            <a:glow rad="101600">
              <a:schemeClr val="accent5">
                <a:satMod val="175000"/>
                <a:alpha val="40000"/>
              </a:schemeClr>
            </a:glow>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7863" y="2967721"/>
            <a:ext cx="3562709" cy="3019245"/>
          </a:xfrm>
          <a:prstGeom prst="rect">
            <a:avLst/>
          </a:prstGeom>
          <a:effectLst>
            <a:glow rad="101600">
              <a:schemeClr val="accent5">
                <a:satMod val="175000"/>
                <a:alpha val="40000"/>
              </a:schemeClr>
            </a:glow>
          </a:effectLst>
        </p:spPr>
      </p:pic>
      <p:sp>
        <p:nvSpPr>
          <p:cNvPr id="9" name="Text Box 6"/>
          <p:cNvSpPr txBox="1">
            <a:spLocks noChangeArrowheads="1"/>
          </p:cNvSpPr>
          <p:nvPr/>
        </p:nvSpPr>
        <p:spPr bwMode="auto">
          <a:xfrm>
            <a:off x="1949091" y="6055737"/>
            <a:ext cx="229101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ar-SA" altLang="en-US" sz="2000" b="1" dirty="0">
                <a:latin typeface="Times New Roman" panose="02020603050405020304" pitchFamily="18" charset="0"/>
                <a:cs typeface="Times New Roman" panose="02020603050405020304" pitchFamily="18" charset="0"/>
              </a:rPr>
              <a:t>نقر </a:t>
            </a:r>
            <a:r>
              <a:rPr lang="ar-SA" altLang="en-US" sz="2000" b="1" dirty="0" smtClean="0">
                <a:latin typeface="Times New Roman" panose="02020603050405020304" pitchFamily="18" charset="0"/>
                <a:cs typeface="Times New Roman" panose="02020603050405020304" pitchFamily="18" charset="0"/>
              </a:rPr>
              <a:t>مضفوفة  </a:t>
            </a:r>
            <a:r>
              <a:rPr lang="ar-SA" altLang="en-US" sz="2000" b="1" dirty="0">
                <a:latin typeface="Times New Roman" panose="02020603050405020304" pitchFamily="18" charset="0"/>
                <a:cs typeface="Times New Roman" panose="02020603050405020304" pitchFamily="18" charset="0"/>
              </a:rPr>
              <a:t>منظر جانبي</a:t>
            </a:r>
            <a:endParaRPr lang="en-US" altLang="en-US" sz="2000" b="1" dirty="0">
              <a:latin typeface="Times New Roman" panose="02020603050405020304" pitchFamily="18" charset="0"/>
              <a:cs typeface="Times New Roman" panose="02020603050405020304" pitchFamily="18" charset="0"/>
            </a:endParaRPr>
          </a:p>
        </p:txBody>
      </p:sp>
      <p:sp>
        <p:nvSpPr>
          <p:cNvPr id="10" name="Text Box 8"/>
          <p:cNvSpPr txBox="1">
            <a:spLocks noChangeArrowheads="1"/>
          </p:cNvSpPr>
          <p:nvPr/>
        </p:nvSpPr>
        <p:spPr bwMode="auto">
          <a:xfrm>
            <a:off x="5493090" y="6055737"/>
            <a:ext cx="30797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ar-SA" altLang="en-US" sz="2000" b="1" dirty="0">
                <a:cs typeface="+mj-cs"/>
              </a:rPr>
              <a:t>نقر </a:t>
            </a:r>
            <a:r>
              <a:rPr lang="ar-SA" altLang="en-US" sz="2000" b="1" dirty="0" smtClean="0">
                <a:cs typeface="+mj-cs"/>
              </a:rPr>
              <a:t>مضفوفة </a:t>
            </a:r>
            <a:r>
              <a:rPr lang="ar-SA" altLang="en-US" sz="2000" b="1" dirty="0">
                <a:cs typeface="+mj-cs"/>
              </a:rPr>
              <a:t>منظر جانبي + سطحي</a:t>
            </a:r>
            <a:endParaRPr lang="en-US" altLang="en-US" sz="2000" b="1" dirty="0">
              <a:cs typeface="+mj-cs"/>
            </a:endParaRPr>
          </a:p>
        </p:txBody>
      </p:sp>
    </p:spTree>
    <p:extLst>
      <p:ext uri="{BB962C8B-B14F-4D97-AF65-F5344CB8AC3E}">
        <p14:creationId xmlns:p14="http://schemas.microsoft.com/office/powerpoint/2010/main" val="1088408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to="" calcmode="lin" valueType="num">
                                      <p:cBhvr>
                                        <p:cTn id="12" dur="1" fill="hold"/>
                                        <p:tgtEl>
                                          <p:spTgt spid="9"/>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to="" calcmode="lin" valueType="num">
                                      <p:cBhvr>
                                        <p:cTn id="17" dur="1" fill="hold"/>
                                        <p:tgtEl>
                                          <p:spTgt spid="1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4664705" y="335862"/>
            <a:ext cx="390203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ar-SA" altLang="en-US" sz="2800" b="1" dirty="0">
                <a:solidFill>
                  <a:srgbClr val="0070C0"/>
                </a:solidFill>
                <a:cs typeface="+mj-cs"/>
              </a:rPr>
              <a:t>التركيب الكيميائي للجدار </a:t>
            </a:r>
            <a:r>
              <a:rPr lang="ar-SA" altLang="en-US" sz="2800" b="1" dirty="0" smtClean="0">
                <a:solidFill>
                  <a:srgbClr val="0070C0"/>
                </a:solidFill>
                <a:cs typeface="+mj-cs"/>
              </a:rPr>
              <a:t>الخلوي</a:t>
            </a:r>
            <a:endParaRPr lang="ar-SA" altLang="en-US" sz="2800" b="1" dirty="0">
              <a:solidFill>
                <a:srgbClr val="0070C0"/>
              </a:solidFill>
              <a:cs typeface="+mj-cs"/>
            </a:endParaRPr>
          </a:p>
        </p:txBody>
      </p:sp>
      <p:sp>
        <p:nvSpPr>
          <p:cNvPr id="5" name="Text Box 5"/>
          <p:cNvSpPr txBox="1">
            <a:spLocks noChangeArrowheads="1"/>
          </p:cNvSpPr>
          <p:nvPr/>
        </p:nvSpPr>
        <p:spPr bwMode="auto">
          <a:xfrm>
            <a:off x="7119861" y="891065"/>
            <a:ext cx="139835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altLang="en-US" sz="2000" b="1" dirty="0" smtClean="0">
                <a:solidFill>
                  <a:srgbClr val="0070C0"/>
                </a:solidFill>
                <a:cs typeface="+mj-cs"/>
              </a:rPr>
              <a:t>السليلوز</a:t>
            </a:r>
            <a:r>
              <a:rPr lang="ar-SA" altLang="en-US" sz="2000" b="1" dirty="0">
                <a:solidFill>
                  <a:srgbClr val="0070C0"/>
                </a:solidFill>
                <a:cs typeface="+mj-cs"/>
              </a:rPr>
              <a:t>:  </a:t>
            </a:r>
            <a:endParaRPr lang="ar-SA" altLang="en-US" sz="2000" b="1" dirty="0" smtClean="0">
              <a:solidFill>
                <a:srgbClr val="0070C0"/>
              </a:solidFill>
              <a:cs typeface="+mj-cs"/>
            </a:endParaRPr>
          </a:p>
        </p:txBody>
      </p:sp>
      <p:sp>
        <p:nvSpPr>
          <p:cNvPr id="6" name="Rectangle 5"/>
          <p:cNvSpPr/>
          <p:nvPr/>
        </p:nvSpPr>
        <p:spPr>
          <a:xfrm>
            <a:off x="3994735" y="2467658"/>
            <a:ext cx="4399472" cy="1754326"/>
          </a:xfrm>
          <a:prstGeom prst="rect">
            <a:avLst/>
          </a:prstGeom>
          <a:solidFill>
            <a:schemeClr val="accent1">
              <a:lumMod val="20000"/>
              <a:lumOff val="80000"/>
            </a:schemeClr>
          </a:solidFill>
          <a:effectLst>
            <a:glow rad="101600">
              <a:schemeClr val="accent5">
                <a:satMod val="175000"/>
                <a:alpha val="40000"/>
              </a:schemeClr>
            </a:glow>
          </a:effectLst>
        </p:spPr>
        <p:txBody>
          <a:bodyPr wrap="square">
            <a:spAutoFit/>
          </a:bodyPr>
          <a:lstStyle/>
          <a:p>
            <a:pPr marL="285750" indent="-285750" algn="just" rtl="1">
              <a:buFont typeface="Arial" panose="020B0604020202020204" pitchFamily="34" charset="0"/>
              <a:buChar char="•"/>
            </a:pPr>
            <a:r>
              <a:rPr lang="ar-SA" dirty="0" smtClean="0">
                <a:cs typeface="+mj-cs"/>
              </a:rPr>
              <a:t>خذي </a:t>
            </a:r>
            <a:r>
              <a:rPr lang="ar-SA" dirty="0">
                <a:cs typeface="+mj-cs"/>
              </a:rPr>
              <a:t>جزء من الياف  القطن وضعيها على شريحه زجاجيه مع قطره ماء وتفحص مجهريا .</a:t>
            </a:r>
          </a:p>
          <a:p>
            <a:pPr marL="285750" indent="-285750" algn="just" rtl="1">
              <a:buFont typeface="Arial" panose="020B0604020202020204" pitchFamily="34" charset="0"/>
              <a:buChar char="•"/>
            </a:pPr>
            <a:r>
              <a:rPr lang="ar-SA" dirty="0" smtClean="0">
                <a:cs typeface="+mj-cs"/>
              </a:rPr>
              <a:t>خذي </a:t>
            </a:r>
            <a:r>
              <a:rPr lang="ar-SA" dirty="0">
                <a:cs typeface="+mj-cs"/>
              </a:rPr>
              <a:t>مره اخرى الياف القطن واضيفي لها قطرة يود </a:t>
            </a:r>
            <a:r>
              <a:rPr lang="ar-SA" dirty="0" smtClean="0">
                <a:cs typeface="+mj-cs"/>
              </a:rPr>
              <a:t>يتلون </a:t>
            </a:r>
            <a:r>
              <a:rPr lang="ar-SA" dirty="0">
                <a:cs typeface="+mj-cs"/>
              </a:rPr>
              <a:t>الجدار باللون الاصفر.</a:t>
            </a:r>
          </a:p>
          <a:p>
            <a:pPr marL="285750" indent="-285750" algn="just" rtl="1">
              <a:buFont typeface="Arial" panose="020B0604020202020204" pitchFamily="34" charset="0"/>
              <a:buChar char="•"/>
            </a:pPr>
            <a:r>
              <a:rPr lang="ar-SA" dirty="0" smtClean="0">
                <a:cs typeface="+mj-cs"/>
              </a:rPr>
              <a:t>يضاف </a:t>
            </a:r>
            <a:r>
              <a:rPr lang="ar-SA" dirty="0">
                <a:cs typeface="+mj-cs"/>
              </a:rPr>
              <a:t>قطره من محلول الكبريتيك 75% وعدة قطرات من الماء  ........ سيتلون الجدار باللون الازرق.</a:t>
            </a:r>
          </a:p>
        </p:txBody>
      </p:sp>
      <p:sp>
        <p:nvSpPr>
          <p:cNvPr id="7" name="Rectangle 6"/>
          <p:cNvSpPr/>
          <p:nvPr/>
        </p:nvSpPr>
        <p:spPr>
          <a:xfrm>
            <a:off x="6743367" y="1901004"/>
            <a:ext cx="1774846" cy="400110"/>
          </a:xfrm>
          <a:prstGeom prst="rect">
            <a:avLst/>
          </a:prstGeom>
        </p:spPr>
        <p:txBody>
          <a:bodyPr wrap="none">
            <a:spAutoFit/>
          </a:bodyPr>
          <a:lstStyle/>
          <a:p>
            <a:pPr algn="just" rtl="1"/>
            <a:r>
              <a:rPr lang="ar-SA" sz="2000" b="1" dirty="0">
                <a:solidFill>
                  <a:srgbClr val="0070C0"/>
                </a:solidFill>
                <a:cs typeface="+mj-cs"/>
              </a:rPr>
              <a:t>طريقة الكشف عنه:</a:t>
            </a:r>
            <a:endParaRPr lang="ar-SA" sz="2000" b="1" dirty="0">
              <a:solidFill>
                <a:srgbClr val="0070C0"/>
              </a:solidFill>
              <a:cs typeface="+mj-cs"/>
            </a:endParaRPr>
          </a:p>
        </p:txBody>
      </p:sp>
      <p:sp>
        <p:nvSpPr>
          <p:cNvPr id="8" name="Rectangle 7"/>
          <p:cNvSpPr/>
          <p:nvPr/>
        </p:nvSpPr>
        <p:spPr>
          <a:xfrm>
            <a:off x="940279" y="1378714"/>
            <a:ext cx="7453928" cy="369332"/>
          </a:xfrm>
          <a:prstGeom prst="rect">
            <a:avLst/>
          </a:prstGeom>
          <a:solidFill>
            <a:schemeClr val="accent1">
              <a:lumMod val="20000"/>
              <a:lumOff val="80000"/>
            </a:schemeClr>
          </a:solidFill>
          <a:effectLst>
            <a:glow rad="101600">
              <a:schemeClr val="accent5">
                <a:satMod val="175000"/>
                <a:alpha val="40000"/>
              </a:schemeClr>
            </a:glow>
          </a:effectLst>
        </p:spPr>
        <p:txBody>
          <a:bodyPr wrap="square">
            <a:spAutoFit/>
          </a:bodyPr>
          <a:lstStyle/>
          <a:p>
            <a:pPr lvl="0" algn="just" rtl="1"/>
            <a:r>
              <a:rPr lang="ar-SA" altLang="en-US" dirty="0">
                <a:solidFill>
                  <a:prstClr val="black"/>
                </a:solidFill>
                <a:cs typeface="Times New Roman" panose="02020603050405020304" pitchFamily="18" charset="0"/>
              </a:rPr>
              <a:t>هي المادة الأساسية في تكوين الجدار الابتدائي  وهي عبارة عن وحدات من الجلوكوز اللامائي</a:t>
            </a:r>
            <a:endParaRPr lang="ar-SA" altLang="en-US" dirty="0">
              <a:solidFill>
                <a:prstClr val="black"/>
              </a:solidFill>
              <a:cs typeface="Times New Roman" panose="02020603050405020304" pitchFamily="18" charset="0"/>
            </a:endParaRPr>
          </a:p>
        </p:txBody>
      </p:sp>
      <p:pic>
        <p:nvPicPr>
          <p:cNvPr id="10" name="Picture 9"/>
          <p:cNvPicPr>
            <a:picLocks noChangeAspect="1"/>
          </p:cNvPicPr>
          <p:nvPr/>
        </p:nvPicPr>
        <p:blipFill>
          <a:blip r:embed="rId2"/>
          <a:stretch>
            <a:fillRect/>
          </a:stretch>
        </p:blipFill>
        <p:spPr>
          <a:xfrm>
            <a:off x="940279" y="2467658"/>
            <a:ext cx="2863970" cy="2531206"/>
          </a:xfrm>
          <a:prstGeom prst="rect">
            <a:avLst/>
          </a:prstGeom>
          <a:effectLst>
            <a:glow rad="101600">
              <a:schemeClr val="accent5">
                <a:satMod val="175000"/>
                <a:alpha val="40000"/>
              </a:schemeClr>
            </a:glow>
          </a:effectLst>
        </p:spPr>
      </p:pic>
    </p:spTree>
    <p:extLst>
      <p:ext uri="{BB962C8B-B14F-4D97-AF65-F5344CB8AC3E}">
        <p14:creationId xmlns:p14="http://schemas.microsoft.com/office/powerpoint/2010/main" val="1537084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to="" calcmode="lin" valueType="num">
                                      <p:cBhvr>
                                        <p:cTn id="12" dur="1" fill="hold"/>
                                        <p:tgtEl>
                                          <p:spTgt spid="5">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 to="" calcmode="lin" valueType="num">
                                      <p:cBhvr>
                                        <p:cTn id="17" dur="1" fill="hold"/>
                                        <p:tgtEl>
                                          <p:spTgt spid="5">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allAtOnce"/>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162</TotalTime>
  <Words>633</Words>
  <Application>Microsoft Office PowerPoint</Application>
  <PresentationFormat>On-screen Show (4:3)</PresentationFormat>
  <Paragraphs>46</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Times New Roman</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13</cp:revision>
  <dcterms:created xsi:type="dcterms:W3CDTF">2021-02-03T17:14:21Z</dcterms:created>
  <dcterms:modified xsi:type="dcterms:W3CDTF">2021-02-03T19:56:56Z</dcterms:modified>
</cp:coreProperties>
</file>