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15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954DC1-0BF1-4545-B638-DDF96635F3F7}"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08194-7910-4D20-B68E-1060D73C6D02}" type="slidenum">
              <a:rPr lang="en-US" smtClean="0"/>
              <a:t>‹#›</a:t>
            </a:fld>
            <a:endParaRPr lang="en-US"/>
          </a:p>
        </p:txBody>
      </p:sp>
    </p:spTree>
    <p:extLst>
      <p:ext uri="{BB962C8B-B14F-4D97-AF65-F5344CB8AC3E}">
        <p14:creationId xmlns:p14="http://schemas.microsoft.com/office/powerpoint/2010/main" val="4023896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954DC1-0BF1-4545-B638-DDF96635F3F7}"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08194-7910-4D20-B68E-1060D73C6D02}" type="slidenum">
              <a:rPr lang="en-US" smtClean="0"/>
              <a:t>‹#›</a:t>
            </a:fld>
            <a:endParaRPr lang="en-US"/>
          </a:p>
        </p:txBody>
      </p:sp>
    </p:spTree>
    <p:extLst>
      <p:ext uri="{BB962C8B-B14F-4D97-AF65-F5344CB8AC3E}">
        <p14:creationId xmlns:p14="http://schemas.microsoft.com/office/powerpoint/2010/main" val="899964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954DC1-0BF1-4545-B638-DDF96635F3F7}"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08194-7910-4D20-B68E-1060D73C6D02}" type="slidenum">
              <a:rPr lang="en-US" smtClean="0"/>
              <a:t>‹#›</a:t>
            </a:fld>
            <a:endParaRPr lang="en-US"/>
          </a:p>
        </p:txBody>
      </p:sp>
    </p:spTree>
    <p:extLst>
      <p:ext uri="{BB962C8B-B14F-4D97-AF65-F5344CB8AC3E}">
        <p14:creationId xmlns:p14="http://schemas.microsoft.com/office/powerpoint/2010/main" val="842776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954DC1-0BF1-4545-B638-DDF96635F3F7}"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08194-7910-4D20-B68E-1060D73C6D02}" type="slidenum">
              <a:rPr lang="en-US" smtClean="0"/>
              <a:t>‹#›</a:t>
            </a:fld>
            <a:endParaRPr lang="en-US"/>
          </a:p>
        </p:txBody>
      </p:sp>
    </p:spTree>
    <p:extLst>
      <p:ext uri="{BB962C8B-B14F-4D97-AF65-F5344CB8AC3E}">
        <p14:creationId xmlns:p14="http://schemas.microsoft.com/office/powerpoint/2010/main" val="1951453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954DC1-0BF1-4545-B638-DDF96635F3F7}"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08194-7910-4D20-B68E-1060D73C6D02}" type="slidenum">
              <a:rPr lang="en-US" smtClean="0"/>
              <a:t>‹#›</a:t>
            </a:fld>
            <a:endParaRPr lang="en-US"/>
          </a:p>
        </p:txBody>
      </p:sp>
    </p:spTree>
    <p:extLst>
      <p:ext uri="{BB962C8B-B14F-4D97-AF65-F5344CB8AC3E}">
        <p14:creationId xmlns:p14="http://schemas.microsoft.com/office/powerpoint/2010/main" val="3315208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954DC1-0BF1-4545-B638-DDF96635F3F7}"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08194-7910-4D20-B68E-1060D73C6D02}" type="slidenum">
              <a:rPr lang="en-US" smtClean="0"/>
              <a:t>‹#›</a:t>
            </a:fld>
            <a:endParaRPr lang="en-US"/>
          </a:p>
        </p:txBody>
      </p:sp>
    </p:spTree>
    <p:extLst>
      <p:ext uri="{BB962C8B-B14F-4D97-AF65-F5344CB8AC3E}">
        <p14:creationId xmlns:p14="http://schemas.microsoft.com/office/powerpoint/2010/main" val="1023706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954DC1-0BF1-4545-B638-DDF96635F3F7}" type="datetimeFigureOut">
              <a:rPr lang="en-US" smtClean="0"/>
              <a:t>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908194-7910-4D20-B68E-1060D73C6D02}" type="slidenum">
              <a:rPr lang="en-US" smtClean="0"/>
              <a:t>‹#›</a:t>
            </a:fld>
            <a:endParaRPr lang="en-US"/>
          </a:p>
        </p:txBody>
      </p:sp>
    </p:spTree>
    <p:extLst>
      <p:ext uri="{BB962C8B-B14F-4D97-AF65-F5344CB8AC3E}">
        <p14:creationId xmlns:p14="http://schemas.microsoft.com/office/powerpoint/2010/main" val="2672499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954DC1-0BF1-4545-B638-DDF96635F3F7}" type="datetimeFigureOut">
              <a:rPr lang="en-US" smtClean="0"/>
              <a:t>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908194-7910-4D20-B68E-1060D73C6D02}" type="slidenum">
              <a:rPr lang="en-US" smtClean="0"/>
              <a:t>‹#›</a:t>
            </a:fld>
            <a:endParaRPr lang="en-US"/>
          </a:p>
        </p:txBody>
      </p:sp>
    </p:spTree>
    <p:extLst>
      <p:ext uri="{BB962C8B-B14F-4D97-AF65-F5344CB8AC3E}">
        <p14:creationId xmlns:p14="http://schemas.microsoft.com/office/powerpoint/2010/main" val="2342069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54DC1-0BF1-4545-B638-DDF96635F3F7}" type="datetimeFigureOut">
              <a:rPr lang="en-US" smtClean="0"/>
              <a:t>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908194-7910-4D20-B68E-1060D73C6D02}" type="slidenum">
              <a:rPr lang="en-US" smtClean="0"/>
              <a:t>‹#›</a:t>
            </a:fld>
            <a:endParaRPr lang="en-US"/>
          </a:p>
        </p:txBody>
      </p:sp>
    </p:spTree>
    <p:extLst>
      <p:ext uri="{BB962C8B-B14F-4D97-AF65-F5344CB8AC3E}">
        <p14:creationId xmlns:p14="http://schemas.microsoft.com/office/powerpoint/2010/main" val="2144666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6954DC1-0BF1-4545-B638-DDF96635F3F7}"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08194-7910-4D20-B68E-1060D73C6D02}" type="slidenum">
              <a:rPr lang="en-US" smtClean="0"/>
              <a:t>‹#›</a:t>
            </a:fld>
            <a:endParaRPr lang="en-US"/>
          </a:p>
        </p:txBody>
      </p:sp>
    </p:spTree>
    <p:extLst>
      <p:ext uri="{BB962C8B-B14F-4D97-AF65-F5344CB8AC3E}">
        <p14:creationId xmlns:p14="http://schemas.microsoft.com/office/powerpoint/2010/main" val="4294910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6954DC1-0BF1-4545-B638-DDF96635F3F7}"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08194-7910-4D20-B68E-1060D73C6D02}" type="slidenum">
              <a:rPr lang="en-US" smtClean="0"/>
              <a:t>‹#›</a:t>
            </a:fld>
            <a:endParaRPr lang="en-US"/>
          </a:p>
        </p:txBody>
      </p:sp>
    </p:spTree>
    <p:extLst>
      <p:ext uri="{BB962C8B-B14F-4D97-AF65-F5344CB8AC3E}">
        <p14:creationId xmlns:p14="http://schemas.microsoft.com/office/powerpoint/2010/main" val="2897082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54DC1-0BF1-4545-B638-DDF96635F3F7}" type="datetimeFigureOut">
              <a:rPr lang="en-US" smtClean="0"/>
              <a:t>2/3/2021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08194-7910-4D20-B68E-1060D73C6D02}" type="slidenum">
              <a:rPr lang="en-US" smtClean="0"/>
              <a:t>‹#›</a:t>
            </a:fld>
            <a:endParaRPr lang="en-US"/>
          </a:p>
        </p:txBody>
      </p:sp>
    </p:spTree>
    <p:extLst>
      <p:ext uri="{BB962C8B-B14F-4D97-AF65-F5344CB8AC3E}">
        <p14:creationId xmlns:p14="http://schemas.microsoft.com/office/powerpoint/2010/main" val="2005000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332656"/>
            <a:ext cx="6192180" cy="4128120"/>
          </a:xfrm>
          <a:prstGeom prst="rect">
            <a:avLst/>
          </a:prstGeom>
        </p:spPr>
      </p:pic>
      <p:pic>
        <p:nvPicPr>
          <p:cNvPr id="5" name="Picture 4"/>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75856" y="4653136"/>
            <a:ext cx="2370455" cy="939165"/>
          </a:xfrm>
          <a:prstGeom prst="rect">
            <a:avLst/>
          </a:prstGeom>
        </p:spPr>
      </p:pic>
    </p:spTree>
    <p:extLst>
      <p:ext uri="{BB962C8B-B14F-4D97-AF65-F5344CB8AC3E}">
        <p14:creationId xmlns:p14="http://schemas.microsoft.com/office/powerpoint/2010/main" val="2120285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4451" y="312215"/>
            <a:ext cx="1159292" cy="523220"/>
          </a:xfrm>
          <a:prstGeom prst="rect">
            <a:avLst/>
          </a:prstGeom>
        </p:spPr>
        <p:txBody>
          <a:bodyPr wrap="none">
            <a:spAutoFit/>
          </a:bodyPr>
          <a:lstStyle/>
          <a:p>
            <a:pPr algn="r" defTabSz="914400" rtl="1" fontAlgn="base">
              <a:spcBef>
                <a:spcPct val="0"/>
              </a:spcBef>
              <a:spcAft>
                <a:spcPct val="0"/>
              </a:spcAft>
              <a:defRPr/>
            </a:pPr>
            <a:r>
              <a:rPr lang="ar-SA" altLang="en-US" sz="2800" b="1" dirty="0">
                <a:solidFill>
                  <a:srgbClr val="065228"/>
                </a:solidFill>
                <a:cs typeface="Times New Roman" panose="02020603050405020304" pitchFamily="18" charset="0"/>
              </a:rPr>
              <a:t>البلورات</a:t>
            </a:r>
            <a:endParaRPr lang="en-US" sz="1100" b="1" dirty="0">
              <a:solidFill>
                <a:srgbClr val="065228"/>
              </a:solidFill>
              <a:latin typeface="Arial" panose="020B0604020202020204" pitchFamily="34" charset="0"/>
              <a:cs typeface="Arial" panose="020B0604020202020204" pitchFamily="34" charset="0"/>
            </a:endParaRPr>
          </a:p>
        </p:txBody>
      </p:sp>
      <p:sp>
        <p:nvSpPr>
          <p:cNvPr id="5" name="TextBox 4"/>
          <p:cNvSpPr txBox="1"/>
          <p:nvPr/>
        </p:nvSpPr>
        <p:spPr>
          <a:xfrm>
            <a:off x="690181" y="963000"/>
            <a:ext cx="7746013" cy="707886"/>
          </a:xfrm>
          <a:prstGeom prst="rect">
            <a:avLst/>
          </a:prstGeom>
          <a:solidFill>
            <a:schemeClr val="accent6">
              <a:lumMod val="20000"/>
              <a:lumOff val="80000"/>
            </a:schemeClr>
          </a:solidFill>
          <a:effectLst>
            <a:glow rad="101600">
              <a:schemeClr val="accent6">
                <a:satMod val="175000"/>
                <a:alpha val="40000"/>
              </a:schemeClr>
            </a:glow>
          </a:effectLst>
        </p:spPr>
        <p:txBody>
          <a:bodyPr wrap="square" rtlCol="0">
            <a:spAutoFit/>
          </a:bodyPr>
          <a:lstStyle/>
          <a:p>
            <a:pPr algn="just" rtl="1"/>
            <a:r>
              <a:rPr lang="ar-SA" sz="2000" dirty="0" smtClean="0">
                <a:latin typeface="Times New Roman" panose="02020603050405020304" pitchFamily="18" charset="0"/>
                <a:cs typeface="Times New Roman" panose="02020603050405020304" pitchFamily="18" charset="0"/>
              </a:rPr>
              <a:t>هي أملاح الكالسيوم وتعتبر من النواتج الأيضية الإفرازية التي تفرز إلى تجويف أو سيتوبلازم الخلية ولكنها لا تفرز إلى الخارج ومن أهمها أكسالات الكالسيوم و كربونات الكالسيوم.</a:t>
            </a:r>
            <a:endParaRPr lang="en-US"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314097" y="1896518"/>
            <a:ext cx="4105666" cy="1477328"/>
          </a:xfrm>
          <a:prstGeom prst="rect">
            <a:avLst/>
          </a:prstGeom>
          <a:solidFill>
            <a:schemeClr val="accent6">
              <a:lumMod val="20000"/>
              <a:lumOff val="80000"/>
            </a:schemeClr>
          </a:solidFill>
          <a:effectLst>
            <a:glow rad="101600">
              <a:schemeClr val="accent6">
                <a:satMod val="175000"/>
                <a:alpha val="40000"/>
              </a:schemeClr>
            </a:glow>
          </a:effectLst>
        </p:spPr>
        <p:txBody>
          <a:bodyPr wrap="square" rtlCol="0">
            <a:spAutoFit/>
          </a:bodyPr>
          <a:lstStyle/>
          <a:p>
            <a:pPr algn="just" rtl="1"/>
            <a:r>
              <a:rPr lang="ar-SA" dirty="0" smtClean="0">
                <a:latin typeface="Times New Roman" panose="02020603050405020304" pitchFamily="18" charset="0"/>
                <a:cs typeface="Times New Roman" panose="02020603050405020304" pitchFamily="18" charset="0"/>
              </a:rPr>
              <a:t>أكسالات الكالسيوم تترسل في أشكال مختلفة فهي إما :</a:t>
            </a:r>
          </a:p>
          <a:p>
            <a:pPr algn="just" rtl="1"/>
            <a:r>
              <a:rPr lang="ar-SA" dirty="0" smtClean="0">
                <a:latin typeface="Times New Roman" panose="02020603050405020304" pitchFamily="18" charset="0"/>
                <a:cs typeface="Times New Roman" panose="02020603050405020304" pitchFamily="18" charset="0"/>
              </a:rPr>
              <a:t>بلورات إبرية (</a:t>
            </a:r>
            <a:r>
              <a:rPr lang="en-US" dirty="0" err="1" smtClean="0">
                <a:latin typeface="Times New Roman" panose="02020603050405020304" pitchFamily="18" charset="0"/>
                <a:cs typeface="Times New Roman" panose="02020603050405020304" pitchFamily="18" charset="0"/>
              </a:rPr>
              <a:t>Raphides</a:t>
            </a:r>
            <a:r>
              <a:rPr lang="ar-SA" dirty="0" smtClean="0">
                <a:latin typeface="Times New Roman" panose="02020603050405020304" pitchFamily="18" charset="0"/>
                <a:cs typeface="Times New Roman" panose="02020603050405020304" pitchFamily="18" charset="0"/>
              </a:rPr>
              <a:t>) </a:t>
            </a:r>
          </a:p>
          <a:p>
            <a:pPr algn="just" rtl="1"/>
            <a:r>
              <a:rPr lang="ar-SA" dirty="0" smtClean="0">
                <a:latin typeface="Times New Roman" panose="02020603050405020304" pitchFamily="18" charset="0"/>
                <a:cs typeface="Times New Roman" panose="02020603050405020304" pitchFamily="18" charset="0"/>
              </a:rPr>
              <a:t>فردية (</a:t>
            </a:r>
            <a:r>
              <a:rPr lang="en-US" dirty="0" smtClean="0">
                <a:latin typeface="Times New Roman" panose="02020603050405020304" pitchFamily="18" charset="0"/>
                <a:cs typeface="Times New Roman" panose="02020603050405020304" pitchFamily="18" charset="0"/>
              </a:rPr>
              <a:t>Solitary</a:t>
            </a:r>
            <a:r>
              <a:rPr lang="ar-SA" dirty="0" smtClean="0">
                <a:latin typeface="Times New Roman" panose="02020603050405020304" pitchFamily="18" charset="0"/>
                <a:cs typeface="Times New Roman" panose="02020603050405020304" pitchFamily="18" charset="0"/>
              </a:rPr>
              <a:t>)</a:t>
            </a:r>
          </a:p>
          <a:p>
            <a:pPr algn="just" rtl="1"/>
            <a:r>
              <a:rPr lang="ar-SA" dirty="0" smtClean="0">
                <a:latin typeface="Times New Roman" panose="02020603050405020304" pitchFamily="18" charset="0"/>
                <a:cs typeface="Times New Roman" panose="02020603050405020304" pitchFamily="18" charset="0"/>
              </a:rPr>
              <a:t>نجمية (</a:t>
            </a:r>
            <a:r>
              <a:rPr lang="en-US" dirty="0" err="1" smtClean="0">
                <a:latin typeface="Times New Roman" panose="02020603050405020304" pitchFamily="18" charset="0"/>
                <a:cs typeface="Times New Roman" panose="02020603050405020304" pitchFamily="18" charset="0"/>
              </a:rPr>
              <a:t>Droses</a:t>
            </a:r>
            <a:r>
              <a:rPr lang="ar-SA" dirty="0" smtClean="0">
                <a:latin typeface="Times New Roman" panose="02020603050405020304" pitchFamily="18" charset="0"/>
                <a:cs typeface="Times New Roman" panose="02020603050405020304" pitchFamily="18" charset="0"/>
              </a:rPr>
              <a:t>)</a:t>
            </a:r>
          </a:p>
          <a:p>
            <a:pPr algn="just" rtl="1"/>
            <a:r>
              <a:rPr lang="ar-SA" dirty="0" smtClean="0">
                <a:latin typeface="Times New Roman" panose="02020603050405020304" pitchFamily="18" charset="0"/>
                <a:cs typeface="Times New Roman" panose="02020603050405020304" pitchFamily="18" charset="0"/>
              </a:rPr>
              <a:t>نجم بلوري (</a:t>
            </a:r>
            <a:r>
              <a:rPr lang="en-US" dirty="0" smtClean="0">
                <a:latin typeface="Times New Roman" panose="02020603050405020304" pitchFamily="18" charset="0"/>
                <a:cs typeface="Times New Roman" panose="02020603050405020304" pitchFamily="18" charset="0"/>
              </a:rPr>
              <a:t>Crystal sand</a:t>
            </a:r>
            <a:r>
              <a:rPr lang="ar-SA"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7" name="Rectangle 3"/>
          <p:cNvSpPr>
            <a:spLocks noChangeArrowheads="1"/>
          </p:cNvSpPr>
          <p:nvPr/>
        </p:nvSpPr>
        <p:spPr bwMode="auto">
          <a:xfrm>
            <a:off x="7064120" y="6148555"/>
            <a:ext cx="6367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altLang="en-US" sz="2000" b="1" i="0" u="none" strike="noStrike" kern="0" cap="none" spc="0" normalizeH="0" baseline="0" noProof="0" dirty="0" smtClean="0">
                <a:ln>
                  <a:noFill/>
                </a:ln>
                <a:solidFill>
                  <a:srgbClr val="065228"/>
                </a:solidFill>
                <a:effectLst/>
                <a:uLnTx/>
                <a:uFillTx/>
                <a:latin typeface="Calibri" panose="020F0502020204030204" pitchFamily="34" charset="0"/>
                <a:cs typeface="Times New Roman" panose="02020603050405020304" pitchFamily="18" charset="0"/>
              </a:rPr>
              <a:t>فردية</a:t>
            </a:r>
            <a:endParaRPr kumimoji="0" lang="en-US" altLang="en-US" sz="1600" b="0" i="0" u="none" strike="noStrike" kern="0" cap="none" spc="0" normalizeH="0" baseline="0" noProof="0" dirty="0" smtClean="0">
              <a:ln>
                <a:noFill/>
              </a:ln>
              <a:solidFill>
                <a:srgbClr val="065228"/>
              </a:solidFill>
              <a:effectLst/>
              <a:uLnTx/>
              <a:uFillTx/>
              <a:latin typeface="Arial" panose="020B0604020202020204" pitchFamily="34" charset="0"/>
              <a:cs typeface="Arial" panose="020B0604020202020204" pitchFamily="34" charset="0"/>
            </a:endParaRPr>
          </a:p>
        </p:txBody>
      </p:sp>
      <p:sp>
        <p:nvSpPr>
          <p:cNvPr id="8" name="Rectangle 4"/>
          <p:cNvSpPr>
            <a:spLocks noChangeArrowheads="1"/>
          </p:cNvSpPr>
          <p:nvPr/>
        </p:nvSpPr>
        <p:spPr bwMode="auto">
          <a:xfrm>
            <a:off x="4314097" y="6125002"/>
            <a:ext cx="6687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20000"/>
              </a:spcBef>
              <a:spcAft>
                <a:spcPct val="0"/>
              </a:spcAft>
            </a:pPr>
            <a:r>
              <a:rPr lang="ar-SA" altLang="en-US" sz="2000" b="1" dirty="0" smtClean="0">
                <a:solidFill>
                  <a:srgbClr val="065228"/>
                </a:solidFill>
                <a:latin typeface="Calibri" panose="020F0502020204030204" pitchFamily="34" charset="0"/>
                <a:cs typeface="Times New Roman" panose="02020603050405020304" pitchFamily="18" charset="0"/>
              </a:rPr>
              <a:t>نجميه</a:t>
            </a:r>
          </a:p>
        </p:txBody>
      </p:sp>
      <p:sp>
        <p:nvSpPr>
          <p:cNvPr id="9" name="Rectangle 8"/>
          <p:cNvSpPr/>
          <p:nvPr/>
        </p:nvSpPr>
        <p:spPr>
          <a:xfrm>
            <a:off x="1321310" y="6125002"/>
            <a:ext cx="1101584" cy="400110"/>
          </a:xfrm>
          <a:prstGeom prst="rect">
            <a:avLst/>
          </a:prstGeom>
        </p:spPr>
        <p:txBody>
          <a:bodyPr wrap="none">
            <a:spAutoFit/>
          </a:bodyPr>
          <a:lstStyle/>
          <a:p>
            <a:pPr algn="r" defTabSz="914400" rtl="1">
              <a:spcBef>
                <a:spcPct val="20000"/>
              </a:spcBef>
              <a:defRPr/>
            </a:pPr>
            <a:r>
              <a:rPr lang="ar-SA" sz="2000" b="1" dirty="0">
                <a:solidFill>
                  <a:srgbClr val="065228"/>
                </a:solidFill>
                <a:cs typeface="Times New Roman" panose="02020603050405020304" pitchFamily="18" charset="0"/>
              </a:rPr>
              <a:t>رمل بلوري</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3818" y="4293356"/>
            <a:ext cx="2192124" cy="1802119"/>
          </a:xfrm>
          <a:prstGeom prst="rect">
            <a:avLst/>
          </a:prstGeom>
          <a:effectLst>
            <a:glow rad="101600">
              <a:schemeClr val="accent6">
                <a:satMod val="175000"/>
                <a:alpha val="40000"/>
              </a:schemeClr>
            </a:glow>
          </a:effec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0983" y="4255418"/>
            <a:ext cx="2244408" cy="1845836"/>
          </a:xfrm>
          <a:prstGeom prst="rect">
            <a:avLst/>
          </a:prstGeom>
          <a:effectLst>
            <a:glow rad="101600">
              <a:schemeClr val="accent6">
                <a:satMod val="175000"/>
                <a:alpha val="40000"/>
              </a:schemeClr>
            </a:glow>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148" y="4263239"/>
            <a:ext cx="2244408" cy="1845836"/>
          </a:xfrm>
          <a:prstGeom prst="rect">
            <a:avLst/>
          </a:prstGeom>
          <a:effectLst>
            <a:glow rad="101600">
              <a:schemeClr val="accent6">
                <a:satMod val="175000"/>
                <a:alpha val="40000"/>
              </a:schemeClr>
            </a:glow>
          </a:effectLst>
        </p:spPr>
      </p:pic>
      <p:sp>
        <p:nvSpPr>
          <p:cNvPr id="13" name="Rectangle 7"/>
          <p:cNvSpPr>
            <a:spLocks noChangeArrowheads="1"/>
          </p:cNvSpPr>
          <p:nvPr/>
        </p:nvSpPr>
        <p:spPr bwMode="auto">
          <a:xfrm>
            <a:off x="1362523" y="3698637"/>
            <a:ext cx="8316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ar-SA" altLang="en-US" sz="2000" b="1" dirty="0">
                <a:solidFill>
                  <a:srgbClr val="065228"/>
                </a:solidFill>
                <a:latin typeface="Calibri" panose="020F0502020204030204" pitchFamily="34" charset="0"/>
                <a:cs typeface="Times New Roman" panose="02020603050405020304" pitchFamily="18" charset="0"/>
              </a:rPr>
              <a:t>أبرية</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181" y="1896518"/>
            <a:ext cx="2263394" cy="1802119"/>
          </a:xfrm>
          <a:prstGeom prst="rect">
            <a:avLst/>
          </a:prstGeom>
          <a:effectLst>
            <a:glow rad="101600">
              <a:schemeClr val="accent6">
                <a:satMod val="175000"/>
                <a:alpha val="40000"/>
              </a:schemeClr>
            </a:glow>
          </a:effectLst>
        </p:spPr>
      </p:pic>
    </p:spTree>
    <p:extLst>
      <p:ext uri="{BB962C8B-B14F-4D97-AF65-F5344CB8AC3E}">
        <p14:creationId xmlns:p14="http://schemas.microsoft.com/office/powerpoint/2010/main" val="1151064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9906" y="806824"/>
            <a:ext cx="6741459" cy="1631216"/>
          </a:xfrm>
          <a:prstGeom prst="rect">
            <a:avLst/>
          </a:prstGeom>
          <a:solidFill>
            <a:schemeClr val="accent6">
              <a:lumMod val="20000"/>
              <a:lumOff val="80000"/>
            </a:schemeClr>
          </a:solidFill>
          <a:effectLst>
            <a:glow rad="101600">
              <a:schemeClr val="accent6">
                <a:satMod val="175000"/>
                <a:alpha val="40000"/>
              </a:schemeClr>
            </a:glow>
          </a:effectLst>
        </p:spPr>
        <p:txBody>
          <a:bodyPr wrap="square" rtlCol="0">
            <a:spAutoFit/>
          </a:bodyPr>
          <a:lstStyle/>
          <a:p>
            <a:pPr algn="just" rtl="1"/>
            <a:r>
              <a:rPr lang="ar-SA" sz="2000" dirty="0" smtClean="0"/>
              <a:t>أما كربونات الكالسيوم فيندر وجودها على هيئة بلورات جيدة التكوين ولكن يوجد منها الحويصلات الحجرية (</a:t>
            </a:r>
            <a:r>
              <a:rPr lang="en-US" sz="2000" dirty="0" err="1" smtClean="0">
                <a:latin typeface="Times New Roman" panose="02020603050405020304" pitchFamily="18" charset="0"/>
                <a:cs typeface="Times New Roman" panose="02020603050405020304" pitchFamily="18" charset="0"/>
              </a:rPr>
              <a:t>Cystoliths</a:t>
            </a:r>
            <a:r>
              <a:rPr lang="ar-SA" sz="2000" dirty="0" smtClean="0"/>
              <a:t>) وهي نموات في جدار الخلية (المعروفة بخلية الحويصلة الحجرية (</a:t>
            </a:r>
            <a:r>
              <a:rPr lang="en-US" sz="2000" dirty="0" err="1" smtClean="0">
                <a:latin typeface="Times New Roman" panose="02020603050405020304" pitchFamily="18" charset="0"/>
                <a:cs typeface="Times New Roman" panose="02020603050405020304" pitchFamily="18" charset="0"/>
              </a:rPr>
              <a:t>Lithocyst</a:t>
            </a:r>
            <a:r>
              <a:rPr lang="ar-SA" sz="2000" dirty="0" smtClean="0"/>
              <a:t>)) إلى الذاخل تترسب عليها مادة كربونات الكالسيوم وتوجد في البرنشيمة البالغة وفي خلايا البشرة والشغيرات أو في خلايا خاصة.</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188" y="2709741"/>
            <a:ext cx="3541400" cy="2765538"/>
          </a:xfrm>
          <a:prstGeom prst="rect">
            <a:avLst/>
          </a:prstGeom>
          <a:effectLst>
            <a:glow rad="101600">
              <a:schemeClr val="accent6">
                <a:satMod val="175000"/>
                <a:alpha val="40000"/>
              </a:schemeClr>
            </a:glow>
          </a:effectLst>
        </p:spPr>
      </p:pic>
      <p:sp>
        <p:nvSpPr>
          <p:cNvPr id="6" name="Rectangle 9"/>
          <p:cNvSpPr>
            <a:spLocks noChangeArrowheads="1"/>
          </p:cNvSpPr>
          <p:nvPr/>
        </p:nvSpPr>
        <p:spPr bwMode="auto">
          <a:xfrm>
            <a:off x="2433189" y="5622836"/>
            <a:ext cx="354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ar-SA" altLang="en-US" sz="2000" b="1" dirty="0">
                <a:solidFill>
                  <a:srgbClr val="065228"/>
                </a:solidFill>
                <a:latin typeface="Calibri" panose="020F0502020204030204" pitchFamily="34" charset="0"/>
                <a:cs typeface="Times New Roman" panose="02020603050405020304" pitchFamily="18" charset="0"/>
              </a:rPr>
              <a:t>كربونات الكالسيوم التي تترسب على هيئة حويصلات حجرية </a:t>
            </a:r>
          </a:p>
        </p:txBody>
      </p:sp>
    </p:spTree>
    <p:extLst>
      <p:ext uri="{BB962C8B-B14F-4D97-AF65-F5344CB8AC3E}">
        <p14:creationId xmlns:p14="http://schemas.microsoft.com/office/powerpoint/2010/main" val="695787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03585" y="534838"/>
            <a:ext cx="3200400" cy="523220"/>
          </a:xfrm>
          <a:prstGeom prst="rect">
            <a:avLst/>
          </a:prstGeom>
          <a:noFill/>
        </p:spPr>
        <p:txBody>
          <a:bodyPr wrap="square" rtlCol="0">
            <a:spAutoFit/>
          </a:bodyPr>
          <a:lstStyle/>
          <a:p>
            <a:pPr algn="ctr" rtl="1"/>
            <a:r>
              <a:rPr lang="ar-SA" sz="2800" b="1" dirty="0">
                <a:solidFill>
                  <a:schemeClr val="accent6">
                    <a:lumMod val="50000"/>
                  </a:schemeClr>
                </a:solidFill>
                <a:cs typeface="+mj-cs"/>
              </a:rPr>
              <a:t>تعريف علم تشريح </a:t>
            </a:r>
            <a:r>
              <a:rPr lang="ar-SA" sz="2800" b="1" dirty="0" smtClean="0">
                <a:solidFill>
                  <a:schemeClr val="accent6">
                    <a:lumMod val="50000"/>
                  </a:schemeClr>
                </a:solidFill>
                <a:cs typeface="+mj-cs"/>
              </a:rPr>
              <a:t>النبات</a:t>
            </a:r>
            <a:endParaRPr lang="ar-SA" sz="2800" b="1" dirty="0">
              <a:solidFill>
                <a:schemeClr val="accent6">
                  <a:lumMod val="50000"/>
                </a:schemeClr>
              </a:solidFill>
              <a:cs typeface="+mj-cs"/>
            </a:endParaRPr>
          </a:p>
        </p:txBody>
      </p:sp>
      <p:sp>
        <p:nvSpPr>
          <p:cNvPr id="5" name="TextBox 4"/>
          <p:cNvSpPr txBox="1"/>
          <p:nvPr/>
        </p:nvSpPr>
        <p:spPr>
          <a:xfrm>
            <a:off x="1319842" y="1354347"/>
            <a:ext cx="6702724" cy="1015663"/>
          </a:xfrm>
          <a:prstGeom prst="rect">
            <a:avLst/>
          </a:prstGeom>
          <a:solidFill>
            <a:schemeClr val="accent6">
              <a:lumMod val="20000"/>
              <a:lumOff val="80000"/>
            </a:schemeClr>
          </a:solidFill>
          <a:effectLst>
            <a:glow rad="101600">
              <a:schemeClr val="accent6">
                <a:satMod val="175000"/>
                <a:alpha val="40000"/>
              </a:schemeClr>
            </a:glow>
          </a:effectLst>
        </p:spPr>
        <p:txBody>
          <a:bodyPr wrap="square" rtlCol="0">
            <a:spAutoFit/>
          </a:bodyPr>
          <a:lstStyle/>
          <a:p>
            <a:pPr algn="just" rtl="1"/>
            <a:r>
              <a:rPr lang="ar-SA" sz="2000" dirty="0">
                <a:cs typeface="+mj-cs"/>
              </a:rPr>
              <a:t>دراسة التركيب الداخلي لجسم النبات – الساق والجذر والورقة وأجزاء الزهرة – من حيث أنواع الخلايا والأنسجة والتمييز فيما بينها وكذلك العلاقة التي تربط بينها سواء كانت وظيفية أم شكلية أو تركيبية</a:t>
            </a:r>
            <a:r>
              <a:rPr lang="ar-SA" sz="2000" dirty="0" smtClean="0">
                <a:cs typeface="+mj-cs"/>
              </a:rPr>
              <a:t>.</a:t>
            </a:r>
            <a:endParaRPr lang="ar-SA" sz="2000" dirty="0">
              <a:cs typeface="+mj-cs"/>
            </a:endParaRPr>
          </a:p>
        </p:txBody>
      </p:sp>
      <p:pic>
        <p:nvPicPr>
          <p:cNvPr id="6" name="Picture 5" descr="Parts of a Pl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7854" y="2770033"/>
            <a:ext cx="4156771" cy="2813815"/>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448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9456" y="638355"/>
            <a:ext cx="6875253" cy="1015663"/>
          </a:xfrm>
          <a:prstGeom prst="rect">
            <a:avLst/>
          </a:prstGeom>
          <a:solidFill>
            <a:schemeClr val="accent6">
              <a:lumMod val="20000"/>
              <a:lumOff val="80000"/>
            </a:schemeClr>
          </a:solidFill>
          <a:effectLst>
            <a:glow rad="101600">
              <a:schemeClr val="accent6">
                <a:satMod val="175000"/>
                <a:alpha val="40000"/>
              </a:schemeClr>
            </a:glow>
          </a:effectLst>
        </p:spPr>
        <p:txBody>
          <a:bodyPr wrap="square" rtlCol="0">
            <a:spAutoFit/>
          </a:bodyPr>
          <a:lstStyle/>
          <a:p>
            <a:pPr algn="just" rtl="1"/>
            <a:r>
              <a:rPr lang="ar-SA" sz="2000" dirty="0">
                <a:solidFill>
                  <a:schemeClr val="accent6">
                    <a:lumMod val="50000"/>
                  </a:schemeClr>
                </a:solidFill>
                <a:cs typeface="+mj-cs"/>
              </a:rPr>
              <a:t>في سنة (1829م) أطلق العالم الألماني </a:t>
            </a:r>
            <a:r>
              <a:rPr lang="ar-SA" sz="2000" dirty="0" smtClean="0">
                <a:solidFill>
                  <a:schemeClr val="accent6">
                    <a:lumMod val="50000"/>
                  </a:schemeClr>
                </a:solidFill>
                <a:cs typeface="+mj-cs"/>
              </a:rPr>
              <a:t>شلايدين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Schleiden</a:t>
            </a:r>
            <a:r>
              <a:rPr lang="ar-SA" sz="2000" dirty="0" smtClean="0">
                <a:solidFill>
                  <a:schemeClr val="accent6">
                    <a:lumMod val="50000"/>
                  </a:schemeClr>
                </a:solidFill>
                <a:cs typeface="+mj-cs"/>
              </a:rPr>
              <a:t>) (عالم </a:t>
            </a:r>
            <a:r>
              <a:rPr lang="ar-SA" sz="2000" dirty="0">
                <a:solidFill>
                  <a:schemeClr val="accent6">
                    <a:lumMod val="50000"/>
                  </a:schemeClr>
                </a:solidFill>
                <a:cs typeface="+mj-cs"/>
              </a:rPr>
              <a:t>نباتي) والعالم </a:t>
            </a:r>
            <a:r>
              <a:rPr lang="ar-SA" sz="2000" dirty="0" smtClean="0">
                <a:solidFill>
                  <a:schemeClr val="accent6">
                    <a:lumMod val="50000"/>
                  </a:schemeClr>
                </a:solidFill>
                <a:cs typeface="+mj-cs"/>
              </a:rPr>
              <a:t>شوان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Schwann</a:t>
            </a:r>
            <a:r>
              <a:rPr lang="ar-SA" sz="2000" dirty="0" smtClean="0">
                <a:solidFill>
                  <a:schemeClr val="accent6">
                    <a:lumMod val="50000"/>
                  </a:schemeClr>
                </a:solidFill>
                <a:cs typeface="+mj-cs"/>
              </a:rPr>
              <a:t>) (عالم </a:t>
            </a:r>
            <a:r>
              <a:rPr lang="ar-SA" sz="2000" dirty="0">
                <a:solidFill>
                  <a:schemeClr val="accent6">
                    <a:lumMod val="50000"/>
                  </a:schemeClr>
                </a:solidFill>
                <a:cs typeface="+mj-cs"/>
              </a:rPr>
              <a:t>حيواني) نظرية </a:t>
            </a:r>
            <a:r>
              <a:rPr lang="ar-SA" sz="2000" dirty="0" smtClean="0">
                <a:solidFill>
                  <a:schemeClr val="accent6">
                    <a:lumMod val="50000"/>
                  </a:schemeClr>
                </a:solidFill>
                <a:cs typeface="+mj-cs"/>
              </a:rPr>
              <a:t>الخلية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Cell theory</a:t>
            </a:r>
            <a:r>
              <a:rPr lang="ar-SA" sz="2000" dirty="0" smtClean="0">
                <a:solidFill>
                  <a:schemeClr val="accent6">
                    <a:lumMod val="50000"/>
                  </a:schemeClr>
                </a:solidFill>
                <a:cs typeface="+mj-cs"/>
              </a:rPr>
              <a:t>) ومضمونها </a:t>
            </a:r>
            <a:r>
              <a:rPr lang="ar-SA" sz="2000" dirty="0">
                <a:solidFill>
                  <a:schemeClr val="accent6">
                    <a:lumMod val="50000"/>
                  </a:schemeClr>
                </a:solidFill>
                <a:cs typeface="+mj-cs"/>
              </a:rPr>
              <a:t>أن الخلية هي الوحدة التركيبية والوظيفية للكائن الحي وأنها تنشأ من انقسام خلية </a:t>
            </a:r>
            <a:r>
              <a:rPr lang="ar-SA" sz="2000" dirty="0" smtClean="0">
                <a:solidFill>
                  <a:schemeClr val="accent6">
                    <a:lumMod val="50000"/>
                  </a:schemeClr>
                </a:solidFill>
                <a:cs typeface="+mj-cs"/>
              </a:rPr>
              <a:t>سابقة.</a:t>
            </a:r>
            <a:endParaRPr lang="ar-SA" sz="2000" dirty="0">
              <a:solidFill>
                <a:schemeClr val="accent6">
                  <a:lumMod val="50000"/>
                </a:schemeClr>
              </a:solidFill>
              <a:cs typeface="+mj-cs"/>
            </a:endParaRPr>
          </a:p>
        </p:txBody>
      </p:sp>
      <p:sp>
        <p:nvSpPr>
          <p:cNvPr id="5" name="Rectangle 4"/>
          <p:cNvSpPr/>
          <p:nvPr/>
        </p:nvSpPr>
        <p:spPr>
          <a:xfrm>
            <a:off x="3487283" y="1940834"/>
            <a:ext cx="4647426" cy="400110"/>
          </a:xfrm>
          <a:prstGeom prst="rect">
            <a:avLst/>
          </a:prstGeom>
          <a:solidFill>
            <a:schemeClr val="accent6">
              <a:lumMod val="20000"/>
              <a:lumOff val="80000"/>
            </a:schemeClr>
          </a:solidFill>
          <a:effectLst>
            <a:glow rad="101600">
              <a:schemeClr val="accent6">
                <a:satMod val="175000"/>
                <a:alpha val="40000"/>
              </a:schemeClr>
            </a:glow>
          </a:effectLst>
        </p:spPr>
        <p:txBody>
          <a:bodyPr wrap="none">
            <a:spAutoFit/>
          </a:bodyPr>
          <a:lstStyle/>
          <a:p>
            <a:pPr algn="just" rtl="1"/>
            <a:r>
              <a:rPr lang="ar-SA" sz="2000" dirty="0">
                <a:solidFill>
                  <a:schemeClr val="accent6">
                    <a:lumMod val="50000"/>
                  </a:schemeClr>
                </a:solidFill>
                <a:cs typeface="+mj-cs"/>
              </a:rPr>
              <a:t>ولهذا فالخلية هي  وحدة التركيب والوظيفة للكائن الحي</a:t>
            </a:r>
          </a:p>
        </p:txBody>
      </p:sp>
      <p:pic>
        <p:nvPicPr>
          <p:cNvPr id="6"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5152" y="3027871"/>
            <a:ext cx="3027766" cy="25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5880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30151" y="436283"/>
            <a:ext cx="2691763" cy="523220"/>
          </a:xfrm>
          <a:prstGeom prst="rect">
            <a:avLst/>
          </a:prstGeom>
        </p:spPr>
        <p:txBody>
          <a:bodyPr wrap="none">
            <a:spAutoFit/>
          </a:bodyPr>
          <a:lstStyle/>
          <a:p>
            <a:r>
              <a:rPr lang="ar-SA" sz="2800" b="1" u="sng" dirty="0" smtClean="0">
                <a:solidFill>
                  <a:srgbClr val="0070C0"/>
                </a:solidFill>
                <a:cs typeface="+mj-cs"/>
              </a:rPr>
              <a:t>مكونات </a:t>
            </a:r>
            <a:r>
              <a:rPr lang="ar-SA" sz="2800" b="1" u="sng" dirty="0">
                <a:solidFill>
                  <a:srgbClr val="0070C0"/>
                </a:solidFill>
                <a:cs typeface="+mj-cs"/>
              </a:rPr>
              <a:t>الخلية النباتية</a:t>
            </a:r>
          </a:p>
        </p:txBody>
      </p:sp>
      <p:sp>
        <p:nvSpPr>
          <p:cNvPr id="5" name="Rectangle 4"/>
          <p:cNvSpPr/>
          <p:nvPr/>
        </p:nvSpPr>
        <p:spPr>
          <a:xfrm>
            <a:off x="4915764" y="1852059"/>
            <a:ext cx="3620551" cy="1508105"/>
          </a:xfrm>
          <a:prstGeom prst="rect">
            <a:avLst/>
          </a:prstGeom>
          <a:solidFill>
            <a:schemeClr val="accent5">
              <a:lumMod val="20000"/>
              <a:lumOff val="80000"/>
            </a:schemeClr>
          </a:solidFill>
          <a:effectLst>
            <a:glow rad="101600">
              <a:schemeClr val="accent1">
                <a:satMod val="175000"/>
                <a:alpha val="40000"/>
              </a:schemeClr>
            </a:glow>
          </a:effectLst>
        </p:spPr>
        <p:txBody>
          <a:bodyPr>
            <a:spAutoFit/>
          </a:bodyPr>
          <a:lstStyle/>
          <a:p>
            <a:pPr marL="342900" indent="-342900" algn="r" rtl="1" eaLnBrk="1" fontAlgn="auto" hangingPunct="1">
              <a:spcBef>
                <a:spcPct val="20000"/>
              </a:spcBef>
              <a:spcAft>
                <a:spcPts val="0"/>
              </a:spcAft>
              <a:buFont typeface="Arial" panose="020B0604020202020204" pitchFamily="34" charset="0"/>
              <a:buChar char="•"/>
              <a:defRPr/>
            </a:pPr>
            <a:r>
              <a:rPr lang="ar-SA" sz="2000" b="1" dirty="0">
                <a:solidFill>
                  <a:schemeClr val="tx1">
                    <a:lumMod val="50000"/>
                    <a:lumOff val="50000"/>
                  </a:schemeClr>
                </a:solidFill>
                <a:latin typeface="Calibri"/>
                <a:cs typeface="+mj-cs"/>
              </a:rPr>
              <a:t>المحتويات البروتوبلازمية الحية</a:t>
            </a:r>
          </a:p>
          <a:p>
            <a:pPr marL="630238" indent="-342900" algn="r" rtl="1" eaLnBrk="1" fontAlgn="auto" hangingPunct="1">
              <a:spcBef>
                <a:spcPct val="20000"/>
              </a:spcBef>
              <a:spcAft>
                <a:spcPts val="0"/>
              </a:spcAft>
              <a:buFont typeface="Arial" panose="020B0604020202020204" pitchFamily="34" charset="0"/>
              <a:buChar char="•"/>
              <a:defRPr/>
            </a:pPr>
            <a:r>
              <a:rPr lang="ar-SA" sz="2000" b="1" dirty="0">
                <a:solidFill>
                  <a:prstClr val="black"/>
                </a:solidFill>
                <a:latin typeface="Calibri"/>
                <a:cs typeface="+mj-cs"/>
              </a:rPr>
              <a:t>البلاستيدات</a:t>
            </a:r>
          </a:p>
          <a:p>
            <a:pPr marL="630238" indent="-342900" algn="r" rtl="1" eaLnBrk="1" fontAlgn="auto" hangingPunct="1">
              <a:spcBef>
                <a:spcPct val="20000"/>
              </a:spcBef>
              <a:spcAft>
                <a:spcPts val="0"/>
              </a:spcAft>
              <a:buFont typeface="Arial" panose="020B0604020202020204" pitchFamily="34" charset="0"/>
              <a:buChar char="•"/>
              <a:defRPr/>
            </a:pPr>
            <a:r>
              <a:rPr lang="ar-SA" sz="2000" b="1" dirty="0">
                <a:solidFill>
                  <a:prstClr val="black"/>
                </a:solidFill>
                <a:latin typeface="Calibri"/>
                <a:cs typeface="+mj-cs"/>
              </a:rPr>
              <a:t>النواة</a:t>
            </a:r>
          </a:p>
          <a:p>
            <a:pPr marL="630238" indent="-342900" algn="r" rtl="1" eaLnBrk="1" fontAlgn="auto" hangingPunct="1">
              <a:spcBef>
                <a:spcPct val="20000"/>
              </a:spcBef>
              <a:spcAft>
                <a:spcPts val="0"/>
              </a:spcAft>
              <a:buFont typeface="Arial" panose="020B0604020202020204" pitchFamily="34" charset="0"/>
              <a:buChar char="•"/>
              <a:defRPr/>
            </a:pPr>
            <a:r>
              <a:rPr lang="ar-SA" sz="2000" b="1" dirty="0">
                <a:solidFill>
                  <a:prstClr val="black"/>
                </a:solidFill>
                <a:latin typeface="Calibri"/>
                <a:cs typeface="+mj-cs"/>
              </a:rPr>
              <a:t>السيتوبلازم</a:t>
            </a:r>
            <a:endParaRPr lang="ar-SA" sz="2000" b="1" dirty="0">
              <a:solidFill>
                <a:prstClr val="black"/>
              </a:solidFill>
              <a:latin typeface="Calibri"/>
              <a:cs typeface="+mj-cs"/>
            </a:endParaRPr>
          </a:p>
        </p:txBody>
      </p:sp>
      <p:sp>
        <p:nvSpPr>
          <p:cNvPr id="6" name="Rectangle 5"/>
          <p:cNvSpPr/>
          <p:nvPr/>
        </p:nvSpPr>
        <p:spPr>
          <a:xfrm>
            <a:off x="4952901" y="3625292"/>
            <a:ext cx="3620552" cy="1508105"/>
          </a:xfrm>
          <a:prstGeom prst="rect">
            <a:avLst/>
          </a:prstGeom>
          <a:solidFill>
            <a:schemeClr val="accent5">
              <a:lumMod val="20000"/>
              <a:lumOff val="80000"/>
            </a:schemeClr>
          </a:solidFill>
          <a:effectLst>
            <a:glow rad="101600">
              <a:schemeClr val="accent1">
                <a:satMod val="175000"/>
                <a:alpha val="40000"/>
              </a:schemeClr>
            </a:glow>
          </a:effectLst>
        </p:spPr>
        <p:txBody>
          <a:bodyPr>
            <a:spAutoFit/>
          </a:bodyPr>
          <a:lstStyle/>
          <a:p>
            <a:pPr marL="342900" indent="-342900" algn="r" rtl="1" eaLnBrk="1" fontAlgn="auto" hangingPunct="1">
              <a:spcBef>
                <a:spcPct val="20000"/>
              </a:spcBef>
              <a:spcAft>
                <a:spcPts val="0"/>
              </a:spcAft>
              <a:buFont typeface="Arial" panose="020B0604020202020204" pitchFamily="34" charset="0"/>
              <a:buChar char="•"/>
              <a:defRPr/>
            </a:pPr>
            <a:r>
              <a:rPr lang="ar-SA" sz="2000" b="1" dirty="0">
                <a:solidFill>
                  <a:prstClr val="black">
                    <a:lumMod val="50000"/>
                    <a:lumOff val="50000"/>
                  </a:prstClr>
                </a:solidFill>
                <a:latin typeface="Calibri"/>
                <a:cs typeface="Times New Roman" panose="02020603050405020304" pitchFamily="18" charset="0"/>
              </a:rPr>
              <a:t>المحتويات البروتوبلازمية غير الحية</a:t>
            </a:r>
          </a:p>
          <a:p>
            <a:pPr marL="717550" indent="-342900" algn="r" rtl="1" eaLnBrk="1" fontAlgn="auto" hangingPunct="1">
              <a:spcBef>
                <a:spcPct val="20000"/>
              </a:spcBef>
              <a:spcAft>
                <a:spcPts val="0"/>
              </a:spcAft>
              <a:buFont typeface="Arial" panose="020B0604020202020204" pitchFamily="34" charset="0"/>
              <a:buChar char="•"/>
              <a:defRPr/>
            </a:pPr>
            <a:r>
              <a:rPr lang="ar-SA" sz="2000" b="1" dirty="0">
                <a:solidFill>
                  <a:prstClr val="black"/>
                </a:solidFill>
                <a:latin typeface="Calibri"/>
                <a:cs typeface="Times New Roman" panose="02020603050405020304" pitchFamily="18" charset="0"/>
              </a:rPr>
              <a:t>حبيبات النشاء</a:t>
            </a:r>
          </a:p>
          <a:p>
            <a:pPr marL="717550" indent="-342900" algn="r" rtl="1" eaLnBrk="1" fontAlgn="auto" hangingPunct="1">
              <a:spcBef>
                <a:spcPct val="20000"/>
              </a:spcBef>
              <a:spcAft>
                <a:spcPts val="0"/>
              </a:spcAft>
              <a:buFont typeface="Arial" panose="020B0604020202020204" pitchFamily="34" charset="0"/>
              <a:buChar char="•"/>
              <a:defRPr/>
            </a:pPr>
            <a:r>
              <a:rPr lang="ar-SA" sz="2000" b="1" dirty="0">
                <a:solidFill>
                  <a:prstClr val="black"/>
                </a:solidFill>
                <a:latin typeface="Calibri"/>
                <a:cs typeface="Times New Roman" panose="02020603050405020304" pitchFamily="18" charset="0"/>
              </a:rPr>
              <a:t>حبيبات الأليرون</a:t>
            </a:r>
          </a:p>
          <a:p>
            <a:pPr marL="717550" indent="-342900" algn="r" rtl="1" eaLnBrk="1" fontAlgn="auto" hangingPunct="1">
              <a:spcBef>
                <a:spcPct val="20000"/>
              </a:spcBef>
              <a:spcAft>
                <a:spcPts val="0"/>
              </a:spcAft>
              <a:buFont typeface="Arial" panose="020B0604020202020204" pitchFamily="34" charset="0"/>
              <a:buChar char="•"/>
              <a:defRPr/>
            </a:pPr>
            <a:r>
              <a:rPr lang="ar-SA" sz="2000" b="1" dirty="0">
                <a:solidFill>
                  <a:prstClr val="black"/>
                </a:solidFill>
                <a:latin typeface="Calibri"/>
                <a:cs typeface="Times New Roman" panose="02020603050405020304" pitchFamily="18" charset="0"/>
              </a:rPr>
              <a:t>البلورات</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394" y="1886790"/>
            <a:ext cx="3535323" cy="3246607"/>
          </a:xfrm>
          <a:prstGeom prst="rect">
            <a:avLst/>
          </a:prstGeom>
          <a:effectLst>
            <a:glow rad="101600">
              <a:schemeClr val="accent1">
                <a:satMod val="175000"/>
                <a:alpha val="40000"/>
              </a:schemeClr>
            </a:glow>
          </a:effectLst>
        </p:spPr>
      </p:pic>
      <p:sp>
        <p:nvSpPr>
          <p:cNvPr id="8" name="TextBox 7"/>
          <p:cNvSpPr txBox="1"/>
          <p:nvPr/>
        </p:nvSpPr>
        <p:spPr>
          <a:xfrm>
            <a:off x="1047394" y="1205726"/>
            <a:ext cx="7508982" cy="400110"/>
          </a:xfrm>
          <a:prstGeom prst="rect">
            <a:avLst/>
          </a:prstGeom>
          <a:solidFill>
            <a:schemeClr val="accent5">
              <a:lumMod val="20000"/>
              <a:lumOff val="80000"/>
            </a:schemeClr>
          </a:solidFill>
          <a:effectLst>
            <a:glow rad="101600">
              <a:schemeClr val="accent1">
                <a:satMod val="175000"/>
                <a:alpha val="40000"/>
              </a:schemeClr>
            </a:glow>
          </a:effectLst>
        </p:spPr>
        <p:txBody>
          <a:bodyPr wrap="square" rtlCol="0">
            <a:spAutoFit/>
          </a:bodyPr>
          <a:lstStyle/>
          <a:p>
            <a:pPr algn="just" rtl="1"/>
            <a:r>
              <a:rPr lang="ar-SA" sz="2000" b="1" dirty="0" smtClean="0">
                <a:cs typeface="+mj-cs"/>
              </a:rPr>
              <a:t>تتكون الخلية النباتية من محتويات بروتوبلازمية حية ومحتويات بروتوبلازمية غير حية</a:t>
            </a:r>
            <a:endParaRPr lang="en-US" sz="2000" b="1" dirty="0">
              <a:cs typeface="+mj-cs"/>
            </a:endParaRPr>
          </a:p>
        </p:txBody>
      </p:sp>
    </p:spTree>
    <p:extLst>
      <p:ext uri="{BB962C8B-B14F-4D97-AF65-F5344CB8AC3E}">
        <p14:creationId xmlns:p14="http://schemas.microsoft.com/office/powerpoint/2010/main" val="2686893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4859" y="552890"/>
            <a:ext cx="3177473" cy="523220"/>
          </a:xfrm>
          <a:prstGeom prst="rect">
            <a:avLst/>
          </a:prstGeom>
        </p:spPr>
        <p:txBody>
          <a:bodyPr wrap="none">
            <a:spAutoFit/>
          </a:bodyPr>
          <a:lstStyle/>
          <a:p>
            <a:pPr algn="r" rtl="1"/>
            <a:r>
              <a:rPr lang="ar-SA" sz="2800" b="1" u="sng" dirty="0" smtClean="0">
                <a:solidFill>
                  <a:srgbClr val="0070C0"/>
                </a:solidFill>
                <a:cs typeface="+mj-cs"/>
              </a:rPr>
              <a:t>جدار الخلية (</a:t>
            </a:r>
            <a:r>
              <a:rPr lang="en-US" sz="2800" b="1" u="sng" dirty="0" smtClean="0">
                <a:solidFill>
                  <a:srgbClr val="0070C0"/>
                </a:solidFill>
                <a:latin typeface="Times New Roman" panose="02020603050405020304" pitchFamily="18" charset="0"/>
                <a:cs typeface="Times New Roman" panose="02020603050405020304" pitchFamily="18" charset="0"/>
              </a:rPr>
              <a:t>Cell wall</a:t>
            </a:r>
            <a:r>
              <a:rPr lang="ar-SA" sz="2800" b="1" u="sng" dirty="0" smtClean="0">
                <a:solidFill>
                  <a:srgbClr val="0070C0"/>
                </a:solidFill>
                <a:cs typeface="+mj-cs"/>
              </a:rPr>
              <a:t>)</a:t>
            </a:r>
            <a:endParaRPr lang="ar-SA" sz="2800" b="1" u="sng" dirty="0">
              <a:solidFill>
                <a:srgbClr val="0070C0"/>
              </a:solidFill>
              <a:cs typeface="+mj-cs"/>
            </a:endParaRPr>
          </a:p>
        </p:txBody>
      </p:sp>
      <p:sp>
        <p:nvSpPr>
          <p:cNvPr id="5" name="TextBox 4"/>
          <p:cNvSpPr txBox="1"/>
          <p:nvPr/>
        </p:nvSpPr>
        <p:spPr>
          <a:xfrm>
            <a:off x="1242205" y="1418214"/>
            <a:ext cx="7069092" cy="1631216"/>
          </a:xfrm>
          <a:prstGeom prst="rect">
            <a:avLst/>
          </a:prstGeom>
          <a:solidFill>
            <a:schemeClr val="accent5">
              <a:lumMod val="20000"/>
              <a:lumOff val="80000"/>
            </a:schemeClr>
          </a:solidFill>
          <a:effectLst>
            <a:glow rad="101600">
              <a:schemeClr val="accent5">
                <a:satMod val="175000"/>
                <a:alpha val="40000"/>
              </a:schemeClr>
            </a:glow>
          </a:effectLst>
        </p:spPr>
        <p:txBody>
          <a:bodyPr wrap="square" rtlCol="0">
            <a:spAutoFit/>
          </a:bodyPr>
          <a:lstStyle/>
          <a:p>
            <a:pPr algn="just" rtl="1"/>
            <a:r>
              <a:rPr lang="ar-SA" sz="2000" dirty="0" smtClean="0">
                <a:cs typeface="+mj-cs"/>
              </a:rPr>
              <a:t>من أهم خصائص الخلية النباتية وجود جدار خلوي غالباً سليولوزي ، يميزها عن الخلية الحيوانية التي تفتقر إلى مثل هذا الجدار. وهناك قليل من الخلايا النباتية التي ليس لها جدار مثل الجراثيم السابحة في الطحالب والفطريات والخلايا التناسلية في كل من النباتات البدائية والراقية. ويتميز جدار الخلية مجهرياً إلى ثلاثة أجزاء وهي حسب النشأة كما يلي</a:t>
            </a:r>
            <a:r>
              <a:rPr lang="en-US" sz="2000" dirty="0" smtClean="0">
                <a:cs typeface="+mj-cs"/>
              </a:rPr>
              <a:t>:</a:t>
            </a:r>
            <a:endParaRPr lang="en-US" sz="2000" dirty="0">
              <a:cs typeface="+mj-cs"/>
            </a:endParaRPr>
          </a:p>
        </p:txBody>
      </p:sp>
      <p:sp>
        <p:nvSpPr>
          <p:cNvPr id="6" name="TextBox 5"/>
          <p:cNvSpPr txBox="1"/>
          <p:nvPr/>
        </p:nvSpPr>
        <p:spPr>
          <a:xfrm>
            <a:off x="4848045" y="3391534"/>
            <a:ext cx="3463252" cy="1015663"/>
          </a:xfrm>
          <a:prstGeom prst="rect">
            <a:avLst/>
          </a:prstGeom>
          <a:solidFill>
            <a:schemeClr val="accent5">
              <a:lumMod val="20000"/>
              <a:lumOff val="80000"/>
            </a:schemeClr>
          </a:solidFill>
          <a:effectLst>
            <a:glow rad="101600">
              <a:schemeClr val="accent5">
                <a:satMod val="175000"/>
                <a:alpha val="40000"/>
              </a:schemeClr>
            </a:glow>
          </a:effectLst>
        </p:spPr>
        <p:txBody>
          <a:bodyPr wrap="square" rtlCol="0">
            <a:spAutoFit/>
          </a:bodyPr>
          <a:lstStyle/>
          <a:p>
            <a:pPr algn="just" rtl="1"/>
            <a:r>
              <a:rPr lang="ar-SA" sz="2000" dirty="0" smtClean="0">
                <a:cs typeface="+mj-cs"/>
              </a:rPr>
              <a:t>الصفيحة الوسطى (</a:t>
            </a:r>
            <a:r>
              <a:rPr lang="en-US" sz="2000" dirty="0" smtClean="0">
                <a:latin typeface="Times New Roman" panose="02020603050405020304" pitchFamily="18" charset="0"/>
                <a:cs typeface="Times New Roman" panose="02020603050405020304" pitchFamily="18" charset="0"/>
              </a:rPr>
              <a:t>Middle lamella</a:t>
            </a:r>
            <a:r>
              <a:rPr lang="ar-SA" sz="2000" dirty="0" smtClean="0">
                <a:cs typeface="+mj-cs"/>
              </a:rPr>
              <a:t>)</a:t>
            </a:r>
          </a:p>
          <a:p>
            <a:pPr algn="just" rtl="1"/>
            <a:r>
              <a:rPr lang="ar-SA" sz="2000" dirty="0" smtClean="0">
                <a:cs typeface="+mj-cs"/>
              </a:rPr>
              <a:t>الجدار الإبتدائي (</a:t>
            </a:r>
            <a:r>
              <a:rPr lang="en-US" sz="2000" dirty="0" smtClean="0">
                <a:latin typeface="Times New Roman" panose="02020603050405020304" pitchFamily="18" charset="0"/>
                <a:cs typeface="Times New Roman" panose="02020603050405020304" pitchFamily="18" charset="0"/>
              </a:rPr>
              <a:t>Primary wall</a:t>
            </a:r>
            <a:r>
              <a:rPr lang="ar-SA" sz="2000" dirty="0" smtClean="0">
                <a:cs typeface="+mj-cs"/>
              </a:rPr>
              <a:t>)</a:t>
            </a:r>
          </a:p>
          <a:p>
            <a:pPr algn="just" rtl="1"/>
            <a:r>
              <a:rPr lang="ar-SA" sz="2000" dirty="0" smtClean="0">
                <a:cs typeface="+mj-cs"/>
              </a:rPr>
              <a:t>الجدار الثانوي (</a:t>
            </a:r>
            <a:r>
              <a:rPr lang="en-US" sz="2000" dirty="0" smtClean="0">
                <a:latin typeface="Times New Roman" panose="02020603050405020304" pitchFamily="18" charset="0"/>
                <a:cs typeface="Times New Roman" panose="02020603050405020304" pitchFamily="18" charset="0"/>
              </a:rPr>
              <a:t>Secondary wall</a:t>
            </a:r>
            <a:r>
              <a:rPr lang="ar-SA" sz="2000" dirty="0" smtClean="0">
                <a:cs typeface="+mj-cs"/>
              </a:rPr>
              <a:t>)</a:t>
            </a:r>
            <a:endParaRPr lang="en-US" sz="2000" dirty="0">
              <a:cs typeface="+mj-cs"/>
            </a:endParaRPr>
          </a:p>
        </p:txBody>
      </p:sp>
      <p:pic>
        <p:nvPicPr>
          <p:cNvPr id="1026" name="Picture 2" descr="Pin on bio mlcak ale cell structure and func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2204" y="3391534"/>
            <a:ext cx="3407433" cy="2327779"/>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28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9226" y="380365"/>
            <a:ext cx="1487908" cy="523220"/>
          </a:xfrm>
          <a:prstGeom prst="rect">
            <a:avLst/>
          </a:prstGeom>
        </p:spPr>
        <p:txBody>
          <a:bodyPr wrap="none">
            <a:spAutoFit/>
          </a:bodyPr>
          <a:lstStyle/>
          <a:p>
            <a:r>
              <a:rPr lang="ar-SA" sz="2800" b="1" u="sng" dirty="0">
                <a:solidFill>
                  <a:srgbClr val="0070C0"/>
                </a:solidFill>
                <a:cs typeface="+mj-cs"/>
              </a:rPr>
              <a:t>البلاستيدات</a:t>
            </a:r>
            <a:endParaRPr lang="en-US" sz="2800" b="1" u="sng" dirty="0">
              <a:solidFill>
                <a:srgbClr val="0070C0"/>
              </a:solidFill>
              <a:cs typeface="+mj-cs"/>
            </a:endParaRPr>
          </a:p>
        </p:txBody>
      </p:sp>
      <p:sp>
        <p:nvSpPr>
          <p:cNvPr id="5" name="TextBox 4"/>
          <p:cNvSpPr txBox="1"/>
          <p:nvPr/>
        </p:nvSpPr>
        <p:spPr>
          <a:xfrm>
            <a:off x="3968151" y="1214325"/>
            <a:ext cx="4476602" cy="400110"/>
          </a:xfrm>
          <a:prstGeom prst="rect">
            <a:avLst/>
          </a:prstGeom>
          <a:solidFill>
            <a:schemeClr val="accent5">
              <a:lumMod val="20000"/>
              <a:lumOff val="80000"/>
            </a:schemeClr>
          </a:solidFill>
          <a:effectLst>
            <a:glow rad="101600">
              <a:schemeClr val="accent5">
                <a:satMod val="175000"/>
                <a:alpha val="40000"/>
              </a:schemeClr>
            </a:glow>
          </a:effectLst>
        </p:spPr>
        <p:txBody>
          <a:bodyPr wrap="square" rtlCol="0">
            <a:spAutoFit/>
          </a:bodyPr>
          <a:lstStyle/>
          <a:p>
            <a:pPr algn="r" rtl="1"/>
            <a:r>
              <a:rPr lang="ar-SA" sz="2000" dirty="0" smtClean="0">
                <a:solidFill>
                  <a:srgbClr val="002060"/>
                </a:solidFill>
                <a:cs typeface="+mj-cs"/>
              </a:rPr>
              <a:t>تنقسم البلاستيدات حسب وجود أو غياب الأصباغ إلى </a:t>
            </a:r>
            <a:endParaRPr lang="en-US" sz="2000" dirty="0">
              <a:solidFill>
                <a:srgbClr val="002060"/>
              </a:solidFill>
              <a:cs typeface="+mj-cs"/>
            </a:endParaRPr>
          </a:p>
        </p:txBody>
      </p:sp>
      <p:pic>
        <p:nvPicPr>
          <p:cNvPr id="8" name="Picture 5" descr="بلاستيدات خضرا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774" y="3503008"/>
            <a:ext cx="3495303" cy="1992312"/>
          </a:xfrm>
          <a:prstGeom prst="rect">
            <a:avLst/>
          </a:prstGeom>
          <a:noFill/>
          <a:ln>
            <a:noFill/>
          </a:ln>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5298" y="3546700"/>
            <a:ext cx="3579455" cy="1904928"/>
          </a:xfrm>
          <a:prstGeom prst="rect">
            <a:avLst/>
          </a:prstGeom>
          <a:effectLst>
            <a:glow rad="101600">
              <a:schemeClr val="accent1">
                <a:satMod val="175000"/>
                <a:alpha val="40000"/>
              </a:schemeClr>
            </a:glow>
          </a:effectLst>
        </p:spPr>
      </p:pic>
      <p:sp>
        <p:nvSpPr>
          <p:cNvPr id="10" name="Rectangle 9"/>
          <p:cNvSpPr/>
          <p:nvPr/>
        </p:nvSpPr>
        <p:spPr>
          <a:xfrm>
            <a:off x="905774" y="1856908"/>
            <a:ext cx="7538979" cy="954107"/>
          </a:xfrm>
          <a:prstGeom prst="rect">
            <a:avLst/>
          </a:prstGeom>
          <a:solidFill>
            <a:schemeClr val="accent5">
              <a:lumMod val="20000"/>
              <a:lumOff val="80000"/>
            </a:schemeClr>
          </a:solidFill>
          <a:effectLst>
            <a:glow rad="101600">
              <a:schemeClr val="accent5">
                <a:satMod val="175000"/>
                <a:alpha val="40000"/>
              </a:schemeClr>
            </a:glow>
          </a:effectLst>
        </p:spPr>
        <p:txBody>
          <a:bodyPr wrap="square">
            <a:spAutoFit/>
          </a:bodyPr>
          <a:lstStyle/>
          <a:p>
            <a:pPr lvl="0" algn="just" rtl="1"/>
            <a:r>
              <a:rPr lang="ar-SA" sz="2000" b="1" dirty="0">
                <a:solidFill>
                  <a:srgbClr val="002060"/>
                </a:solidFill>
                <a:cs typeface="Times New Roman" panose="02020603050405020304" pitchFamily="18" charset="0"/>
              </a:rPr>
              <a:t>بلاستيدات خضراء (</a:t>
            </a:r>
            <a:r>
              <a:rPr lang="en-US" sz="2000" b="1" dirty="0">
                <a:solidFill>
                  <a:srgbClr val="002060"/>
                </a:solidFill>
                <a:latin typeface="Times New Roman" panose="02020603050405020304" pitchFamily="18" charset="0"/>
                <a:cs typeface="Times New Roman" panose="02020603050405020304" pitchFamily="18" charset="0"/>
              </a:rPr>
              <a:t>Chloroplasts</a:t>
            </a:r>
            <a:r>
              <a:rPr lang="ar-SA" sz="2000" b="1" dirty="0" smtClean="0">
                <a:solidFill>
                  <a:srgbClr val="002060"/>
                </a:solidFill>
                <a:cs typeface="Times New Roman" panose="02020603050405020304" pitchFamily="18" charset="0"/>
              </a:rPr>
              <a:t>)</a:t>
            </a:r>
            <a:endParaRPr lang="en-US" sz="2000" b="1" dirty="0" smtClean="0">
              <a:solidFill>
                <a:srgbClr val="002060"/>
              </a:solidFill>
              <a:cs typeface="Times New Roman" panose="02020603050405020304" pitchFamily="18" charset="0"/>
            </a:endParaRPr>
          </a:p>
          <a:p>
            <a:pPr lvl="0" algn="just" rtl="1"/>
            <a:r>
              <a:rPr lang="ar-SA" dirty="0" smtClean="0">
                <a:solidFill>
                  <a:srgbClr val="002060"/>
                </a:solidFill>
                <a:cs typeface="Times New Roman" panose="02020603050405020304" pitchFamily="18" charset="0"/>
              </a:rPr>
              <a:t>و يوجد هذا النوع من البلاستيدات في الأنسجة التمثيلية (النسيج الوسطي للورقة والأجزاء القريبة من الضوء) وقد توجد أحياناً في الأجزاء البعيدة عن الضوء مثل الجنين وبرنشيمة الأنسجة الوعائية. </a:t>
            </a:r>
            <a:endParaRPr lang="ar-SA" sz="16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409970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389" y="562875"/>
            <a:ext cx="2725947" cy="2062103"/>
          </a:xfrm>
          <a:prstGeom prst="rect">
            <a:avLst/>
          </a:prstGeom>
          <a:effectLst>
            <a:glow rad="101600">
              <a:schemeClr val="accent5">
                <a:satMod val="175000"/>
                <a:alpha val="40000"/>
              </a:schemeClr>
            </a:glow>
          </a:effectLst>
        </p:spPr>
      </p:pic>
      <p:sp>
        <p:nvSpPr>
          <p:cNvPr id="5" name="TextBox 4"/>
          <p:cNvSpPr txBox="1"/>
          <p:nvPr/>
        </p:nvSpPr>
        <p:spPr>
          <a:xfrm>
            <a:off x="3976775" y="3048286"/>
            <a:ext cx="4844623" cy="2062103"/>
          </a:xfrm>
          <a:prstGeom prst="rect">
            <a:avLst/>
          </a:prstGeom>
          <a:solidFill>
            <a:schemeClr val="accent5">
              <a:lumMod val="20000"/>
              <a:lumOff val="80000"/>
            </a:schemeClr>
          </a:solidFill>
          <a:effectLst>
            <a:glow rad="101600">
              <a:schemeClr val="accent5">
                <a:satMod val="175000"/>
                <a:alpha val="40000"/>
              </a:schemeClr>
            </a:glow>
          </a:effectLst>
        </p:spPr>
        <p:txBody>
          <a:bodyPr wrap="square" rtlCol="0">
            <a:spAutoFit/>
          </a:bodyPr>
          <a:lstStyle/>
          <a:p>
            <a:pPr algn="r" rtl="1"/>
            <a:r>
              <a:rPr lang="ar-SA" sz="2000" b="1" dirty="0" smtClean="0">
                <a:cs typeface="+mj-cs"/>
              </a:rPr>
              <a:t>بلاستيدات عديمة اللون (</a:t>
            </a:r>
            <a:r>
              <a:rPr lang="en-US" sz="2000" b="1" dirty="0" smtClean="0">
                <a:latin typeface="Times New Roman" panose="02020603050405020304" pitchFamily="18" charset="0"/>
                <a:cs typeface="Times New Roman" panose="02020603050405020304" pitchFamily="18" charset="0"/>
              </a:rPr>
              <a:t>Leucoplasts</a:t>
            </a:r>
            <a:r>
              <a:rPr lang="ar-SA" sz="2000" b="1" dirty="0" smtClean="0">
                <a:cs typeface="+mj-cs"/>
              </a:rPr>
              <a:t>)</a:t>
            </a:r>
          </a:p>
          <a:p>
            <a:pPr algn="just" rtl="1"/>
            <a:r>
              <a:rPr lang="ar-SA" dirty="0" smtClean="0">
                <a:cs typeface="+mj-cs"/>
              </a:rPr>
              <a:t>بلاستيدات غير واضحة التحديد وهي كتل صغيرة من البروتوبلازم متفاوتة في الشكل وغير ثابتة تتجمع عادة قرب النواة وتوجد عادة في الخلايا البالغة البعيدة عن الضوء كالنخاع بالساق وكثير من الأجزاء الأرضية وكذلك توجد في خلايا البشرة وتعتبر البلاستيدات عديمة اللون أماكن لتجميع مادة النشأ، وعندما تختص لهذا الغرض يطلق عليها بلاستيدات نشوية (</a:t>
            </a:r>
            <a:r>
              <a:rPr lang="en-US" dirty="0" err="1" smtClean="0">
                <a:latin typeface="Times New Roman" panose="02020603050405020304" pitchFamily="18" charset="0"/>
                <a:cs typeface="Times New Roman" panose="02020603050405020304" pitchFamily="18" charset="0"/>
              </a:rPr>
              <a:t>Amyloplasts</a:t>
            </a:r>
            <a:r>
              <a:rPr lang="ar-SA" dirty="0" smtClean="0">
                <a:cs typeface="+mj-cs"/>
              </a:rPr>
              <a:t>)</a:t>
            </a:r>
            <a:endParaRPr lang="en-US" sz="1600" dirty="0">
              <a:cs typeface="+mj-cs"/>
            </a:endParaRPr>
          </a:p>
        </p:txBody>
      </p:sp>
      <p:sp>
        <p:nvSpPr>
          <p:cNvPr id="6" name="Rectangle 5"/>
          <p:cNvSpPr/>
          <p:nvPr/>
        </p:nvSpPr>
        <p:spPr>
          <a:xfrm>
            <a:off x="3976776" y="562875"/>
            <a:ext cx="4844623" cy="2062103"/>
          </a:xfrm>
          <a:prstGeom prst="rect">
            <a:avLst/>
          </a:prstGeom>
          <a:solidFill>
            <a:schemeClr val="accent5">
              <a:lumMod val="20000"/>
              <a:lumOff val="80000"/>
            </a:schemeClr>
          </a:solidFill>
          <a:effectLst>
            <a:glow rad="101600">
              <a:schemeClr val="accent5">
                <a:satMod val="175000"/>
                <a:alpha val="40000"/>
              </a:schemeClr>
            </a:glow>
          </a:effectLst>
        </p:spPr>
        <p:txBody>
          <a:bodyPr wrap="square">
            <a:spAutoFit/>
          </a:bodyPr>
          <a:lstStyle/>
          <a:p>
            <a:pPr lvl="0" algn="just" rtl="1"/>
            <a:r>
              <a:rPr lang="ar-SA" sz="2000" b="1" dirty="0">
                <a:solidFill>
                  <a:prstClr val="black"/>
                </a:solidFill>
                <a:cs typeface="Times New Roman" panose="02020603050405020304" pitchFamily="18" charset="0"/>
              </a:rPr>
              <a:t>بلاستيدات ملونة (</a:t>
            </a:r>
            <a:r>
              <a:rPr lang="en-US" sz="2000" b="1" dirty="0" err="1">
                <a:solidFill>
                  <a:prstClr val="black"/>
                </a:solidFill>
                <a:latin typeface="Times New Roman" panose="02020603050405020304" pitchFamily="18" charset="0"/>
                <a:cs typeface="Times New Roman" panose="02020603050405020304" pitchFamily="18" charset="0"/>
              </a:rPr>
              <a:t>Chromoplasts</a:t>
            </a:r>
            <a:r>
              <a:rPr lang="ar-SA" sz="2000" b="1" dirty="0" smtClean="0">
                <a:solidFill>
                  <a:prstClr val="black"/>
                </a:solidFill>
                <a:cs typeface="Times New Roman" panose="02020603050405020304" pitchFamily="18" charset="0"/>
              </a:rPr>
              <a:t>)</a:t>
            </a:r>
          </a:p>
          <a:p>
            <a:pPr lvl="0" algn="just" rtl="1"/>
            <a:r>
              <a:rPr lang="ar-SA" dirty="0" smtClean="0">
                <a:solidFill>
                  <a:prstClr val="black"/>
                </a:solidFill>
                <a:cs typeface="Times New Roman" panose="02020603050405020304" pitchFamily="18" charset="0"/>
              </a:rPr>
              <a:t>تأخذ البلاستيدات الملونة أشكالاً متعددة فمنها المستطيلة والمفصصة والزاوية والمستديرة وعادة ما تكون صفراء أو برتقالية وتتبع الأصباغ المسؤولة عن هذه الألوان أشباه الكاروتينات. والبلاستيدات الملونة قد تحتوي على بلورات أشباه الكاروتين كما في الجزر وثمرة الطماطم أو حزم من خيوط تحت مجهرية كما في الفلفل الأحمر. </a:t>
            </a:r>
            <a:endParaRPr lang="ar-SA" sz="1600" dirty="0">
              <a:solidFill>
                <a:prstClr val="black"/>
              </a:solidFill>
              <a:cs typeface="Times New Roman" panose="02020603050405020304" pitchFamily="18" charset="0"/>
            </a:endParaRPr>
          </a:p>
        </p:txBody>
      </p:sp>
      <p:pic>
        <p:nvPicPr>
          <p:cNvPr id="5122" name="Picture 2" descr="amyloplast - Keyword Search - Science Photo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389" y="3048286"/>
            <a:ext cx="2725947" cy="2339102"/>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638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598613" y="314325"/>
            <a:ext cx="5651500" cy="522288"/>
          </a:xfrm>
          <a:prstGeom prst="rect">
            <a:avLst/>
          </a:prstGeom>
          <a:noFill/>
          <a:ln>
            <a:noFill/>
          </a:ln>
          <a:effectLst/>
        </p:spPr>
        <p:txBody>
          <a:bodyPr>
            <a:spAutoFit/>
          </a:bodyPr>
          <a:lstStyle>
            <a:lvl1pPr marL="342900" indent="-342900"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ar-SA" altLang="en-US" sz="2800" b="1" u="sng" dirty="0">
                <a:solidFill>
                  <a:schemeClr val="accent6">
                    <a:lumMod val="50000"/>
                  </a:schemeClr>
                </a:solidFill>
                <a:latin typeface="Times New Roman" panose="02020603050405020304" pitchFamily="18" charset="0"/>
                <a:cs typeface="Times New Roman" panose="02020603050405020304" pitchFamily="18" charset="0"/>
              </a:rPr>
              <a:t>حبيبات النشاء (مركبات كربوهيدراتية)</a:t>
            </a:r>
          </a:p>
        </p:txBody>
      </p:sp>
      <p:sp>
        <p:nvSpPr>
          <p:cNvPr id="5" name="Rectangle 4"/>
          <p:cNvSpPr/>
          <p:nvPr/>
        </p:nvSpPr>
        <p:spPr>
          <a:xfrm>
            <a:off x="1154757" y="2646812"/>
            <a:ext cx="7351058" cy="1015663"/>
          </a:xfrm>
          <a:prstGeom prst="rect">
            <a:avLst/>
          </a:prstGeom>
          <a:solidFill>
            <a:schemeClr val="accent6">
              <a:lumMod val="20000"/>
              <a:lumOff val="80000"/>
            </a:schemeClr>
          </a:solidFill>
          <a:effectLst>
            <a:glow rad="101600">
              <a:schemeClr val="accent6">
                <a:satMod val="175000"/>
                <a:alpha val="40000"/>
              </a:schemeClr>
            </a:glow>
          </a:effectLst>
        </p:spPr>
        <p:txBody>
          <a:bodyPr wrap="square">
            <a:spAutoFit/>
          </a:bodyP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altLang="en-US" sz="2000" i="0" u="none" strike="noStrike" kern="0" cap="none" spc="0" normalizeH="0" baseline="0" noProof="0" dirty="0" smtClean="0">
                <a:ln>
                  <a:noFill/>
                </a:ln>
                <a:solidFill>
                  <a:prstClr val="black"/>
                </a:solidFill>
                <a:effectLst/>
                <a:uLnTx/>
                <a:uFillTx/>
                <a:latin typeface="Arial" panose="020B0604020202020204" pitchFamily="34" charset="0"/>
                <a:cs typeface="Times New Roman" panose="02020603050405020304" pitchFamily="18" charset="0"/>
              </a:rPr>
              <a:t>حبيبات النشأ ذات أشكال مختلفة وتختلف أيضاً في موضع السرة وعددها وهي قد تكون:</a:t>
            </a: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altLang="en-US" sz="2000" i="0" u="none" strike="noStrike" kern="0" cap="none" spc="0" normalizeH="0" baseline="0" noProof="0" dirty="0" smtClean="0">
                <a:ln>
                  <a:noFill/>
                </a:ln>
                <a:solidFill>
                  <a:prstClr val="black"/>
                </a:solidFill>
                <a:effectLst/>
                <a:uLnTx/>
                <a:uFillTx/>
                <a:latin typeface="Arial" panose="020B0604020202020204" pitchFamily="34" charset="0"/>
                <a:cs typeface="Times New Roman" panose="02020603050405020304" pitchFamily="18" charset="0"/>
              </a:rPr>
              <a:t>حبيبة نشأ بسيطة (</a:t>
            </a:r>
            <a:r>
              <a:rPr kumimoji="0" lang="en-US" altLang="en-US" sz="200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Simple</a:t>
            </a:r>
            <a:r>
              <a:rPr kumimoji="0" lang="ar-SA" altLang="en-US" sz="2000" i="0" u="none" strike="noStrike" kern="0" cap="none" spc="0" normalizeH="0" baseline="0" noProof="0" dirty="0" smtClean="0">
                <a:ln>
                  <a:noFill/>
                </a:ln>
                <a:solidFill>
                  <a:prstClr val="black"/>
                </a:solidFill>
                <a:effectLst/>
                <a:uLnTx/>
                <a:uFillTx/>
                <a:latin typeface="Arial" panose="020B0604020202020204" pitchFamily="34" charset="0"/>
                <a:cs typeface="Times New Roman" panose="02020603050405020304" pitchFamily="18" charset="0"/>
              </a:rPr>
              <a:t>) </a:t>
            </a:r>
            <a:r>
              <a:rPr kumimoji="0" lang="ar-SA" altLang="en-US" sz="2000" i="0" u="none" strike="noStrike" kern="0" cap="none" spc="0" normalizeH="0" baseline="0" noProof="0" dirty="0">
                <a:ln>
                  <a:noFill/>
                </a:ln>
                <a:solidFill>
                  <a:prstClr val="black"/>
                </a:solidFill>
                <a:effectLst/>
                <a:uLnTx/>
                <a:uFillTx/>
                <a:latin typeface="Arial" panose="020B0604020202020204" pitchFamily="34" charset="0"/>
                <a:cs typeface="Times New Roman" panose="02020603050405020304" pitchFamily="18" charset="0"/>
              </a:rPr>
              <a:t>: يتجمع النشا حول نقطة واحدة تسمى السرة في طبقات متتالية</a:t>
            </a: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altLang="en-US" sz="2000" i="0" u="none" strike="noStrike" kern="0" cap="none" spc="0" normalizeH="0" baseline="0" noProof="0" dirty="0" smtClean="0">
                <a:ln>
                  <a:noFill/>
                </a:ln>
                <a:solidFill>
                  <a:prstClr val="black"/>
                </a:solidFill>
                <a:effectLst/>
                <a:uLnTx/>
                <a:uFillTx/>
                <a:latin typeface="Arial" panose="020B0604020202020204" pitchFamily="34" charset="0"/>
                <a:cs typeface="Times New Roman" panose="02020603050405020304" pitchFamily="18" charset="0"/>
              </a:rPr>
              <a:t>حبيبة نشأ مركبة</a:t>
            </a:r>
            <a:r>
              <a:rPr kumimoji="0" lang="ar-SA" altLang="en-US" sz="2000" i="0" u="none" strike="noStrike" kern="0" cap="none" spc="0" normalizeH="0" noProof="0" dirty="0" smtClean="0">
                <a:ln>
                  <a:noFill/>
                </a:ln>
                <a:solidFill>
                  <a:prstClr val="black"/>
                </a:solidFill>
                <a:effectLst/>
                <a:uLnTx/>
                <a:uFillTx/>
                <a:latin typeface="Arial" panose="020B0604020202020204" pitchFamily="34" charset="0"/>
                <a:cs typeface="Times New Roman" panose="02020603050405020304" pitchFamily="18" charset="0"/>
              </a:rPr>
              <a:t> (</a:t>
            </a:r>
            <a:r>
              <a:rPr kumimoji="0" lang="en-US" altLang="en-US" sz="2000" i="0" u="none" strike="noStrike" kern="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Compound</a:t>
            </a:r>
            <a:r>
              <a:rPr kumimoji="0" lang="ar-SA" altLang="en-US" sz="2000" i="0" u="none" strike="noStrike" kern="0" cap="none" spc="0" normalizeH="0" noProof="0" dirty="0" smtClean="0">
                <a:ln>
                  <a:noFill/>
                </a:ln>
                <a:solidFill>
                  <a:prstClr val="black"/>
                </a:solidFill>
                <a:effectLst/>
                <a:uLnTx/>
                <a:uFillTx/>
                <a:latin typeface="Arial" panose="020B0604020202020204" pitchFamily="34" charset="0"/>
                <a:cs typeface="Times New Roman" panose="02020603050405020304" pitchFamily="18" charset="0"/>
              </a:rPr>
              <a:t>)</a:t>
            </a:r>
            <a:r>
              <a:rPr kumimoji="0" lang="ar-SA" altLang="en-US" sz="2000" i="0" u="none" strike="noStrike" kern="0" cap="none" spc="0" normalizeH="0" baseline="0" noProof="0" dirty="0" smtClean="0">
                <a:ln>
                  <a:noFill/>
                </a:ln>
                <a:solidFill>
                  <a:prstClr val="black"/>
                </a:solidFill>
                <a:effectLst/>
                <a:uLnTx/>
                <a:uFillTx/>
                <a:latin typeface="Arial" panose="020B0604020202020204" pitchFamily="34" charset="0"/>
                <a:cs typeface="Times New Roman" panose="02020603050405020304" pitchFamily="18" charset="0"/>
              </a:rPr>
              <a:t>: </a:t>
            </a:r>
            <a:r>
              <a:rPr kumimoji="0" lang="ar-SA" altLang="en-US" sz="2000" i="0" u="none" strike="noStrike" kern="0" cap="none" spc="0" normalizeH="0" baseline="0" noProof="0" dirty="0">
                <a:ln>
                  <a:noFill/>
                </a:ln>
                <a:solidFill>
                  <a:prstClr val="black"/>
                </a:solidFill>
                <a:effectLst/>
                <a:uLnTx/>
                <a:uFillTx/>
                <a:latin typeface="Arial" panose="020B0604020202020204" pitchFamily="34" charset="0"/>
                <a:cs typeface="Times New Roman" panose="02020603050405020304" pitchFamily="18" charset="0"/>
              </a:rPr>
              <a:t>يتجمع النشا حول أكثر من سرة في الحبيبة الواحدة </a:t>
            </a:r>
            <a:endParaRPr kumimoji="0" lang="en-US" altLang="en-US" sz="200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 name="TextBox 5"/>
          <p:cNvSpPr txBox="1"/>
          <p:nvPr/>
        </p:nvSpPr>
        <p:spPr>
          <a:xfrm>
            <a:off x="1154756" y="1079993"/>
            <a:ext cx="7351058" cy="1323439"/>
          </a:xfrm>
          <a:prstGeom prst="rect">
            <a:avLst/>
          </a:prstGeom>
          <a:solidFill>
            <a:schemeClr val="accent6">
              <a:lumMod val="20000"/>
              <a:lumOff val="80000"/>
            </a:schemeClr>
          </a:solidFill>
          <a:effectLst>
            <a:glow rad="101600">
              <a:schemeClr val="accent6">
                <a:satMod val="175000"/>
                <a:alpha val="40000"/>
              </a:schemeClr>
            </a:glow>
          </a:effectLst>
        </p:spPr>
        <p:txBody>
          <a:bodyPr wrap="square" rtlCol="0">
            <a:spAutoFit/>
          </a:bodyPr>
          <a:lstStyle/>
          <a:p>
            <a:pPr algn="just" rtl="1"/>
            <a:r>
              <a:rPr lang="ar-SA" sz="2000" dirty="0" smtClean="0">
                <a:cs typeface="+mj-cs"/>
              </a:rPr>
              <a:t>هو من أهم المواد غير البروتوبلازمية ويتكون على هيئة حبيبات تنشأ في البلاستيدات. ويعتبر من أكثر المواد الكربوهيدراتية انتشاراً في عالم النبات. فخلال التركيب الضوئي يتكون النشأ في البلاستيدات الخضر وأخيراً يتحلل ثم يعاد تكوينه كنشأ تخزيني في البلاستيدات النشوية (</a:t>
            </a:r>
            <a:r>
              <a:rPr lang="en-US" sz="2000" dirty="0" err="1" smtClean="0">
                <a:latin typeface="Times New Roman" panose="02020603050405020304" pitchFamily="18" charset="0"/>
                <a:cs typeface="Times New Roman" panose="02020603050405020304" pitchFamily="18" charset="0"/>
              </a:rPr>
              <a:t>Amyloplast</a:t>
            </a:r>
            <a:r>
              <a:rPr lang="ar-SA" sz="2000" dirty="0" smtClean="0">
                <a:cs typeface="+mj-cs"/>
              </a:rPr>
              <a:t>) التي قد تحتوي على واحدة أو أكثر من حبيبات النشأ.</a:t>
            </a:r>
            <a:endParaRPr lang="en-US" sz="2000" dirty="0">
              <a:cs typeface="+mj-cs"/>
            </a:endParaRPr>
          </a:p>
        </p:txBody>
      </p:sp>
      <p:pic>
        <p:nvPicPr>
          <p:cNvPr id="7" name="Picture 4" descr="حبيبة نشآ ذآت سره شق في الفاصولي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1117" y="4011284"/>
            <a:ext cx="2020944" cy="1930422"/>
          </a:xfrm>
          <a:prstGeom prst="rect">
            <a:avLst/>
          </a:prstGeom>
          <a:noFill/>
          <a:ln>
            <a:noFill/>
          </a:ln>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حبيبه نشا بسيطه ذات سره مركزي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537" y="4011284"/>
            <a:ext cx="2102936" cy="1930422"/>
          </a:xfrm>
          <a:prstGeom prst="rect">
            <a:avLst/>
          </a:prstGeom>
          <a:noFill/>
          <a:ln>
            <a:noFill/>
          </a:ln>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نشآ بسيطه"/>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705" y="4011284"/>
            <a:ext cx="2142521" cy="1930422"/>
          </a:xfrm>
          <a:prstGeom prst="rect">
            <a:avLst/>
          </a:prstGeom>
          <a:noFill/>
          <a:ln>
            <a:noFill/>
          </a:ln>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مربع نص 7"/>
          <p:cNvSpPr txBox="1">
            <a:spLocks noChangeArrowheads="1"/>
          </p:cNvSpPr>
          <p:nvPr/>
        </p:nvSpPr>
        <p:spPr bwMode="auto">
          <a:xfrm>
            <a:off x="3797300" y="5941705"/>
            <a:ext cx="1984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en-US" sz="2000" b="1" dirty="0">
                <a:solidFill>
                  <a:srgbClr val="065228"/>
                </a:solidFill>
                <a:latin typeface="Arial" panose="020B0604020202020204" pitchFamily="34" charset="0"/>
              </a:rPr>
              <a:t>مركبة ذات شق طولي</a:t>
            </a:r>
          </a:p>
        </p:txBody>
      </p:sp>
      <p:sp>
        <p:nvSpPr>
          <p:cNvPr id="11" name="مربع نص 8"/>
          <p:cNvSpPr txBox="1">
            <a:spLocks noChangeArrowheads="1"/>
          </p:cNvSpPr>
          <p:nvPr/>
        </p:nvSpPr>
        <p:spPr bwMode="auto">
          <a:xfrm>
            <a:off x="1681630" y="5941765"/>
            <a:ext cx="1428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en-US" sz="2000" b="1" dirty="0">
                <a:solidFill>
                  <a:srgbClr val="065228"/>
                </a:solidFill>
                <a:latin typeface="Arial" panose="020B0604020202020204" pitchFamily="34" charset="0"/>
              </a:rPr>
              <a:t>بسيطة</a:t>
            </a:r>
          </a:p>
        </p:txBody>
      </p:sp>
      <p:sp>
        <p:nvSpPr>
          <p:cNvPr id="12" name="مربع نص 9"/>
          <p:cNvSpPr txBox="1">
            <a:spLocks noChangeArrowheads="1"/>
          </p:cNvSpPr>
          <p:nvPr/>
        </p:nvSpPr>
        <p:spPr bwMode="auto">
          <a:xfrm>
            <a:off x="6642894" y="5943564"/>
            <a:ext cx="1214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en-US" sz="2000" b="1" dirty="0">
                <a:solidFill>
                  <a:srgbClr val="065228"/>
                </a:solidFill>
                <a:latin typeface="Arial" panose="020B0604020202020204" pitchFamily="34" charset="0"/>
              </a:rPr>
              <a:t>مركبة </a:t>
            </a:r>
          </a:p>
        </p:txBody>
      </p:sp>
    </p:spTree>
    <p:extLst>
      <p:ext uri="{BB962C8B-B14F-4D97-AF65-F5344CB8AC3E}">
        <p14:creationId xmlns:p14="http://schemas.microsoft.com/office/powerpoint/2010/main" val="315589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7515" y="278888"/>
            <a:ext cx="5886450" cy="522287"/>
          </a:xfrm>
          <a:prstGeom prst="rect">
            <a:avLst/>
          </a:prstGeom>
        </p:spPr>
        <p:txBody>
          <a:bodyPr>
            <a:spAutoFit/>
          </a:bodyPr>
          <a:lstStyle/>
          <a:p>
            <a:pPr algn="ctr" rtl="1" eaLnBrk="1" hangingPunct="1">
              <a:defRPr/>
            </a:pPr>
            <a:r>
              <a:rPr lang="ar-SA" altLang="en-US" sz="2800" b="1" dirty="0">
                <a:solidFill>
                  <a:srgbClr val="065228"/>
                </a:solidFill>
                <a:latin typeface="Times New Roman" panose="02020603050405020304" pitchFamily="18" charset="0"/>
                <a:ea typeface="+mj-ea"/>
                <a:cs typeface="Times New Roman" panose="02020603050405020304" pitchFamily="18" charset="0"/>
              </a:rPr>
              <a:t>حبيبات الاليرون (مركبات بروتينية)</a:t>
            </a:r>
            <a:endParaRPr lang="en-US" sz="1100" b="1" dirty="0">
              <a:solidFill>
                <a:srgbClr val="065228"/>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725" y="3067792"/>
            <a:ext cx="3212748" cy="2411703"/>
          </a:xfrm>
          <a:prstGeom prst="rect">
            <a:avLst/>
          </a:prstGeom>
          <a:effectLst>
            <a:glow rad="101600">
              <a:schemeClr val="accent6">
                <a:satMod val="175000"/>
                <a:alpha val="40000"/>
              </a:schemeClr>
            </a:glo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513" y="3067792"/>
            <a:ext cx="2800429" cy="2424288"/>
          </a:xfrm>
          <a:prstGeom prst="rect">
            <a:avLst/>
          </a:prstGeom>
          <a:effectLst>
            <a:glow rad="101600">
              <a:schemeClr val="accent6">
                <a:satMod val="175000"/>
                <a:alpha val="40000"/>
              </a:schemeClr>
            </a:glow>
          </a:effectLst>
        </p:spPr>
      </p:pic>
      <p:sp>
        <p:nvSpPr>
          <p:cNvPr id="8" name="Rectangle 7"/>
          <p:cNvSpPr>
            <a:spLocks noChangeArrowheads="1"/>
          </p:cNvSpPr>
          <p:nvPr/>
        </p:nvSpPr>
        <p:spPr bwMode="auto">
          <a:xfrm>
            <a:off x="5904824" y="5568295"/>
            <a:ext cx="21403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ar-SA" altLang="en-US" sz="2000" b="1" dirty="0">
                <a:solidFill>
                  <a:srgbClr val="065228"/>
                </a:solidFill>
                <a:latin typeface="Calibri" panose="020F0502020204030204" pitchFamily="34" charset="0"/>
              </a:rPr>
              <a:t>طبقه الأليرون في القمح</a:t>
            </a:r>
            <a:endParaRPr lang="en-US" altLang="en-US" sz="2000" b="1" dirty="0">
              <a:solidFill>
                <a:srgbClr val="065228"/>
              </a:solidFill>
              <a:latin typeface="Calibri" panose="020F0502020204030204" pitchFamily="34" charset="0"/>
            </a:endParaRPr>
          </a:p>
        </p:txBody>
      </p:sp>
      <p:sp>
        <p:nvSpPr>
          <p:cNvPr id="9" name="Rectangle 8"/>
          <p:cNvSpPr>
            <a:spLocks noChangeArrowheads="1"/>
          </p:cNvSpPr>
          <p:nvPr/>
        </p:nvSpPr>
        <p:spPr bwMode="auto">
          <a:xfrm>
            <a:off x="1473122" y="5555418"/>
            <a:ext cx="25948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ar-SA" altLang="en-US" sz="2000" b="1" dirty="0">
                <a:solidFill>
                  <a:srgbClr val="065228"/>
                </a:solidFill>
                <a:latin typeface="Calibri" panose="020F0502020204030204" pitchFamily="34" charset="0"/>
              </a:rPr>
              <a:t>حبيبات الأليرون في بذور الخروع</a:t>
            </a:r>
          </a:p>
        </p:txBody>
      </p:sp>
      <p:sp>
        <p:nvSpPr>
          <p:cNvPr id="10" name="Rectangle 9"/>
          <p:cNvSpPr/>
          <p:nvPr/>
        </p:nvSpPr>
        <p:spPr>
          <a:xfrm>
            <a:off x="1267513" y="839945"/>
            <a:ext cx="7237959" cy="1938992"/>
          </a:xfrm>
          <a:prstGeom prst="rect">
            <a:avLst/>
          </a:prstGeom>
          <a:solidFill>
            <a:schemeClr val="accent6">
              <a:lumMod val="20000"/>
              <a:lumOff val="80000"/>
            </a:schemeClr>
          </a:solidFill>
          <a:effectLst>
            <a:glow rad="101600">
              <a:schemeClr val="accent6">
                <a:satMod val="175000"/>
                <a:alpha val="40000"/>
              </a:schemeClr>
            </a:glow>
          </a:effectLst>
        </p:spPr>
        <p:txBody>
          <a:bodyPr wrap="square">
            <a:spAutoFit/>
          </a:bodyPr>
          <a:lstStyle/>
          <a:p>
            <a:pPr algn="just" rtl="1" eaLnBrk="1" hangingPunct="1">
              <a:spcBef>
                <a:spcPct val="20000"/>
              </a:spcBef>
              <a:defRPr/>
            </a:pPr>
            <a:r>
              <a:rPr lang="ar-SA" altLang="en-US" sz="2000" dirty="0" smtClean="0">
                <a:solidFill>
                  <a:prstClr val="black"/>
                </a:solidFill>
                <a:latin typeface="Calibri"/>
                <a:cs typeface="+mj-cs"/>
              </a:rPr>
              <a:t>هي المكونات الأساسية للأجسام البروتوبلازمية الحية وتختزن في الثمار والبذور لعدة أنواع من النباتات وتوجد على صورة متبلورة وغير متبلورة . فغير متبلورة تكون على شكل  أشباه كرات (</a:t>
            </a:r>
            <a:r>
              <a:rPr lang="en-US" altLang="en-US" sz="2000" dirty="0" smtClean="0">
                <a:solidFill>
                  <a:prstClr val="black"/>
                </a:solidFill>
                <a:latin typeface="Times New Roman" panose="02020603050405020304" pitchFamily="18" charset="0"/>
                <a:cs typeface="Times New Roman" panose="02020603050405020304" pitchFamily="18" charset="0"/>
              </a:rPr>
              <a:t>Globoids</a:t>
            </a:r>
            <a:r>
              <a:rPr lang="ar-SA" altLang="en-US" sz="2000" dirty="0" smtClean="0">
                <a:solidFill>
                  <a:prstClr val="black"/>
                </a:solidFill>
                <a:latin typeface="Calibri"/>
                <a:cs typeface="+mj-cs"/>
              </a:rPr>
              <a:t>) أو كتل ليس لها شكل خاص بينما البروتين المتبلور يجمع بين الخواص الغروية والبلورية ولذلك فإنه يتكون من جسم شبه بلوري بروتيني (</a:t>
            </a:r>
            <a:r>
              <a:rPr lang="en-US" altLang="en-US" sz="2000" dirty="0" smtClean="0">
                <a:solidFill>
                  <a:prstClr val="black"/>
                </a:solidFill>
                <a:latin typeface="Times New Roman" panose="02020603050405020304" pitchFamily="18" charset="0"/>
                <a:cs typeface="Times New Roman" panose="02020603050405020304" pitchFamily="18" charset="0"/>
              </a:rPr>
              <a:t>Crystalloid</a:t>
            </a:r>
            <a:r>
              <a:rPr lang="ar-SA" altLang="en-US" sz="2000" dirty="0" smtClean="0">
                <a:solidFill>
                  <a:prstClr val="black"/>
                </a:solidFill>
                <a:latin typeface="Calibri"/>
                <a:cs typeface="+mj-cs"/>
              </a:rPr>
              <a:t>) وجسم شبه كروي مائي غير بروتيني (</a:t>
            </a:r>
            <a:r>
              <a:rPr lang="en-US" altLang="en-US" sz="2000" dirty="0" smtClean="0">
                <a:solidFill>
                  <a:prstClr val="black"/>
                </a:solidFill>
                <a:latin typeface="Times New Roman" panose="02020603050405020304" pitchFamily="18" charset="0"/>
                <a:cs typeface="Times New Roman" panose="02020603050405020304" pitchFamily="18" charset="0"/>
              </a:rPr>
              <a:t>Globoids</a:t>
            </a:r>
            <a:r>
              <a:rPr lang="ar-SA" altLang="en-US" sz="2000" dirty="0" smtClean="0">
                <a:solidFill>
                  <a:prstClr val="black"/>
                </a:solidFill>
                <a:latin typeface="Calibri"/>
                <a:cs typeface="+mj-cs"/>
              </a:rPr>
              <a:t>) يحاطان بغشاء رقيق من البروتين وينغمران في مادة بروتينية تختلف عن بروتين الجسم البلوري</a:t>
            </a:r>
            <a:endParaRPr lang="ar-SA" altLang="en-US" sz="2000" dirty="0">
              <a:solidFill>
                <a:prstClr val="black"/>
              </a:solidFill>
              <a:latin typeface="Calibri"/>
              <a:cs typeface="+mj-cs"/>
            </a:endParaRPr>
          </a:p>
        </p:txBody>
      </p:sp>
    </p:spTree>
    <p:extLst>
      <p:ext uri="{BB962C8B-B14F-4D97-AF65-F5344CB8AC3E}">
        <p14:creationId xmlns:p14="http://schemas.microsoft.com/office/powerpoint/2010/main" val="41895280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TotalTime>
  <Words>697</Words>
  <Application>Microsoft Office PowerPoint</Application>
  <PresentationFormat>On-screen Show (4:3)</PresentationFormat>
  <Paragraphs>52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12</cp:revision>
  <dcterms:created xsi:type="dcterms:W3CDTF">2021-02-03T14:47:11Z</dcterms:created>
  <dcterms:modified xsi:type="dcterms:W3CDTF">2021-02-03T17:13:19Z</dcterms:modified>
</cp:coreProperties>
</file>