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300" r:id="rId4"/>
    <p:sldId id="302" r:id="rId5"/>
    <p:sldId id="318" r:id="rId6"/>
    <p:sldId id="304" r:id="rId7"/>
    <p:sldId id="325" r:id="rId8"/>
    <p:sldId id="326" r:id="rId9"/>
    <p:sldId id="327" r:id="rId10"/>
    <p:sldId id="328" r:id="rId11"/>
    <p:sldId id="329" r:id="rId12"/>
    <p:sldId id="330" r:id="rId13"/>
    <p:sldId id="332" r:id="rId14"/>
    <p:sldId id="29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8A97"/>
    <a:srgbClr val="323BF2"/>
    <a:srgbClr val="E2C4D7"/>
    <a:srgbClr val="FFEFCC"/>
    <a:srgbClr val="DEE9FA"/>
    <a:srgbClr val="FF9EC1"/>
    <a:srgbClr val="FFCCCC"/>
    <a:srgbClr val="CCFFCC"/>
    <a:srgbClr val="DDFF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737"/>
  </p:normalViewPr>
  <p:slideViewPr>
    <p:cSldViewPr snapToGrid="0">
      <p:cViewPr varScale="1">
        <p:scale>
          <a:sx n="89" d="100"/>
          <a:sy n="89" d="100"/>
        </p:scale>
        <p:origin x="89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B7C5C6-E9BF-4466-AE1B-25D18F372A53}" type="datetimeFigureOut">
              <a:rPr lang="en-US" smtClean="0"/>
              <a:t>3/6/19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604FC7-1B0F-44F0-A396-CE9D336DC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791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94DD8-11C4-4E23-A16B-18DBF0294556}" type="slidenum">
              <a:rPr lang="ar-SA" smtClean="0"/>
              <a:t>14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31828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79C90AA7-2E6A-4E7F-A3CF-B2732BE8B355}" type="datetimeFigureOut">
              <a:rPr lang="en-US" smtClean="0"/>
              <a:t>3/6/19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00ED048A-1FA4-4EAC-9A82-D8865462F8A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287481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90AA7-2E6A-4E7F-A3CF-B2732BE8B355}" type="datetimeFigureOut">
              <a:rPr lang="en-US" smtClean="0"/>
              <a:t>3/6/19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D048A-1FA4-4EAC-9A82-D8865462F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7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90AA7-2E6A-4E7F-A3CF-B2732BE8B355}" type="datetimeFigureOut">
              <a:rPr lang="en-US" smtClean="0"/>
              <a:t>3/6/19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D048A-1FA4-4EAC-9A82-D8865462F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210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90AA7-2E6A-4E7F-A3CF-B2732BE8B355}" type="datetimeFigureOut">
              <a:rPr lang="en-US" smtClean="0"/>
              <a:t>3/6/19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D048A-1FA4-4EAC-9A82-D8865462F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322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90AA7-2E6A-4E7F-A3CF-B2732BE8B355}" type="datetimeFigureOut">
              <a:rPr lang="en-US" smtClean="0"/>
              <a:t>3/6/19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D048A-1FA4-4EAC-9A82-D8865462F8A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01059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90AA7-2E6A-4E7F-A3CF-B2732BE8B355}" type="datetimeFigureOut">
              <a:rPr lang="en-US" smtClean="0"/>
              <a:t>3/6/19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D048A-1FA4-4EAC-9A82-D8865462F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900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90AA7-2E6A-4E7F-A3CF-B2732BE8B355}" type="datetimeFigureOut">
              <a:rPr lang="en-US" smtClean="0"/>
              <a:t>3/6/19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D048A-1FA4-4EAC-9A82-D8865462F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487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90AA7-2E6A-4E7F-A3CF-B2732BE8B355}" type="datetimeFigureOut">
              <a:rPr lang="en-US" smtClean="0"/>
              <a:t>3/6/19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D048A-1FA4-4EAC-9A82-D8865462F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793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90AA7-2E6A-4E7F-A3CF-B2732BE8B355}" type="datetimeFigureOut">
              <a:rPr lang="en-US" smtClean="0"/>
              <a:t>3/6/19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D048A-1FA4-4EAC-9A82-D8865462F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668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90AA7-2E6A-4E7F-A3CF-B2732BE8B355}" type="datetimeFigureOut">
              <a:rPr lang="en-US" smtClean="0"/>
              <a:t>3/6/19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D048A-1FA4-4EAC-9A82-D8865462F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004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90AA7-2E6A-4E7F-A3CF-B2732BE8B355}" type="datetimeFigureOut">
              <a:rPr lang="en-US" smtClean="0"/>
              <a:t>3/6/19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D048A-1FA4-4EAC-9A82-D8865462F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914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79C90AA7-2E6A-4E7F-A3CF-B2732BE8B355}" type="datetimeFigureOut">
              <a:rPr lang="en-US" smtClean="0"/>
              <a:t>3/6/19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00ED048A-1FA4-4EAC-9A82-D8865462F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679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  <a:alpha val="2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837209" y="3895107"/>
            <a:ext cx="1490355" cy="1662546"/>
          </a:xfrm>
          <a:prstGeom prst="ellipse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1436914" y="5118266"/>
            <a:ext cx="724395" cy="760020"/>
          </a:xfrm>
          <a:prstGeom prst="star5">
            <a:avLst/>
          </a:prstGeom>
          <a:solidFill>
            <a:srgbClr val="DEE9F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1656608" y="4690753"/>
            <a:ext cx="748146" cy="736271"/>
          </a:xfrm>
          <a:prstGeom prst="star5">
            <a:avLst/>
          </a:prstGeom>
          <a:solidFill>
            <a:srgbClr val="DDFFE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978822" y="2325447"/>
            <a:ext cx="429284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spc="-5" dirty="0">
                <a:solidFill>
                  <a:schemeClr val="tx1">
                    <a:lumMod val="10000"/>
                  </a:schemeClr>
                </a:solidFill>
              </a:rPr>
              <a:t>Line Encoding</a:t>
            </a:r>
            <a:endParaRPr lang="en-US" sz="4800" dirty="0">
              <a:solidFill>
                <a:schemeClr val="tx1">
                  <a:lumMod val="10000"/>
                </a:schemeClr>
              </a:solidFill>
            </a:endParaRPr>
          </a:p>
          <a:p>
            <a:endParaRPr lang="en-US" sz="4800" dirty="0">
              <a:solidFill>
                <a:schemeClr val="bg1">
                  <a:lumMod val="2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39231" y="3206061"/>
            <a:ext cx="14798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Lab 6 – 2019/1440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1249" y="6581001"/>
            <a:ext cx="113204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75000"/>
                  </a:schemeClr>
                </a:solidFill>
              </a:rPr>
              <a:t>By: Elham Sunbu</a:t>
            </a:r>
          </a:p>
        </p:txBody>
      </p:sp>
    </p:spTree>
    <p:extLst>
      <p:ext uri="{BB962C8B-B14F-4D97-AF65-F5344CB8AC3E}">
        <p14:creationId xmlns:p14="http://schemas.microsoft.com/office/powerpoint/2010/main" val="28232613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AF3C425-91DB-5740-B000-FF1FB2237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solidFill>
            <a:schemeClr val="accent2"/>
          </a:solidFill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OUTPUT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0B6DA5-8068-5142-8760-25E031169C8E}"/>
              </a:ext>
            </a:extLst>
          </p:cNvPr>
          <p:cNvSpPr txBox="1"/>
          <p:nvPr/>
        </p:nvSpPr>
        <p:spPr>
          <a:xfrm>
            <a:off x="8076801" y="2929086"/>
            <a:ext cx="2877711" cy="461665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2">
                    <a:lumMod val="10000"/>
                  </a:schemeClr>
                </a:solidFill>
              </a:rPr>
              <a:t>Scope of encoder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5AFF133-5ED3-7840-A2BC-3F537C68FDFD}"/>
              </a:ext>
            </a:extLst>
          </p:cNvPr>
          <p:cNvSpPr/>
          <p:nvPr/>
        </p:nvSpPr>
        <p:spPr>
          <a:xfrm>
            <a:off x="8076801" y="5096048"/>
            <a:ext cx="2877711" cy="461665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l"/>
            <a:r>
              <a:rPr lang="en-US" sz="2400" b="1" dirty="0">
                <a:solidFill>
                  <a:schemeClr val="bg2">
                    <a:lumMod val="10000"/>
                  </a:schemeClr>
                </a:solidFill>
              </a:rPr>
              <a:t>Scope of decoder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C2D54EF1-4AEE-E840-8431-473F5AF32F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23" t="29475" r="28039" b="27914"/>
          <a:stretch/>
        </p:blipFill>
        <p:spPr bwMode="auto">
          <a:xfrm>
            <a:off x="1052190" y="1838152"/>
            <a:ext cx="6403033" cy="2643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69211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BDCED-D083-C143-B257-F616A399D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4759" y="3351848"/>
            <a:ext cx="9692640" cy="1325562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algn="ctr"/>
            <a:r>
              <a:rPr lang="en-US" altLang="zh-TW" dirty="0">
                <a:solidFill>
                  <a:schemeClr val="tx1">
                    <a:lumMod val="10000"/>
                  </a:schemeClr>
                </a:solidFill>
              </a:rPr>
              <a:t>Polar MAN</a:t>
            </a:r>
            <a:endParaRPr lang="en-US" dirty="0">
              <a:solidFill>
                <a:schemeClr val="tx1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1082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A9487D3-E377-E649-82C7-9CB09A2DE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solidFill>
            <a:schemeClr val="accent2"/>
          </a:solidFill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Simulink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D4433675-D1FA-164A-91F5-1B1E01A3A32C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 rotWithShape="1">
          <a:blip r:embed="rId2"/>
          <a:srcRect l="3529" t="23226" r="4265" b="39384"/>
          <a:stretch/>
        </p:blipFill>
        <p:spPr>
          <a:xfrm>
            <a:off x="323527" y="1800225"/>
            <a:ext cx="10806435" cy="4829175"/>
          </a:xfrm>
          <a:prstGeom prst="rect">
            <a:avLst/>
          </a:prstGeom>
        </p:spPr>
      </p:pic>
      <p:sp>
        <p:nvSpPr>
          <p:cNvPr id="9" name="مستطيل 3">
            <a:extLst>
              <a:ext uri="{FF2B5EF4-FFF2-40B4-BE49-F238E27FC236}">
                <a16:creationId xmlns:a16="http://schemas.microsoft.com/office/drawing/2014/main" id="{BFA0BF6B-878E-0C42-BEA8-7FE6763E59EE}"/>
              </a:ext>
            </a:extLst>
          </p:cNvPr>
          <p:cNvSpPr/>
          <p:nvPr/>
        </p:nvSpPr>
        <p:spPr>
          <a:xfrm>
            <a:off x="7215188" y="2605197"/>
            <a:ext cx="4028329" cy="41331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275499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AF3C425-91DB-5740-B000-FF1FB2237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solidFill>
            <a:schemeClr val="accent2"/>
          </a:solidFill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OUTPUT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0B6DA5-8068-5142-8760-25E031169C8E}"/>
              </a:ext>
            </a:extLst>
          </p:cNvPr>
          <p:cNvSpPr txBox="1"/>
          <p:nvPr/>
        </p:nvSpPr>
        <p:spPr>
          <a:xfrm>
            <a:off x="8076801" y="2929086"/>
            <a:ext cx="2877711" cy="461665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2">
                    <a:lumMod val="10000"/>
                  </a:schemeClr>
                </a:solidFill>
              </a:rPr>
              <a:t>Scope of encoder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5AFF133-5ED3-7840-A2BC-3F537C68FDFD}"/>
              </a:ext>
            </a:extLst>
          </p:cNvPr>
          <p:cNvSpPr/>
          <p:nvPr/>
        </p:nvSpPr>
        <p:spPr>
          <a:xfrm>
            <a:off x="8076801" y="5096048"/>
            <a:ext cx="2877711" cy="461665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l"/>
            <a:r>
              <a:rPr lang="en-US" sz="2400" b="1" dirty="0">
                <a:solidFill>
                  <a:schemeClr val="bg2">
                    <a:lumMod val="10000"/>
                  </a:schemeClr>
                </a:solidFill>
              </a:rPr>
              <a:t>Scope of decoder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AAC79FAA-E803-914F-B816-CCDE3A587F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2" t="7602" r="13031" b="11409"/>
          <a:stretch/>
        </p:blipFill>
        <p:spPr bwMode="auto">
          <a:xfrm>
            <a:off x="957263" y="1920825"/>
            <a:ext cx="6958011" cy="246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43520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رقم الشريحة 2"/>
          <p:cNvSpPr>
            <a:spLocks noGrp="1"/>
          </p:cNvSpPr>
          <p:nvPr>
            <p:ph type="sldNum" sz="quarter" idx="12"/>
          </p:nvPr>
        </p:nvSpPr>
        <p:spPr bwMode="auto">
          <a:xfrm>
            <a:off x="6457950" y="6356350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  <a:normAutofit fontScale="55000" lnSpcReduction="20000"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275A38B-A046-4FCF-AF9F-62DD063CECAF}" type="slidenum">
              <a:rPr lang="en-US" altLang="en-US" smtClean="0">
                <a:solidFill>
                  <a:srgbClr val="FFFFFF"/>
                </a:solidFill>
              </a:rPr>
              <a:pPr/>
              <a:t>14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مستطيل 3"/>
          <p:cNvSpPr/>
          <p:nvPr/>
        </p:nvSpPr>
        <p:spPr>
          <a:xfrm>
            <a:off x="762000" y="2551113"/>
            <a:ext cx="8077200" cy="11080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ar-SA" sz="6600" spc="-50" dirty="0">
                <a:solidFill>
                  <a:schemeClr val="accent2">
                    <a:lumMod val="75000"/>
                  </a:schemeClr>
                </a:solidFill>
                <a:latin typeface="Calibri"/>
                <a:cs typeface="Bold Italic Art" pitchFamily="2" charset="-78"/>
              </a:rPr>
              <a:t>Thank You</a:t>
            </a:r>
          </a:p>
        </p:txBody>
      </p:sp>
      <p:sp>
        <p:nvSpPr>
          <p:cNvPr id="7" name="Oval 6"/>
          <p:cNvSpPr/>
          <p:nvPr/>
        </p:nvSpPr>
        <p:spPr>
          <a:xfrm>
            <a:off x="854075" y="4114800"/>
            <a:ext cx="1203325" cy="12954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638300" y="4579938"/>
            <a:ext cx="838200" cy="914400"/>
          </a:xfrm>
          <a:prstGeom prst="ellipse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371600" y="3889375"/>
            <a:ext cx="990600" cy="1076325"/>
          </a:xfrm>
          <a:prstGeom prst="ellipse">
            <a:avLst/>
          </a:prstGeom>
          <a:solidFill>
            <a:srgbClr val="D4D3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974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OUTLINE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1828801"/>
            <a:ext cx="8595360" cy="2300288"/>
          </a:xfrm>
        </p:spPr>
        <p:txBody>
          <a:bodyPr/>
          <a:lstStyle/>
          <a:p>
            <a:r>
              <a:rPr lang="en-US" altLang="zh-TW" sz="2000" b="1" dirty="0">
                <a:solidFill>
                  <a:schemeClr val="bg2">
                    <a:lumMod val="10000"/>
                  </a:schemeClr>
                </a:solidFill>
              </a:rPr>
              <a:t>Polar NRZ-L with Decoder.</a:t>
            </a:r>
          </a:p>
          <a:p>
            <a:r>
              <a:rPr lang="en-US" altLang="zh-TW" sz="2000" b="1" dirty="0">
                <a:solidFill>
                  <a:schemeClr val="bg2">
                    <a:lumMod val="10000"/>
                  </a:schemeClr>
                </a:solidFill>
              </a:rPr>
              <a:t>Polar RZ with Decoder.</a:t>
            </a:r>
          </a:p>
          <a:p>
            <a:r>
              <a:rPr lang="en-US" altLang="zh-TW" sz="2000" b="1" dirty="0">
                <a:solidFill>
                  <a:schemeClr val="bg2">
                    <a:lumMod val="10000"/>
                  </a:schemeClr>
                </a:solidFill>
              </a:rPr>
              <a:t>Polar MAN with Decoder.</a:t>
            </a:r>
          </a:p>
          <a:p>
            <a:endParaRPr lang="en-US" altLang="zh-TW" sz="2000" b="1" dirty="0">
              <a:solidFill>
                <a:schemeClr val="bg2">
                  <a:lumMod val="10000"/>
                </a:schemeClr>
              </a:solidFill>
            </a:endParaRPr>
          </a:p>
          <a:p>
            <a:endParaRPr lang="en-US" sz="2000" b="1" dirty="0">
              <a:solidFill>
                <a:schemeClr val="bg2">
                  <a:lumMod val="10000"/>
                </a:schemeClr>
              </a:solidFill>
            </a:endParaRPr>
          </a:p>
          <a:p>
            <a:endParaRPr lang="en-US" altLang="x-none" sz="2000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555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BDCED-D083-C143-B257-F616A399D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4759" y="3351848"/>
            <a:ext cx="9692640" cy="1325562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algn="ctr"/>
            <a:r>
              <a:rPr lang="en-US" altLang="zh-TW" dirty="0">
                <a:solidFill>
                  <a:schemeClr val="tx1">
                    <a:lumMod val="10000"/>
                  </a:schemeClr>
                </a:solidFill>
              </a:rPr>
              <a:t>Polar NRZ-L</a:t>
            </a:r>
            <a:endParaRPr lang="en-US" dirty="0">
              <a:solidFill>
                <a:schemeClr val="tx1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87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255B2-8281-164E-9851-66B2606D5BB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Simulink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11FED02D-77B1-9446-A9EB-BFB4C5C626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375" t="28672" r="5407" b="45547"/>
          <a:stretch/>
        </p:blipFill>
        <p:spPr>
          <a:xfrm>
            <a:off x="500062" y="1691322"/>
            <a:ext cx="10587037" cy="4752341"/>
          </a:xfrm>
          <a:prstGeom prst="rect">
            <a:avLst/>
          </a:prstGeom>
        </p:spPr>
      </p:pic>
      <p:sp>
        <p:nvSpPr>
          <p:cNvPr id="7" name="مستطيل 2">
            <a:extLst>
              <a:ext uri="{FF2B5EF4-FFF2-40B4-BE49-F238E27FC236}">
                <a16:creationId xmlns:a16="http://schemas.microsoft.com/office/drawing/2014/main" id="{A639CF72-D517-094C-9E42-CD47A46DE05C}"/>
              </a:ext>
            </a:extLst>
          </p:cNvPr>
          <p:cNvSpPr/>
          <p:nvPr/>
        </p:nvSpPr>
        <p:spPr>
          <a:xfrm>
            <a:off x="5915025" y="2771347"/>
            <a:ext cx="5172073" cy="367231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08888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8C41B80-155D-F141-BF94-7D37F668E9F4}"/>
              </a:ext>
            </a:extLst>
          </p:cNvPr>
          <p:cNvSpPr/>
          <p:nvPr/>
        </p:nvSpPr>
        <p:spPr>
          <a:xfrm>
            <a:off x="1471613" y="357189"/>
            <a:ext cx="8348663" cy="764714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b">
            <a:normAutofit fontScale="92500"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5400" b="1" spc="-50" dirty="0">
                <a:solidFill>
                  <a:schemeClr val="bg2">
                    <a:lumMod val="10000"/>
                  </a:schemeClr>
                </a:solidFill>
                <a:latin typeface="+mj-lt"/>
                <a:ea typeface="+mj-ea"/>
                <a:cs typeface="+mj-cs"/>
              </a:rPr>
              <a:t>Settings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364AC801-28EF-504C-AFA2-A91616D56F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94" t="17522" r="43798" b="37795"/>
          <a:stretch/>
        </p:blipFill>
        <p:spPr>
          <a:xfrm>
            <a:off x="383666" y="1328738"/>
            <a:ext cx="4931283" cy="5200650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DEB90694-4555-324D-A9A9-E7E0695058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506" t="16061" r="16331" b="34020"/>
          <a:stretch/>
        </p:blipFill>
        <p:spPr>
          <a:xfrm>
            <a:off x="5457825" y="1507059"/>
            <a:ext cx="5515181" cy="4865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006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AF3C425-91DB-5740-B000-FF1FB2237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solidFill>
            <a:schemeClr val="accent2"/>
          </a:solidFill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OUTPUT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3CDB20-4258-1D4C-8C43-D7D3FD35E1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58" t="25018" r="5807" b="15527"/>
          <a:stretch/>
        </p:blipFill>
        <p:spPr bwMode="auto">
          <a:xfrm>
            <a:off x="5529264" y="3948747"/>
            <a:ext cx="5657850" cy="2909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B83F5C7D-AD7A-7147-8175-76C6E574CB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17" t="18536" r="21815" b="16973"/>
          <a:stretch/>
        </p:blipFill>
        <p:spPr bwMode="auto">
          <a:xfrm>
            <a:off x="224437" y="1907382"/>
            <a:ext cx="5186525" cy="3117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6798CA8-51B6-DC42-807A-2E1E243BEEDB}"/>
              </a:ext>
            </a:extLst>
          </p:cNvPr>
          <p:cNvSpPr txBox="1"/>
          <p:nvPr/>
        </p:nvSpPr>
        <p:spPr>
          <a:xfrm>
            <a:off x="7286626" y="2674223"/>
            <a:ext cx="1920719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10000"/>
                  </a:schemeClr>
                </a:solidFill>
              </a:rPr>
              <a:t>Encoder Output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1A059C-07DA-9B48-B31C-B168AE09F45C}"/>
              </a:ext>
            </a:extLst>
          </p:cNvPr>
          <p:cNvSpPr txBox="1"/>
          <p:nvPr/>
        </p:nvSpPr>
        <p:spPr>
          <a:xfrm>
            <a:off x="1857339" y="5753101"/>
            <a:ext cx="1887055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10000"/>
                  </a:schemeClr>
                </a:solidFill>
              </a:rPr>
              <a:t>Decoder Output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9EE6490-8DC7-F049-AC8D-D3E078D2573A}"/>
              </a:ext>
            </a:extLst>
          </p:cNvPr>
          <p:cNvCxnSpPr>
            <a:cxnSpLocks/>
          </p:cNvCxnSpPr>
          <p:nvPr/>
        </p:nvCxnSpPr>
        <p:spPr>
          <a:xfrm flipH="1">
            <a:off x="5729288" y="2800350"/>
            <a:ext cx="137160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C735479-3D24-B346-B3E8-2C16870E63D0}"/>
              </a:ext>
            </a:extLst>
          </p:cNvPr>
          <p:cNvCxnSpPr>
            <a:cxnSpLocks/>
          </p:cNvCxnSpPr>
          <p:nvPr/>
        </p:nvCxnSpPr>
        <p:spPr>
          <a:xfrm flipV="1">
            <a:off x="4134766" y="5938431"/>
            <a:ext cx="1004126" cy="952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4738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BDCED-D083-C143-B257-F616A399D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4759" y="3351848"/>
            <a:ext cx="9692640" cy="1325562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algn="ctr"/>
            <a:r>
              <a:rPr lang="en-US" altLang="zh-TW" b="1" dirty="0">
                <a:solidFill>
                  <a:schemeClr val="bg2">
                    <a:lumMod val="10000"/>
                  </a:schemeClr>
                </a:solidFill>
              </a:rPr>
              <a:t>Polar RZ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439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A9487D3-E377-E649-82C7-9CB09A2DE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solidFill>
            <a:schemeClr val="accent2"/>
          </a:solidFill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Simulink</a:t>
            </a: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135C3F83-8010-3E40-8F60-F900567924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33" t="16980" r="12393" b="51497"/>
          <a:stretch/>
        </p:blipFill>
        <p:spPr>
          <a:xfrm>
            <a:off x="985838" y="2153989"/>
            <a:ext cx="9802316" cy="3989635"/>
          </a:xfrm>
          <a:prstGeom prst="rect">
            <a:avLst/>
          </a:prstGeom>
        </p:spPr>
      </p:pic>
      <p:sp>
        <p:nvSpPr>
          <p:cNvPr id="8" name="مستطيل 3">
            <a:extLst>
              <a:ext uri="{FF2B5EF4-FFF2-40B4-BE49-F238E27FC236}">
                <a16:creationId xmlns:a16="http://schemas.microsoft.com/office/drawing/2014/main" id="{D5DC61F4-7299-A64F-90CF-549D79BC2390}"/>
              </a:ext>
            </a:extLst>
          </p:cNvPr>
          <p:cNvSpPr/>
          <p:nvPr/>
        </p:nvSpPr>
        <p:spPr>
          <a:xfrm>
            <a:off x="6529388" y="3176698"/>
            <a:ext cx="4085479" cy="29669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143871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8C41B80-155D-F141-BF94-7D37F668E9F4}"/>
              </a:ext>
            </a:extLst>
          </p:cNvPr>
          <p:cNvSpPr/>
          <p:nvPr/>
        </p:nvSpPr>
        <p:spPr>
          <a:xfrm>
            <a:off x="1471613" y="357189"/>
            <a:ext cx="8348663" cy="764714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b">
            <a:normAutofit fontScale="92500"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5400" b="1" spc="-50" dirty="0">
                <a:solidFill>
                  <a:schemeClr val="bg2">
                    <a:lumMod val="10000"/>
                  </a:schemeClr>
                </a:solidFill>
                <a:latin typeface="+mj-lt"/>
                <a:ea typeface="+mj-ea"/>
                <a:cs typeface="+mj-cs"/>
              </a:rPr>
              <a:t>Settings</a:t>
            </a:r>
          </a:p>
        </p:txBody>
      </p:sp>
      <p:sp>
        <p:nvSpPr>
          <p:cNvPr id="8" name="مستطيل 3">
            <a:extLst>
              <a:ext uri="{FF2B5EF4-FFF2-40B4-BE49-F238E27FC236}">
                <a16:creationId xmlns:a16="http://schemas.microsoft.com/office/drawing/2014/main" id="{0493E6C7-E464-6644-B36E-638E0FE82D10}"/>
              </a:ext>
            </a:extLst>
          </p:cNvPr>
          <p:cNvSpPr/>
          <p:nvPr/>
        </p:nvSpPr>
        <p:spPr>
          <a:xfrm>
            <a:off x="1749125" y="1575644"/>
            <a:ext cx="7726474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4320" indent="-274320" algn="just" rtl="0">
              <a:spcBef>
                <a:spcPts val="600"/>
              </a:spcBef>
              <a:buClr>
                <a:srgbClr val="00B050"/>
              </a:buClr>
              <a:buSzPct val="76000"/>
              <a:buFont typeface="Wingdings" pitchFamily="2" charset="2"/>
              <a:buChar char="§"/>
            </a:pPr>
            <a:r>
              <a:rPr lang="en-US" sz="2000" dirty="0">
                <a:solidFill>
                  <a:prstClr val="black"/>
                </a:solidFill>
              </a:rPr>
              <a:t>Change the Binary number generator parameter as in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NRZ</a:t>
            </a:r>
          </a:p>
          <a:p>
            <a:pPr marL="274320" indent="-274320" algn="just" rtl="0">
              <a:spcBef>
                <a:spcPts val="600"/>
              </a:spcBef>
              <a:buClr>
                <a:srgbClr val="00B050"/>
              </a:buClr>
              <a:buSzPct val="76000"/>
              <a:buFont typeface="Wingdings" pitchFamily="2" charset="2"/>
              <a:buChar char="§"/>
            </a:pPr>
            <a:r>
              <a:rPr lang="en-US" sz="2000" dirty="0">
                <a:solidFill>
                  <a:prstClr val="black"/>
                </a:solidFill>
              </a:rPr>
              <a:t>Change the Pulse Generators as following:</a:t>
            </a:r>
          </a:p>
        </p:txBody>
      </p:sp>
      <p:pic>
        <p:nvPicPr>
          <p:cNvPr id="9" name="Content Placeholder 5">
            <a:extLst>
              <a:ext uri="{FF2B5EF4-FFF2-40B4-BE49-F238E27FC236}">
                <a16:creationId xmlns:a16="http://schemas.microsoft.com/office/drawing/2014/main" id="{581D5ED2-E2FB-664B-854A-DED7AACF50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35" t="2814" r="32027" b="21402"/>
          <a:stretch/>
        </p:blipFill>
        <p:spPr bwMode="auto">
          <a:xfrm>
            <a:off x="3497626" y="2512745"/>
            <a:ext cx="3992540" cy="41880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70098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Custom 9">
      <a:dk1>
        <a:srgbClr val="E7E5E1"/>
      </a:dk1>
      <a:lt1>
        <a:srgbClr val="FFFFFF"/>
      </a:lt1>
      <a:dk2>
        <a:srgbClr val="EDECE9"/>
      </a:dk2>
      <a:lt2>
        <a:srgbClr val="F3F2F0"/>
      </a:lt2>
      <a:accent1>
        <a:srgbClr val="6F6F74"/>
      </a:accent1>
      <a:accent2>
        <a:srgbClr val="D2CFC7"/>
      </a:accent2>
      <a:accent3>
        <a:srgbClr val="E7E5E1"/>
      </a:accent3>
      <a:accent4>
        <a:srgbClr val="D2CFC7"/>
      </a:accent4>
      <a:accent5>
        <a:srgbClr val="E7E5E1"/>
      </a:accent5>
      <a:accent6>
        <a:srgbClr val="D2CFC7"/>
      </a:accent6>
      <a:hlink>
        <a:srgbClr val="D2CFC7"/>
      </a:hlink>
      <a:folHlink>
        <a:srgbClr val="D2CFC7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View</Template>
  <TotalTime>380</TotalTime>
  <Words>76</Words>
  <Application>Microsoft Macintosh PowerPoint</Application>
  <PresentationFormat>Widescreen</PresentationFormat>
  <Paragraphs>30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新細明體</vt:lpstr>
      <vt:lpstr>Arial</vt:lpstr>
      <vt:lpstr>Bold Italic Art</vt:lpstr>
      <vt:lpstr>Calibri</vt:lpstr>
      <vt:lpstr>Century Schoolbook</vt:lpstr>
      <vt:lpstr>Wingdings</vt:lpstr>
      <vt:lpstr>Wingdings 2</vt:lpstr>
      <vt:lpstr>View</vt:lpstr>
      <vt:lpstr>PowerPoint Presentation</vt:lpstr>
      <vt:lpstr>OUTLINE</vt:lpstr>
      <vt:lpstr>Polar NRZ-L</vt:lpstr>
      <vt:lpstr>Simulink</vt:lpstr>
      <vt:lpstr>PowerPoint Presentation</vt:lpstr>
      <vt:lpstr>OUTPUT</vt:lpstr>
      <vt:lpstr>Polar RZ </vt:lpstr>
      <vt:lpstr>Simulink</vt:lpstr>
      <vt:lpstr>PowerPoint Presentation</vt:lpstr>
      <vt:lpstr>OUTPUT</vt:lpstr>
      <vt:lpstr>Polar MAN</vt:lpstr>
      <vt:lpstr>Simulink</vt:lpstr>
      <vt:lpstr>OUTPUT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</dc:creator>
  <cp:lastModifiedBy>Elham Sunbu</cp:lastModifiedBy>
  <cp:revision>84</cp:revision>
  <dcterms:created xsi:type="dcterms:W3CDTF">2017-10-14T05:22:23Z</dcterms:created>
  <dcterms:modified xsi:type="dcterms:W3CDTF">2019-03-06T20:57:44Z</dcterms:modified>
</cp:coreProperties>
</file>