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8" r:id="rId2"/>
    <p:sldId id="258" r:id="rId3"/>
    <p:sldId id="273" r:id="rId4"/>
    <p:sldId id="280" r:id="rId5"/>
    <p:sldId id="281" r:id="rId6"/>
    <p:sldId id="282" r:id="rId7"/>
    <p:sldId id="259" r:id="rId8"/>
    <p:sldId id="275" r:id="rId9"/>
    <p:sldId id="276" r:id="rId10"/>
    <p:sldId id="270" r:id="rId11"/>
    <p:sldId id="272" r:id="rId12"/>
    <p:sldId id="284" r:id="rId13"/>
    <p:sldId id="285" r:id="rId14"/>
    <p:sldId id="292" r:id="rId15"/>
    <p:sldId id="293" r:id="rId16"/>
    <p:sldId id="289" r:id="rId17"/>
    <p:sldId id="291" r:id="rId18"/>
    <p:sldId id="288" r:id="rId19"/>
    <p:sldId id="283"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8000"/>
    <a:srgbClr val="FFCC00"/>
    <a:srgbClr val="CC3300"/>
    <a:srgbClr val="CC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4529D8DF-0D97-4C23-A949-5B59AE2C7017}" type="slidenum">
              <a:rPr lang="en-US"/>
              <a:pPr>
                <a:defRPr/>
              </a:pPr>
              <a:t>‹#›</a:t>
            </a:fld>
            <a:endParaRPr lang="en-US"/>
          </a:p>
        </p:txBody>
      </p:sp>
    </p:spTree>
    <p:extLst>
      <p:ext uri="{BB962C8B-B14F-4D97-AF65-F5344CB8AC3E}">
        <p14:creationId xmlns:p14="http://schemas.microsoft.com/office/powerpoint/2010/main" xmlns="" val="32189781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F5327B-CF05-48AC-8835-0CFC52BE57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6233AB9-C709-4BE0-AB39-0AC2199B284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403AB-17CA-43BA-90E5-1AFB886FE31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F21917-CAA7-4B2C-BF88-7DF5C99CBD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776E5-3A8B-415D-8BC3-251F737F2F6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7868EB-C9E5-4613-BF08-683A3585AF5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95708B-07A8-4705-B2D2-54FE46C78B3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CB73C55-20F3-44A1-8B44-E5EC103FA56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216AE2-9AA2-4AE3-AC78-755FF2CEFC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F314FD3-63F6-4A7F-9790-7CC1CA2D4A7E}"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EAD6DC-B746-4A96-AE7B-BE7AE1AA9E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6C4592BF-96F3-41E6-8558-DE2D0205547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6.wmf"/></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britannica.com/science/Streptococcus/images-videos/Streptococcus-mutans-a-bacteria-found-in-the-mouth-contributes-to/112254" TargetMode="External"/><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grpSp>
        <p:nvGrpSpPr>
          <p:cNvPr id="4098" name="Group 4"/>
          <p:cNvGrpSpPr>
            <a:grpSpLocks/>
          </p:cNvGrpSpPr>
          <p:nvPr/>
        </p:nvGrpSpPr>
        <p:grpSpPr bwMode="auto">
          <a:xfrm>
            <a:off x="0" y="304800"/>
            <a:ext cx="9144000" cy="366713"/>
            <a:chOff x="0" y="192"/>
            <a:chExt cx="5760" cy="231"/>
          </a:xfrm>
        </p:grpSpPr>
        <p:sp>
          <p:nvSpPr>
            <p:cNvPr id="4102"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4103"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4104"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sp>
        <p:nvSpPr>
          <p:cNvPr id="16392" name="WordArt 8"/>
          <p:cNvSpPr>
            <a:spLocks noChangeArrowheads="1" noChangeShapeType="1" noTextEdit="1"/>
          </p:cNvSpPr>
          <p:nvPr/>
        </p:nvSpPr>
        <p:spPr bwMode="auto">
          <a:xfrm>
            <a:off x="762000" y="3352800"/>
            <a:ext cx="7696200" cy="1676400"/>
          </a:xfrm>
          <a:prstGeom prst="rect">
            <a:avLst/>
          </a:prstGeom>
        </p:spPr>
        <p:txBody>
          <a:bodyPr wrap="none" fromWordArt="1">
            <a:prstTxWarp prst="textPlain">
              <a:avLst>
                <a:gd name="adj" fmla="val 50000"/>
              </a:avLst>
            </a:prstTxWarp>
          </a:bodyPr>
          <a:lstStyle/>
          <a:p>
            <a:pPr algn="ctr"/>
            <a:r>
              <a:rPr lang="en-US" sz="2400" kern="10">
                <a:ln w="9525">
                  <a:solidFill>
                    <a:srgbClr val="FFFFFF"/>
                  </a:solidFill>
                  <a:round/>
                  <a:headEnd/>
                  <a:tailEnd/>
                </a:ln>
                <a:solidFill>
                  <a:srgbClr val="000080"/>
                </a:solidFill>
                <a:latin typeface="Arial Black"/>
              </a:rPr>
              <a:t>Microscopic Study of the Structure and </a:t>
            </a:r>
          </a:p>
          <a:p>
            <a:pPr algn="ctr"/>
            <a:r>
              <a:rPr lang="en-US" sz="2400" kern="10">
                <a:ln w="9525">
                  <a:solidFill>
                    <a:srgbClr val="FFFFFF"/>
                  </a:solidFill>
                  <a:round/>
                  <a:headEnd/>
                  <a:tailEnd/>
                </a:ln>
                <a:solidFill>
                  <a:srgbClr val="000080"/>
                </a:solidFill>
                <a:latin typeface="Arial Black"/>
              </a:rPr>
              <a:t>Morphological Variations of the Cell</a:t>
            </a:r>
          </a:p>
        </p:txBody>
      </p:sp>
      <p:pic>
        <p:nvPicPr>
          <p:cNvPr id="9" name="Picture 6" descr="eukaryote_animal"/>
          <p:cNvPicPr>
            <a:picLocks noChangeAspect="1" noChangeArrowheads="1"/>
          </p:cNvPicPr>
          <p:nvPr/>
        </p:nvPicPr>
        <p:blipFill>
          <a:blip r:embed="rId2" cstate="print"/>
          <a:srcRect/>
          <a:stretch>
            <a:fillRect/>
          </a:stretch>
        </p:blipFill>
        <p:spPr bwMode="auto">
          <a:xfrm>
            <a:off x="1219200" y="1066800"/>
            <a:ext cx="1889125" cy="1574800"/>
          </a:xfrm>
          <a:prstGeom prst="rect">
            <a:avLst/>
          </a:prstGeom>
          <a:noFill/>
          <a:ln w="9525">
            <a:noFill/>
            <a:miter lim="800000"/>
            <a:headEnd/>
            <a:tailEnd/>
          </a:ln>
        </p:spPr>
      </p:pic>
      <p:pic>
        <p:nvPicPr>
          <p:cNvPr id="10" name="Picture 6" descr="prokaryote"/>
          <p:cNvPicPr>
            <a:picLocks noChangeAspect="1" noChangeArrowheads="1"/>
          </p:cNvPicPr>
          <p:nvPr/>
        </p:nvPicPr>
        <p:blipFill>
          <a:blip r:embed="rId3" cstate="print"/>
          <a:srcRect/>
          <a:stretch>
            <a:fillRect/>
          </a:stretch>
        </p:blipFill>
        <p:spPr bwMode="auto">
          <a:xfrm>
            <a:off x="5791200" y="1066800"/>
            <a:ext cx="1839913" cy="15922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3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2052" name="Rectangle 4"/>
          <p:cNvSpPr>
            <a:spLocks noChangeArrowheads="1"/>
          </p:cNvSpPr>
          <p:nvPr/>
        </p:nvSpPr>
        <p:spPr bwMode="auto">
          <a:xfrm>
            <a:off x="457200" y="530225"/>
            <a:ext cx="8229600" cy="2898775"/>
          </a:xfrm>
          <a:prstGeom prst="rect">
            <a:avLst/>
          </a:prstGeom>
          <a:noFill/>
          <a:ln w="9525">
            <a:noFill/>
            <a:miter lim="800000"/>
            <a:headEnd/>
            <a:tailEnd/>
          </a:ln>
        </p:spPr>
        <p:txBody>
          <a:bodyPr>
            <a:spAutoFit/>
          </a:bodyPr>
          <a:lstStyle/>
          <a:p>
            <a:pPr algn="ctr"/>
            <a:r>
              <a:rPr lang="en-US" sz="2000" b="1">
                <a:solidFill>
                  <a:srgbClr val="CC3300"/>
                </a:solidFill>
              </a:rPr>
              <a:t>Paramecium</a:t>
            </a:r>
          </a:p>
          <a:p>
            <a:pPr algn="ctr"/>
            <a:endParaRPr lang="en-US" sz="2000" b="1"/>
          </a:p>
          <a:p>
            <a:pPr algn="ctr"/>
            <a:r>
              <a:rPr lang="en-US"/>
              <a:t>· </a:t>
            </a:r>
            <a:r>
              <a:rPr lang="en-US" b="1"/>
              <a:t>Single-celled organism</a:t>
            </a:r>
          </a:p>
          <a:p>
            <a:pPr algn="ctr"/>
            <a:endParaRPr lang="en-US" b="1"/>
          </a:p>
          <a:p>
            <a:pPr algn="ctr"/>
            <a:r>
              <a:rPr lang="en-US" b="1"/>
              <a:t>· Shoe-shape</a:t>
            </a:r>
          </a:p>
          <a:p>
            <a:pPr algn="ctr"/>
            <a:endParaRPr lang="en-US" b="1"/>
          </a:p>
          <a:p>
            <a:pPr algn="ctr"/>
            <a:r>
              <a:rPr lang="en-US" b="1"/>
              <a:t>· The cilia are the locomotary organs</a:t>
            </a:r>
          </a:p>
          <a:p>
            <a:pPr algn="ctr"/>
            <a:endParaRPr lang="en-US" b="1"/>
          </a:p>
          <a:p>
            <a:pPr algn="ctr"/>
            <a:r>
              <a:rPr lang="en-US" b="1"/>
              <a:t>· It has two nuclei (macronucleus and micronucleus) and contractile, food vacuoles.</a:t>
            </a:r>
          </a:p>
        </p:txBody>
      </p:sp>
      <p:graphicFrame>
        <p:nvGraphicFramePr>
          <p:cNvPr id="2050" name="Object 6"/>
          <p:cNvGraphicFramePr>
            <a:graphicFrameLocks noChangeAspect="1"/>
          </p:cNvGraphicFramePr>
          <p:nvPr/>
        </p:nvGraphicFramePr>
        <p:xfrm>
          <a:off x="1905000" y="3657600"/>
          <a:ext cx="3200400" cy="2724150"/>
        </p:xfrm>
        <a:graphic>
          <a:graphicData uri="http://schemas.openxmlformats.org/presentationml/2006/ole">
            <p:oleObj spid="_x0000_s2056" name="Image" r:id="rId3" imgW="2944000" imgH="2505143" progId="">
              <p:embed/>
            </p:oleObj>
          </a:graphicData>
        </a:graphic>
      </p:graphicFrame>
      <p:sp>
        <p:nvSpPr>
          <p:cNvPr id="2054" name="Line 6"/>
          <p:cNvSpPr>
            <a:spLocks noChangeShapeType="1"/>
          </p:cNvSpPr>
          <p:nvPr/>
        </p:nvSpPr>
        <p:spPr bwMode="auto">
          <a:xfrm>
            <a:off x="1752600" y="4648200"/>
            <a:ext cx="914400" cy="228600"/>
          </a:xfrm>
          <a:prstGeom prst="line">
            <a:avLst/>
          </a:prstGeom>
          <a:noFill/>
          <a:ln w="9525">
            <a:solidFill>
              <a:schemeClr val="tx1"/>
            </a:solidFill>
            <a:round/>
            <a:headEnd/>
            <a:tailEnd type="triangle" w="med" len="med"/>
          </a:ln>
        </p:spPr>
        <p:txBody>
          <a:bodyPr/>
          <a:lstStyle/>
          <a:p>
            <a:endParaRPr lang="en-US"/>
          </a:p>
        </p:txBody>
      </p:sp>
      <p:sp>
        <p:nvSpPr>
          <p:cNvPr id="2055" name="Text Box 7"/>
          <p:cNvSpPr txBox="1">
            <a:spLocks noChangeArrowheads="1"/>
          </p:cNvSpPr>
          <p:nvPr/>
        </p:nvSpPr>
        <p:spPr bwMode="auto">
          <a:xfrm>
            <a:off x="152400" y="4343400"/>
            <a:ext cx="1828800" cy="366713"/>
          </a:xfrm>
          <a:prstGeom prst="rect">
            <a:avLst/>
          </a:prstGeom>
          <a:noFill/>
          <a:ln w="9525">
            <a:noFill/>
            <a:miter lim="800000"/>
            <a:headEnd/>
            <a:tailEnd/>
          </a:ln>
        </p:spPr>
        <p:txBody>
          <a:bodyPr>
            <a:spAutoFit/>
          </a:bodyPr>
          <a:lstStyle/>
          <a:p>
            <a:pPr>
              <a:spcBef>
                <a:spcPct val="50000"/>
              </a:spcBef>
            </a:pPr>
            <a:r>
              <a:rPr lang="en-US">
                <a:solidFill>
                  <a:schemeClr val="bg1"/>
                </a:solidFill>
              </a:rPr>
              <a:t>Macronucleus</a:t>
            </a:r>
          </a:p>
        </p:txBody>
      </p:sp>
      <p:sp>
        <p:nvSpPr>
          <p:cNvPr id="2056" name="Line 8"/>
          <p:cNvSpPr>
            <a:spLocks noChangeShapeType="1"/>
          </p:cNvSpPr>
          <p:nvPr/>
        </p:nvSpPr>
        <p:spPr bwMode="auto">
          <a:xfrm>
            <a:off x="1828800" y="5334000"/>
            <a:ext cx="685800" cy="76200"/>
          </a:xfrm>
          <a:prstGeom prst="line">
            <a:avLst/>
          </a:prstGeom>
          <a:noFill/>
          <a:ln w="9525">
            <a:solidFill>
              <a:schemeClr val="tx1"/>
            </a:solidFill>
            <a:round/>
            <a:headEnd/>
            <a:tailEnd type="triangle" w="med" len="med"/>
          </a:ln>
        </p:spPr>
        <p:txBody>
          <a:bodyPr/>
          <a:lstStyle/>
          <a:p>
            <a:endParaRPr lang="en-US"/>
          </a:p>
        </p:txBody>
      </p:sp>
      <p:sp>
        <p:nvSpPr>
          <p:cNvPr id="2058" name="Text Box 10"/>
          <p:cNvSpPr txBox="1">
            <a:spLocks noChangeArrowheads="1"/>
          </p:cNvSpPr>
          <p:nvPr/>
        </p:nvSpPr>
        <p:spPr bwMode="auto">
          <a:xfrm>
            <a:off x="1143000" y="5119688"/>
            <a:ext cx="1828800" cy="366712"/>
          </a:xfrm>
          <a:prstGeom prst="rect">
            <a:avLst/>
          </a:prstGeom>
          <a:noFill/>
          <a:ln w="9525">
            <a:noFill/>
            <a:miter lim="800000"/>
            <a:headEnd/>
            <a:tailEnd/>
          </a:ln>
        </p:spPr>
        <p:txBody>
          <a:bodyPr>
            <a:spAutoFit/>
          </a:bodyPr>
          <a:lstStyle/>
          <a:p>
            <a:pPr>
              <a:spcBef>
                <a:spcPct val="50000"/>
              </a:spcBef>
            </a:pPr>
            <a:r>
              <a:rPr lang="en-US">
                <a:solidFill>
                  <a:schemeClr val="bg1"/>
                </a:solidFill>
              </a:rPr>
              <a:t>Cilia</a:t>
            </a:r>
          </a:p>
        </p:txBody>
      </p:sp>
      <p:grpSp>
        <p:nvGrpSpPr>
          <p:cNvPr id="2057" name="Group 4"/>
          <p:cNvGrpSpPr>
            <a:grpSpLocks/>
          </p:cNvGrpSpPr>
          <p:nvPr/>
        </p:nvGrpSpPr>
        <p:grpSpPr bwMode="auto">
          <a:xfrm>
            <a:off x="0" y="304800"/>
            <a:ext cx="9144000" cy="366713"/>
            <a:chOff x="0" y="192"/>
            <a:chExt cx="5760" cy="231"/>
          </a:xfrm>
        </p:grpSpPr>
        <p:sp>
          <p:nvSpPr>
            <p:cNvPr id="2"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2059"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2060"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pic>
        <p:nvPicPr>
          <p:cNvPr id="2061" name="Picture 13"/>
          <p:cNvPicPr>
            <a:picLocks noChangeAspect="1" noChangeArrowheads="1"/>
          </p:cNvPicPr>
          <p:nvPr/>
        </p:nvPicPr>
        <p:blipFill>
          <a:blip r:embed="rId4" cstate="print"/>
          <a:srcRect/>
          <a:stretch>
            <a:fillRect/>
          </a:stretch>
        </p:blipFill>
        <p:spPr bwMode="auto">
          <a:xfrm>
            <a:off x="5195888" y="3849688"/>
            <a:ext cx="3643312" cy="22463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061"/>
                                        </p:tgtEl>
                                        <p:attrNameLst>
                                          <p:attrName>style.visibility</p:attrName>
                                        </p:attrNameLst>
                                      </p:cBhvr>
                                      <p:to>
                                        <p:strVal val="visible"/>
                                      </p:to>
                                    </p:set>
                                    <p:animEffect transition="in" filter="dissolve">
                                      <p:cBhvr>
                                        <p:cTn id="12" dur="2000"/>
                                        <p:tgtEl>
                                          <p:spTgt spid="206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2000" fill="hold"/>
                                        <p:tgtEl>
                                          <p:spTgt spid="2055"/>
                                        </p:tgtEl>
                                        <p:attrNameLst>
                                          <p:attrName>ppt_x</p:attrName>
                                        </p:attrNameLst>
                                      </p:cBhvr>
                                      <p:tavLst>
                                        <p:tav tm="0">
                                          <p:val>
                                            <p:strVal val="0-#ppt_w/2"/>
                                          </p:val>
                                        </p:tav>
                                        <p:tav tm="100000">
                                          <p:val>
                                            <p:strVal val="#ppt_x"/>
                                          </p:val>
                                        </p:tav>
                                      </p:tavLst>
                                    </p:anim>
                                    <p:anim calcmode="lin" valueType="num">
                                      <p:cBhvr additive="base">
                                        <p:cTn id="18" dur="2000" fill="hold"/>
                                        <p:tgtEl>
                                          <p:spTgt spid="2055"/>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2000" fill="hold"/>
                                        <p:tgtEl>
                                          <p:spTgt spid="2054"/>
                                        </p:tgtEl>
                                        <p:attrNameLst>
                                          <p:attrName>ppt_x</p:attrName>
                                        </p:attrNameLst>
                                      </p:cBhvr>
                                      <p:tavLst>
                                        <p:tav tm="0">
                                          <p:val>
                                            <p:strVal val="0-#ppt_w/2"/>
                                          </p:val>
                                        </p:tav>
                                        <p:tav tm="100000">
                                          <p:val>
                                            <p:strVal val="#ppt_x"/>
                                          </p:val>
                                        </p:tav>
                                      </p:tavLst>
                                    </p:anim>
                                    <p:anim calcmode="lin" valueType="num">
                                      <p:cBhvr additive="base">
                                        <p:cTn id="22" dur="2000" fill="hold"/>
                                        <p:tgtEl>
                                          <p:spTgt spid="2054"/>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056"/>
                                        </p:tgtEl>
                                        <p:attrNameLst>
                                          <p:attrName>style.visibility</p:attrName>
                                        </p:attrNameLst>
                                      </p:cBhvr>
                                      <p:to>
                                        <p:strVal val="visible"/>
                                      </p:to>
                                    </p:set>
                                    <p:anim calcmode="lin" valueType="num">
                                      <p:cBhvr additive="base">
                                        <p:cTn id="27" dur="2000" fill="hold"/>
                                        <p:tgtEl>
                                          <p:spTgt spid="2056"/>
                                        </p:tgtEl>
                                        <p:attrNameLst>
                                          <p:attrName>ppt_x</p:attrName>
                                        </p:attrNameLst>
                                      </p:cBhvr>
                                      <p:tavLst>
                                        <p:tav tm="0">
                                          <p:val>
                                            <p:strVal val="0-#ppt_w/2"/>
                                          </p:val>
                                        </p:tav>
                                        <p:tav tm="100000">
                                          <p:val>
                                            <p:strVal val="#ppt_x"/>
                                          </p:val>
                                        </p:tav>
                                      </p:tavLst>
                                    </p:anim>
                                    <p:anim calcmode="lin" valueType="num">
                                      <p:cBhvr additive="base">
                                        <p:cTn id="28" dur="2000" fill="hold"/>
                                        <p:tgtEl>
                                          <p:spTgt spid="205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058"/>
                                        </p:tgtEl>
                                        <p:attrNameLst>
                                          <p:attrName>style.visibility</p:attrName>
                                        </p:attrNameLst>
                                      </p:cBhvr>
                                      <p:to>
                                        <p:strVal val="visible"/>
                                      </p:to>
                                    </p:set>
                                    <p:anim calcmode="lin" valueType="num">
                                      <p:cBhvr additive="base">
                                        <p:cTn id="31" dur="2000" fill="hold"/>
                                        <p:tgtEl>
                                          <p:spTgt spid="2058"/>
                                        </p:tgtEl>
                                        <p:attrNameLst>
                                          <p:attrName>ppt_x</p:attrName>
                                        </p:attrNameLst>
                                      </p:cBhvr>
                                      <p:tavLst>
                                        <p:tav tm="0">
                                          <p:val>
                                            <p:strVal val="0-#ppt_w/2"/>
                                          </p:val>
                                        </p:tav>
                                        <p:tav tm="100000">
                                          <p:val>
                                            <p:strVal val="#ppt_x"/>
                                          </p:val>
                                        </p:tav>
                                      </p:tavLst>
                                    </p:anim>
                                    <p:anim calcmode="lin" valueType="num">
                                      <p:cBhvr additive="base">
                                        <p:cTn id="32" dur="2000" fill="hold"/>
                                        <p:tgtEl>
                                          <p:spTgt spid="205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052">
                                            <p:txEl>
                                              <p:pRg st="2" end="2"/>
                                            </p:txEl>
                                          </p:spTgt>
                                        </p:tgtEl>
                                        <p:attrNameLst>
                                          <p:attrName>style.visibility</p:attrName>
                                        </p:attrNameLst>
                                      </p:cBhvr>
                                      <p:to>
                                        <p:strVal val="visible"/>
                                      </p:to>
                                    </p:set>
                                    <p:animEffect transition="in" filter="blinds(horizontal)">
                                      <p:cBhvr>
                                        <p:cTn id="37" dur="500"/>
                                        <p:tgtEl>
                                          <p:spTgt spid="2052">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052">
                                            <p:txEl>
                                              <p:pRg st="4" end="4"/>
                                            </p:txEl>
                                          </p:spTgt>
                                        </p:tgtEl>
                                        <p:attrNameLst>
                                          <p:attrName>style.visibility</p:attrName>
                                        </p:attrNameLst>
                                      </p:cBhvr>
                                      <p:to>
                                        <p:strVal val="visible"/>
                                      </p:to>
                                    </p:set>
                                    <p:animEffect transition="in" filter="blinds(horizontal)">
                                      <p:cBhvr>
                                        <p:cTn id="42" dur="500"/>
                                        <p:tgtEl>
                                          <p:spTgt spid="205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052">
                                            <p:txEl>
                                              <p:pRg st="6" end="6"/>
                                            </p:txEl>
                                          </p:spTgt>
                                        </p:tgtEl>
                                        <p:attrNameLst>
                                          <p:attrName>style.visibility</p:attrName>
                                        </p:attrNameLst>
                                      </p:cBhvr>
                                      <p:to>
                                        <p:strVal val="visible"/>
                                      </p:to>
                                    </p:set>
                                    <p:animEffect transition="in" filter="blinds(horizontal)">
                                      <p:cBhvr>
                                        <p:cTn id="47" dur="500"/>
                                        <p:tgtEl>
                                          <p:spTgt spid="2052">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052">
                                            <p:txEl>
                                              <p:pRg st="8" end="8"/>
                                            </p:txEl>
                                          </p:spTgt>
                                        </p:tgtEl>
                                        <p:attrNameLst>
                                          <p:attrName>style.visibility</p:attrName>
                                        </p:attrNameLst>
                                      </p:cBhvr>
                                      <p:to>
                                        <p:strVal val="visible"/>
                                      </p:to>
                                    </p:set>
                                    <p:animEffect transition="in" filter="blinds(horizontal)">
                                      <p:cBhvr>
                                        <p:cTn id="52" dur="500"/>
                                        <p:tgtEl>
                                          <p:spTgt spid="205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p:bldP spid="2055" grpId="0"/>
      <p:bldP spid="2056" grpId="0" animBg="1"/>
      <p:bldP spid="20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914400" y="533400"/>
            <a:ext cx="7391400" cy="2593975"/>
          </a:xfrm>
          <a:prstGeom prst="rect">
            <a:avLst/>
          </a:prstGeom>
          <a:noFill/>
          <a:ln w="9525">
            <a:noFill/>
            <a:miter lim="800000"/>
            <a:headEnd/>
            <a:tailEnd/>
          </a:ln>
        </p:spPr>
        <p:txBody>
          <a:bodyPr>
            <a:spAutoFit/>
          </a:bodyPr>
          <a:lstStyle/>
          <a:p>
            <a:pPr algn="ctr"/>
            <a:r>
              <a:rPr lang="en-US" sz="2000" b="1">
                <a:solidFill>
                  <a:srgbClr val="CC3300"/>
                </a:solidFill>
              </a:rPr>
              <a:t>Trypanosoma</a:t>
            </a:r>
            <a:endParaRPr lang="en-US" b="1"/>
          </a:p>
          <a:p>
            <a:pPr algn="ctr"/>
            <a:endParaRPr lang="en-US" b="1"/>
          </a:p>
          <a:p>
            <a:pPr algn="ctr"/>
            <a:r>
              <a:rPr lang="en-US"/>
              <a:t>· </a:t>
            </a:r>
            <a:r>
              <a:rPr lang="en-US" b="1"/>
              <a:t>Single-celled organism</a:t>
            </a:r>
          </a:p>
          <a:p>
            <a:pPr algn="ctr"/>
            <a:endParaRPr lang="en-US" b="1"/>
          </a:p>
          <a:p>
            <a:pPr algn="ctr"/>
            <a:r>
              <a:rPr lang="en-US" b="1"/>
              <a:t>· Fusiform or sickle in the shape</a:t>
            </a:r>
          </a:p>
          <a:p>
            <a:pPr algn="ctr"/>
            <a:endParaRPr lang="en-US" b="1"/>
          </a:p>
          <a:p>
            <a:pPr algn="ctr"/>
            <a:r>
              <a:rPr lang="en-US" b="1"/>
              <a:t>· The flagellum is the locomotory organ</a:t>
            </a:r>
          </a:p>
          <a:p>
            <a:pPr algn="ctr"/>
            <a:endParaRPr lang="en-US" b="1"/>
          </a:p>
          <a:p>
            <a:pPr algn="ctr"/>
            <a:r>
              <a:rPr lang="en-US" b="1"/>
              <a:t>· It has one nucleus, parabasal granule and undulating membrane</a:t>
            </a:r>
          </a:p>
        </p:txBody>
      </p:sp>
      <p:pic>
        <p:nvPicPr>
          <p:cNvPr id="18435" name="Picture 5"/>
          <p:cNvPicPr>
            <a:picLocks noChangeAspect="1" noChangeArrowheads="1"/>
          </p:cNvPicPr>
          <p:nvPr/>
        </p:nvPicPr>
        <p:blipFill>
          <a:blip r:embed="rId2" cstate="print"/>
          <a:srcRect/>
          <a:stretch>
            <a:fillRect/>
          </a:stretch>
        </p:blipFill>
        <p:spPr bwMode="auto">
          <a:xfrm>
            <a:off x="685800" y="3429000"/>
            <a:ext cx="4049713" cy="3035300"/>
          </a:xfrm>
          <a:prstGeom prst="rect">
            <a:avLst/>
          </a:prstGeom>
          <a:noFill/>
          <a:ln w="9525">
            <a:noFill/>
            <a:miter lim="800000"/>
            <a:headEnd/>
            <a:tailEnd/>
          </a:ln>
        </p:spPr>
      </p:pic>
      <p:grpSp>
        <p:nvGrpSpPr>
          <p:cNvPr id="14340" name="Group 4"/>
          <p:cNvGrpSpPr>
            <a:grpSpLocks/>
          </p:cNvGrpSpPr>
          <p:nvPr/>
        </p:nvGrpSpPr>
        <p:grpSpPr bwMode="auto">
          <a:xfrm>
            <a:off x="0" y="304800"/>
            <a:ext cx="9144000" cy="366713"/>
            <a:chOff x="0" y="192"/>
            <a:chExt cx="5760" cy="231"/>
          </a:xfrm>
        </p:grpSpPr>
        <p:sp>
          <p:nvSpPr>
            <p:cNvPr id="14341"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14342"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14343"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pic>
        <p:nvPicPr>
          <p:cNvPr id="14344" name="Picture 8"/>
          <p:cNvPicPr>
            <a:picLocks noChangeAspect="1" noChangeArrowheads="1"/>
          </p:cNvPicPr>
          <p:nvPr/>
        </p:nvPicPr>
        <p:blipFill>
          <a:blip r:embed="rId3" cstate="print"/>
          <a:srcRect/>
          <a:stretch>
            <a:fillRect/>
          </a:stretch>
        </p:blipFill>
        <p:spPr bwMode="auto">
          <a:xfrm>
            <a:off x="5029200" y="3200400"/>
            <a:ext cx="2819400" cy="338296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dissolve">
                                      <p:cBhvr>
                                        <p:cTn id="7" dur="2000"/>
                                        <p:tgtEl>
                                          <p:spTgt spid="1843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44"/>
                                        </p:tgtEl>
                                        <p:attrNameLst>
                                          <p:attrName>style.visibility</p:attrName>
                                        </p:attrNameLst>
                                      </p:cBhvr>
                                      <p:to>
                                        <p:strVal val="visible"/>
                                      </p:to>
                                    </p:set>
                                    <p:animEffect transition="in" filter="dissolve">
                                      <p:cBhvr>
                                        <p:cTn id="12" dur="2000"/>
                                        <p:tgtEl>
                                          <p:spTgt spid="143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8434">
                                            <p:txEl>
                                              <p:pRg st="2" end="2"/>
                                            </p:txEl>
                                          </p:spTgt>
                                        </p:tgtEl>
                                        <p:attrNameLst>
                                          <p:attrName>style.visibility</p:attrName>
                                        </p:attrNameLst>
                                      </p:cBhvr>
                                      <p:to>
                                        <p:strVal val="visible"/>
                                      </p:to>
                                    </p:set>
                                    <p:animEffect transition="in" filter="blinds(horizontal)">
                                      <p:cBhvr>
                                        <p:cTn id="17" dur="500"/>
                                        <p:tgtEl>
                                          <p:spTgt spid="184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8434">
                                            <p:txEl>
                                              <p:pRg st="4" end="4"/>
                                            </p:txEl>
                                          </p:spTgt>
                                        </p:tgtEl>
                                        <p:attrNameLst>
                                          <p:attrName>style.visibility</p:attrName>
                                        </p:attrNameLst>
                                      </p:cBhvr>
                                      <p:to>
                                        <p:strVal val="visible"/>
                                      </p:to>
                                    </p:set>
                                    <p:animEffect transition="in" filter="blinds(horizontal)">
                                      <p:cBhvr>
                                        <p:cTn id="22" dur="500"/>
                                        <p:tgtEl>
                                          <p:spTgt spid="1843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8434">
                                            <p:txEl>
                                              <p:pRg st="6" end="6"/>
                                            </p:txEl>
                                          </p:spTgt>
                                        </p:tgtEl>
                                        <p:attrNameLst>
                                          <p:attrName>style.visibility</p:attrName>
                                        </p:attrNameLst>
                                      </p:cBhvr>
                                      <p:to>
                                        <p:strVal val="visible"/>
                                      </p:to>
                                    </p:set>
                                    <p:animEffect transition="in" filter="blinds(horizontal)">
                                      <p:cBhvr>
                                        <p:cTn id="27" dur="500"/>
                                        <p:tgtEl>
                                          <p:spTgt spid="1843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8434">
                                            <p:txEl>
                                              <p:pRg st="8" end="8"/>
                                            </p:txEl>
                                          </p:spTgt>
                                        </p:tgtEl>
                                        <p:attrNameLst>
                                          <p:attrName>style.visibility</p:attrName>
                                        </p:attrNameLst>
                                      </p:cBhvr>
                                      <p:to>
                                        <p:strVal val="visible"/>
                                      </p:to>
                                    </p:set>
                                    <p:animEffect transition="in" filter="blinds(horizontal)">
                                      <p:cBhvr>
                                        <p:cTn id="32" dur="500"/>
                                        <p:tgtEl>
                                          <p:spTgt spid="1843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3" name="Picture 4" descr="http://image.slidesharecdn.com/epitheliumcellstissueshistology-121126034907-phpapp02/95/epithelium-cellstissues-histology-8-638.jpg?cb=135390190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1836" y="271356"/>
            <a:ext cx="8062564" cy="60532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803564" y="1330033"/>
            <a:ext cx="263236" cy="341623"/>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xmlns="" val="503488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DEBCF"/>
            </a:gs>
            <a:gs pos="50000">
              <a:srgbClr val="9CB86E"/>
            </a:gs>
            <a:gs pos="100000">
              <a:srgbClr val="156B13"/>
            </a:gs>
          </a:gsLst>
          <a:lin ang="5400000" scaled="1"/>
          <a:tileRect/>
        </a:gradFill>
        <a:effectLst/>
      </p:bgPr>
    </p:bg>
    <p:spTree>
      <p:nvGrpSpPr>
        <p:cNvPr id="1" name=""/>
        <p:cNvGrpSpPr/>
        <p:nvPr/>
      </p:nvGrpSpPr>
      <p:grpSpPr>
        <a:xfrm>
          <a:off x="0" y="0"/>
          <a:ext cx="0" cy="0"/>
          <a:chOff x="0" y="0"/>
          <a:chExt cx="0" cy="0"/>
        </a:xfrm>
      </p:grpSpPr>
      <p:pic>
        <p:nvPicPr>
          <p:cNvPr id="3074" name="Picture 2" descr="https://s-media-cache-ak0.pinimg.com/236x/2f/c3/57/2fc357afd982700d82ccec63d87c987b.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9684" y="932640"/>
            <a:ext cx="3580316" cy="2685239"/>
          </a:xfrm>
          <a:prstGeom prst="rect">
            <a:avLst/>
          </a:prstGeom>
          <a:noFill/>
          <a:extLst>
            <a:ext uri="{909E8E84-426E-40DD-AFC4-6F175D3DCCD1}">
              <a14:hiddenFill xmlns:a14="http://schemas.microsoft.com/office/drawing/2010/main" xmlns="">
                <a:solidFill>
                  <a:srgbClr val="FFFFFF"/>
                </a:solidFill>
              </a14:hiddenFill>
            </a:ext>
          </a:extLst>
        </p:spPr>
      </p:pic>
      <p:grpSp>
        <p:nvGrpSpPr>
          <p:cNvPr id="5" name="Group 4"/>
          <p:cNvGrpSpPr/>
          <p:nvPr/>
        </p:nvGrpSpPr>
        <p:grpSpPr>
          <a:xfrm>
            <a:off x="4038600" y="381000"/>
            <a:ext cx="4800600" cy="3565003"/>
            <a:chOff x="3810000" y="549797"/>
            <a:chExt cx="5029200" cy="3565003"/>
          </a:xfrm>
        </p:grpSpPr>
        <p:pic>
          <p:nvPicPr>
            <p:cNvPr id="3" name="Picture 2" descr="http://images.slideplayer.com/15/4513779/slides/slide_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549797"/>
              <a:ext cx="5029200" cy="3565003"/>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810000" y="3429000"/>
              <a:ext cx="5029200" cy="646331"/>
            </a:xfrm>
            <a:prstGeom prst="rect">
              <a:avLst/>
            </a:prstGeom>
            <a:solidFill>
              <a:schemeClr val="bg1"/>
            </a:solidFill>
          </p:spPr>
          <p:txBody>
            <a:bodyPr wrap="square" rtlCol="0">
              <a:spAutoFit/>
            </a:bodyPr>
            <a:lstStyle/>
            <a:p>
              <a:endParaRPr lang="en-US" dirty="0" smtClean="0"/>
            </a:p>
            <a:p>
              <a:endParaRPr lang="en-US" dirty="0"/>
            </a:p>
          </p:txBody>
        </p:sp>
      </p:grpSp>
      <p:sp>
        <p:nvSpPr>
          <p:cNvPr id="6" name="TextBox 5"/>
          <p:cNvSpPr txBox="1"/>
          <p:nvPr/>
        </p:nvSpPr>
        <p:spPr>
          <a:xfrm>
            <a:off x="381000" y="4191000"/>
            <a:ext cx="8458200" cy="2585323"/>
          </a:xfrm>
          <a:prstGeom prst="rect">
            <a:avLst/>
          </a:prstGeom>
          <a:noFill/>
        </p:spPr>
        <p:txBody>
          <a:bodyPr wrap="square" rtlCol="0">
            <a:spAutoFit/>
          </a:bodyPr>
          <a:lstStyle/>
          <a:p>
            <a:r>
              <a:rPr lang="en-US" sz="1600" b="1" dirty="0">
                <a:solidFill>
                  <a:srgbClr val="FFFF00"/>
                </a:solidFill>
              </a:rPr>
              <a:t>Simple squamous epithelial cells are thin and flat (the thinnest of all epithelial cell-types), which allows them to have a large surface area that is exposed to the lumen on one side (the apical surface), and to the basement membrane (i.e. basal lamina) on the other The cells, scale-like in appearance, tend to have larger, elliptically-shaped nuclei. </a:t>
            </a:r>
            <a:endParaRPr lang="en-US" sz="1600" b="1" dirty="0" smtClean="0">
              <a:solidFill>
                <a:srgbClr val="FFFF00"/>
              </a:solidFill>
            </a:endParaRPr>
          </a:p>
          <a:p>
            <a:r>
              <a:rPr lang="en-US" sz="1600" b="1" dirty="0">
                <a:solidFill>
                  <a:srgbClr val="FFFF00"/>
                </a:solidFill>
              </a:rPr>
              <a:t>Function </a:t>
            </a:r>
            <a:br>
              <a:rPr lang="en-US" sz="1600" b="1" dirty="0">
                <a:solidFill>
                  <a:srgbClr val="FFFF00"/>
                </a:solidFill>
              </a:rPr>
            </a:br>
            <a:r>
              <a:rPr lang="en-US" sz="1600" b="1" dirty="0" smtClean="0">
                <a:solidFill>
                  <a:srgbClr val="FFFF00"/>
                </a:solidFill>
              </a:rPr>
              <a:t>Simple </a:t>
            </a:r>
            <a:r>
              <a:rPr lang="en-US" sz="1600" b="1" dirty="0">
                <a:solidFill>
                  <a:srgbClr val="FFFF00"/>
                </a:solidFill>
              </a:rPr>
              <a:t>squamous epithelial cells function as mediators of filtration and diffusion. Due to their simple and thin construct, they allow for easy transmembrane movement (i.e. across the membrane, and through the cell) of small molecules.</a:t>
            </a:r>
          </a:p>
          <a:p>
            <a:endParaRPr lang="en-US" dirty="0"/>
          </a:p>
        </p:txBody>
      </p:sp>
    </p:spTree>
    <p:extLst>
      <p:ext uri="{BB962C8B-B14F-4D97-AF65-F5344CB8AC3E}">
        <p14:creationId xmlns:p14="http://schemas.microsoft.com/office/powerpoint/2010/main" xmlns="" val="1054420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 name="Picture 2" descr="http://image.slidesharecdn.com/epitheliumcellstissueshistology-121126034907-phpapp02/95/epithelium-cellstissues-histology-10-638.jpg?cb=135390190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0236" y="304800"/>
            <a:ext cx="8000364" cy="600654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955964" y="1357743"/>
            <a:ext cx="263236" cy="341623"/>
          </a:xfrm>
          <a:prstGeom prst="rect">
            <a:avLst/>
          </a:prstGeom>
          <a:solidFill>
            <a:schemeClr val="bg1"/>
          </a:solidFill>
        </p:spPr>
        <p:txBody>
          <a:bodyPr wrap="square" rtlCol="0">
            <a:spAutoFit/>
          </a:bodyPr>
          <a:lstStyle/>
          <a:p>
            <a:endParaRPr lang="en-US"/>
          </a:p>
        </p:txBody>
      </p:sp>
    </p:spTree>
    <p:extLst>
      <p:ext uri="{BB962C8B-B14F-4D97-AF65-F5344CB8AC3E}">
        <p14:creationId xmlns:p14="http://schemas.microsoft.com/office/powerpoint/2010/main" xmlns="" val="36835234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 name="Picture 4" descr="https://classconnection.s3.amazonaws.com/156/flashcards/694156/png/simple_columnar1315522473387.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43400" y="609600"/>
            <a:ext cx="4449548" cy="2353390"/>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descr="http://www.bio.davidson.edu/people/kabernd/berndCV/Lab/EpithelialInfoWeb/digestivesimplecolumna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 y="665489"/>
            <a:ext cx="3276600" cy="277185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04800" y="3810000"/>
            <a:ext cx="8488148" cy="2308324"/>
          </a:xfrm>
          <a:prstGeom prst="rect">
            <a:avLst/>
          </a:prstGeom>
          <a:noFill/>
        </p:spPr>
        <p:txBody>
          <a:bodyPr wrap="square" rtlCol="0">
            <a:spAutoFit/>
          </a:bodyPr>
          <a:lstStyle/>
          <a:p>
            <a:pPr algn="ctr"/>
            <a:r>
              <a:rPr lang="en-US" sz="1600" dirty="0">
                <a:solidFill>
                  <a:srgbClr val="FFFF00"/>
                </a:solidFill>
              </a:rPr>
              <a:t>Simple columnar epithelial cells are longer than they are wide. Characteristically, their </a:t>
            </a:r>
            <a:r>
              <a:rPr lang="en-US" sz="1600" dirty="0" err="1">
                <a:solidFill>
                  <a:srgbClr val="FFFF00"/>
                </a:solidFill>
              </a:rPr>
              <a:t>nucleui</a:t>
            </a:r>
            <a:r>
              <a:rPr lang="en-US" sz="1600" dirty="0">
                <a:solidFill>
                  <a:srgbClr val="FFFF00"/>
                </a:solidFill>
              </a:rPr>
              <a:t> are found at the base of the cell. The cells are connected by tight junctions. The cells receive nutrients through the basement membrane, which separates the cells from the capillary basal layer</a:t>
            </a:r>
            <a:r>
              <a:rPr lang="en-US" sz="1600" dirty="0" smtClean="0">
                <a:solidFill>
                  <a:srgbClr val="FFFF00"/>
                </a:solidFill>
              </a:rPr>
              <a:t>.</a:t>
            </a:r>
          </a:p>
          <a:p>
            <a:pPr algn="ctr"/>
            <a:r>
              <a:rPr lang="en-US" sz="1600" dirty="0">
                <a:solidFill>
                  <a:srgbClr val="FFFF00"/>
                </a:solidFill>
              </a:rPr>
              <a:t>They are found throughout the body's organ system, including the digestive tract and the female reproductive system. They are found in the respiratory system, including the nasal passage. Because epithelium can be innervated, simple columnar epithelial cells can also serve a sensory function: simple columnar epithelium line the ears and buccal cavity and are found in the eye.</a:t>
            </a:r>
          </a:p>
        </p:txBody>
      </p:sp>
    </p:spTree>
    <p:extLst>
      <p:ext uri="{BB962C8B-B14F-4D97-AF65-F5344CB8AC3E}">
        <p14:creationId xmlns:p14="http://schemas.microsoft.com/office/powerpoint/2010/main" xmlns="" val="3055014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 name="Picture 4" descr="http://images.wisegeek.com/diagram-of-blood-cell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465286" y="325583"/>
            <a:ext cx="4535714"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4098" name="Picture 2" descr="https://encrypted-tbn1.gstatic.com/images?q=tbn:ANd9GcQgBXDS6JOvl-KlzU0Cll4UNcx_vmlUb-PRKlNuimlrUkJJrUxemA"/>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72212" y="3886200"/>
            <a:ext cx="4528787" cy="226439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152400" y="2209800"/>
            <a:ext cx="3312886" cy="1754326"/>
          </a:xfrm>
          <a:prstGeom prst="rect">
            <a:avLst/>
          </a:prstGeom>
          <a:noFill/>
        </p:spPr>
        <p:txBody>
          <a:bodyPr wrap="square" rtlCol="0">
            <a:spAutoFit/>
          </a:bodyPr>
          <a:lstStyle/>
          <a:p>
            <a:r>
              <a:rPr lang="en-US" b="1" dirty="0">
                <a:solidFill>
                  <a:srgbClr val="FFFF00"/>
                </a:solidFill>
              </a:rPr>
              <a:t>Peripheral blood cells</a:t>
            </a:r>
            <a:r>
              <a:rPr lang="en-US" dirty="0">
                <a:solidFill>
                  <a:srgbClr val="FFFF00"/>
                </a:solidFill>
              </a:rPr>
              <a:t> </a:t>
            </a:r>
            <a:endParaRPr lang="en-US" dirty="0" smtClean="0">
              <a:solidFill>
                <a:srgbClr val="FFFF00"/>
              </a:solidFill>
            </a:endParaRPr>
          </a:p>
          <a:p>
            <a:r>
              <a:rPr lang="en-US" dirty="0" smtClean="0">
                <a:solidFill>
                  <a:srgbClr val="FFFF00"/>
                </a:solidFill>
              </a:rPr>
              <a:t>Are the</a:t>
            </a:r>
            <a:r>
              <a:rPr lang="en-US" dirty="0">
                <a:solidFill>
                  <a:srgbClr val="FFFF00"/>
                </a:solidFill>
              </a:rPr>
              <a:t> cellular components of blood, consisting of red </a:t>
            </a:r>
            <a:r>
              <a:rPr lang="en-US" dirty="0" smtClean="0">
                <a:solidFill>
                  <a:srgbClr val="FFFF00"/>
                </a:solidFill>
              </a:rPr>
              <a:t>blood cells</a:t>
            </a:r>
            <a:r>
              <a:rPr lang="en-US" dirty="0">
                <a:solidFill>
                  <a:srgbClr val="FFFF00"/>
                </a:solidFill>
              </a:rPr>
              <a:t> (erythrocytes), </a:t>
            </a:r>
          </a:p>
          <a:p>
            <a:r>
              <a:rPr lang="en-US" dirty="0" smtClean="0">
                <a:solidFill>
                  <a:srgbClr val="FFFF00"/>
                </a:solidFill>
              </a:rPr>
              <a:t>white </a:t>
            </a:r>
            <a:r>
              <a:rPr lang="en-US" dirty="0">
                <a:solidFill>
                  <a:srgbClr val="FFFF00"/>
                </a:solidFill>
              </a:rPr>
              <a:t>blood </a:t>
            </a:r>
            <a:r>
              <a:rPr lang="en-US" dirty="0" smtClean="0">
                <a:solidFill>
                  <a:srgbClr val="FFFF00"/>
                </a:solidFill>
              </a:rPr>
              <a:t>Cells</a:t>
            </a:r>
            <a:r>
              <a:rPr lang="en-US" dirty="0">
                <a:solidFill>
                  <a:srgbClr val="FFFF00"/>
                </a:solidFill>
              </a:rPr>
              <a:t> (leucocytes), and platelets,</a:t>
            </a:r>
          </a:p>
        </p:txBody>
      </p:sp>
    </p:spTree>
    <p:extLst>
      <p:ext uri="{BB962C8B-B14F-4D97-AF65-F5344CB8AC3E}">
        <p14:creationId xmlns:p14="http://schemas.microsoft.com/office/powerpoint/2010/main" xmlns="" val="26512205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9218" name="Picture 2" descr="http://antranik.org/wp-content/uploads/2011/12/Pictur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95400" y="228600"/>
            <a:ext cx="6553200" cy="61639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323110" y="228600"/>
            <a:ext cx="2667000" cy="381000"/>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34578096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pic>
        <p:nvPicPr>
          <p:cNvPr id="2" name="Picture 1" descr="strep-mutan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50088" y="838201"/>
            <a:ext cx="4407679" cy="289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ext Box 3"/>
          <p:cNvSpPr txBox="1">
            <a:spLocks noChangeArrowheads="1"/>
          </p:cNvSpPr>
          <p:nvPr/>
        </p:nvSpPr>
        <p:spPr bwMode="auto">
          <a:xfrm>
            <a:off x="2133600" y="152400"/>
            <a:ext cx="4527201"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en-US" altLang="en-US" sz="3200" b="1" i="1" dirty="0">
                <a:solidFill>
                  <a:schemeClr val="accent2"/>
                </a:solidFill>
              </a:rPr>
              <a:t>Streptococcus </a:t>
            </a:r>
            <a:r>
              <a:rPr lang="en-US" altLang="en-US" sz="3200" b="1" i="1" dirty="0" smtClean="0">
                <a:solidFill>
                  <a:schemeClr val="accent2"/>
                </a:solidFill>
              </a:rPr>
              <a:t> (Bacteria)</a:t>
            </a:r>
            <a:r>
              <a:rPr lang="en-US" altLang="en-US" dirty="0" smtClean="0"/>
              <a:t> </a:t>
            </a:r>
            <a:endParaRPr lang="en-US" altLang="en-US" dirty="0"/>
          </a:p>
        </p:txBody>
      </p:sp>
      <p:pic>
        <p:nvPicPr>
          <p:cNvPr id="4" name="Picture 3" descr="Streptococcus mutans [Credit: Dr. David Phillips—Visuals Unlimited/Getty Images]">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1736" y="3962400"/>
            <a:ext cx="3658401" cy="262579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57200" y="789087"/>
            <a:ext cx="3810000" cy="5078313"/>
          </a:xfrm>
          <a:prstGeom prst="rect">
            <a:avLst/>
          </a:prstGeom>
          <a:noFill/>
        </p:spPr>
        <p:txBody>
          <a:bodyPr wrap="square" rtlCol="0">
            <a:spAutoFit/>
          </a:bodyPr>
          <a:lstStyle/>
          <a:p>
            <a:pPr algn="ctr">
              <a:lnSpc>
                <a:spcPct val="150000"/>
              </a:lnSpc>
            </a:pPr>
            <a:r>
              <a:rPr lang="en-US" b="1" i="1" dirty="0">
                <a:solidFill>
                  <a:srgbClr val="FFFF00"/>
                </a:solidFill>
              </a:rPr>
              <a:t>Streptococcus</a:t>
            </a:r>
            <a:r>
              <a:rPr lang="en-US" dirty="0">
                <a:solidFill>
                  <a:srgbClr val="FFFF00"/>
                </a:solidFill>
              </a:rPr>
              <a:t> is a genus of coccus (spherical) gram-positive bacteria belonging to the phylum </a:t>
            </a:r>
            <a:r>
              <a:rPr lang="en-US" u="sng" dirty="0" err="1" smtClean="0">
                <a:solidFill>
                  <a:srgbClr val="FFFF00"/>
                </a:solidFill>
              </a:rPr>
              <a:t>Firmicutes</a:t>
            </a:r>
            <a:endParaRPr lang="en-US" u="sng" dirty="0" smtClean="0">
              <a:solidFill>
                <a:srgbClr val="FFFF00"/>
              </a:solidFill>
            </a:endParaRPr>
          </a:p>
          <a:p>
            <a:pPr algn="ctr">
              <a:lnSpc>
                <a:spcPct val="150000"/>
              </a:lnSpc>
            </a:pPr>
            <a:r>
              <a:rPr lang="en-US" dirty="0" smtClean="0">
                <a:solidFill>
                  <a:srgbClr val="FFFF00"/>
                </a:solidFill>
              </a:rPr>
              <a:t>and </a:t>
            </a:r>
            <a:r>
              <a:rPr lang="en-US" dirty="0">
                <a:solidFill>
                  <a:srgbClr val="FFFF00"/>
                </a:solidFill>
              </a:rPr>
              <a:t>family </a:t>
            </a:r>
            <a:r>
              <a:rPr lang="en-US" dirty="0" err="1">
                <a:solidFill>
                  <a:srgbClr val="FFFF00"/>
                </a:solidFill>
              </a:rPr>
              <a:t>Streptococcaceae</a:t>
            </a:r>
            <a:r>
              <a:rPr lang="en-US" dirty="0">
                <a:solidFill>
                  <a:srgbClr val="FFFF00"/>
                </a:solidFill>
              </a:rPr>
              <a:t>. The term </a:t>
            </a:r>
            <a:r>
              <a:rPr lang="en-US" i="1" dirty="0" smtClean="0">
                <a:solidFill>
                  <a:srgbClr val="FFFF00"/>
                </a:solidFill>
              </a:rPr>
              <a:t>streptococcus </a:t>
            </a:r>
            <a:r>
              <a:rPr lang="en-US" dirty="0" smtClean="0">
                <a:solidFill>
                  <a:srgbClr val="FFFF00"/>
                </a:solidFill>
              </a:rPr>
              <a:t>(“</a:t>
            </a:r>
            <a:r>
              <a:rPr lang="en-US" dirty="0">
                <a:solidFill>
                  <a:srgbClr val="FFFF00"/>
                </a:solidFill>
              </a:rPr>
              <a:t>twisted berry”) refers to the bacteria’s characteristic grouping in chains that resemble a string of beads. Streptococci are microbiologically characterized as gram-positive and </a:t>
            </a:r>
            <a:r>
              <a:rPr lang="en-US" dirty="0" err="1">
                <a:solidFill>
                  <a:srgbClr val="FFFF00"/>
                </a:solidFill>
              </a:rPr>
              <a:t>nonmotile</a:t>
            </a:r>
            <a:r>
              <a:rPr lang="en-US" dirty="0" smtClean="0">
                <a:solidFill>
                  <a:srgbClr val="FFFF00"/>
                </a:solidFill>
              </a:rPr>
              <a:t>.</a:t>
            </a:r>
          </a:p>
        </p:txBody>
      </p:sp>
    </p:spTree>
    <p:extLst>
      <p:ext uri="{BB962C8B-B14F-4D97-AF65-F5344CB8AC3E}">
        <p14:creationId xmlns:p14="http://schemas.microsoft.com/office/powerpoint/2010/main" xmlns="" val="22834190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3300"/>
        </a:solidFill>
        <a:effectLst/>
      </p:bgPr>
    </p:bg>
    <p:spTree>
      <p:nvGrpSpPr>
        <p:cNvPr id="1" name=""/>
        <p:cNvGrpSpPr/>
        <p:nvPr/>
      </p:nvGrpSpPr>
      <p:grpSpPr>
        <a:xfrm>
          <a:off x="0" y="0"/>
          <a:ext cx="0" cy="0"/>
          <a:chOff x="0" y="0"/>
          <a:chExt cx="0" cy="0"/>
        </a:xfrm>
      </p:grpSpPr>
      <p:sp>
        <p:nvSpPr>
          <p:cNvPr id="27652" name="WordArt 4"/>
          <p:cNvSpPr>
            <a:spLocks noChangeArrowheads="1" noChangeShapeType="1" noTextEdit="1"/>
          </p:cNvSpPr>
          <p:nvPr/>
        </p:nvSpPr>
        <p:spPr bwMode="auto">
          <a:xfrm>
            <a:off x="1828800" y="2743200"/>
            <a:ext cx="5638800" cy="974725"/>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Impact"/>
              </a:rPr>
              <a:t>Thank you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dissolve">
                                      <p:cBhvr>
                                        <p:cTn id="7" dur="2000"/>
                                        <p:tgtEl>
                                          <p:spTgt spid="27652"/>
                                        </p:tgtEl>
                                      </p:cBhvr>
                                    </p:animEffect>
                                  </p:childTnLst>
                                </p:cTn>
                              </p:par>
                            </p:childTnLst>
                          </p:cTn>
                        </p:par>
                        <p:par>
                          <p:cTn id="8" fill="hold">
                            <p:stCondLst>
                              <p:cond delay="2000"/>
                            </p:stCondLst>
                            <p:childTnLst>
                              <p:par>
                                <p:cTn id="9" presetID="2" presetClass="exit" presetSubtype="3" fill="hold" grpId="1" nodeType="afterEffect">
                                  <p:stCondLst>
                                    <p:cond delay="0"/>
                                  </p:stCondLst>
                                  <p:childTnLst>
                                    <p:anim calcmode="lin" valueType="num">
                                      <p:cBhvr additive="base">
                                        <p:cTn id="10" dur="3000"/>
                                        <p:tgtEl>
                                          <p:spTgt spid="27652"/>
                                        </p:tgtEl>
                                        <p:attrNameLst>
                                          <p:attrName>ppt_x</p:attrName>
                                        </p:attrNameLst>
                                      </p:cBhvr>
                                      <p:tavLst>
                                        <p:tav tm="0">
                                          <p:val>
                                            <p:strVal val="ppt_x"/>
                                          </p:val>
                                        </p:tav>
                                        <p:tav tm="100000">
                                          <p:val>
                                            <p:strVal val="1+ppt_w/2"/>
                                          </p:val>
                                        </p:tav>
                                      </p:tavLst>
                                    </p:anim>
                                    <p:anim calcmode="lin" valueType="num">
                                      <p:cBhvr additive="base">
                                        <p:cTn id="11" dur="3000"/>
                                        <p:tgtEl>
                                          <p:spTgt spid="27652"/>
                                        </p:tgtEl>
                                        <p:attrNameLst>
                                          <p:attrName>ppt_y</p:attrName>
                                        </p:attrNameLst>
                                      </p:cBhvr>
                                      <p:tavLst>
                                        <p:tav tm="0">
                                          <p:val>
                                            <p:strVal val="ppt_y"/>
                                          </p:val>
                                        </p:tav>
                                        <p:tav tm="100000">
                                          <p:val>
                                            <p:strVal val="0-ppt_h/2"/>
                                          </p:val>
                                        </p:tav>
                                      </p:tavLst>
                                    </p:anim>
                                    <p:set>
                                      <p:cBhvr>
                                        <p:cTn id="12" dur="1" fill="hold">
                                          <p:stCondLst>
                                            <p:cond delay="2999"/>
                                          </p:stCondLst>
                                        </p:cTn>
                                        <p:tgtEl>
                                          <p:spTgt spid="276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2765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57200" y="1600200"/>
            <a:ext cx="4038600" cy="4525963"/>
          </a:xfrm>
        </p:spPr>
        <p:txBody>
          <a:bodyPr/>
          <a:lstStyle/>
          <a:p>
            <a:pPr marL="365125" indent="-255588" eaLnBrk="1" hangingPunct="1">
              <a:lnSpc>
                <a:spcPct val="90000"/>
              </a:lnSpc>
            </a:pPr>
            <a:r>
              <a:rPr lang="en-US" sz="2400" smtClean="0"/>
              <a:t>Cells were discovered in </a:t>
            </a:r>
          </a:p>
          <a:p>
            <a:pPr marL="365125" indent="-255588" eaLnBrk="1" hangingPunct="1">
              <a:lnSpc>
                <a:spcPct val="90000"/>
              </a:lnSpc>
              <a:buFontTx/>
              <a:buNone/>
            </a:pPr>
            <a:r>
              <a:rPr lang="en-US" sz="2400" smtClean="0"/>
              <a:t>	1665 by a British </a:t>
            </a:r>
          </a:p>
          <a:p>
            <a:pPr marL="365125" indent="-255588" eaLnBrk="1" hangingPunct="1">
              <a:lnSpc>
                <a:spcPct val="90000"/>
              </a:lnSpc>
              <a:buFontTx/>
              <a:buNone/>
            </a:pPr>
            <a:r>
              <a:rPr lang="en-US" sz="2400" smtClean="0"/>
              <a:t>	scientist named </a:t>
            </a:r>
          </a:p>
          <a:p>
            <a:pPr marL="365125" indent="-255588" eaLnBrk="1" hangingPunct="1">
              <a:lnSpc>
                <a:spcPct val="90000"/>
              </a:lnSpc>
              <a:buFontTx/>
              <a:buNone/>
            </a:pPr>
            <a:r>
              <a:rPr lang="en-US" sz="2400" smtClean="0"/>
              <a:t>    Robert Hooke.</a:t>
            </a:r>
          </a:p>
          <a:p>
            <a:pPr marL="365125" indent="-255588" eaLnBrk="1" hangingPunct="1">
              <a:lnSpc>
                <a:spcPct val="90000"/>
              </a:lnSpc>
            </a:pPr>
            <a:endParaRPr lang="en-US" sz="3100" smtClean="0"/>
          </a:p>
          <a:p>
            <a:pPr marL="365125" indent="-255588" eaLnBrk="1" hangingPunct="1">
              <a:lnSpc>
                <a:spcPct val="90000"/>
              </a:lnSpc>
              <a:buFontTx/>
              <a:buNone/>
            </a:pPr>
            <a:endParaRPr lang="en-US" sz="3100" smtClean="0"/>
          </a:p>
          <a:p>
            <a:pPr marL="365125" indent="-255588" eaLnBrk="1" hangingPunct="1">
              <a:lnSpc>
                <a:spcPct val="90000"/>
              </a:lnSpc>
            </a:pPr>
            <a:r>
              <a:rPr lang="en-US" sz="2400" smtClean="0">
                <a:solidFill>
                  <a:schemeClr val="bg1"/>
                </a:solidFill>
              </a:rPr>
              <a:t>He  was able to observe the cell with the use of the microscope.</a:t>
            </a:r>
          </a:p>
        </p:txBody>
      </p:sp>
      <p:pic>
        <p:nvPicPr>
          <p:cNvPr id="4100" name="Picture 2" descr="Robert Hooke (1635 - 1703)"/>
          <p:cNvPicPr>
            <a:picLocks noChangeAspect="1" noChangeArrowheads="1"/>
          </p:cNvPicPr>
          <p:nvPr/>
        </p:nvPicPr>
        <p:blipFill>
          <a:blip r:embed="rId2" cstate="print"/>
          <a:srcRect/>
          <a:stretch>
            <a:fillRect/>
          </a:stretch>
        </p:blipFill>
        <p:spPr bwMode="auto">
          <a:xfrm rot="1141695">
            <a:off x="6018213" y="1069975"/>
            <a:ext cx="2205037" cy="2551113"/>
          </a:xfrm>
          <a:prstGeom prst="rect">
            <a:avLst/>
          </a:prstGeom>
          <a:noFill/>
          <a:ln w="9525">
            <a:noFill/>
            <a:miter lim="800000"/>
            <a:headEnd/>
            <a:tailEnd/>
          </a:ln>
        </p:spPr>
      </p:pic>
      <p:pic>
        <p:nvPicPr>
          <p:cNvPr id="4101" name="Picture 4" descr="http://rds.yahoo.com/_ylt=A0WTefZHSP9I6dwAm0ejzbkF/SIG=11ucn7usa/EXP=1224776135/**http%3A/www.arsmachina.com/images/hooke.jpg"/>
          <p:cNvPicPr>
            <a:picLocks noChangeAspect="1" noChangeArrowheads="1"/>
          </p:cNvPicPr>
          <p:nvPr/>
        </p:nvPicPr>
        <p:blipFill>
          <a:blip r:embed="rId3" cstate="print"/>
          <a:srcRect/>
          <a:stretch>
            <a:fillRect/>
          </a:stretch>
        </p:blipFill>
        <p:spPr bwMode="auto">
          <a:xfrm rot="1141695">
            <a:off x="5894388" y="3698875"/>
            <a:ext cx="2149475" cy="2495550"/>
          </a:xfrm>
          <a:prstGeom prst="rect">
            <a:avLst/>
          </a:prstGeom>
          <a:noFill/>
          <a:ln w="9525">
            <a:noFill/>
            <a:miter lim="800000"/>
            <a:headEnd/>
            <a:tailEnd/>
          </a:ln>
        </p:spPr>
      </p:pic>
      <p:grpSp>
        <p:nvGrpSpPr>
          <p:cNvPr id="5125" name="Group 4"/>
          <p:cNvGrpSpPr>
            <a:grpSpLocks/>
          </p:cNvGrpSpPr>
          <p:nvPr/>
        </p:nvGrpSpPr>
        <p:grpSpPr bwMode="auto">
          <a:xfrm>
            <a:off x="0" y="304800"/>
            <a:ext cx="9144000" cy="366713"/>
            <a:chOff x="0" y="192"/>
            <a:chExt cx="5760" cy="231"/>
          </a:xfrm>
        </p:grpSpPr>
        <p:sp>
          <p:nvSpPr>
            <p:cNvPr id="5126"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5127"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5128"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diamond(in)">
                                      <p:cBhvr>
                                        <p:cTn id="7" dur="2000"/>
                                        <p:tgtEl>
                                          <p:spTgt spid="410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 calcmode="lin" valueType="num">
                                      <p:cBhvr additive="base">
                                        <p:cTn id="12" dur="20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13" dur="20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101"/>
                                        </p:tgtEl>
                                        <p:attrNameLst>
                                          <p:attrName>style.visibility</p:attrName>
                                        </p:attrNameLst>
                                      </p:cBhvr>
                                      <p:to>
                                        <p:strVal val="visible"/>
                                      </p:to>
                                    </p:set>
                                    <p:animEffect transition="in" filter="blinds(horizontal)">
                                      <p:cBhvr>
                                        <p:cTn id="18" dur="2000"/>
                                        <p:tgtEl>
                                          <p:spTgt spid="4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09600" y="838200"/>
            <a:ext cx="7772400" cy="1470025"/>
          </a:xfrm>
          <a:prstGeom prst="rect">
            <a:avLst/>
          </a:prstGeom>
          <a:noFill/>
          <a:ln w="9525">
            <a:noFill/>
            <a:miter lim="800000"/>
            <a:headEnd/>
            <a:tailEnd/>
          </a:ln>
        </p:spPr>
        <p:txBody>
          <a:bodyPr anchor="ctr"/>
          <a:lstStyle/>
          <a:p>
            <a:pPr algn="ctr"/>
            <a:r>
              <a:rPr lang="en-US" sz="2400" b="1">
                <a:solidFill>
                  <a:schemeClr val="tx2"/>
                </a:solidFill>
              </a:rPr>
              <a:t>Definition of Cell</a:t>
            </a:r>
          </a:p>
        </p:txBody>
      </p:sp>
      <p:sp>
        <p:nvSpPr>
          <p:cNvPr id="21509" name="Rectangle 5"/>
          <p:cNvSpPr>
            <a:spLocks noChangeArrowheads="1"/>
          </p:cNvSpPr>
          <p:nvPr/>
        </p:nvSpPr>
        <p:spPr bwMode="auto">
          <a:xfrm>
            <a:off x="1371600" y="1981200"/>
            <a:ext cx="6400800" cy="1752600"/>
          </a:xfrm>
          <a:prstGeom prst="rect">
            <a:avLst/>
          </a:prstGeom>
          <a:noFill/>
          <a:ln w="9525">
            <a:noFill/>
            <a:miter lim="800000"/>
            <a:headEnd/>
            <a:tailEnd/>
          </a:ln>
        </p:spPr>
        <p:txBody>
          <a:bodyPr/>
          <a:lstStyle/>
          <a:p>
            <a:pPr marL="342900" indent="-342900" algn="ctr">
              <a:spcBef>
                <a:spcPct val="20000"/>
              </a:spcBef>
            </a:pPr>
            <a:r>
              <a:rPr lang="en-US" sz="2400">
                <a:solidFill>
                  <a:srgbClr val="7030A0"/>
                </a:solidFill>
              </a:rPr>
              <a:t>A cell is the smallest unit that is capable of performing life functions</a:t>
            </a:r>
            <a:r>
              <a:rPr lang="en-US" sz="2400"/>
              <a:t>.</a:t>
            </a:r>
          </a:p>
          <a:p>
            <a:pPr marL="342900" indent="-342900" algn="ctr">
              <a:spcBef>
                <a:spcPct val="20000"/>
              </a:spcBef>
            </a:pPr>
            <a:endParaRPr lang="en-US" sz="3200"/>
          </a:p>
          <a:p>
            <a:pPr marL="342900" indent="-342900" algn="ctr">
              <a:spcBef>
                <a:spcPct val="20000"/>
              </a:spcBef>
            </a:pPr>
            <a:r>
              <a:rPr lang="en-US" sz="3200"/>
              <a:t> </a:t>
            </a:r>
          </a:p>
        </p:txBody>
      </p:sp>
      <p:sp>
        <p:nvSpPr>
          <p:cNvPr id="6" name="TextBox 5"/>
          <p:cNvSpPr txBox="1"/>
          <p:nvPr/>
        </p:nvSpPr>
        <p:spPr>
          <a:xfrm>
            <a:off x="990600" y="3886200"/>
            <a:ext cx="7086600" cy="1462088"/>
          </a:xfrm>
          <a:prstGeom prst="rect">
            <a:avLst/>
          </a:prstGeom>
          <a:noFill/>
        </p:spPr>
        <p:txBody>
          <a:bodyPr>
            <a:spAutoFit/>
          </a:bodyPr>
          <a:lstStyle/>
          <a:p>
            <a:pPr marL="365125" indent="-255588" algn="ctr">
              <a:defRPr/>
            </a:pPr>
            <a:r>
              <a:rPr lang="en-US" sz="2400" dirty="0">
                <a:solidFill>
                  <a:schemeClr val="bg1"/>
                </a:solidFill>
                <a:cs typeface="+mn-cs"/>
              </a:rPr>
              <a:t>Cells are the basic unit of life</a:t>
            </a:r>
          </a:p>
          <a:p>
            <a:pPr marL="365125" indent="-255588" algn="ctr">
              <a:defRPr/>
            </a:pPr>
            <a:r>
              <a:rPr lang="en-US" sz="2400" dirty="0">
                <a:solidFill>
                  <a:schemeClr val="bg1"/>
                </a:solidFill>
                <a:cs typeface="+mn-cs"/>
              </a:rPr>
              <a:t>All organisms are made up of cells</a:t>
            </a:r>
          </a:p>
          <a:p>
            <a:pPr marL="365125" indent="-255588" algn="ctr">
              <a:defRPr/>
            </a:pPr>
            <a:r>
              <a:rPr lang="en-US" sz="2400" dirty="0">
                <a:solidFill>
                  <a:schemeClr val="bg1"/>
                </a:solidFill>
                <a:cs typeface="+mn-cs"/>
              </a:rPr>
              <a:t>All cells come from pre-existing cells</a:t>
            </a:r>
          </a:p>
          <a:p>
            <a:pPr algn="ctr">
              <a:defRPr/>
            </a:pPr>
            <a:endParaRPr lang="en-US" dirty="0">
              <a:cs typeface="+mn-cs"/>
            </a:endParaRPr>
          </a:p>
        </p:txBody>
      </p:sp>
      <p:grpSp>
        <p:nvGrpSpPr>
          <p:cNvPr id="6149" name="Group 4"/>
          <p:cNvGrpSpPr>
            <a:grpSpLocks/>
          </p:cNvGrpSpPr>
          <p:nvPr/>
        </p:nvGrpSpPr>
        <p:grpSpPr bwMode="auto">
          <a:xfrm>
            <a:off x="0" y="304800"/>
            <a:ext cx="9144000" cy="366713"/>
            <a:chOff x="0" y="192"/>
            <a:chExt cx="5760" cy="231"/>
          </a:xfrm>
        </p:grpSpPr>
        <p:sp>
          <p:nvSpPr>
            <p:cNvPr id="6150"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6151"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6152"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509">
                                            <p:txEl>
                                              <p:pRg st="0" end="0"/>
                                            </p:txEl>
                                          </p:spTgt>
                                        </p:tgtEl>
                                        <p:attrNameLst>
                                          <p:attrName>style.visibility</p:attrName>
                                        </p:attrNameLst>
                                      </p:cBhvr>
                                      <p:to>
                                        <p:strVal val="visible"/>
                                      </p:to>
                                    </p:set>
                                    <p:animEffect transition="in" filter="box(in)">
                                      <p:cBhvr>
                                        <p:cTn id="7" dur="500"/>
                                        <p:tgtEl>
                                          <p:spTgt spid="2150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diamond(in)">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diamond(in)">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diamond(in)">
                                      <p:cBhvr>
                                        <p:cTn id="22"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grpSp>
        <p:nvGrpSpPr>
          <p:cNvPr id="7170" name="Group 4"/>
          <p:cNvGrpSpPr>
            <a:grpSpLocks/>
          </p:cNvGrpSpPr>
          <p:nvPr/>
        </p:nvGrpSpPr>
        <p:grpSpPr bwMode="auto">
          <a:xfrm>
            <a:off x="0" y="304800"/>
            <a:ext cx="9144000" cy="366713"/>
            <a:chOff x="0" y="192"/>
            <a:chExt cx="5760" cy="231"/>
          </a:xfrm>
        </p:grpSpPr>
        <p:sp>
          <p:nvSpPr>
            <p:cNvPr id="7200"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7201"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7202"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sp>
        <p:nvSpPr>
          <p:cNvPr id="6" name="TextBox 5"/>
          <p:cNvSpPr txBox="1"/>
          <p:nvPr/>
        </p:nvSpPr>
        <p:spPr>
          <a:xfrm>
            <a:off x="685800" y="1143000"/>
            <a:ext cx="1752600" cy="369332"/>
          </a:xfrm>
          <a:prstGeom prst="rect">
            <a:avLst/>
          </a:prstGeom>
          <a:solidFill>
            <a:srgbClr val="FFCC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     The Cells</a:t>
            </a:r>
          </a:p>
        </p:txBody>
      </p:sp>
      <p:sp>
        <p:nvSpPr>
          <p:cNvPr id="7" name="Down Arrow 6"/>
          <p:cNvSpPr/>
          <p:nvPr/>
        </p:nvSpPr>
        <p:spPr>
          <a:xfrm>
            <a:off x="1524000" y="1622425"/>
            <a:ext cx="152400" cy="457200"/>
          </a:xfrm>
          <a:prstGeom prst="downArrow">
            <a:avLst/>
          </a:prstGeom>
          <a:solidFill>
            <a:schemeClr val="accent6">
              <a:lumMod val="40000"/>
              <a:lumOff val="60000"/>
            </a:schemeClr>
          </a:solidFill>
          <a:ln>
            <a:solidFill>
              <a:schemeClr val="accent6">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8" name="TextBox 7"/>
          <p:cNvSpPr txBox="1"/>
          <p:nvPr/>
        </p:nvSpPr>
        <p:spPr>
          <a:xfrm>
            <a:off x="685800" y="2177926"/>
            <a:ext cx="1752600" cy="369332"/>
          </a:xfrm>
          <a:prstGeom prst="rect">
            <a:avLst/>
          </a:prstGeom>
          <a:solidFill>
            <a:srgbClr val="FFCC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   The Tissues</a:t>
            </a:r>
          </a:p>
        </p:txBody>
      </p:sp>
      <p:sp>
        <p:nvSpPr>
          <p:cNvPr id="9" name="TextBox 8"/>
          <p:cNvSpPr txBox="1"/>
          <p:nvPr/>
        </p:nvSpPr>
        <p:spPr>
          <a:xfrm>
            <a:off x="685800" y="3266496"/>
            <a:ext cx="1752600" cy="369332"/>
          </a:xfrm>
          <a:prstGeom prst="rect">
            <a:avLst/>
          </a:prstGeom>
          <a:solidFill>
            <a:srgbClr val="FFCC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   The Organ</a:t>
            </a:r>
          </a:p>
        </p:txBody>
      </p:sp>
      <p:sp>
        <p:nvSpPr>
          <p:cNvPr id="10" name="TextBox 9"/>
          <p:cNvSpPr txBox="1"/>
          <p:nvPr/>
        </p:nvSpPr>
        <p:spPr>
          <a:xfrm>
            <a:off x="685800" y="4278868"/>
            <a:ext cx="1752600" cy="369332"/>
          </a:xfrm>
          <a:prstGeom prst="rect">
            <a:avLst/>
          </a:prstGeom>
          <a:solidFill>
            <a:srgbClr val="FFCC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   The System</a:t>
            </a:r>
          </a:p>
        </p:txBody>
      </p:sp>
      <p:sp>
        <p:nvSpPr>
          <p:cNvPr id="11" name="TextBox 10"/>
          <p:cNvSpPr txBox="1"/>
          <p:nvPr/>
        </p:nvSpPr>
        <p:spPr>
          <a:xfrm>
            <a:off x="685800" y="5385137"/>
            <a:ext cx="1752600" cy="369332"/>
          </a:xfrm>
          <a:prstGeom prst="rect">
            <a:avLst/>
          </a:prstGeom>
          <a:solidFill>
            <a:srgbClr val="FFCC00"/>
          </a:solidFill>
          <a:ln>
            <a:solidFill>
              <a:srgbClr val="FFC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lnRef>
          <a:fillRef idx="1">
            <a:schemeClr val="lt1"/>
          </a:fillRef>
          <a:effectRef idx="0">
            <a:schemeClr val="dk1"/>
          </a:effectRef>
          <a:fontRef idx="minor">
            <a:schemeClr val="dk1"/>
          </a:fontRef>
        </p:style>
        <p:txBody>
          <a:bodyPr>
            <a:spAutoFit/>
          </a:bodyPr>
          <a:lstStyle/>
          <a:p>
            <a:pPr>
              <a:defRPr/>
            </a:pPr>
            <a:r>
              <a:rPr lang="en-US" dirty="0"/>
              <a:t>   The Body</a:t>
            </a:r>
          </a:p>
        </p:txBody>
      </p:sp>
      <p:sp>
        <p:nvSpPr>
          <p:cNvPr id="12" name="Down Arrow 11"/>
          <p:cNvSpPr/>
          <p:nvPr/>
        </p:nvSpPr>
        <p:spPr>
          <a:xfrm>
            <a:off x="1524000" y="2678113"/>
            <a:ext cx="152400" cy="457200"/>
          </a:xfrm>
          <a:prstGeom prst="downArrow">
            <a:avLst/>
          </a:prstGeom>
          <a:solidFill>
            <a:schemeClr val="accent6">
              <a:lumMod val="40000"/>
              <a:lumOff val="60000"/>
            </a:schemeClr>
          </a:solidFill>
          <a:ln>
            <a:solidFill>
              <a:schemeClr val="accent6">
                <a:lumMod val="40000"/>
                <a:lumOff val="6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3" name="Down Arrow 12"/>
          <p:cNvSpPr/>
          <p:nvPr/>
        </p:nvSpPr>
        <p:spPr>
          <a:xfrm>
            <a:off x="1524000" y="4800600"/>
            <a:ext cx="152400" cy="457200"/>
          </a:xfrm>
          <a:prstGeom prst="downArrow">
            <a:avLst/>
          </a:prstGeom>
          <a:solidFill>
            <a:schemeClr val="accent6">
              <a:lumMod val="20000"/>
              <a:lumOff val="80000"/>
            </a:schemeClr>
          </a:solidFill>
          <a:ln>
            <a:solidFill>
              <a:schemeClr val="accent6">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4" name="Down Arrow 13"/>
          <p:cNvSpPr/>
          <p:nvPr/>
        </p:nvSpPr>
        <p:spPr>
          <a:xfrm>
            <a:off x="1524000" y="3733800"/>
            <a:ext cx="152400" cy="457200"/>
          </a:xfrm>
          <a:prstGeom prst="downArrow">
            <a:avLst/>
          </a:prstGeom>
          <a:solidFill>
            <a:schemeClr val="accent6">
              <a:lumMod val="20000"/>
              <a:lumOff val="80000"/>
            </a:schemeClr>
          </a:solidFill>
          <a:ln>
            <a:solidFill>
              <a:schemeClr val="accent6">
                <a:lumMod val="20000"/>
                <a:lumOff val="8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15" name="Right Arrow 14"/>
          <p:cNvSpPr/>
          <p:nvPr/>
        </p:nvSpPr>
        <p:spPr>
          <a:xfrm>
            <a:off x="2590800" y="1306513"/>
            <a:ext cx="457200" cy="46037"/>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a:spLocks noChangeArrowheads="1"/>
          </p:cNvSpPr>
          <p:nvPr/>
        </p:nvSpPr>
        <p:spPr bwMode="auto">
          <a:xfrm>
            <a:off x="3276600" y="1143000"/>
            <a:ext cx="5486400" cy="369888"/>
          </a:xfrm>
          <a:prstGeom prst="rect">
            <a:avLst/>
          </a:prstGeom>
          <a:noFill/>
          <a:ln w="9525">
            <a:noFill/>
            <a:miter lim="800000"/>
            <a:headEnd/>
            <a:tailEnd/>
          </a:ln>
        </p:spPr>
        <p:txBody>
          <a:bodyPr>
            <a:spAutoFit/>
          </a:bodyPr>
          <a:lstStyle/>
          <a:p>
            <a:r>
              <a:rPr lang="en-US"/>
              <a:t>Basic structural and functional unit of life</a:t>
            </a:r>
          </a:p>
        </p:txBody>
      </p:sp>
      <p:sp>
        <p:nvSpPr>
          <p:cNvPr id="17" name="TextBox 16"/>
          <p:cNvSpPr txBox="1">
            <a:spLocks noChangeArrowheads="1"/>
          </p:cNvSpPr>
          <p:nvPr/>
        </p:nvSpPr>
        <p:spPr bwMode="auto">
          <a:xfrm>
            <a:off x="3276600" y="2178050"/>
            <a:ext cx="5486400" cy="366713"/>
          </a:xfrm>
          <a:prstGeom prst="rect">
            <a:avLst/>
          </a:prstGeom>
          <a:noFill/>
          <a:ln w="9525">
            <a:noFill/>
            <a:miter lim="800000"/>
            <a:headEnd/>
            <a:tailEnd/>
          </a:ln>
        </p:spPr>
        <p:txBody>
          <a:bodyPr>
            <a:spAutoFit/>
          </a:bodyPr>
          <a:lstStyle/>
          <a:p>
            <a:r>
              <a:rPr lang="en-US"/>
              <a:t>Cells group together to form tissues</a:t>
            </a:r>
          </a:p>
        </p:txBody>
      </p:sp>
      <p:sp>
        <p:nvSpPr>
          <p:cNvPr id="18" name="Rectangle 17"/>
          <p:cNvSpPr>
            <a:spLocks noChangeArrowheads="1"/>
          </p:cNvSpPr>
          <p:nvPr/>
        </p:nvSpPr>
        <p:spPr bwMode="auto">
          <a:xfrm>
            <a:off x="3259138" y="3254375"/>
            <a:ext cx="5438775" cy="369888"/>
          </a:xfrm>
          <a:prstGeom prst="rect">
            <a:avLst/>
          </a:prstGeom>
          <a:noFill/>
          <a:ln w="9525">
            <a:noFill/>
            <a:miter lim="800000"/>
            <a:headEnd/>
            <a:tailEnd/>
          </a:ln>
        </p:spPr>
        <p:txBody>
          <a:bodyPr wrap="none">
            <a:spAutoFit/>
          </a:bodyPr>
          <a:lstStyle/>
          <a:p>
            <a:r>
              <a:rPr lang="en-US"/>
              <a:t>Different tissues combine together to form an organ</a:t>
            </a:r>
          </a:p>
        </p:txBody>
      </p:sp>
      <p:sp>
        <p:nvSpPr>
          <p:cNvPr id="19" name="Rectangle 18"/>
          <p:cNvSpPr>
            <a:spLocks noChangeArrowheads="1"/>
          </p:cNvSpPr>
          <p:nvPr/>
        </p:nvSpPr>
        <p:spPr bwMode="auto">
          <a:xfrm>
            <a:off x="3248025" y="4267200"/>
            <a:ext cx="5438775" cy="369888"/>
          </a:xfrm>
          <a:prstGeom prst="rect">
            <a:avLst/>
          </a:prstGeom>
          <a:noFill/>
          <a:ln w="9525">
            <a:noFill/>
            <a:miter lim="800000"/>
            <a:headEnd/>
            <a:tailEnd/>
          </a:ln>
        </p:spPr>
        <p:txBody>
          <a:bodyPr wrap="none">
            <a:spAutoFit/>
          </a:bodyPr>
          <a:lstStyle/>
          <a:p>
            <a:r>
              <a:rPr lang="en-US">
                <a:solidFill>
                  <a:schemeClr val="bg1"/>
                </a:solidFill>
              </a:rPr>
              <a:t>Different organs combine together to form a system</a:t>
            </a:r>
          </a:p>
        </p:txBody>
      </p:sp>
      <p:sp>
        <p:nvSpPr>
          <p:cNvPr id="20" name="Rectangle 19"/>
          <p:cNvSpPr>
            <a:spLocks noChangeArrowheads="1"/>
          </p:cNvSpPr>
          <p:nvPr/>
        </p:nvSpPr>
        <p:spPr bwMode="auto">
          <a:xfrm>
            <a:off x="2971800" y="5373688"/>
            <a:ext cx="5410200" cy="646112"/>
          </a:xfrm>
          <a:prstGeom prst="rect">
            <a:avLst/>
          </a:prstGeom>
          <a:noFill/>
          <a:ln w="9525">
            <a:noFill/>
            <a:miter lim="800000"/>
            <a:headEnd/>
            <a:tailEnd/>
          </a:ln>
        </p:spPr>
        <p:txBody>
          <a:bodyPr>
            <a:spAutoFit/>
          </a:bodyPr>
          <a:lstStyle/>
          <a:p>
            <a:pPr algn="ctr"/>
            <a:r>
              <a:rPr lang="en-US">
                <a:solidFill>
                  <a:schemeClr val="bg1"/>
                </a:solidFill>
              </a:rPr>
              <a:t>Different systems combine together to form an animal or organism</a:t>
            </a:r>
          </a:p>
        </p:txBody>
      </p:sp>
      <p:sp>
        <p:nvSpPr>
          <p:cNvPr id="21" name="Right Arrow 20"/>
          <p:cNvSpPr/>
          <p:nvPr/>
        </p:nvSpPr>
        <p:spPr>
          <a:xfrm>
            <a:off x="2590800" y="2338388"/>
            <a:ext cx="457200" cy="46037"/>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Right Arrow 21"/>
          <p:cNvSpPr/>
          <p:nvPr/>
        </p:nvSpPr>
        <p:spPr>
          <a:xfrm>
            <a:off x="2590800" y="3416300"/>
            <a:ext cx="457200" cy="46038"/>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ight Arrow 22"/>
          <p:cNvSpPr/>
          <p:nvPr/>
        </p:nvSpPr>
        <p:spPr>
          <a:xfrm>
            <a:off x="2590800" y="4406900"/>
            <a:ext cx="457200" cy="46038"/>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ight Arrow 23"/>
          <p:cNvSpPr/>
          <p:nvPr/>
        </p:nvSpPr>
        <p:spPr>
          <a:xfrm>
            <a:off x="2590800" y="5538788"/>
            <a:ext cx="457200" cy="46037"/>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20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2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dissolve">
                                      <p:cBhvr>
                                        <p:cTn id="21" dur="500"/>
                                        <p:tgtEl>
                                          <p:spTgt spid="8"/>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2000"/>
                                        <p:tgtEl>
                                          <p:spTgt spid="12"/>
                                        </p:tgtEl>
                                      </p:cBhvr>
                                    </p:animEffec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2000"/>
                                        <p:tgtEl>
                                          <p:spTgt spid="2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20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ntr" presetSubtype="10" fill="hold" grpId="0"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checkerboard(across)">
                                      <p:cBhvr>
                                        <p:cTn id="46" dur="500"/>
                                        <p:tgtEl>
                                          <p:spTgt spid="14"/>
                                        </p:tgtEl>
                                      </p:cBhvr>
                                    </p:animEffect>
                                  </p:childTnLst>
                                </p:cTn>
                              </p:par>
                              <p:par>
                                <p:cTn id="47" presetID="5" presetClass="entr" presetSubtype="1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heckerboard(across)">
                                      <p:cBhvr>
                                        <p:cTn id="49" dur="500"/>
                                        <p:tgtEl>
                                          <p:spTgt spid="10"/>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checkerboard(across)">
                                      <p:cBhvr>
                                        <p:cTn id="52" dur="500"/>
                                        <p:tgtEl>
                                          <p:spTgt spid="23"/>
                                        </p:tgtEl>
                                      </p:cBhvr>
                                    </p:animEffect>
                                  </p:childTnLst>
                                </p:cTn>
                              </p:par>
                              <p:par>
                                <p:cTn id="53" presetID="5" presetClass="entr" presetSubtype="1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checkerboard(across)">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2000"/>
                                        <p:tgtEl>
                                          <p:spTgt spid="13"/>
                                        </p:tgtEl>
                                      </p:cBhvr>
                                    </p:animEffect>
                                  </p:childTnLst>
                                </p:cTn>
                              </p:par>
                              <p:par>
                                <p:cTn id="61" presetID="10" presetClass="entr" presetSubtype="0" fill="hold" nodeType="with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fade">
                                      <p:cBhvr>
                                        <p:cTn id="63" dur="2000"/>
                                        <p:tgtEl>
                                          <p:spTgt spid="1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2000"/>
                                        <p:tgtEl>
                                          <p:spTgt spid="24"/>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15" grpId="0" animBg="1"/>
      <p:bldP spid="16" grpId="0"/>
      <p:bldP spid="17" grpId="0"/>
      <p:bldP spid="18" grpId="0"/>
      <p:bldP spid="19" grpId="0"/>
      <p:bldP spid="20" grpId="0"/>
      <p:bldP spid="21" grpId="0" animBg="1"/>
      <p:bldP spid="22" grpId="0" animBg="1"/>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85800" y="914400"/>
            <a:ext cx="1828800" cy="990600"/>
            <a:chOff x="5715001" y="4800600"/>
            <a:chExt cx="1641229" cy="990600"/>
          </a:xfrm>
        </p:grpSpPr>
        <p:pic>
          <p:nvPicPr>
            <p:cNvPr id="8217" name="Picture 16" descr="plantcellwall"/>
            <p:cNvPicPr>
              <a:picLocks noChangeAspect="1" noChangeArrowheads="1"/>
            </p:cNvPicPr>
            <p:nvPr/>
          </p:nvPicPr>
          <p:blipFill>
            <a:blip r:embed="rId2" cstate="print"/>
            <a:srcRect/>
            <a:stretch>
              <a:fillRect/>
            </a:stretch>
          </p:blipFill>
          <p:spPr bwMode="auto">
            <a:xfrm>
              <a:off x="6553200" y="4800601"/>
              <a:ext cx="803030" cy="990599"/>
            </a:xfrm>
            <a:prstGeom prst="rect">
              <a:avLst/>
            </a:prstGeom>
            <a:noFill/>
            <a:ln w="9525">
              <a:noFill/>
              <a:miter lim="800000"/>
              <a:headEnd/>
              <a:tailEnd/>
            </a:ln>
          </p:spPr>
        </p:pic>
        <p:pic>
          <p:nvPicPr>
            <p:cNvPr id="8218" name="Picture 17" descr="onionlo"/>
            <p:cNvPicPr>
              <a:picLocks noChangeAspect="1" noChangeArrowheads="1"/>
            </p:cNvPicPr>
            <p:nvPr/>
          </p:nvPicPr>
          <p:blipFill>
            <a:blip r:embed="rId3" cstate="print"/>
            <a:srcRect/>
            <a:stretch>
              <a:fillRect/>
            </a:stretch>
          </p:blipFill>
          <p:spPr bwMode="auto">
            <a:xfrm>
              <a:off x="5715001" y="4800600"/>
              <a:ext cx="866774" cy="990600"/>
            </a:xfrm>
            <a:prstGeom prst="rect">
              <a:avLst/>
            </a:prstGeom>
            <a:noFill/>
            <a:ln w="9525">
              <a:noFill/>
              <a:miter lim="800000"/>
              <a:headEnd/>
              <a:tailEnd/>
            </a:ln>
          </p:spPr>
        </p:pic>
      </p:grpSp>
      <p:grpSp>
        <p:nvGrpSpPr>
          <p:cNvPr id="3" name="Group 7"/>
          <p:cNvGrpSpPr>
            <a:grpSpLocks/>
          </p:cNvGrpSpPr>
          <p:nvPr/>
        </p:nvGrpSpPr>
        <p:grpSpPr bwMode="auto">
          <a:xfrm>
            <a:off x="841375" y="2743200"/>
            <a:ext cx="1978025" cy="914400"/>
            <a:chOff x="841712" y="2590800"/>
            <a:chExt cx="2274077" cy="990601"/>
          </a:xfrm>
        </p:grpSpPr>
        <p:pic>
          <p:nvPicPr>
            <p:cNvPr id="8215" name="Picture 2"/>
            <p:cNvPicPr>
              <a:picLocks noChangeAspect="1" noChangeArrowheads="1"/>
            </p:cNvPicPr>
            <p:nvPr/>
          </p:nvPicPr>
          <p:blipFill>
            <a:blip r:embed="rId4" cstate="print"/>
            <a:srcRect/>
            <a:stretch>
              <a:fillRect/>
            </a:stretch>
          </p:blipFill>
          <p:spPr bwMode="auto">
            <a:xfrm>
              <a:off x="841712" y="2590800"/>
              <a:ext cx="1131549" cy="990600"/>
            </a:xfrm>
            <a:prstGeom prst="rect">
              <a:avLst/>
            </a:prstGeom>
            <a:noFill/>
            <a:ln w="9525">
              <a:noFill/>
              <a:miter lim="800000"/>
              <a:headEnd/>
              <a:tailEnd/>
            </a:ln>
          </p:spPr>
        </p:pic>
        <p:pic>
          <p:nvPicPr>
            <p:cNvPr id="8216" name="Picture 3"/>
            <p:cNvPicPr>
              <a:picLocks noChangeAspect="1" noChangeArrowheads="1"/>
            </p:cNvPicPr>
            <p:nvPr/>
          </p:nvPicPr>
          <p:blipFill>
            <a:blip r:embed="rId5" cstate="print"/>
            <a:srcRect/>
            <a:stretch>
              <a:fillRect/>
            </a:stretch>
          </p:blipFill>
          <p:spPr bwMode="auto">
            <a:xfrm>
              <a:off x="1981200" y="2590800"/>
              <a:ext cx="1134589" cy="990601"/>
            </a:xfrm>
            <a:prstGeom prst="rect">
              <a:avLst/>
            </a:prstGeom>
            <a:noFill/>
            <a:ln w="9525">
              <a:noFill/>
              <a:miter lim="800000"/>
              <a:headEnd/>
              <a:tailEnd/>
            </a:ln>
          </p:spPr>
        </p:pic>
      </p:grpSp>
      <p:grpSp>
        <p:nvGrpSpPr>
          <p:cNvPr id="4" name="Group 11"/>
          <p:cNvGrpSpPr>
            <a:grpSpLocks/>
          </p:cNvGrpSpPr>
          <p:nvPr/>
        </p:nvGrpSpPr>
        <p:grpSpPr bwMode="auto">
          <a:xfrm>
            <a:off x="1676400" y="4440238"/>
            <a:ext cx="2151063" cy="1198562"/>
            <a:chOff x="1828800" y="4038600"/>
            <a:chExt cx="2151063" cy="1198563"/>
          </a:xfrm>
        </p:grpSpPr>
        <p:pic>
          <p:nvPicPr>
            <p:cNvPr id="8213" name="Picture 67" descr="liver"/>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2971800" y="4267200"/>
              <a:ext cx="1008063" cy="727075"/>
            </a:xfrm>
            <a:prstGeom prst="rect">
              <a:avLst/>
            </a:prstGeom>
            <a:noFill/>
            <a:ln w="9525">
              <a:noFill/>
              <a:miter lim="800000"/>
              <a:headEnd/>
              <a:tailEnd/>
            </a:ln>
          </p:spPr>
        </p:pic>
        <p:pic>
          <p:nvPicPr>
            <p:cNvPr id="8214" name="Picture 148" descr="brain"/>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828800" y="4038600"/>
              <a:ext cx="1223963" cy="1198563"/>
            </a:xfrm>
            <a:prstGeom prst="rect">
              <a:avLst/>
            </a:prstGeom>
            <a:noFill/>
            <a:ln w="9525">
              <a:noFill/>
              <a:miter lim="800000"/>
              <a:headEnd/>
              <a:tailEnd/>
            </a:ln>
          </p:spPr>
        </p:pic>
      </p:grpSp>
      <p:pic>
        <p:nvPicPr>
          <p:cNvPr id="11" name="Picture 4" descr="human body"/>
          <p:cNvPicPr>
            <a:picLocks noChangeAspect="1" noChangeArrowheads="1"/>
          </p:cNvPicPr>
          <p:nvPr/>
        </p:nvPicPr>
        <p:blipFill>
          <a:blip r:embed="rId8" cstate="print">
            <a:clrChange>
              <a:clrFrom>
                <a:srgbClr val="42302E"/>
              </a:clrFrom>
              <a:clrTo>
                <a:srgbClr val="42302E">
                  <a:alpha val="0"/>
                </a:srgbClr>
              </a:clrTo>
            </a:clrChange>
          </a:blip>
          <a:srcRect/>
          <a:stretch>
            <a:fillRect/>
          </a:stretch>
        </p:blipFill>
        <p:spPr bwMode="auto">
          <a:xfrm>
            <a:off x="6400800" y="990600"/>
            <a:ext cx="2132013" cy="3533775"/>
          </a:xfrm>
          <a:prstGeom prst="rect">
            <a:avLst/>
          </a:prstGeom>
          <a:noFill/>
          <a:ln w="9525">
            <a:noFill/>
            <a:miter lim="800000"/>
            <a:headEnd/>
            <a:tailEnd/>
          </a:ln>
        </p:spPr>
      </p:pic>
      <p:pic>
        <p:nvPicPr>
          <p:cNvPr id="9222" name="Picture 4" descr="C:\Program Files\Microsoft Office\Clipart\standard\stddir1\bd05200_.wmf"/>
          <p:cNvPicPr>
            <a:picLocks noChangeAspect="1" noChangeArrowheads="1"/>
          </p:cNvPicPr>
          <p:nvPr/>
        </p:nvPicPr>
        <p:blipFill>
          <a:blip r:embed="rId9" cstate="print"/>
          <a:srcRect/>
          <a:stretch>
            <a:fillRect/>
          </a:stretch>
        </p:blipFill>
        <p:spPr bwMode="auto">
          <a:xfrm>
            <a:off x="4800600" y="4495800"/>
            <a:ext cx="1222375" cy="1828800"/>
          </a:xfrm>
          <a:prstGeom prst="rect">
            <a:avLst/>
          </a:prstGeom>
          <a:noFill/>
          <a:ln w="9525">
            <a:noFill/>
            <a:miter lim="800000"/>
            <a:headEnd/>
            <a:tailEnd/>
          </a:ln>
        </p:spPr>
      </p:pic>
      <p:grpSp>
        <p:nvGrpSpPr>
          <p:cNvPr id="8199" name="Group 4"/>
          <p:cNvGrpSpPr>
            <a:grpSpLocks/>
          </p:cNvGrpSpPr>
          <p:nvPr/>
        </p:nvGrpSpPr>
        <p:grpSpPr bwMode="auto">
          <a:xfrm>
            <a:off x="0" y="304800"/>
            <a:ext cx="9144000" cy="366713"/>
            <a:chOff x="0" y="192"/>
            <a:chExt cx="5760" cy="231"/>
          </a:xfrm>
        </p:grpSpPr>
        <p:sp>
          <p:nvSpPr>
            <p:cNvPr id="8210"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8211"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8212"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sp>
        <p:nvSpPr>
          <p:cNvPr id="8200" name="TextBox 16"/>
          <p:cNvSpPr txBox="1">
            <a:spLocks noChangeArrowheads="1"/>
          </p:cNvSpPr>
          <p:nvPr/>
        </p:nvSpPr>
        <p:spPr bwMode="auto">
          <a:xfrm>
            <a:off x="3352800" y="2667000"/>
            <a:ext cx="3124200" cy="457200"/>
          </a:xfrm>
          <a:prstGeom prst="rect">
            <a:avLst/>
          </a:prstGeom>
          <a:noFill/>
          <a:ln w="9525">
            <a:noFill/>
            <a:miter lim="800000"/>
            <a:headEnd/>
            <a:tailEnd/>
          </a:ln>
        </p:spPr>
        <p:txBody>
          <a:bodyPr>
            <a:spAutoFit/>
          </a:bodyPr>
          <a:lstStyle/>
          <a:p>
            <a:r>
              <a:rPr lang="en-US" sz="2400">
                <a:solidFill>
                  <a:schemeClr val="accent2"/>
                </a:solidFill>
              </a:rPr>
              <a:t>Organisation of Life</a:t>
            </a:r>
          </a:p>
        </p:txBody>
      </p:sp>
      <p:sp>
        <p:nvSpPr>
          <p:cNvPr id="19" name="Down Arrow 18"/>
          <p:cNvSpPr/>
          <p:nvPr/>
        </p:nvSpPr>
        <p:spPr>
          <a:xfrm rot="20294396">
            <a:off x="968375" y="2032000"/>
            <a:ext cx="204788"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Down Arrow 19"/>
          <p:cNvSpPr/>
          <p:nvPr/>
        </p:nvSpPr>
        <p:spPr>
          <a:xfrm rot="20294396">
            <a:off x="1365250" y="3794125"/>
            <a:ext cx="204788" cy="6096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a:spLocks noChangeArrowheads="1"/>
          </p:cNvSpPr>
          <p:nvPr/>
        </p:nvSpPr>
        <p:spPr bwMode="auto">
          <a:xfrm>
            <a:off x="1349375" y="1862138"/>
            <a:ext cx="914400" cy="338137"/>
          </a:xfrm>
          <a:prstGeom prst="rect">
            <a:avLst/>
          </a:prstGeom>
          <a:noFill/>
          <a:ln w="9525">
            <a:noFill/>
            <a:miter lim="800000"/>
            <a:headEnd/>
            <a:tailEnd/>
          </a:ln>
        </p:spPr>
        <p:txBody>
          <a:bodyPr>
            <a:spAutoFit/>
          </a:bodyPr>
          <a:lstStyle/>
          <a:p>
            <a:r>
              <a:rPr lang="en-US" sz="1600">
                <a:solidFill>
                  <a:schemeClr val="bg1"/>
                </a:solidFill>
              </a:rPr>
              <a:t>Cells</a:t>
            </a:r>
          </a:p>
        </p:txBody>
      </p:sp>
      <p:sp>
        <p:nvSpPr>
          <p:cNvPr id="22" name="TextBox 21"/>
          <p:cNvSpPr txBox="1">
            <a:spLocks noChangeArrowheads="1"/>
          </p:cNvSpPr>
          <p:nvPr/>
        </p:nvSpPr>
        <p:spPr bwMode="auto">
          <a:xfrm>
            <a:off x="1371600" y="3624263"/>
            <a:ext cx="914400" cy="338137"/>
          </a:xfrm>
          <a:prstGeom prst="rect">
            <a:avLst/>
          </a:prstGeom>
          <a:noFill/>
          <a:ln w="9525">
            <a:noFill/>
            <a:miter lim="800000"/>
            <a:headEnd/>
            <a:tailEnd/>
          </a:ln>
        </p:spPr>
        <p:txBody>
          <a:bodyPr>
            <a:spAutoFit/>
          </a:bodyPr>
          <a:lstStyle/>
          <a:p>
            <a:r>
              <a:rPr lang="en-US" sz="1600">
                <a:solidFill>
                  <a:schemeClr val="bg1"/>
                </a:solidFill>
              </a:rPr>
              <a:t>Tissues</a:t>
            </a:r>
          </a:p>
        </p:txBody>
      </p:sp>
      <p:sp>
        <p:nvSpPr>
          <p:cNvPr id="23" name="TextBox 22"/>
          <p:cNvSpPr txBox="1">
            <a:spLocks noChangeArrowheads="1"/>
          </p:cNvSpPr>
          <p:nvPr/>
        </p:nvSpPr>
        <p:spPr bwMode="auto">
          <a:xfrm>
            <a:off x="2286000" y="5562600"/>
            <a:ext cx="914400" cy="338138"/>
          </a:xfrm>
          <a:prstGeom prst="rect">
            <a:avLst/>
          </a:prstGeom>
          <a:noFill/>
          <a:ln w="9525">
            <a:noFill/>
            <a:miter lim="800000"/>
            <a:headEnd/>
            <a:tailEnd/>
          </a:ln>
        </p:spPr>
        <p:txBody>
          <a:bodyPr>
            <a:spAutoFit/>
          </a:bodyPr>
          <a:lstStyle/>
          <a:p>
            <a:r>
              <a:rPr lang="en-US" sz="1600">
                <a:solidFill>
                  <a:schemeClr val="bg1"/>
                </a:solidFill>
              </a:rPr>
              <a:t>Organs</a:t>
            </a:r>
          </a:p>
        </p:txBody>
      </p:sp>
      <p:sp>
        <p:nvSpPr>
          <p:cNvPr id="24" name="Down Arrow 23"/>
          <p:cNvSpPr>
            <a:spLocks noChangeArrowheads="1"/>
          </p:cNvSpPr>
          <p:nvPr/>
        </p:nvSpPr>
        <p:spPr bwMode="auto">
          <a:xfrm rot="-4753798">
            <a:off x="4039394" y="4960144"/>
            <a:ext cx="179387" cy="866775"/>
          </a:xfrm>
          <a:prstGeom prst="downArrow">
            <a:avLst>
              <a:gd name="adj1" fmla="val 50000"/>
              <a:gd name="adj2" fmla="val 49996"/>
            </a:avLst>
          </a:prstGeom>
          <a:solidFill>
            <a:srgbClr val="FFFF00"/>
          </a:solidFill>
          <a:ln w="25400" algn="ctr">
            <a:solidFill>
              <a:srgbClr val="89A4A7"/>
            </a:solidFill>
            <a:miter lim="800000"/>
            <a:headEnd/>
            <a:tailEnd/>
          </a:ln>
        </p:spPr>
        <p:txBody>
          <a:bodyPr vert="eaVert" anchor="ctr"/>
          <a:lstStyle/>
          <a:p>
            <a:pPr algn="ctr">
              <a:defRPr/>
            </a:pPr>
            <a:endParaRPr lang="en-US">
              <a:solidFill>
                <a:schemeClr val="lt1"/>
              </a:solidFill>
              <a:latin typeface="+mn-lt"/>
              <a:cs typeface="+mn-cs"/>
            </a:endParaRPr>
          </a:p>
        </p:txBody>
      </p:sp>
      <p:sp>
        <p:nvSpPr>
          <p:cNvPr id="25" name="Down Arrow 24"/>
          <p:cNvSpPr>
            <a:spLocks noChangeArrowheads="1"/>
          </p:cNvSpPr>
          <p:nvPr/>
        </p:nvSpPr>
        <p:spPr bwMode="auto">
          <a:xfrm rot="-7430867">
            <a:off x="6335713" y="4106862"/>
            <a:ext cx="215900" cy="866775"/>
          </a:xfrm>
          <a:prstGeom prst="downArrow">
            <a:avLst>
              <a:gd name="adj1" fmla="val 50000"/>
              <a:gd name="adj2" fmla="val 49998"/>
            </a:avLst>
          </a:prstGeom>
          <a:solidFill>
            <a:srgbClr val="FFFF00"/>
          </a:solidFill>
          <a:ln w="25400" algn="ctr">
            <a:solidFill>
              <a:srgbClr val="89A4A7"/>
            </a:solidFill>
            <a:miter lim="800000"/>
            <a:headEnd/>
            <a:tailEnd/>
          </a:ln>
        </p:spPr>
        <p:txBody>
          <a:bodyPr vert="eaVert" anchor="ctr"/>
          <a:lstStyle/>
          <a:p>
            <a:pPr algn="ctr">
              <a:defRPr/>
            </a:pPr>
            <a:endParaRPr lang="en-US">
              <a:solidFill>
                <a:schemeClr val="lt1"/>
              </a:solidFill>
              <a:latin typeface="+mn-lt"/>
              <a:cs typeface="+mn-cs"/>
            </a:endParaRPr>
          </a:p>
        </p:txBody>
      </p:sp>
      <p:sp>
        <p:nvSpPr>
          <p:cNvPr id="26" name="TextBox 25"/>
          <p:cNvSpPr txBox="1">
            <a:spLocks noChangeArrowheads="1"/>
          </p:cNvSpPr>
          <p:nvPr/>
        </p:nvSpPr>
        <p:spPr bwMode="auto">
          <a:xfrm>
            <a:off x="5943600" y="5867400"/>
            <a:ext cx="914400" cy="338138"/>
          </a:xfrm>
          <a:prstGeom prst="rect">
            <a:avLst/>
          </a:prstGeom>
          <a:noFill/>
          <a:ln w="9525">
            <a:noFill/>
            <a:miter lim="800000"/>
            <a:headEnd/>
            <a:tailEnd/>
          </a:ln>
        </p:spPr>
        <p:txBody>
          <a:bodyPr>
            <a:spAutoFit/>
          </a:bodyPr>
          <a:lstStyle/>
          <a:p>
            <a:r>
              <a:rPr lang="en-US" sz="1600">
                <a:solidFill>
                  <a:schemeClr val="bg1"/>
                </a:solidFill>
              </a:rPr>
              <a:t>System</a:t>
            </a:r>
          </a:p>
        </p:txBody>
      </p:sp>
      <p:sp>
        <p:nvSpPr>
          <p:cNvPr id="27" name="TextBox 26"/>
          <p:cNvSpPr txBox="1">
            <a:spLocks noChangeArrowheads="1"/>
          </p:cNvSpPr>
          <p:nvPr/>
        </p:nvSpPr>
        <p:spPr bwMode="auto">
          <a:xfrm>
            <a:off x="7010400" y="4495800"/>
            <a:ext cx="914400" cy="338138"/>
          </a:xfrm>
          <a:prstGeom prst="rect">
            <a:avLst/>
          </a:prstGeom>
          <a:noFill/>
          <a:ln w="9525">
            <a:noFill/>
            <a:miter lim="800000"/>
            <a:headEnd/>
            <a:tailEnd/>
          </a:ln>
        </p:spPr>
        <p:txBody>
          <a:bodyPr>
            <a:spAutoFit/>
          </a:bodyPr>
          <a:lstStyle/>
          <a:p>
            <a:r>
              <a:rPr lang="en-US" sz="1600">
                <a:solidFill>
                  <a:schemeClr val="bg1"/>
                </a:solidFill>
              </a:rPr>
              <a:t>Animal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ssolve">
                                      <p:cBhvr>
                                        <p:cTn id="12" dur="500"/>
                                        <p:tgtEl>
                                          <p:spTgt spid="19"/>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dissolve">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2000"/>
                                        <p:tgtEl>
                                          <p:spTgt spid="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20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ssolve">
                                      <p:cBhvr>
                                        <p:cTn id="31" dur="500"/>
                                        <p:tgtEl>
                                          <p:spTgt spid="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dissolve">
                                      <p:cBhvr>
                                        <p:cTn id="34" dur="500"/>
                                        <p:tgtEl>
                                          <p:spTgt spid="2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dissolv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8" presetClass="entr" presetSubtype="16" fill="hold" nodeType="clickEffect">
                                  <p:stCondLst>
                                    <p:cond delay="0"/>
                                  </p:stCondLst>
                                  <p:childTnLst>
                                    <p:set>
                                      <p:cBhvr>
                                        <p:cTn id="41" dur="1" fill="hold">
                                          <p:stCondLst>
                                            <p:cond delay="0"/>
                                          </p:stCondLst>
                                        </p:cTn>
                                        <p:tgtEl>
                                          <p:spTgt spid="9222"/>
                                        </p:tgtEl>
                                        <p:attrNameLst>
                                          <p:attrName>style.visibility</p:attrName>
                                        </p:attrNameLst>
                                      </p:cBhvr>
                                      <p:to>
                                        <p:strVal val="visible"/>
                                      </p:to>
                                    </p:set>
                                    <p:animEffect transition="in" filter="diamond(in)">
                                      <p:cBhvr>
                                        <p:cTn id="42" dur="2000"/>
                                        <p:tgtEl>
                                          <p:spTgt spid="9222"/>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diamond(in)">
                                      <p:cBhvr>
                                        <p:cTn id="45" dur="2000"/>
                                        <p:tgtEl>
                                          <p:spTgt spid="26"/>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amond(in)">
                                      <p:cBhvr>
                                        <p:cTn id="48" dur="20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dissolve">
                                      <p:cBhvr>
                                        <p:cTn id="53" dur="500"/>
                                        <p:tgtEl>
                                          <p:spTgt spid="11"/>
                                        </p:tgtEl>
                                      </p:cBhvr>
                                    </p:animEffect>
                                  </p:childTnLst>
                                </p:cTn>
                              </p:par>
                              <p:par>
                                <p:cTn id="54" presetID="9" presetClass="entr" presetSubtype="0"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dissolve">
                                      <p:cBhvr>
                                        <p:cTn id="5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p:bldP spid="22" grpId="0"/>
      <p:bldP spid="23" grpId="0"/>
      <p:bldP spid="24" grpId="0" animBg="1"/>
      <p:bldP spid="25"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FF99"/>
            </a:gs>
            <a:gs pos="100000">
              <a:srgbClr val="008000"/>
            </a:gs>
          </a:gsLst>
          <a:lin ang="5400000" scaled="1"/>
        </a:gradFill>
        <a:effectLst/>
      </p:bgPr>
    </p:bg>
    <p:spTree>
      <p:nvGrpSpPr>
        <p:cNvPr id="1" name=""/>
        <p:cNvGrpSpPr/>
        <p:nvPr/>
      </p:nvGrpSpPr>
      <p:grpSpPr>
        <a:xfrm>
          <a:off x="0" y="0"/>
          <a:ext cx="0" cy="0"/>
          <a:chOff x="0" y="0"/>
          <a:chExt cx="0" cy="0"/>
        </a:xfrm>
      </p:grpSpPr>
      <p:sp>
        <p:nvSpPr>
          <p:cNvPr id="9218" name="Rectangle 4"/>
          <p:cNvSpPr>
            <a:spLocks noChangeArrowheads="1"/>
          </p:cNvSpPr>
          <p:nvPr/>
        </p:nvSpPr>
        <p:spPr bwMode="auto">
          <a:xfrm>
            <a:off x="914400" y="914400"/>
            <a:ext cx="7315200" cy="641350"/>
          </a:xfrm>
          <a:prstGeom prst="rect">
            <a:avLst/>
          </a:prstGeom>
          <a:noFill/>
          <a:ln w="9525">
            <a:noFill/>
            <a:miter lim="800000"/>
            <a:headEnd/>
            <a:tailEnd/>
          </a:ln>
        </p:spPr>
        <p:txBody>
          <a:bodyPr>
            <a:spAutoFit/>
          </a:bodyPr>
          <a:lstStyle/>
          <a:p>
            <a:r>
              <a:rPr lang="en-US" dirty="0"/>
              <a:t>Some cells are capable to live independent which </a:t>
            </a:r>
            <a:r>
              <a:rPr lang="en-US" dirty="0" smtClean="0"/>
              <a:t>are called </a:t>
            </a:r>
            <a:r>
              <a:rPr lang="en-US" b="1" dirty="0"/>
              <a:t>single celled </a:t>
            </a:r>
            <a:r>
              <a:rPr lang="en-US" dirty="0"/>
              <a:t>or </a:t>
            </a:r>
            <a:r>
              <a:rPr lang="en-US" b="1" dirty="0"/>
              <a:t>unicellular </a:t>
            </a:r>
            <a:r>
              <a:rPr lang="en-US" dirty="0"/>
              <a:t>organisms like the protozoa.</a:t>
            </a:r>
          </a:p>
        </p:txBody>
      </p:sp>
      <p:sp>
        <p:nvSpPr>
          <p:cNvPr id="9219" name="Rectangle 5"/>
          <p:cNvSpPr>
            <a:spLocks noChangeArrowheads="1"/>
          </p:cNvSpPr>
          <p:nvPr/>
        </p:nvSpPr>
        <p:spPr bwMode="auto">
          <a:xfrm>
            <a:off x="914400" y="1873250"/>
            <a:ext cx="7391400" cy="4486275"/>
          </a:xfrm>
          <a:prstGeom prst="rect">
            <a:avLst/>
          </a:prstGeom>
          <a:noFill/>
          <a:ln w="9525">
            <a:noFill/>
            <a:miter lim="800000"/>
            <a:headEnd/>
            <a:tailEnd/>
          </a:ln>
        </p:spPr>
        <p:txBody>
          <a:bodyPr>
            <a:spAutoFit/>
          </a:bodyPr>
          <a:lstStyle/>
          <a:p>
            <a:r>
              <a:rPr lang="en-US" b="1"/>
              <a:t>Classification of the cell</a:t>
            </a:r>
          </a:p>
          <a:p>
            <a:endParaRPr lang="en-US"/>
          </a:p>
          <a:p>
            <a:r>
              <a:rPr lang="en-US"/>
              <a:t>1- </a:t>
            </a:r>
            <a:r>
              <a:rPr lang="en-US" b="1"/>
              <a:t>Prokaryotic cell</a:t>
            </a:r>
            <a:r>
              <a:rPr lang="en-US"/>
              <a:t>: they are devoid of the true nucleus.</a:t>
            </a:r>
          </a:p>
          <a:p>
            <a:endParaRPr lang="en-US"/>
          </a:p>
          <a:p>
            <a:r>
              <a:rPr lang="en-US"/>
              <a:t>2- </a:t>
            </a:r>
            <a:r>
              <a:rPr lang="en-US" b="1"/>
              <a:t>Eukaryotic cell</a:t>
            </a:r>
            <a:r>
              <a:rPr lang="en-US"/>
              <a:t>: they have true nucleus (surround by nuclear membrane).</a:t>
            </a:r>
          </a:p>
          <a:p>
            <a:endParaRPr lang="en-US" b="1"/>
          </a:p>
          <a:p>
            <a:endParaRPr lang="en-US" b="1"/>
          </a:p>
          <a:p>
            <a:endParaRPr lang="en-US" b="1"/>
          </a:p>
          <a:p>
            <a:r>
              <a:rPr lang="en-US" b="1">
                <a:solidFill>
                  <a:schemeClr val="bg1"/>
                </a:solidFill>
              </a:rPr>
              <a:t>Structure of the cell</a:t>
            </a:r>
            <a:r>
              <a:rPr lang="en-US">
                <a:solidFill>
                  <a:schemeClr val="bg1"/>
                </a:solidFill>
              </a:rPr>
              <a:t>: the true cell consist of three parts</a:t>
            </a:r>
          </a:p>
          <a:p>
            <a:endParaRPr lang="en-US">
              <a:solidFill>
                <a:schemeClr val="bg1"/>
              </a:solidFill>
            </a:endParaRPr>
          </a:p>
          <a:p>
            <a:r>
              <a:rPr lang="en-US">
                <a:solidFill>
                  <a:schemeClr val="bg1"/>
                </a:solidFill>
              </a:rPr>
              <a:t>1- The Central part (nucleus).</a:t>
            </a:r>
          </a:p>
          <a:p>
            <a:endParaRPr lang="en-US">
              <a:solidFill>
                <a:schemeClr val="bg1"/>
              </a:solidFill>
            </a:endParaRPr>
          </a:p>
          <a:p>
            <a:r>
              <a:rPr lang="en-US">
                <a:solidFill>
                  <a:schemeClr val="bg1"/>
                </a:solidFill>
              </a:rPr>
              <a:t>2- The Peripheral part (cytoplasm).</a:t>
            </a:r>
          </a:p>
          <a:p>
            <a:endParaRPr lang="en-US">
              <a:solidFill>
                <a:schemeClr val="bg1"/>
              </a:solidFill>
            </a:endParaRPr>
          </a:p>
          <a:p>
            <a:r>
              <a:rPr lang="en-US">
                <a:solidFill>
                  <a:schemeClr val="bg1"/>
                </a:solidFill>
              </a:rPr>
              <a:t>3- The Cell membrane encases both of these parts.</a:t>
            </a:r>
          </a:p>
        </p:txBody>
      </p:sp>
      <p:grpSp>
        <p:nvGrpSpPr>
          <p:cNvPr id="9220" name="Group 4"/>
          <p:cNvGrpSpPr>
            <a:grpSpLocks/>
          </p:cNvGrpSpPr>
          <p:nvPr/>
        </p:nvGrpSpPr>
        <p:grpSpPr bwMode="auto">
          <a:xfrm>
            <a:off x="0" y="304800"/>
            <a:ext cx="9144000" cy="366713"/>
            <a:chOff x="0" y="192"/>
            <a:chExt cx="5760" cy="231"/>
          </a:xfrm>
        </p:grpSpPr>
        <p:sp>
          <p:nvSpPr>
            <p:cNvPr id="9221"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9222"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9223"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DDEBCF"/>
            </a:gs>
            <a:gs pos="50000">
              <a:srgbClr val="9CB86E"/>
            </a:gs>
            <a:gs pos="100000">
              <a:srgbClr val="156B13"/>
            </a:gs>
          </a:gsLst>
          <a:lin ang="5400000"/>
        </a:gradFill>
        <a:effectLst/>
      </p:bgPr>
    </p:bg>
    <p:spTree>
      <p:nvGrpSpPr>
        <p:cNvPr id="1" name=""/>
        <p:cNvGrpSpPr/>
        <p:nvPr/>
      </p:nvGrpSpPr>
      <p:grpSpPr>
        <a:xfrm>
          <a:off x="0" y="0"/>
          <a:ext cx="0" cy="0"/>
          <a:chOff x="0" y="0"/>
          <a:chExt cx="0" cy="0"/>
        </a:xfrm>
      </p:grpSpPr>
      <p:pic>
        <p:nvPicPr>
          <p:cNvPr id="4" name="Picture 5" descr="070709171558"/>
          <p:cNvPicPr>
            <a:picLocks noChangeAspect="1" noChangeArrowheads="1"/>
          </p:cNvPicPr>
          <p:nvPr/>
        </p:nvPicPr>
        <p:blipFill>
          <a:blip r:embed="rId2" cstate="print"/>
          <a:srcRect/>
          <a:stretch>
            <a:fillRect/>
          </a:stretch>
        </p:blipFill>
        <p:spPr bwMode="auto">
          <a:xfrm>
            <a:off x="2133600" y="1600200"/>
            <a:ext cx="4876800" cy="4876800"/>
          </a:xfrm>
          <a:prstGeom prst="rect">
            <a:avLst/>
          </a:prstGeom>
          <a:noFill/>
          <a:ln w="9525">
            <a:noFill/>
            <a:miter lim="800000"/>
            <a:headEnd/>
            <a:tailEnd/>
          </a:ln>
        </p:spPr>
      </p:pic>
      <p:sp>
        <p:nvSpPr>
          <p:cNvPr id="5" name="Rectangle 2"/>
          <p:cNvSpPr txBox="1">
            <a:spLocks noChangeArrowheads="1"/>
          </p:cNvSpPr>
          <p:nvPr/>
        </p:nvSpPr>
        <p:spPr>
          <a:xfrm>
            <a:off x="457200" y="609600"/>
            <a:ext cx="8229600" cy="1143000"/>
          </a:xfrm>
          <a:prstGeom prst="rect">
            <a:avLst/>
          </a:prstGeom>
        </p:spPr>
        <p:txBody>
          <a:bodyPr/>
          <a:lstStyle/>
          <a:p>
            <a:pPr algn="ctr" eaLnBrk="0" hangingPunct="0">
              <a:defRPr/>
            </a:pPr>
            <a:r>
              <a:rPr lang="en-US" sz="2400" kern="0" dirty="0">
                <a:solidFill>
                  <a:schemeClr val="tx2"/>
                </a:solidFill>
                <a:latin typeface="+mj-lt"/>
                <a:ea typeface="+mj-ea"/>
                <a:cs typeface="+mj-cs"/>
              </a:rPr>
              <a:t>Cells come in all shapes and sizes</a:t>
            </a:r>
          </a:p>
          <a:p>
            <a:pPr algn="ctr" eaLnBrk="0" hangingPunct="0">
              <a:defRPr/>
            </a:pPr>
            <a:r>
              <a:rPr lang="en-US" sz="1600" kern="0" dirty="0">
                <a:solidFill>
                  <a:schemeClr val="tx2"/>
                </a:solidFill>
                <a:latin typeface="+mj-lt"/>
                <a:ea typeface="+mj-ea"/>
                <a:cs typeface="+mj-cs"/>
              </a:rPr>
              <a:t>Size: large, small etc</a:t>
            </a:r>
          </a:p>
          <a:p>
            <a:pPr algn="ctr" eaLnBrk="0" hangingPunct="0">
              <a:defRPr/>
            </a:pPr>
            <a:r>
              <a:rPr lang="en-US" sz="1600" kern="0" dirty="0">
                <a:solidFill>
                  <a:schemeClr val="tx2"/>
                </a:solidFill>
                <a:latin typeface="+mj-lt"/>
                <a:ea typeface="+mj-ea"/>
                <a:cs typeface="+mj-cs"/>
              </a:rPr>
              <a:t>Shape: round, oval, polygonal etc</a:t>
            </a:r>
          </a:p>
        </p:txBody>
      </p:sp>
      <p:grpSp>
        <p:nvGrpSpPr>
          <p:cNvPr id="10244" name="Group 4"/>
          <p:cNvGrpSpPr>
            <a:grpSpLocks/>
          </p:cNvGrpSpPr>
          <p:nvPr/>
        </p:nvGrpSpPr>
        <p:grpSpPr bwMode="auto">
          <a:xfrm>
            <a:off x="0" y="304800"/>
            <a:ext cx="9144000" cy="366713"/>
            <a:chOff x="0" y="192"/>
            <a:chExt cx="5760" cy="231"/>
          </a:xfrm>
        </p:grpSpPr>
        <p:sp>
          <p:nvSpPr>
            <p:cNvPr id="10245"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10246"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10247"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457200" y="381000"/>
            <a:ext cx="8229600" cy="1143000"/>
          </a:xfrm>
          <a:prstGeom prst="rect">
            <a:avLst/>
          </a:prstGeom>
          <a:noFill/>
          <a:ln w="9525">
            <a:noFill/>
            <a:miter lim="800000"/>
            <a:headEnd/>
            <a:tailEnd/>
          </a:ln>
        </p:spPr>
        <p:txBody>
          <a:bodyPr anchor="ctr"/>
          <a:lstStyle/>
          <a:p>
            <a:pPr algn="ctr"/>
            <a:r>
              <a:rPr lang="en-US" sz="2800" b="1">
                <a:solidFill>
                  <a:schemeClr val="tx2"/>
                </a:solidFill>
              </a:rPr>
              <a:t>Prokaryotic Cells</a:t>
            </a:r>
          </a:p>
        </p:txBody>
      </p:sp>
      <p:sp>
        <p:nvSpPr>
          <p:cNvPr id="11267" name="Rectangle 5"/>
          <p:cNvSpPr>
            <a:spLocks noChangeArrowheads="1"/>
          </p:cNvSpPr>
          <p:nvPr/>
        </p:nvSpPr>
        <p:spPr bwMode="auto">
          <a:xfrm>
            <a:off x="457200" y="2255838"/>
            <a:ext cx="4038600" cy="4525962"/>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000"/>
              <a:t>Do not have nucleus</a:t>
            </a:r>
          </a:p>
          <a:p>
            <a:pPr marL="342900" indent="-342900">
              <a:lnSpc>
                <a:spcPct val="90000"/>
              </a:lnSpc>
              <a:spcBef>
                <a:spcPct val="20000"/>
              </a:spcBef>
              <a:buFontTx/>
              <a:buChar char="•"/>
            </a:pPr>
            <a:endParaRPr lang="en-US" sz="2000"/>
          </a:p>
          <a:p>
            <a:pPr marL="342900" indent="-342900">
              <a:lnSpc>
                <a:spcPct val="90000"/>
              </a:lnSpc>
              <a:spcBef>
                <a:spcPct val="20000"/>
              </a:spcBef>
              <a:buFontTx/>
              <a:buChar char="•"/>
            </a:pPr>
            <a:r>
              <a:rPr lang="en-US" sz="2000"/>
              <a:t>Few internal structures</a:t>
            </a:r>
          </a:p>
          <a:p>
            <a:pPr marL="342900" indent="-342900">
              <a:lnSpc>
                <a:spcPct val="90000"/>
              </a:lnSpc>
              <a:spcBef>
                <a:spcPct val="20000"/>
              </a:spcBef>
              <a:buFontTx/>
              <a:buChar char="•"/>
            </a:pPr>
            <a:endParaRPr lang="en-US" sz="2000"/>
          </a:p>
          <a:p>
            <a:pPr marL="342900" indent="-342900">
              <a:lnSpc>
                <a:spcPct val="90000"/>
              </a:lnSpc>
              <a:spcBef>
                <a:spcPct val="20000"/>
              </a:spcBef>
              <a:buFontTx/>
              <a:buChar char="•"/>
            </a:pPr>
            <a:r>
              <a:rPr lang="en-US" sz="2000"/>
              <a:t>One-celled organisms, Example: Bacteria </a:t>
            </a:r>
          </a:p>
          <a:p>
            <a:pPr marL="342900" indent="-342900">
              <a:lnSpc>
                <a:spcPct val="90000"/>
              </a:lnSpc>
              <a:spcBef>
                <a:spcPct val="20000"/>
              </a:spcBef>
            </a:pPr>
            <a:endParaRPr lang="en-US" sz="2000"/>
          </a:p>
        </p:txBody>
      </p:sp>
      <p:pic>
        <p:nvPicPr>
          <p:cNvPr id="13316" name="Picture 6" descr="prokaryote"/>
          <p:cNvPicPr>
            <a:picLocks noChangeAspect="1" noChangeArrowheads="1"/>
          </p:cNvPicPr>
          <p:nvPr/>
        </p:nvPicPr>
        <p:blipFill>
          <a:blip r:embed="rId2" cstate="print"/>
          <a:srcRect/>
          <a:stretch>
            <a:fillRect/>
          </a:stretch>
        </p:blipFill>
        <p:spPr bwMode="auto">
          <a:xfrm>
            <a:off x="4038600" y="1676400"/>
            <a:ext cx="4648200" cy="4025900"/>
          </a:xfrm>
          <a:prstGeom prst="rect">
            <a:avLst/>
          </a:prstGeom>
          <a:noFill/>
          <a:ln w="9525">
            <a:noFill/>
            <a:miter lim="800000"/>
            <a:headEnd/>
            <a:tailEnd/>
          </a:ln>
        </p:spPr>
      </p:pic>
      <p:grpSp>
        <p:nvGrpSpPr>
          <p:cNvPr id="11269" name="Group 4"/>
          <p:cNvGrpSpPr>
            <a:grpSpLocks/>
          </p:cNvGrpSpPr>
          <p:nvPr/>
        </p:nvGrpSpPr>
        <p:grpSpPr bwMode="auto">
          <a:xfrm>
            <a:off x="0" y="304800"/>
            <a:ext cx="9144000" cy="366713"/>
            <a:chOff x="0" y="192"/>
            <a:chExt cx="5760" cy="231"/>
          </a:xfrm>
        </p:grpSpPr>
        <p:sp>
          <p:nvSpPr>
            <p:cNvPr id="11270"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11271"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11272"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00"/>
        </a:solidFill>
        <a:effectLst/>
      </p:bgPr>
    </p:bg>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457200" y="274638"/>
            <a:ext cx="8229600" cy="1143000"/>
          </a:xfrm>
          <a:prstGeom prst="rect">
            <a:avLst/>
          </a:prstGeom>
          <a:noFill/>
          <a:ln w="9525">
            <a:noFill/>
            <a:miter lim="800000"/>
            <a:headEnd/>
            <a:tailEnd/>
          </a:ln>
        </p:spPr>
        <p:txBody>
          <a:bodyPr anchor="ctr"/>
          <a:lstStyle/>
          <a:p>
            <a:pPr algn="ctr"/>
            <a:r>
              <a:rPr lang="en-US" sz="2800" b="1">
                <a:solidFill>
                  <a:schemeClr val="tx2"/>
                </a:solidFill>
              </a:rPr>
              <a:t>Eukaryotic Cells</a:t>
            </a:r>
          </a:p>
        </p:txBody>
      </p:sp>
      <p:sp>
        <p:nvSpPr>
          <p:cNvPr id="12291" name="Rectangle 5"/>
          <p:cNvSpPr>
            <a:spLocks noChangeArrowheads="1"/>
          </p:cNvSpPr>
          <p:nvPr/>
        </p:nvSpPr>
        <p:spPr bwMode="auto">
          <a:xfrm>
            <a:off x="533400" y="1295400"/>
            <a:ext cx="8077200" cy="1219200"/>
          </a:xfrm>
          <a:prstGeom prst="rect">
            <a:avLst/>
          </a:prstGeom>
          <a:noFill/>
          <a:ln w="9525">
            <a:noFill/>
            <a:miter lim="800000"/>
            <a:headEnd/>
            <a:tailEnd/>
          </a:ln>
        </p:spPr>
        <p:txBody>
          <a:bodyPr/>
          <a:lstStyle/>
          <a:p>
            <a:pPr marL="342900" indent="-342900">
              <a:spcBef>
                <a:spcPct val="20000"/>
              </a:spcBef>
              <a:buFontTx/>
              <a:buChar char="•"/>
            </a:pPr>
            <a:r>
              <a:rPr lang="en-US" sz="2000"/>
              <a:t>Contain nucleus and organelles surrounded by membranes</a:t>
            </a:r>
          </a:p>
          <a:p>
            <a:pPr marL="342900" indent="-342900">
              <a:spcBef>
                <a:spcPct val="20000"/>
              </a:spcBef>
              <a:buFontTx/>
              <a:buChar char="•"/>
            </a:pPr>
            <a:r>
              <a:rPr lang="en-US" sz="2000"/>
              <a:t>Most living organisms, example: humans</a:t>
            </a:r>
          </a:p>
          <a:p>
            <a:pPr marL="342900" indent="-342900">
              <a:spcBef>
                <a:spcPct val="20000"/>
              </a:spcBef>
              <a:buFontTx/>
              <a:buChar char="•"/>
            </a:pPr>
            <a:r>
              <a:rPr lang="en-US" sz="2000"/>
              <a:t>Usually larger than prokaryotic cells</a:t>
            </a:r>
          </a:p>
          <a:p>
            <a:pPr marL="342900" indent="-342900">
              <a:spcBef>
                <a:spcPct val="20000"/>
              </a:spcBef>
              <a:buFontTx/>
              <a:buChar char="•"/>
            </a:pPr>
            <a:endParaRPr lang="en-US" sz="2000"/>
          </a:p>
        </p:txBody>
      </p:sp>
      <p:pic>
        <p:nvPicPr>
          <p:cNvPr id="14340" name="Picture 6" descr="eukaryote_animal"/>
          <p:cNvPicPr>
            <a:picLocks noChangeAspect="1" noChangeArrowheads="1"/>
          </p:cNvPicPr>
          <p:nvPr/>
        </p:nvPicPr>
        <p:blipFill>
          <a:blip r:embed="rId2" cstate="print"/>
          <a:srcRect/>
          <a:stretch>
            <a:fillRect/>
          </a:stretch>
        </p:blipFill>
        <p:spPr bwMode="auto">
          <a:xfrm>
            <a:off x="4419600" y="2830513"/>
            <a:ext cx="4375150" cy="3646487"/>
          </a:xfrm>
          <a:prstGeom prst="rect">
            <a:avLst/>
          </a:prstGeom>
          <a:noFill/>
          <a:ln w="9525">
            <a:noFill/>
            <a:miter lim="800000"/>
            <a:headEnd/>
            <a:tailEnd/>
          </a:ln>
        </p:spPr>
      </p:pic>
      <p:pic>
        <p:nvPicPr>
          <p:cNvPr id="14341" name="Picture 7" descr="eukaryote_plant"/>
          <p:cNvPicPr>
            <a:picLocks noChangeAspect="1" noChangeArrowheads="1"/>
          </p:cNvPicPr>
          <p:nvPr/>
        </p:nvPicPr>
        <p:blipFill>
          <a:blip r:embed="rId3" cstate="print"/>
          <a:srcRect/>
          <a:stretch>
            <a:fillRect/>
          </a:stretch>
        </p:blipFill>
        <p:spPr bwMode="auto">
          <a:xfrm>
            <a:off x="381000" y="2851150"/>
            <a:ext cx="4191000" cy="3168650"/>
          </a:xfrm>
          <a:prstGeom prst="rect">
            <a:avLst/>
          </a:prstGeom>
          <a:noFill/>
          <a:ln w="9525">
            <a:noFill/>
            <a:miter lim="800000"/>
            <a:headEnd/>
            <a:tailEnd/>
          </a:ln>
        </p:spPr>
      </p:pic>
      <p:sp>
        <p:nvSpPr>
          <p:cNvPr id="12294" name="Text Box 8"/>
          <p:cNvSpPr txBox="1">
            <a:spLocks noChangeArrowheads="1"/>
          </p:cNvSpPr>
          <p:nvPr/>
        </p:nvSpPr>
        <p:spPr bwMode="auto">
          <a:xfrm>
            <a:off x="1143000" y="2317750"/>
            <a:ext cx="2895600" cy="457200"/>
          </a:xfrm>
          <a:prstGeom prst="rect">
            <a:avLst/>
          </a:prstGeom>
          <a:noFill/>
          <a:ln w="9525">
            <a:noFill/>
            <a:miter lim="800000"/>
            <a:headEnd/>
            <a:tailEnd/>
          </a:ln>
        </p:spPr>
        <p:txBody>
          <a:bodyPr>
            <a:spAutoFit/>
          </a:bodyPr>
          <a:lstStyle/>
          <a:p>
            <a:pPr algn="ctr">
              <a:spcBef>
                <a:spcPct val="50000"/>
              </a:spcBef>
            </a:pPr>
            <a:r>
              <a:rPr lang="en-US" sz="2400" b="1"/>
              <a:t>Plant</a:t>
            </a:r>
          </a:p>
        </p:txBody>
      </p:sp>
      <p:sp>
        <p:nvSpPr>
          <p:cNvPr id="12295" name="Text Box 9"/>
          <p:cNvSpPr txBox="1">
            <a:spLocks noChangeArrowheads="1"/>
          </p:cNvSpPr>
          <p:nvPr/>
        </p:nvSpPr>
        <p:spPr bwMode="auto">
          <a:xfrm>
            <a:off x="5105400" y="2286000"/>
            <a:ext cx="2895600" cy="457200"/>
          </a:xfrm>
          <a:prstGeom prst="rect">
            <a:avLst/>
          </a:prstGeom>
          <a:noFill/>
          <a:ln w="9525">
            <a:noFill/>
            <a:miter lim="800000"/>
            <a:headEnd/>
            <a:tailEnd/>
          </a:ln>
        </p:spPr>
        <p:txBody>
          <a:bodyPr>
            <a:spAutoFit/>
          </a:bodyPr>
          <a:lstStyle/>
          <a:p>
            <a:pPr algn="ctr">
              <a:spcBef>
                <a:spcPct val="50000"/>
              </a:spcBef>
            </a:pPr>
            <a:r>
              <a:rPr lang="en-US" sz="2400" b="1"/>
              <a:t>Animal</a:t>
            </a:r>
          </a:p>
        </p:txBody>
      </p:sp>
      <p:grpSp>
        <p:nvGrpSpPr>
          <p:cNvPr id="12296" name="Group 4"/>
          <p:cNvGrpSpPr>
            <a:grpSpLocks/>
          </p:cNvGrpSpPr>
          <p:nvPr/>
        </p:nvGrpSpPr>
        <p:grpSpPr bwMode="auto">
          <a:xfrm>
            <a:off x="0" y="304800"/>
            <a:ext cx="9144000" cy="366713"/>
            <a:chOff x="0" y="192"/>
            <a:chExt cx="5760" cy="231"/>
          </a:xfrm>
        </p:grpSpPr>
        <p:sp>
          <p:nvSpPr>
            <p:cNvPr id="12297" name="Text Box 5"/>
            <p:cNvSpPr txBox="1">
              <a:spLocks noChangeArrowheads="1"/>
            </p:cNvSpPr>
            <p:nvPr/>
          </p:nvSpPr>
          <p:spPr bwMode="auto">
            <a:xfrm>
              <a:off x="192" y="192"/>
              <a:ext cx="134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Lab Exercise # 2</a:t>
              </a:r>
            </a:p>
          </p:txBody>
        </p:sp>
        <p:sp>
          <p:nvSpPr>
            <p:cNvPr id="12298" name="Text Box 6"/>
            <p:cNvSpPr txBox="1">
              <a:spLocks noChangeArrowheads="1"/>
            </p:cNvSpPr>
            <p:nvPr/>
          </p:nvSpPr>
          <p:spPr bwMode="auto">
            <a:xfrm>
              <a:off x="5040" y="192"/>
              <a:ext cx="624" cy="231"/>
            </a:xfrm>
            <a:prstGeom prst="rect">
              <a:avLst/>
            </a:prstGeom>
            <a:noFill/>
            <a:ln w="9525">
              <a:noFill/>
              <a:miter lim="800000"/>
              <a:headEnd/>
              <a:tailEnd/>
            </a:ln>
          </p:spPr>
          <p:txBody>
            <a:bodyPr>
              <a:spAutoFit/>
            </a:bodyPr>
            <a:lstStyle/>
            <a:p>
              <a:pPr>
                <a:spcBef>
                  <a:spcPct val="50000"/>
                </a:spcBef>
              </a:pPr>
              <a:r>
                <a:rPr lang="en-US">
                  <a:solidFill>
                    <a:srgbClr val="CC3300"/>
                  </a:solidFill>
                  <a:latin typeface="Monotype Corsiva" pitchFamily="66" charset="0"/>
                </a:rPr>
                <a:t>Zoo- 145</a:t>
              </a:r>
            </a:p>
          </p:txBody>
        </p:sp>
        <p:sp>
          <p:nvSpPr>
            <p:cNvPr id="12299" name="Line 7"/>
            <p:cNvSpPr>
              <a:spLocks noChangeShapeType="1"/>
            </p:cNvSpPr>
            <p:nvPr/>
          </p:nvSpPr>
          <p:spPr bwMode="auto">
            <a:xfrm>
              <a:off x="0" y="384"/>
              <a:ext cx="5760" cy="0"/>
            </a:xfrm>
            <a:prstGeom prst="line">
              <a:avLst/>
            </a:prstGeom>
            <a:noFill/>
            <a:ln w="12700">
              <a:solidFill>
                <a:srgbClr val="008080"/>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dissolve">
                                      <p:cBhvr>
                                        <p:cTn id="7" dur="3000"/>
                                        <p:tgtEl>
                                          <p:spTgt spid="1434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dissolve">
                                      <p:cBhvr>
                                        <p:cTn id="12" dur="3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1736</TotalTime>
  <Words>579</Words>
  <Application>Microsoft Office PowerPoint</Application>
  <PresentationFormat>On-screen Show (4:3)</PresentationFormat>
  <Paragraphs>116</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Default Design</vt:lpstr>
      <vt:lpstr>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personal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Abul Farah</dc:creator>
  <cp:lastModifiedBy>mfarah</cp:lastModifiedBy>
  <cp:revision>72</cp:revision>
  <dcterms:created xsi:type="dcterms:W3CDTF">2011-02-25T17:24:45Z</dcterms:created>
  <dcterms:modified xsi:type="dcterms:W3CDTF">2017-02-18T08:04:52Z</dcterms:modified>
</cp:coreProperties>
</file>