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4" r:id="rId5"/>
    <p:sldId id="328" r:id="rId6"/>
    <p:sldId id="327" r:id="rId7"/>
    <p:sldId id="332" r:id="rId8"/>
    <p:sldId id="329" r:id="rId9"/>
    <p:sldId id="325" r:id="rId10"/>
    <p:sldId id="330" r:id="rId11"/>
    <p:sldId id="326" r:id="rId12"/>
    <p:sldId id="333" r:id="rId13"/>
    <p:sldId id="331" r:id="rId14"/>
    <p:sldId id="32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339966"/>
    <a:srgbClr val="009900"/>
    <a:srgbClr val="FF3300"/>
    <a:srgbClr val="FFCC00"/>
    <a:srgbClr val="FFFF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714" autoAdjust="0"/>
  </p:normalViewPr>
  <p:slideViewPr>
    <p:cSldViewPr>
      <p:cViewPr>
        <p:scale>
          <a:sx n="66" d="100"/>
          <a:sy n="66" d="100"/>
        </p:scale>
        <p:origin x="-136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C0A0-06AD-4D73-94DC-BDECF2DE6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B3BB-A3D3-4296-AD49-A65550DD6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BBB0-1A5E-4C1D-A3BF-87F2E16CF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730B-8504-456B-9E4E-65B78107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3BD1-1E20-45A5-93EC-648749AF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2BE0-05C2-4785-9600-970C108B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5163-557D-479B-AEA0-31806567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561AE-A585-4E3E-96D6-771B8A4C1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9C01-43FD-49EF-B97B-3D464A8B6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6700-4380-40DC-B556-1C4DF019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14CB-2DF5-47CD-991E-375065D25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958E4A-98DC-4FDC-8A9E-6D1AEF20A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3316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Anatomy of Rat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09600" y="3962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Male and Female Reproductive System of the Rat, </a:t>
            </a:r>
            <a:r>
              <a:rPr lang="en-US" sz="2400" b="1" i="1">
                <a:solidFill>
                  <a:srgbClr val="FFFF00"/>
                </a:solidFill>
              </a:rPr>
              <a:t>Rattus norvegicus</a:t>
            </a:r>
            <a:r>
              <a:rPr lang="en-US" sz="20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635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5" descr="fig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591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00400" y="762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Female reproductive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rat female urogen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4656138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640" y="228600"/>
            <a:ext cx="4705513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86238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599"/>
            <a:ext cx="3810000" cy="39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838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Reproductive system of Rat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4102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Male				       Female	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38288" y="2009775"/>
            <a:ext cx="60658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12950"/>
            <a:ext cx="24209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434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762000" y="1143000"/>
            <a:ext cx="6858000" cy="42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classification of the Rat (</a:t>
            </a:r>
            <a:r>
              <a:rPr lang="en-US" b="1" i="1" dirty="0" err="1">
                <a:solidFill>
                  <a:schemeClr val="bg1"/>
                </a:solidFill>
              </a:rPr>
              <a:t>Rattus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norvegicus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/>
              <a:t> </a:t>
            </a:r>
            <a:endParaRPr lang="en-US" dirty="0"/>
          </a:p>
          <a:p>
            <a:endParaRPr lang="en-US" b="1" dirty="0"/>
          </a:p>
          <a:p>
            <a:pPr>
              <a:lnSpc>
                <a:spcPct val="125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Phylum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Chordata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Subphylum: </a:t>
            </a:r>
            <a:r>
              <a:rPr lang="en-US" dirty="0">
                <a:solidFill>
                  <a:schemeClr val="bg1"/>
                </a:solidFill>
              </a:rPr>
              <a:t>Vertebrata </a:t>
            </a: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Class: </a:t>
            </a:r>
            <a:r>
              <a:rPr lang="en-US" dirty="0" err="1">
                <a:solidFill>
                  <a:schemeClr val="bg1"/>
                </a:solidFill>
              </a:rPr>
              <a:t>Mammalia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Order: </a:t>
            </a:r>
            <a:r>
              <a:rPr lang="en-US" dirty="0" err="1">
                <a:solidFill>
                  <a:schemeClr val="bg1"/>
                </a:solidFill>
              </a:rPr>
              <a:t>Rodentia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Family: </a:t>
            </a:r>
            <a:r>
              <a:rPr lang="en-US" dirty="0" err="1">
                <a:solidFill>
                  <a:schemeClr val="bg1"/>
                </a:solidFill>
              </a:rPr>
              <a:t>Muridae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Genus: </a:t>
            </a:r>
            <a:r>
              <a:rPr lang="en-US" i="1" dirty="0" err="1">
                <a:solidFill>
                  <a:schemeClr val="bg1"/>
                </a:solidFill>
              </a:rPr>
              <a:t>Rattus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bg1"/>
                </a:solidFill>
              </a:rPr>
              <a:t>Species: </a:t>
            </a:r>
            <a:r>
              <a:rPr lang="en-US" i="1" dirty="0" err="1">
                <a:solidFill>
                  <a:schemeClr val="bg1"/>
                </a:solidFill>
              </a:rPr>
              <a:t>norvegicus</a:t>
            </a:r>
            <a:r>
              <a:rPr lang="en-US" dirty="0"/>
              <a:t>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32" name="Group 72"/>
          <p:cNvGraphicFramePr>
            <a:graphicFrameLocks noGrp="1"/>
          </p:cNvGraphicFramePr>
          <p:nvPr/>
        </p:nvGraphicFramePr>
        <p:xfrm>
          <a:off x="989013" y="609600"/>
          <a:ext cx="7165975" cy="2895600"/>
        </p:xfrm>
        <a:graphic>
          <a:graphicData uri="http://schemas.openxmlformats.org/drawingml/2006/table">
            <a:tbl>
              <a:tblPr/>
              <a:tblGrid>
                <a:gridCol w="1100137"/>
                <a:gridCol w="1100138"/>
                <a:gridCol w="182562"/>
                <a:gridCol w="1300163"/>
                <a:gridCol w="1825625"/>
                <a:gridCol w="182562"/>
                <a:gridCol w="182563"/>
                <a:gridCol w="182562"/>
                <a:gridCol w="1109663"/>
              </a:tblGrid>
              <a:tr h="274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Male Reproductive System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Internal Organs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External Organs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Epididymis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Vasdeferens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Seminal Vesical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Spermatic Cord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Cowpers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Prostat glands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Urethra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Scrotum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685800" y="3810000"/>
            <a:ext cx="79248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solidFill>
                  <a:schemeClr val="bg1"/>
                </a:solidFill>
              </a:rPr>
              <a:t>The Reproductive Organs of the Male Rat</a:t>
            </a:r>
          </a:p>
          <a:p>
            <a:pPr marL="342900" indent="-342900"/>
            <a:endParaRPr lang="en-US" b="1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1400" dirty="0">
                <a:solidFill>
                  <a:schemeClr val="bg1"/>
                </a:solidFill>
              </a:rPr>
              <a:t>The major reproductive organs of the male rat are the </a:t>
            </a:r>
            <a:r>
              <a:rPr lang="en-US" sz="1400" b="1" dirty="0">
                <a:solidFill>
                  <a:schemeClr val="bg1"/>
                </a:solidFill>
              </a:rPr>
              <a:t>testes</a:t>
            </a:r>
            <a:r>
              <a:rPr lang="en-US" sz="1400" dirty="0">
                <a:solidFill>
                  <a:schemeClr val="bg1"/>
                </a:solidFill>
              </a:rPr>
              <a:t> (singular: testis) which are located in the </a:t>
            </a:r>
            <a:r>
              <a:rPr lang="en-US" sz="1400" b="1" dirty="0">
                <a:solidFill>
                  <a:schemeClr val="bg1"/>
                </a:solidFill>
              </a:rPr>
              <a:t>scrotal sac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marL="342900" indent="-342900"/>
            <a:r>
              <a:rPr lang="en-US" sz="1400" dirty="0">
                <a:solidFill>
                  <a:schemeClr val="bg1"/>
                </a:solidFill>
              </a:rPr>
              <a:t>On the surface of the testis is a coiled tube called the </a:t>
            </a:r>
            <a:r>
              <a:rPr lang="en-US" sz="1400" b="1" dirty="0" err="1">
                <a:solidFill>
                  <a:schemeClr val="bg1"/>
                </a:solidFill>
              </a:rPr>
              <a:t>epididymus</a:t>
            </a:r>
            <a:r>
              <a:rPr lang="en-US" sz="1400" dirty="0">
                <a:solidFill>
                  <a:schemeClr val="bg1"/>
                </a:solidFill>
              </a:rPr>
              <a:t>, which collects and stores sperm cells. </a:t>
            </a:r>
          </a:p>
          <a:p>
            <a:pPr marL="342900" indent="-342900"/>
            <a:r>
              <a:rPr lang="en-US" sz="1400" dirty="0">
                <a:solidFill>
                  <a:schemeClr val="bg1"/>
                </a:solidFill>
              </a:rPr>
              <a:t>The tubular </a:t>
            </a:r>
            <a:r>
              <a:rPr lang="en-US" sz="1400" b="1" dirty="0">
                <a:solidFill>
                  <a:schemeClr val="bg1"/>
                </a:solidFill>
              </a:rPr>
              <a:t>vas deferens</a:t>
            </a:r>
            <a:r>
              <a:rPr lang="en-US" sz="1400" dirty="0">
                <a:solidFill>
                  <a:schemeClr val="bg1"/>
                </a:solidFill>
              </a:rPr>
              <a:t> moves sperm from the </a:t>
            </a:r>
            <a:r>
              <a:rPr lang="en-US" sz="1400" dirty="0" err="1">
                <a:solidFill>
                  <a:schemeClr val="bg1"/>
                </a:solidFill>
              </a:rPr>
              <a:t>epididymus</a:t>
            </a:r>
            <a:r>
              <a:rPr lang="en-US" sz="1400" dirty="0">
                <a:solidFill>
                  <a:schemeClr val="bg1"/>
                </a:solidFill>
              </a:rPr>
              <a:t> to the </a:t>
            </a:r>
            <a:r>
              <a:rPr lang="en-US" sz="1400" b="1" dirty="0">
                <a:solidFill>
                  <a:schemeClr val="bg1"/>
                </a:solidFill>
              </a:rPr>
              <a:t>urethra</a:t>
            </a:r>
            <a:r>
              <a:rPr lang="en-US" sz="1400" dirty="0">
                <a:solidFill>
                  <a:schemeClr val="bg1"/>
                </a:solidFill>
              </a:rPr>
              <a:t>, which carries sperm though the penis and out the body. </a:t>
            </a:r>
          </a:p>
          <a:p>
            <a:pPr marL="342900" indent="-342900"/>
            <a:r>
              <a:rPr lang="en-US" sz="1400" dirty="0">
                <a:solidFill>
                  <a:schemeClr val="bg1"/>
                </a:solidFill>
              </a:rPr>
              <a:t>The lumpy brown glands located to the left and right of the urinary bladder are the </a:t>
            </a:r>
            <a:r>
              <a:rPr lang="en-US" sz="1400" b="1" dirty="0">
                <a:solidFill>
                  <a:schemeClr val="bg1"/>
                </a:solidFill>
              </a:rPr>
              <a:t>seminal vesicles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marL="342900" indent="-342900"/>
            <a:r>
              <a:rPr lang="en-US" sz="1400" dirty="0">
                <a:solidFill>
                  <a:schemeClr val="bg1"/>
                </a:solidFill>
              </a:rPr>
              <a:t>The gland below the bladder is the </a:t>
            </a:r>
            <a:r>
              <a:rPr lang="en-US" sz="1400" b="1" dirty="0">
                <a:solidFill>
                  <a:schemeClr val="bg1"/>
                </a:solidFill>
              </a:rPr>
              <a:t>prostate gland</a:t>
            </a:r>
            <a:r>
              <a:rPr lang="en-US" sz="1400" dirty="0">
                <a:solidFill>
                  <a:schemeClr val="bg1"/>
                </a:solidFill>
              </a:rPr>
              <a:t> and it is partially wrapped around the penis.</a:t>
            </a:r>
            <a:r>
              <a:rPr lang="en-US" dirty="0"/>
              <a:t> 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at external 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1788"/>
            <a:ext cx="7239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86238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3" descr="fig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095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00400" y="762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Male reproductive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at male urogen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54685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5029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5" name="Group 143"/>
          <p:cNvGraphicFramePr>
            <a:graphicFrameLocks noGrp="1"/>
          </p:cNvGraphicFramePr>
          <p:nvPr/>
        </p:nvGraphicFramePr>
        <p:xfrm>
          <a:off x="1404938" y="762000"/>
          <a:ext cx="6334125" cy="3048000"/>
        </p:xfrm>
        <a:graphic>
          <a:graphicData uri="http://schemas.openxmlformats.org/drawingml/2006/table">
            <a:tbl>
              <a:tblPr/>
              <a:tblGrid>
                <a:gridCol w="1965325"/>
                <a:gridCol w="182562"/>
                <a:gridCol w="182563"/>
                <a:gridCol w="1997075"/>
                <a:gridCol w="708025"/>
                <a:gridCol w="182562"/>
                <a:gridCol w="182563"/>
                <a:gridCol w="182562"/>
                <a:gridCol w="750888"/>
              </a:tblGrid>
              <a:tr h="274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Female Reproductive System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Internal Organs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External Organs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Vagina	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Uterus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Oviduct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Fallopian Tube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Ovary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Cowpers glands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Vulva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97" name="Text Box 145"/>
          <p:cNvSpPr txBox="1">
            <a:spLocks noChangeArrowheads="1"/>
          </p:cNvSpPr>
          <p:nvPr/>
        </p:nvSpPr>
        <p:spPr bwMode="auto">
          <a:xfrm>
            <a:off x="1219200" y="4114800"/>
            <a:ext cx="7239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600" b="1" dirty="0">
                <a:solidFill>
                  <a:schemeClr val="bg1"/>
                </a:solidFill>
              </a:rPr>
              <a:t>The Reproductive Organs of the Female Rat</a:t>
            </a:r>
          </a:p>
          <a:p>
            <a:pPr marL="342900" indent="-342900"/>
            <a:r>
              <a:rPr lang="en-US" sz="1600" dirty="0">
                <a:solidFill>
                  <a:schemeClr val="bg1"/>
                </a:solidFill>
              </a:rPr>
              <a:t>The short gray tube lying dorsal to the urinary bladder is the </a:t>
            </a:r>
            <a:r>
              <a:rPr lang="en-US" sz="1600" b="1" dirty="0">
                <a:solidFill>
                  <a:schemeClr val="bg1"/>
                </a:solidFill>
              </a:rPr>
              <a:t>vagina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  <a:p>
            <a:pPr marL="342900" indent="-342900"/>
            <a:r>
              <a:rPr lang="en-US" sz="1600" dirty="0">
                <a:solidFill>
                  <a:schemeClr val="bg1"/>
                </a:solidFill>
              </a:rPr>
              <a:t>The vagina divides into two </a:t>
            </a:r>
            <a:r>
              <a:rPr lang="en-US" sz="1600" b="1" dirty="0">
                <a:solidFill>
                  <a:schemeClr val="bg1"/>
                </a:solidFill>
              </a:rPr>
              <a:t>uterine horns</a:t>
            </a:r>
            <a:r>
              <a:rPr lang="en-US" sz="1600" dirty="0">
                <a:solidFill>
                  <a:schemeClr val="bg1"/>
                </a:solidFill>
              </a:rPr>
              <a:t> that extend toward the </a:t>
            </a:r>
            <a:r>
              <a:rPr lang="en-US" sz="1600" dirty="0" smtClean="0">
                <a:solidFill>
                  <a:schemeClr val="bg1"/>
                </a:solidFill>
              </a:rPr>
              <a:t>kidneys.</a:t>
            </a:r>
          </a:p>
          <a:p>
            <a:pPr marL="342900" indent="-342900"/>
            <a:r>
              <a:rPr lang="en-US" sz="1600" dirty="0" smtClean="0">
                <a:solidFill>
                  <a:schemeClr val="bg1"/>
                </a:solidFill>
              </a:rPr>
              <a:t>This </a:t>
            </a:r>
            <a:r>
              <a:rPr lang="en-US" sz="1600" dirty="0">
                <a:solidFill>
                  <a:schemeClr val="bg1"/>
                </a:solidFill>
              </a:rPr>
              <a:t>duplex uterus is common in some animals and will </a:t>
            </a:r>
            <a:r>
              <a:rPr lang="en-US" sz="1600" dirty="0" err="1">
                <a:solidFill>
                  <a:schemeClr val="bg1"/>
                </a:solidFill>
              </a:rPr>
              <a:t>accomodate</a:t>
            </a:r>
            <a:r>
              <a:rPr lang="en-US" sz="1600" dirty="0">
                <a:solidFill>
                  <a:schemeClr val="bg1"/>
                </a:solidFill>
              </a:rPr>
              <a:t> multiple embryos (a litter). In contrast, a simple uterus, like the kind found in humans has a single chamber for the development of a single embryo. </a:t>
            </a:r>
          </a:p>
          <a:p>
            <a:pPr marL="342900" indent="-342900"/>
            <a:r>
              <a:rPr lang="en-US" sz="1600" dirty="0">
                <a:solidFill>
                  <a:schemeClr val="bg1"/>
                </a:solidFill>
              </a:rPr>
              <a:t>At the tips of the uterine horns are small lumpy glands called </a:t>
            </a:r>
            <a:r>
              <a:rPr lang="en-US" sz="1600" b="1" dirty="0">
                <a:solidFill>
                  <a:schemeClr val="bg1"/>
                </a:solidFill>
              </a:rPr>
              <a:t>ovaries</a:t>
            </a:r>
            <a:r>
              <a:rPr lang="en-US" sz="1600" dirty="0">
                <a:solidFill>
                  <a:schemeClr val="bg1"/>
                </a:solidFill>
              </a:rPr>
              <a:t>, which are connected to the uterine horns via </a:t>
            </a:r>
            <a:r>
              <a:rPr lang="en-US" sz="1600" b="1" dirty="0">
                <a:solidFill>
                  <a:schemeClr val="bg1"/>
                </a:solidFill>
              </a:rPr>
              <a:t>oviducts</a:t>
            </a:r>
            <a:r>
              <a:rPr lang="en-US" sz="1600" dirty="0">
                <a:solidFill>
                  <a:schemeClr val="bg1"/>
                </a:solidFill>
              </a:rPr>
              <a:t>. Oviducts are extremely tiny and may be difficult to find without a dissecting scope</a:t>
            </a:r>
            <a:r>
              <a:rPr lang="en-US" dirty="0"/>
              <a:t>.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at external fe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75166"/>
            <a:ext cx="5715000" cy="554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52400"/>
            <a:ext cx="9144000" cy="366713"/>
            <a:chOff x="0" y="192"/>
            <a:chExt cx="5760" cy="231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370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mfarah</cp:lastModifiedBy>
  <cp:revision>99</cp:revision>
  <dcterms:created xsi:type="dcterms:W3CDTF">2011-03-04T07:04:15Z</dcterms:created>
  <dcterms:modified xsi:type="dcterms:W3CDTF">2017-02-18T08:45:21Z</dcterms:modified>
</cp:coreProperties>
</file>