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0EB-FE51-4274-A863-07796CE5A652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34E0-914B-4AB5-8355-CE4B69D6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8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0EB-FE51-4274-A863-07796CE5A652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34E0-914B-4AB5-8355-CE4B69D6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6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0EB-FE51-4274-A863-07796CE5A652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34E0-914B-4AB5-8355-CE4B69D6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7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0EB-FE51-4274-A863-07796CE5A652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34E0-914B-4AB5-8355-CE4B69D6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5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0EB-FE51-4274-A863-07796CE5A652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34E0-914B-4AB5-8355-CE4B69D6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6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0EB-FE51-4274-A863-07796CE5A652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34E0-914B-4AB5-8355-CE4B69D6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5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0EB-FE51-4274-A863-07796CE5A652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34E0-914B-4AB5-8355-CE4B69D6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1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0EB-FE51-4274-A863-07796CE5A652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34E0-914B-4AB5-8355-CE4B69D6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3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0EB-FE51-4274-A863-07796CE5A652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34E0-914B-4AB5-8355-CE4B69D6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0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0EB-FE51-4274-A863-07796CE5A652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34E0-914B-4AB5-8355-CE4B69D6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4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0EB-FE51-4274-A863-07796CE5A652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34E0-914B-4AB5-8355-CE4B69D6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0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510EB-FE51-4274-A863-07796CE5A652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34E0-914B-4AB5-8355-CE4B69D64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6192180" cy="41281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53136"/>
            <a:ext cx="2370455" cy="9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92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71404" y="277813"/>
            <a:ext cx="2415396" cy="507191"/>
          </a:xfrm>
        </p:spPr>
        <p:txBody>
          <a:bodyPr>
            <a:normAutofit/>
          </a:bodyPr>
          <a:lstStyle/>
          <a:p>
            <a:pPr algn="r" rtl="1" eaLnBrk="1" hangingPunct="1">
              <a:defRPr/>
            </a:pPr>
            <a:r>
              <a:rPr lang="ar-SA" sz="2000" b="1" dirty="0" smtClean="0">
                <a:solidFill>
                  <a:srgbClr val="0070C0"/>
                </a:solidFill>
              </a:rPr>
              <a:t>أنواع </a:t>
            </a:r>
            <a:r>
              <a:rPr lang="ar-SA" sz="2000" b="1" dirty="0" smtClean="0">
                <a:solidFill>
                  <a:srgbClr val="0070C0"/>
                </a:solidFill>
              </a:rPr>
              <a:t>التراكيب </a:t>
            </a:r>
            <a:r>
              <a:rPr lang="ar-SA" sz="2000" b="1" dirty="0" smtClean="0">
                <a:solidFill>
                  <a:srgbClr val="0070C0"/>
                </a:solidFill>
              </a:rPr>
              <a:t>الافرازية</a:t>
            </a:r>
            <a:endParaRPr lang="en-US" sz="20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7819" y="931652"/>
            <a:ext cx="5106838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خارجية:</a:t>
            </a:r>
          </a:p>
          <a:p>
            <a:pPr algn="r" rtl="1"/>
            <a:r>
              <a:rPr 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غدد مائية</a:t>
            </a:r>
          </a:p>
          <a:p>
            <a:pPr algn="r" rtl="1"/>
            <a:r>
              <a:rPr 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غدد عطرية</a:t>
            </a:r>
          </a:p>
          <a:p>
            <a:pPr algn="r" rtl="1"/>
            <a:r>
              <a:rPr 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غدد رحيقية</a:t>
            </a:r>
          </a:p>
          <a:p>
            <a:pPr algn="r" rtl="1"/>
            <a:r>
              <a:rPr 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زوائد سطحية ( غدد هاضمة، غدد لاسعة ، غدد ملحية)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819" y="2938731"/>
            <a:ext cx="5106838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داخلية:</a:t>
            </a:r>
          </a:p>
          <a:p>
            <a:pPr algn="r" rtl="1"/>
            <a:r>
              <a:rPr 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خلايا إفرازية (بلورات أو حويصلة حجرية)</a:t>
            </a:r>
          </a:p>
          <a:p>
            <a:pPr algn="r" rtl="1"/>
            <a:r>
              <a:rPr 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تجاويف</a:t>
            </a:r>
          </a:p>
          <a:p>
            <a:pPr algn="r" rtl="1"/>
            <a:r>
              <a:rPr lang="ar-S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قنوات</a:t>
            </a:r>
          </a:p>
        </p:txBody>
      </p:sp>
    </p:spTree>
    <p:extLst>
      <p:ext uri="{BB962C8B-B14F-4D97-AF65-F5344CB8AC3E}">
        <p14:creationId xmlns:p14="http://schemas.microsoft.com/office/powerpoint/2010/main" val="26657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79825" y="395169"/>
            <a:ext cx="2970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+mj-cs"/>
              </a:rPr>
              <a:t>الزوائد السطحي</a:t>
            </a:r>
            <a:r>
              <a:rPr lang="ar-SA" altLang="en-US" sz="2800" b="1" kern="0" dirty="0">
                <a:solidFill>
                  <a:srgbClr val="0070C0"/>
                </a:solidFill>
                <a:cs typeface="+mj-cs"/>
              </a:rPr>
              <a:t>ة</a:t>
            </a:r>
            <a:r>
              <a:rPr kumimoji="0" lang="ar-SA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+mj-cs"/>
              </a:rPr>
              <a:t> والغدد: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8738" y="1004653"/>
            <a:ext cx="7867291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ar-SA" altLang="en-US" sz="2000" dirty="0">
                <a:cs typeface="+mj-cs"/>
              </a:rPr>
              <a:t>هي اكثر تعقيد من الشعيرات </a:t>
            </a:r>
            <a:r>
              <a:rPr lang="ar-SA" altLang="en-US" sz="2000" dirty="0" smtClean="0">
                <a:cs typeface="+mj-cs"/>
              </a:rPr>
              <a:t>الغدية </a:t>
            </a:r>
            <a:r>
              <a:rPr lang="ar-SA" altLang="en-US" sz="2000" dirty="0">
                <a:cs typeface="+mj-cs"/>
              </a:rPr>
              <a:t>( بروتوبلازمها كثيف ، نواتها </a:t>
            </a:r>
            <a:r>
              <a:rPr lang="ar-SA" altLang="en-US" sz="2000" dirty="0" smtClean="0">
                <a:cs typeface="+mj-cs"/>
              </a:rPr>
              <a:t>كبيرة، غنية </a:t>
            </a:r>
            <a:r>
              <a:rPr lang="ar-SA" altLang="en-US" sz="2000" dirty="0">
                <a:cs typeface="+mj-cs"/>
              </a:rPr>
              <a:t>بالمواد </a:t>
            </a:r>
            <a:r>
              <a:rPr lang="ar-SA" altLang="en-US" sz="2000" dirty="0" smtClean="0">
                <a:cs typeface="+mj-cs"/>
              </a:rPr>
              <a:t>البروتوبلازمية)</a:t>
            </a:r>
            <a:endParaRPr lang="en-US" altLang="en-US" sz="2000" dirty="0">
              <a:cs typeface="+mj-cs"/>
            </a:endParaRPr>
          </a:p>
        </p:txBody>
      </p:sp>
      <p:pic>
        <p:nvPicPr>
          <p:cNvPr id="6" name="Picture 6" descr="DSC00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901779"/>
            <a:ext cx="3079630" cy="355926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01601" y="5602427"/>
            <a:ext cx="19271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>
                <a:solidFill>
                  <a:srgbClr val="0070C0"/>
                </a:solidFill>
              </a:rPr>
              <a:t>غدد </a:t>
            </a:r>
            <a:r>
              <a:rPr lang="ar-SA" altLang="en-US" sz="2000" b="1" dirty="0" smtClean="0">
                <a:solidFill>
                  <a:srgbClr val="0070C0"/>
                </a:solidFill>
              </a:rPr>
              <a:t>هاضمة</a:t>
            </a:r>
            <a:endParaRPr lang="ar-SA" altLang="en-US" sz="2000" b="1" dirty="0">
              <a:solidFill>
                <a:srgbClr val="0070C0"/>
              </a:solidFill>
            </a:endParaRPr>
          </a:p>
          <a:p>
            <a:pPr algn="ctr" eaLnBrk="1" hangingPunct="1"/>
            <a:r>
              <a:rPr lang="ar-SA" altLang="en-US" sz="2000" b="1" dirty="0">
                <a:solidFill>
                  <a:srgbClr val="0070C0"/>
                </a:solidFill>
              </a:rPr>
              <a:t>تفرز انزيمات هاضمه</a:t>
            </a:r>
            <a:endParaRPr lang="en-US" alt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188543" y="5703829"/>
            <a:ext cx="1244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SA" altLang="en-US" sz="2000" b="1" dirty="0" smtClean="0">
                <a:solidFill>
                  <a:srgbClr val="0070C0"/>
                </a:solidFill>
                <a:cs typeface="+mj-cs"/>
              </a:rPr>
              <a:t>شعيرة لاسع</a:t>
            </a:r>
            <a:r>
              <a:rPr lang="ar-SA" altLang="en-US" sz="2000" b="1" dirty="0">
                <a:solidFill>
                  <a:srgbClr val="0070C0"/>
                </a:solidFill>
                <a:cs typeface="+mj-cs"/>
              </a:rPr>
              <a:t>ة</a:t>
            </a:r>
            <a:endParaRPr lang="en-US" altLang="en-US" sz="2000" b="1" dirty="0">
              <a:solidFill>
                <a:srgbClr val="0070C0"/>
              </a:solidFill>
              <a:cs typeface="+mj-cs"/>
            </a:endParaRPr>
          </a:p>
        </p:txBody>
      </p:sp>
      <p:pic>
        <p:nvPicPr>
          <p:cNvPr id="9" name="Picture 12" descr="DSC00020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41" y="1901779"/>
            <a:ext cx="3081293" cy="35774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346385" y="3830128"/>
            <a:ext cx="845389" cy="6069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737664" y="4437063"/>
            <a:ext cx="230423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dirty="0">
                <a:cs typeface="+mj-cs"/>
              </a:rPr>
              <a:t>يفرز ماده مهيجه </a:t>
            </a:r>
            <a:r>
              <a:rPr lang="ar-SA" altLang="en-US" dirty="0" smtClean="0">
                <a:cs typeface="+mj-cs"/>
              </a:rPr>
              <a:t>من </a:t>
            </a:r>
            <a:r>
              <a:rPr lang="ar-SA" altLang="en-US" dirty="0">
                <a:cs typeface="+mj-cs"/>
              </a:rPr>
              <a:t>الهستامين واسيتيل </a:t>
            </a:r>
            <a:r>
              <a:rPr lang="ar-SA" altLang="en-US" dirty="0" smtClean="0">
                <a:cs typeface="+mj-cs"/>
              </a:rPr>
              <a:t>كولين</a:t>
            </a:r>
            <a:endParaRPr lang="ar-SA" altLang="en-US" dirty="0">
              <a:cs typeface="+mj-cs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1319841" y="4841980"/>
            <a:ext cx="985209" cy="98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23110" y="5956370"/>
            <a:ext cx="68738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ar-SA" altLang="en-US" sz="2000" dirty="0" smtClean="0">
                <a:cs typeface="+mj-cs"/>
              </a:rPr>
              <a:t>مثانة</a:t>
            </a:r>
            <a:endParaRPr lang="en-US" alt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034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شعيرات غديه هاضم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935" y="956012"/>
            <a:ext cx="4227753" cy="451417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56935" y="5604654"/>
            <a:ext cx="4227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SA" altLang="en-US" sz="2400" b="1" dirty="0">
                <a:solidFill>
                  <a:srgbClr val="0070C0"/>
                </a:solidFill>
                <a:cs typeface="+mj-cs"/>
              </a:rPr>
              <a:t>غدد </a:t>
            </a:r>
            <a:r>
              <a:rPr lang="ar-SA" altLang="en-US" sz="2400" b="1" dirty="0" smtClean="0">
                <a:solidFill>
                  <a:srgbClr val="0070C0"/>
                </a:solidFill>
                <a:cs typeface="+mj-cs"/>
              </a:rPr>
              <a:t>هاضمة</a:t>
            </a:r>
            <a:endParaRPr lang="ar-SA" altLang="en-US" sz="2400" b="1" dirty="0">
              <a:solidFill>
                <a:srgbClr val="0070C0"/>
              </a:solidFill>
              <a:cs typeface="+mj-cs"/>
            </a:endParaRPr>
          </a:p>
          <a:p>
            <a:pPr algn="ctr" rtl="1" eaLnBrk="1" hangingPunct="1"/>
            <a:r>
              <a:rPr lang="ar-SA" altLang="en-US" sz="2400" b="1" dirty="0">
                <a:solidFill>
                  <a:srgbClr val="0070C0"/>
                </a:solidFill>
                <a:cs typeface="+mj-cs"/>
              </a:rPr>
              <a:t>تفرز انزيمات </a:t>
            </a:r>
            <a:r>
              <a:rPr lang="ar-SA" altLang="en-US" sz="2400" b="1" dirty="0" smtClean="0">
                <a:solidFill>
                  <a:srgbClr val="0070C0"/>
                </a:solidFill>
                <a:cs typeface="+mj-cs"/>
              </a:rPr>
              <a:t>هاضمة</a:t>
            </a:r>
            <a:endParaRPr lang="en-US" altLang="en-US" sz="24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1763713" y="2420938"/>
            <a:ext cx="2376486" cy="813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835149" y="3968750"/>
            <a:ext cx="230505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62642" y="3968750"/>
            <a:ext cx="901071" cy="36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SA" altLang="en-US" dirty="0"/>
              <a:t>عنق</a:t>
            </a:r>
            <a:endParaRPr lang="en-US" altLang="en-US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62642" y="2237582"/>
            <a:ext cx="851859" cy="36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SA" altLang="en-US" dirty="0" smtClean="0"/>
              <a:t>رأس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45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شعيره غديه لاسع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23" y="877078"/>
            <a:ext cx="4983120" cy="376393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1764865" y="3101196"/>
            <a:ext cx="3311525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1483519" y="2952122"/>
            <a:ext cx="24479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09291" y="5766492"/>
            <a:ext cx="1017511" cy="36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SA" altLang="en-US" dirty="0" smtClean="0"/>
              <a:t>مثانة</a:t>
            </a:r>
            <a:endParaRPr lang="en-US" alt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3657" y="3888630"/>
            <a:ext cx="112053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SA" altLang="en-US" dirty="0" smtClean="0"/>
              <a:t>خلية مفرزة</a:t>
            </a:r>
            <a:endParaRPr lang="en-US" altLang="en-US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581546" y="4830839"/>
            <a:ext cx="18950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SA" altLang="en-US" sz="3200" b="1" dirty="0" smtClean="0">
                <a:solidFill>
                  <a:srgbClr val="0070C0"/>
                </a:solidFill>
              </a:rPr>
              <a:t>شعيرة لاسعة</a:t>
            </a:r>
            <a:endParaRPr lang="en-US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1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80030" y="277814"/>
            <a:ext cx="2406770" cy="61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j-ea"/>
              </a:rPr>
              <a:t>التراكيب الافرازي</a:t>
            </a:r>
            <a:r>
              <a:rPr lang="ar-SA" sz="2800" b="1" kern="0" dirty="0">
                <a:solidFill>
                  <a:srgbClr val="0070C0"/>
                </a:solidFill>
                <a:latin typeface="Arial"/>
              </a:rPr>
              <a:t>ة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j-e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43452" y="905775"/>
            <a:ext cx="2079925" cy="5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ماهو الافراز؟؟؟؟؟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18766" y="1440612"/>
            <a:ext cx="540109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فصل المواد من البروتوبلازم جزئيا او كليا على شكل:</a:t>
            </a: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مركبات فائضة</a:t>
            </a:r>
            <a:endParaRPr kumimoji="0" lang="en-US" altLang="en-US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+mj-cs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ايونات</a:t>
            </a:r>
            <a:endParaRPr kumimoji="0" lang="en-US" altLang="en-US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+mj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18766" y="2638876"/>
            <a:ext cx="540109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تطرد على شكل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املاح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سكريات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بواسطة تراكيب خاصة تحورت للافراز</a:t>
            </a:r>
            <a:endParaRPr kumimoji="0" lang="en-US" altLang="en-US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+mj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18766" y="4144916"/>
            <a:ext cx="5401094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قد تبقى هذه المواد داخل الخلايا  على هيئة بلورات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قد تبقى هذه المواد داخل النبات في:ـ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تجاويف أو</a:t>
            </a:r>
            <a:r>
              <a:rPr kumimoji="0" lang="ar-SA" altLang="en-US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قنوات</a:t>
            </a:r>
            <a:endParaRPr kumimoji="0" lang="en-US" altLang="en-US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174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136" y="181815"/>
            <a:ext cx="3286664" cy="447913"/>
          </a:xfrm>
        </p:spPr>
        <p:txBody>
          <a:bodyPr>
            <a:normAutofit fontScale="90000"/>
          </a:bodyPr>
          <a:lstStyle/>
          <a:p>
            <a:pPr algn="r" rtl="1" eaLnBrk="1" hangingPunct="1">
              <a:defRPr/>
            </a:pPr>
            <a:r>
              <a:rPr lang="ar-SA" sz="2800" b="1" dirty="0" smtClean="0">
                <a:solidFill>
                  <a:srgbClr val="0070C0"/>
                </a:solidFill>
              </a:rPr>
              <a:t>التراكيب </a:t>
            </a:r>
            <a:r>
              <a:rPr lang="ar-SA" sz="2800" b="1" dirty="0" smtClean="0">
                <a:solidFill>
                  <a:srgbClr val="0070C0"/>
                </a:solidFill>
              </a:rPr>
              <a:t>الافرازية الداخلية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00136" y="643717"/>
            <a:ext cx="3286664" cy="373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/>
            </a:pPr>
            <a:r>
              <a:rPr lang="ar-SA" sz="2800" b="1" dirty="0" smtClean="0">
                <a:solidFill>
                  <a:srgbClr val="002060"/>
                </a:solidFill>
              </a:rPr>
              <a:t>القنوات اللبينة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24423" y="1069976"/>
            <a:ext cx="2950233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خلايا فردية ( بسيطة )</a:t>
            </a:r>
            <a:r>
              <a:rPr kumimoji="0" lang="en-US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تستطيل</a:t>
            </a:r>
            <a:r>
              <a:rPr kumimoji="0" lang="ar-SA" altLang="en-US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 بطول الجسم</a:t>
            </a: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                       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عديدة الخلايا ( مركبة) التحمت مع بعضها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24423" y="2718296"/>
            <a:ext cx="2950233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تحتوي على اللبن النباتي</a:t>
            </a:r>
            <a:r>
              <a:rPr kumimoji="0" lang="ar-SA" altLang="en-US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 </a:t>
            </a: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وهو راتنج، دهني، صموغ، مواد قلوية ،جليكوسيدية ووظيفتها: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en-US" sz="2000" kern="0" dirty="0" smtClean="0">
                <a:cs typeface="+mj-cs"/>
              </a:rPr>
              <a:t>نقل المواد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حفظ</a:t>
            </a:r>
            <a:r>
              <a:rPr kumimoji="0" lang="ar-SA" altLang="en-US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+mj-cs"/>
              </a:rPr>
              <a:t> توازن الماء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en-US" sz="2000" kern="0" baseline="0" dirty="0" smtClean="0">
                <a:cs typeface="+mj-cs"/>
              </a:rPr>
              <a:t>جزء</a:t>
            </a:r>
            <a:r>
              <a:rPr lang="ar-SA" altLang="en-US" sz="2000" kern="0" dirty="0" smtClean="0">
                <a:cs typeface="+mj-cs"/>
              </a:rPr>
              <a:t> من التراكيب الإفرازية</a:t>
            </a:r>
            <a:endParaRPr kumimoji="0" lang="en-US" altLang="en-US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+mj-cs"/>
            </a:endParaRPr>
          </a:p>
        </p:txBody>
      </p:sp>
      <p:pic>
        <p:nvPicPr>
          <p:cNvPr id="8" name="Picture 4" descr="DSC00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9" y="1069976"/>
            <a:ext cx="2320506" cy="358731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القنوات اللبني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2" y="1069976"/>
            <a:ext cx="2587924" cy="358731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33845" y="4709857"/>
            <a:ext cx="23567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sz="3600" b="1" dirty="0">
                <a:solidFill>
                  <a:srgbClr val="0070C0"/>
                </a:solidFill>
              </a:rPr>
              <a:t>جذر الداندليون</a:t>
            </a:r>
            <a:endParaRPr lang="en-US" alt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73782" y="368630"/>
            <a:ext cx="1250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sz="2800" b="1" dirty="0">
                <a:solidFill>
                  <a:srgbClr val="0070C0"/>
                </a:solidFill>
                <a:cs typeface="+mj-cs"/>
              </a:rPr>
              <a:t>التجاويف</a:t>
            </a:r>
            <a:endParaRPr lang="en-US" altLang="en-US" sz="28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69687" y="774700"/>
            <a:ext cx="2154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sz="2800" b="1" dirty="0">
                <a:solidFill>
                  <a:srgbClr val="002060"/>
                </a:solidFill>
                <a:cs typeface="+mj-cs"/>
              </a:rPr>
              <a:t>تجويف انشطاري</a:t>
            </a:r>
            <a:endParaRPr lang="en-US" altLang="en-US" sz="2800" b="1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6" name="Picture 6" descr="DSC00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61" y="1701576"/>
            <a:ext cx="3590443" cy="37792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تجويف انشطاري في الصنوب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93" y="1701576"/>
            <a:ext cx="3590443" cy="37792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2285999" y="4037162"/>
            <a:ext cx="1017918" cy="19495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707810" y="6107213"/>
            <a:ext cx="1192213" cy="366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altLang="en-US" dirty="0" smtClean="0"/>
              <a:t>طلائية</a:t>
            </a:r>
            <a:endParaRPr lang="en-US" altLang="en-US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1966820" y="891850"/>
            <a:ext cx="228692" cy="23516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630393" y="368630"/>
            <a:ext cx="836582" cy="366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SA" altLang="en-US" dirty="0" smtClean="0"/>
              <a:t>قشرة</a:t>
            </a:r>
            <a:endParaRPr lang="en-US" altLang="en-US" dirty="0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3303917" y="3873261"/>
            <a:ext cx="3071004" cy="21134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 flipV="1">
            <a:off x="2195513" y="891850"/>
            <a:ext cx="3851604" cy="24299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00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70" y="965530"/>
            <a:ext cx="3272354" cy="380487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تجويف الانفصالي - الانقراض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12" y="965530"/>
            <a:ext cx="3272354" cy="380487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53752" y="4999307"/>
            <a:ext cx="3475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تجويف انشطاري</a:t>
            </a:r>
            <a:r>
              <a:rPr kumimoji="0" lang="ar-SA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SA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انقراضي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7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التجاويف الانفصاليه - الانقراضي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06" y="812441"/>
            <a:ext cx="5416056" cy="40614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40698" y="4994845"/>
            <a:ext cx="3711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تجويف انشطاري انقراضي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28561" y="516956"/>
            <a:ext cx="2044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+mj-cs"/>
              </a:rPr>
              <a:t>الأنسجة الوقائية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+mj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24951" y="1119577"/>
            <a:ext cx="726344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ar-SA" altLang="en-US" sz="2000" dirty="0">
                <a:cs typeface="+mj-cs"/>
              </a:rPr>
              <a:t>في النباتات ذات النمو الثانوي غالبا ما تفقد البشره والقشره لتمزقها نتيجة لعدم قدرتها على مسايرة النمو الثانوي في جسم النبات .</a:t>
            </a:r>
          </a:p>
          <a:p>
            <a:pPr algn="just" rtl="1" eaLnBrk="1" hangingPunct="1"/>
            <a:r>
              <a:rPr lang="ar-SA" altLang="en-US" sz="2000" dirty="0">
                <a:cs typeface="+mj-cs"/>
              </a:rPr>
              <a:t>لذا......تتكون طبقات واقيه لحماية النبات تعرف باسم </a:t>
            </a:r>
            <a:r>
              <a:rPr lang="ar-SA" altLang="en-US" sz="2000" dirty="0" smtClean="0">
                <a:cs typeface="+mj-cs"/>
              </a:rPr>
              <a:t>البريديرم</a:t>
            </a:r>
            <a:r>
              <a:rPr lang="en-US" altLang="en-US" sz="2000" dirty="0" smtClean="0">
                <a:cs typeface="+mj-cs"/>
              </a:rPr>
              <a:t> </a:t>
            </a:r>
            <a:r>
              <a:rPr lang="ar-SA" altLang="en-US" sz="2000" dirty="0" smtClean="0">
                <a:cs typeface="+mj-cs"/>
              </a:rPr>
              <a:t> وهو يتكون </a:t>
            </a:r>
            <a:r>
              <a:rPr lang="ar-SA" altLang="en-US" sz="2000" dirty="0">
                <a:cs typeface="+mj-cs"/>
              </a:rPr>
              <a:t>من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5796" y="2458528"/>
            <a:ext cx="287259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ar-SA" sz="2000" dirty="0" smtClean="0">
                <a:cs typeface="+mj-cs"/>
              </a:rPr>
              <a:t>كامبيوم فليني (مرستيم ثانوي)</a:t>
            </a:r>
          </a:p>
          <a:p>
            <a:pPr algn="r" rtl="1"/>
            <a:r>
              <a:rPr lang="ar-SA" sz="2000" dirty="0" smtClean="0">
                <a:cs typeface="+mj-cs"/>
              </a:rPr>
              <a:t>فلين</a:t>
            </a:r>
          </a:p>
          <a:p>
            <a:pPr algn="r" rtl="1"/>
            <a:r>
              <a:rPr lang="ar-SA" sz="2000" dirty="0" smtClean="0">
                <a:cs typeface="+mj-cs"/>
              </a:rPr>
              <a:t>قشرة ثانوية</a:t>
            </a:r>
            <a:endParaRPr lang="en-US" sz="2000" dirty="0">
              <a:cs typeface="+mj-cs"/>
            </a:endParaRPr>
          </a:p>
        </p:txBody>
      </p:sp>
      <p:pic>
        <p:nvPicPr>
          <p:cNvPr id="1028" name="Picture 4" descr="Cork- World's best natural material? | Trees to plant, Plant tissue, Plant  sci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1"/>
          <a:stretch/>
        </p:blipFill>
        <p:spPr bwMode="auto">
          <a:xfrm>
            <a:off x="1224950" y="2458529"/>
            <a:ext cx="3942273" cy="350232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Bark? | Plant Science 4 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96" y="3679414"/>
            <a:ext cx="2872596" cy="228144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45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654141" y="329361"/>
            <a:ext cx="2056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sz="2800" b="1" dirty="0">
                <a:solidFill>
                  <a:srgbClr val="0070C0"/>
                </a:solidFill>
                <a:cs typeface="+mj-cs"/>
              </a:rPr>
              <a:t>الكامبيوم الفليني</a:t>
            </a:r>
            <a:endParaRPr lang="en-US" altLang="en-US" sz="28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0498" y="1000754"/>
            <a:ext cx="788411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ar-SA" altLang="en-US" sz="2000" dirty="0">
                <a:cs typeface="+mj-cs"/>
              </a:rPr>
              <a:t>ينشأ من خلايا  </a:t>
            </a:r>
            <a:r>
              <a:rPr lang="ar-SA" altLang="en-US" sz="2000" dirty="0" smtClean="0">
                <a:cs typeface="+mj-cs"/>
              </a:rPr>
              <a:t>حية </a:t>
            </a:r>
            <a:r>
              <a:rPr lang="ar-SA" altLang="en-US" sz="2000" dirty="0">
                <a:cs typeface="+mj-cs"/>
              </a:rPr>
              <a:t>مستديمة في </a:t>
            </a:r>
            <a:r>
              <a:rPr lang="ar-SA" altLang="en-US" sz="2000" dirty="0" smtClean="0">
                <a:cs typeface="+mj-cs"/>
              </a:rPr>
              <a:t>البشرة  أو القشرة أو </a:t>
            </a:r>
            <a:r>
              <a:rPr lang="ar-SA" altLang="en-US" sz="2000" dirty="0">
                <a:cs typeface="+mj-cs"/>
              </a:rPr>
              <a:t>الطبقات </a:t>
            </a:r>
            <a:r>
              <a:rPr lang="ar-SA" altLang="en-US" sz="2000" dirty="0" smtClean="0">
                <a:cs typeface="+mj-cs"/>
              </a:rPr>
              <a:t>الخارجية </a:t>
            </a:r>
            <a:r>
              <a:rPr lang="ar-SA" altLang="en-US" sz="2000" dirty="0">
                <a:cs typeface="+mj-cs"/>
              </a:rPr>
              <a:t>للحاء  </a:t>
            </a:r>
            <a:r>
              <a:rPr lang="ar-SA" altLang="en-US" sz="2000" dirty="0" smtClean="0">
                <a:cs typeface="+mj-cs"/>
              </a:rPr>
              <a:t>أو الدائرة المحيطية  أو </a:t>
            </a:r>
            <a:r>
              <a:rPr lang="ar-SA" altLang="en-US" sz="2000" dirty="0">
                <a:cs typeface="+mj-cs"/>
              </a:rPr>
              <a:t>قشرة الجذور. </a:t>
            </a:r>
            <a:r>
              <a:rPr lang="ar-SA" altLang="en-US" sz="2000" dirty="0" smtClean="0">
                <a:cs typeface="+mj-cs"/>
              </a:rPr>
              <a:t>و يزيد </a:t>
            </a:r>
            <a:r>
              <a:rPr lang="ar-SA" altLang="en-US" sz="2000" dirty="0">
                <a:cs typeface="+mj-cs"/>
              </a:rPr>
              <a:t>من تغلظ المحورعن طريق انقسام خلاياه انقسامات </a:t>
            </a:r>
            <a:r>
              <a:rPr lang="ar-SA" altLang="en-US" sz="2000" dirty="0" smtClean="0">
                <a:cs typeface="+mj-cs"/>
              </a:rPr>
              <a:t>مماسية</a:t>
            </a:r>
            <a:endParaRPr lang="ar-SA" altLang="en-US" sz="2000" dirty="0">
              <a:cs typeface="+mj-cs"/>
            </a:endParaRPr>
          </a:p>
        </p:txBody>
      </p:sp>
      <p:pic>
        <p:nvPicPr>
          <p:cNvPr id="6" name="Picture 9" descr="bark-cherry-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609" y="2264434"/>
            <a:ext cx="2286000" cy="3429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ork cambium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264434"/>
            <a:ext cx="3459191" cy="342900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64967" y="329361"/>
            <a:ext cx="4346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sz="2800" b="1" dirty="0" smtClean="0">
                <a:solidFill>
                  <a:srgbClr val="0070C0"/>
                </a:solidFill>
                <a:cs typeface="+mj-cs"/>
              </a:rPr>
              <a:t>كيف ينشأ الكامبيوم الفليني؟</a:t>
            </a:r>
            <a:endParaRPr lang="en-US" altLang="en-US" sz="28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34408" y="852581"/>
            <a:ext cx="46810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j-cs"/>
              </a:rPr>
              <a:t>أ – خلي</a:t>
            </a:r>
            <a:r>
              <a:rPr lang="ar-SA" altLang="en-US" sz="2000" b="1" kern="0" dirty="0">
                <a:solidFill>
                  <a:srgbClr val="002060"/>
                </a:solidFill>
                <a:cs typeface="+mj-cs"/>
              </a:rPr>
              <a:t>ة</a:t>
            </a:r>
            <a:r>
              <a:rPr kumimoji="0" lang="ar-SA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j-cs"/>
              </a:rPr>
              <a:t> مستديمة تستعيد القدرة على الانقسام المماسي</a:t>
            </a: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j-cs"/>
            </a:endParaRPr>
          </a:p>
        </p:txBody>
      </p:sp>
      <p:pic>
        <p:nvPicPr>
          <p:cNvPr id="6" name="Picture 5" descr="DSC00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63" y="1705934"/>
            <a:ext cx="3725268" cy="279705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SC00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3" y="1705933"/>
            <a:ext cx="3725268" cy="279705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28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20641" y="379562"/>
            <a:ext cx="10730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+mj-cs"/>
              </a:rPr>
              <a:t>الفلين: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99141" y="902782"/>
            <a:ext cx="479008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j-cs"/>
              </a:rPr>
              <a:t>يحمي النبات من </a:t>
            </a:r>
            <a:r>
              <a:rPr lang="ar-SA" altLang="en-US" sz="2000" kern="0" dirty="0" smtClean="0">
                <a:cs typeface="+mj-cs"/>
              </a:rPr>
              <a:t>الجفاف والحرارة والكائنات الدقيقة وجدر خلاياه تكون سميكة أو رقيقو</a:t>
            </a:r>
            <a:r>
              <a:rPr kumimoji="0" lang="ar-SA" alt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+mj-cs"/>
              </a:rPr>
              <a:t>  </a:t>
            </a:r>
            <a:endParaRPr kumimoji="0" lang="en-US" altLang="en-US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cs typeface="+mj-cs"/>
            </a:endParaRPr>
          </a:p>
        </p:txBody>
      </p:sp>
      <p:pic>
        <p:nvPicPr>
          <p:cNvPr id="3074" name="Picture 2" descr="Cork cells from the bark of the Cork Oak - Stock Image - C008/6198 -  Science Photo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829042"/>
            <a:ext cx="2745627" cy="2397902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SC00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33" y="1829041"/>
            <a:ext cx="3618661" cy="272176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99141" y="2571382"/>
            <a:ext cx="167515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ar-SA" altLang="en-US" sz="1400" b="1" dirty="0" smtClean="0">
                <a:cs typeface="+mj-cs"/>
              </a:rPr>
              <a:t>فلين</a:t>
            </a:r>
            <a:r>
              <a:rPr lang="en-US" altLang="en-US" sz="1400" b="1" dirty="0" smtClean="0">
                <a:cs typeface="+mj-cs"/>
              </a:rPr>
              <a:t> </a:t>
            </a:r>
            <a:r>
              <a:rPr lang="ar-SA" altLang="en-US" sz="1400" b="1" dirty="0" smtClean="0">
                <a:cs typeface="+mj-cs"/>
              </a:rPr>
              <a:t>مسوبره </a:t>
            </a:r>
            <a:r>
              <a:rPr lang="ar-SA" altLang="en-US" sz="1400" b="1" dirty="0">
                <a:cs typeface="+mj-cs"/>
              </a:rPr>
              <a:t>وتمتليء بالهواء وتنعدم المسافات البينيه </a:t>
            </a:r>
            <a:endParaRPr lang="en-US" altLang="en-US" sz="1400" b="1" dirty="0">
              <a:cs typeface="+mj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21703" y="3788564"/>
            <a:ext cx="87716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sz="1400" b="1" dirty="0">
                <a:cs typeface="+mj-cs"/>
              </a:rPr>
              <a:t>قشره ثانويه</a:t>
            </a:r>
            <a:endParaRPr lang="en-US" altLang="en-US" sz="1400" b="1" dirty="0">
              <a:cs typeface="+mj-cs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0927" y="3626899"/>
            <a:ext cx="98341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sz="1400" b="1" dirty="0">
                <a:cs typeface="+mj-cs"/>
              </a:rPr>
              <a:t>كامبيوم </a:t>
            </a:r>
            <a:r>
              <a:rPr lang="ar-SA" altLang="en-US" sz="1400" b="1" dirty="0" smtClean="0">
                <a:cs typeface="+mj-cs"/>
              </a:rPr>
              <a:t>فليني</a:t>
            </a:r>
            <a:endParaRPr lang="en-US" altLang="en-US" sz="14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30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ride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0" y="633427"/>
            <a:ext cx="2795257" cy="383695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elargonium with cork and cork camb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70" y="741243"/>
            <a:ext cx="2803208" cy="383695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4613394" y="1846053"/>
            <a:ext cx="1632130" cy="5702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663868" y="1146341"/>
            <a:ext cx="1949526" cy="12699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424023" y="2199735"/>
            <a:ext cx="2219416" cy="31739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643437" y="3392640"/>
            <a:ext cx="2352585" cy="19777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424023" y="1466490"/>
            <a:ext cx="2232445" cy="19925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613394" y="2984486"/>
            <a:ext cx="1818395" cy="43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942556" y="2457698"/>
            <a:ext cx="1153319" cy="366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SA" altLang="en-US" b="1" dirty="0"/>
              <a:t>فلين</a:t>
            </a:r>
            <a:endParaRPr lang="en-US" altLang="en-US" b="1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942556" y="3571846"/>
            <a:ext cx="1168400" cy="366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b="1" dirty="0"/>
              <a:t>كامبيوم فليني</a:t>
            </a:r>
            <a:endParaRPr lang="en-US" altLang="en-US" b="1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024313" y="5465763"/>
            <a:ext cx="1071562" cy="366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b="1" dirty="0"/>
              <a:t>قشره </a:t>
            </a:r>
            <a:r>
              <a:rPr lang="ar-SA" altLang="en-US" b="1" dirty="0" smtClean="0"/>
              <a:t>ثانوية</a:t>
            </a:r>
            <a:endParaRPr lang="en-US" altLang="en-US" b="1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148806" y="6045870"/>
            <a:ext cx="2755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ar-SA" altLang="en-US" sz="3600" b="1" dirty="0">
                <a:solidFill>
                  <a:srgbClr val="0070C0"/>
                </a:solidFill>
                <a:cs typeface="+mj-cs"/>
              </a:rPr>
              <a:t>البريديرم</a:t>
            </a:r>
            <a:endParaRPr lang="en-US" altLang="en-US" sz="3600" b="1" dirty="0">
              <a:solidFill>
                <a:srgbClr val="0070C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32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27978" y="376507"/>
            <a:ext cx="1234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800" b="1" dirty="0">
                <a:solidFill>
                  <a:srgbClr val="0070C0"/>
                </a:solidFill>
                <a:cs typeface="+mj-cs"/>
              </a:rPr>
              <a:t>العديسات</a:t>
            </a:r>
            <a:endParaRPr lang="en-US" altLang="en-US" sz="2800" b="1" dirty="0">
              <a:solidFill>
                <a:srgbClr val="0070C0"/>
              </a:solidFill>
              <a:cs typeface="+mj-cs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982224" y="977365"/>
            <a:ext cx="334097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sz="2000" dirty="0">
                <a:cs typeface="+mj-cs"/>
              </a:rPr>
              <a:t>خلايا </a:t>
            </a:r>
            <a:r>
              <a:rPr lang="ar-SA" altLang="en-US" sz="2000" dirty="0" smtClean="0">
                <a:cs typeface="+mj-cs"/>
              </a:rPr>
              <a:t>مالئة مسوبرة مترابط</a:t>
            </a:r>
            <a:r>
              <a:rPr lang="ar-SA" altLang="en-US" sz="2000" dirty="0">
                <a:cs typeface="+mj-cs"/>
              </a:rPr>
              <a:t>ة</a:t>
            </a:r>
            <a:r>
              <a:rPr lang="ar-SA" altLang="en-US" sz="2000" dirty="0" smtClean="0">
                <a:cs typeface="+mj-cs"/>
              </a:rPr>
              <a:t> </a:t>
            </a:r>
            <a:r>
              <a:rPr lang="ar-SA" altLang="en-US" sz="2000" dirty="0">
                <a:cs typeface="+mj-cs"/>
              </a:rPr>
              <a:t>طوال العام</a:t>
            </a:r>
            <a:endParaRPr lang="en-US" altLang="en-US" sz="2000" dirty="0">
              <a:cs typeface="+mj-cs"/>
            </a:endParaRPr>
          </a:p>
        </p:txBody>
      </p:sp>
      <p:pic>
        <p:nvPicPr>
          <p:cNvPr id="6" name="Picture 5" descr="DSC00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05" y="1755865"/>
            <a:ext cx="3360276" cy="36163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entic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6310"/>
            <a:ext cx="3360276" cy="36360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109282" y="3890513"/>
            <a:ext cx="339956" cy="1906437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33255" y="5976144"/>
            <a:ext cx="1323975" cy="366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كامبيوم عديسي</a:t>
            </a: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234241" y="4341903"/>
            <a:ext cx="362310" cy="153502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735238" y="3433314"/>
            <a:ext cx="169781" cy="2443612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544592" y="5871893"/>
            <a:ext cx="18998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+mj-cs"/>
              </a:rPr>
              <a:t>أ- في المشمش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+mj-cs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 flipV="1">
            <a:off x="2234241" y="1251129"/>
            <a:ext cx="34296" cy="2322334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30905" y="5976144"/>
            <a:ext cx="1168400" cy="36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b="1" dirty="0"/>
              <a:t>كامبيوم فليني</a:t>
            </a:r>
            <a:endParaRPr lang="en-US" altLang="en-US" b="1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658162" y="5957273"/>
            <a:ext cx="827573" cy="366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b="1" dirty="0"/>
              <a:t>فلين</a:t>
            </a:r>
            <a:endParaRPr lang="en-US" altLang="en-US" b="1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877902" y="794009"/>
            <a:ext cx="3074988" cy="366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b="1" dirty="0"/>
              <a:t>خلايا </a:t>
            </a:r>
            <a:r>
              <a:rPr lang="ar-SA" altLang="en-US" b="1" dirty="0" smtClean="0"/>
              <a:t>مالئة مسوبرة مترابطة </a:t>
            </a:r>
            <a:r>
              <a:rPr lang="ar-SA" altLang="en-US" b="1" dirty="0"/>
              <a:t>طوال العام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76430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2" grpId="0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enticel of Sambu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41" y="1255858"/>
            <a:ext cx="3312320" cy="430818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SC00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90460"/>
            <a:ext cx="3311525" cy="431671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8172450" y="4365625"/>
            <a:ext cx="1" cy="17597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5923793" y="4580626"/>
            <a:ext cx="1087884" cy="1544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372444" y="3860801"/>
            <a:ext cx="2783880" cy="221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2691442" y="754135"/>
            <a:ext cx="4257046" cy="29622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54100" y="315985"/>
            <a:ext cx="3049587" cy="366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b="1" dirty="0"/>
              <a:t>خلايا </a:t>
            </a:r>
            <a:r>
              <a:rPr lang="ar-SA" altLang="en-US" b="1" dirty="0" smtClean="0"/>
              <a:t>مالئة </a:t>
            </a:r>
            <a:r>
              <a:rPr lang="ar-SA" altLang="en-US" b="1" dirty="0"/>
              <a:t>غير </a:t>
            </a:r>
            <a:r>
              <a:rPr lang="ar-SA" altLang="en-US" b="1" dirty="0" smtClean="0"/>
              <a:t>مسوبرة </a:t>
            </a:r>
            <a:r>
              <a:rPr lang="ar-SA" altLang="en-US" b="1" dirty="0"/>
              <a:t>وغير </a:t>
            </a:r>
            <a:r>
              <a:rPr lang="ar-SA" altLang="en-US" b="1" dirty="0" smtClean="0"/>
              <a:t>مترابطة</a:t>
            </a:r>
            <a:endParaRPr lang="en-US" altLang="en-US" b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754408" y="6257160"/>
            <a:ext cx="108074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b="1" dirty="0" smtClean="0"/>
              <a:t>قشرة ثانوية</a:t>
            </a:r>
            <a:endParaRPr lang="en-US" altLang="en-US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163289" y="6214493"/>
            <a:ext cx="1323975" cy="366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b="1" dirty="0"/>
              <a:t>كامبيوم عديسي</a:t>
            </a:r>
            <a:endParaRPr lang="en-US" altLang="en-US" b="1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884908" y="6146927"/>
            <a:ext cx="1011237" cy="366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b="1" dirty="0"/>
              <a:t>خلايا </a:t>
            </a:r>
            <a:r>
              <a:rPr lang="ar-SA" altLang="en-US" b="1" dirty="0" smtClean="0"/>
              <a:t>فلينية</a:t>
            </a:r>
            <a:endParaRPr lang="en-US" altLang="en-US" b="1" dirty="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2627313" y="727074"/>
            <a:ext cx="64129" cy="22701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303679" y="3406178"/>
            <a:ext cx="38010" cy="26693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560888" y="3644900"/>
            <a:ext cx="3435929" cy="2455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132139" y="3716338"/>
            <a:ext cx="5040312" cy="2420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1528420" y="3150029"/>
            <a:ext cx="1676743" cy="2925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91357" y="6125368"/>
            <a:ext cx="1108075" cy="366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en-US" b="1" dirty="0"/>
              <a:t>طبقات </a:t>
            </a:r>
            <a:r>
              <a:rPr lang="ar-SA" altLang="en-US" b="1" dirty="0" smtClean="0"/>
              <a:t>غالقة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20550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" t="1168" r="14962" b="12566"/>
          <a:stretch/>
        </p:blipFill>
        <p:spPr bwMode="auto">
          <a:xfrm>
            <a:off x="2196276" y="1198443"/>
            <a:ext cx="4532327" cy="343394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18122" y="4757438"/>
            <a:ext cx="15263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4800" b="1" dirty="0" smtClean="0">
                <a:solidFill>
                  <a:srgbClr val="0070C0"/>
                </a:solidFill>
                <a:cs typeface="+mj-cs"/>
              </a:rPr>
              <a:t>عديس</a:t>
            </a:r>
            <a:r>
              <a:rPr lang="ar-SA" altLang="en-US" sz="4800" b="1" dirty="0">
                <a:solidFill>
                  <a:srgbClr val="0070C0"/>
                </a:solidFill>
                <a:cs typeface="+mj-cs"/>
              </a:rPr>
              <a:t>ة</a:t>
            </a:r>
            <a:endParaRPr lang="en-US" altLang="en-US" sz="4800" b="1" dirty="0">
              <a:solidFill>
                <a:srgbClr val="0070C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36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350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أنواع التراكيب الافرازية</vt:lpstr>
      <vt:lpstr>PowerPoint Presentation</vt:lpstr>
      <vt:lpstr>PowerPoint Presentation</vt:lpstr>
      <vt:lpstr>PowerPoint Presentation</vt:lpstr>
      <vt:lpstr>PowerPoint Presentation</vt:lpstr>
      <vt:lpstr>التراكيب الافرازية الداخلية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2021-03-21T18:44:29Z</dcterms:created>
  <dcterms:modified xsi:type="dcterms:W3CDTF">2021-03-21T20:41:33Z</dcterms:modified>
</cp:coreProperties>
</file>