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638800"/>
            <a:ext cx="2869605" cy="685800"/>
          </a:xfrm>
        </p:spPr>
        <p:txBody>
          <a:bodyPr>
            <a:normAutofit fontScale="85000" lnSpcReduction="20000"/>
          </a:bodyPr>
          <a:lstStyle/>
          <a:p>
            <a:pPr algn="ctr" rtl="0"/>
            <a:r>
              <a:rPr lang="en-US" dirty="0" err="1" smtClean="0"/>
              <a:t>Amal</a:t>
            </a:r>
            <a:r>
              <a:rPr lang="en-US" dirty="0" smtClean="0"/>
              <a:t> </a:t>
            </a:r>
            <a:r>
              <a:rPr lang="en-US" dirty="0" err="1" smtClean="0"/>
              <a:t>Almuhanna</a:t>
            </a:r>
            <a:endParaRPr lang="en-US" dirty="0" smtClean="0"/>
          </a:p>
          <a:p>
            <a:pPr algn="ctr" rtl="0"/>
            <a:r>
              <a:rPr lang="en-US" dirty="0" smtClean="0"/>
              <a:t>2012</a:t>
            </a:r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7791" y="2504049"/>
            <a:ext cx="7365609" cy="1305952"/>
          </a:xfrm>
        </p:spPr>
        <p:txBody>
          <a:bodyPr/>
          <a:lstStyle/>
          <a:p>
            <a:pPr marL="182880" indent="0" rtl="0">
              <a:buNone/>
            </a:pPr>
            <a:r>
              <a:rPr lang="en-US" sz="36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Dissolved </a:t>
            </a:r>
            <a:r>
              <a:rPr lang="en-US" sz="36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Oxygen Measurements</a:t>
            </a:r>
            <a:br>
              <a:rPr lang="en-US" sz="36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</a:br>
            <a:r>
              <a:rPr lang="en-US" sz="36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          ( </a:t>
            </a:r>
            <a:r>
              <a:rPr lang="en-US" sz="36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Winkler’s Method)</a:t>
            </a:r>
            <a:endParaRPr lang="ar-SA" sz="36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http://3.bp.blogspot.com/_Rba12WTCHpE/S9cJtDUpN3I/AAAAAAAAAZo/rktRt0qYJx4/s320/experiment-tool-school_~u130073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6264"/>
            <a:ext cx="2095500" cy="22072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sanzplans.com/wp-content/uploads/2011/05/experim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3357" y="4010024"/>
            <a:ext cx="280035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216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ptbackgrounds.net/uploads/style-fish-abstract-backgrounds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772400" cy="838200"/>
          </a:xfrm>
        </p:spPr>
        <p:txBody>
          <a:bodyPr/>
          <a:lstStyle/>
          <a:p>
            <a:pPr algn="l" rtl="0"/>
            <a:r>
              <a:rPr lang="en-US" dirty="0"/>
              <a:t>Calculation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066800"/>
            <a:ext cx="7772400" cy="5562600"/>
          </a:xfrm>
        </p:spPr>
        <p:txBody>
          <a:bodyPr/>
          <a:lstStyle/>
          <a:p>
            <a:pPr marL="45720" indent="0" algn="l" rtl="0">
              <a:buNone/>
            </a:pP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Science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1 ml of 0.025 N sodium thiosulfate is equivalent to 0.2 mg oxygen.</a:t>
            </a:r>
            <a:br>
              <a:rPr lang="en-US" sz="2800" dirty="0">
                <a:latin typeface="Andalus" pitchFamily="18" charset="-78"/>
                <a:cs typeface="Andalus" pitchFamily="18" charset="-78"/>
              </a:rPr>
            </a:br>
            <a:r>
              <a:rPr lang="en-US" sz="2400" dirty="0">
                <a:latin typeface="Andalus" pitchFamily="18" charset="-78"/>
                <a:cs typeface="Andalus" pitchFamily="18" charset="-78"/>
              </a:rPr>
              <a:t> </a:t>
            </a:r>
            <a:br>
              <a:rPr lang="en-US" sz="2400" dirty="0">
                <a:latin typeface="Andalus" pitchFamily="18" charset="-78"/>
                <a:cs typeface="Andalus" pitchFamily="18" charset="-78"/>
              </a:rPr>
            </a:br>
            <a:r>
              <a:rPr lang="en-US" sz="2400" b="1" dirty="0">
                <a:latin typeface="Andalus" pitchFamily="18" charset="-78"/>
                <a:cs typeface="Andalus" pitchFamily="18" charset="-78"/>
              </a:rPr>
              <a:t>D.O. mg l </a:t>
            </a:r>
            <a:r>
              <a:rPr lang="en-US" sz="2400" b="1" baseline="30000" dirty="0">
                <a:latin typeface="Andalus" pitchFamily="18" charset="-78"/>
                <a:cs typeface="Andalus" pitchFamily="18" charset="-78"/>
              </a:rPr>
              <a:t>-1 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= (</a:t>
            </a:r>
            <a:r>
              <a:rPr lang="en-US" sz="2400" b="1" u="sng" dirty="0">
                <a:latin typeface="Andalus" pitchFamily="18" charset="-78"/>
                <a:cs typeface="Andalus" pitchFamily="18" charset="-78"/>
              </a:rPr>
              <a:t>8X1000XN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)  X v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/>
            </a:r>
            <a:br>
              <a:rPr lang="en-US" sz="2400" dirty="0">
                <a:latin typeface="Andalus" pitchFamily="18" charset="-78"/>
                <a:cs typeface="Andalus" pitchFamily="18" charset="-78"/>
              </a:rPr>
            </a:b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                             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V</a:t>
            </a:r>
            <a:endParaRPr lang="en-US" sz="2400" b="1" dirty="0" smtClean="0">
              <a:latin typeface="Andalus" pitchFamily="18" charset="-78"/>
              <a:cs typeface="Andalus" pitchFamily="18" charset="-78"/>
            </a:endParaRPr>
          </a:p>
          <a:p>
            <a:pPr marL="45720" indent="0" algn="l" rtl="0">
              <a:buNone/>
            </a:pP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Where:- 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		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/>
            </a:r>
            <a:br>
              <a:rPr lang="en-US" sz="2400" dirty="0">
                <a:latin typeface="Andalus" pitchFamily="18" charset="-78"/>
                <a:cs typeface="Andalus" pitchFamily="18" charset="-78"/>
              </a:rPr>
            </a:br>
            <a:r>
              <a:rPr lang="en-US" sz="2400" b="1" dirty="0">
                <a:latin typeface="Andalus" pitchFamily="18" charset="-78"/>
                <a:cs typeface="Andalus" pitchFamily="18" charset="-78"/>
              </a:rPr>
              <a:t>V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= volume of sample</a:t>
            </a:r>
            <a:br>
              <a:rPr lang="en-US" sz="2400" dirty="0">
                <a:latin typeface="Andalus" pitchFamily="18" charset="-78"/>
                <a:cs typeface="Andalus" pitchFamily="18" charset="-78"/>
              </a:rPr>
            </a:br>
            <a:r>
              <a:rPr lang="en-US" sz="2400" b="1" dirty="0">
                <a:latin typeface="Andalus" pitchFamily="18" charset="-78"/>
                <a:cs typeface="Andalus" pitchFamily="18" charset="-78"/>
              </a:rPr>
              <a:t>v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= volume of titrant used (ml)</a:t>
            </a:r>
            <a:br>
              <a:rPr lang="en-US" sz="2400" dirty="0">
                <a:latin typeface="Andalus" pitchFamily="18" charset="-78"/>
                <a:cs typeface="Andalus" pitchFamily="18" charset="-78"/>
              </a:rPr>
            </a:br>
            <a:r>
              <a:rPr lang="en-US" sz="2400" dirty="0">
                <a:latin typeface="Andalus" pitchFamily="18" charset="-78"/>
                <a:cs typeface="Andalus" pitchFamily="18" charset="-78"/>
              </a:rPr>
              <a:t>N= normality of the titrant </a:t>
            </a:r>
            <a:br>
              <a:rPr lang="en-US" sz="2400" dirty="0">
                <a:latin typeface="Andalus" pitchFamily="18" charset="-78"/>
                <a:cs typeface="Andalus" pitchFamily="18" charset="-78"/>
              </a:rPr>
            </a:br>
            <a:r>
              <a:rPr lang="en-US" sz="2400" dirty="0">
                <a:latin typeface="Andalus" pitchFamily="18" charset="-78"/>
                <a:cs typeface="Andalus" pitchFamily="18" charset="-78"/>
              </a:rPr>
              <a:t>Result. Express D.O. in mg l </a:t>
            </a:r>
            <a:r>
              <a:rPr lang="en-US" sz="2400" baseline="30000" dirty="0">
                <a:latin typeface="Andalus" pitchFamily="18" charset="-78"/>
                <a:cs typeface="Andalus" pitchFamily="18" charset="-78"/>
              </a:rPr>
              <a:t>1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/>
            </a:r>
            <a:br>
              <a:rPr lang="en-US" sz="2400" dirty="0">
                <a:latin typeface="Andalus" pitchFamily="18" charset="-78"/>
                <a:cs typeface="Andalus" pitchFamily="18" charset="-78"/>
              </a:rPr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218167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ptbackgrounds.net/uploads/style-fish-abstract-backgrounds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bluelizardkids.com/Images/LargeImages/cards/GoldFis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479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ptbackgrounds.net/uploads/style-fish-abstract-backgrounds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772400" cy="609600"/>
          </a:xfrm>
        </p:spPr>
        <p:txBody>
          <a:bodyPr/>
          <a:lstStyle/>
          <a:p>
            <a:pPr algn="l" rtl="0"/>
            <a:r>
              <a:rPr lang="en-US" sz="3600" dirty="0"/>
              <a:t>Factors Affecting Oxygen Levels</a:t>
            </a:r>
            <a:endParaRPr lang="ar-S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685800"/>
            <a:ext cx="8534400" cy="6172200"/>
          </a:xfrm>
        </p:spPr>
        <p:txBody>
          <a:bodyPr>
            <a:normAutofit fontScale="70000" lnSpcReduction="20000"/>
          </a:bodyPr>
          <a:lstStyle/>
          <a:p>
            <a:pPr marL="45720" indent="0" algn="l" rtl="0">
              <a:buNone/>
            </a:pPr>
            <a:r>
              <a:rPr lang="en-US" sz="2000" dirty="0">
                <a:latin typeface="Andalus" pitchFamily="18" charset="-78"/>
                <a:cs typeface="Andalus" pitchFamily="18" charset="-78"/>
              </a:rPr>
              <a:t/>
            </a:r>
            <a:br>
              <a:rPr lang="en-US" sz="2000" dirty="0">
                <a:latin typeface="Andalus" pitchFamily="18" charset="-78"/>
                <a:cs typeface="Andalus" pitchFamily="18" charset="-78"/>
              </a:rPr>
            </a:br>
            <a:endParaRPr lang="en-US" sz="2000" dirty="0" smtClean="0">
              <a:latin typeface="Andalus" pitchFamily="18" charset="-78"/>
              <a:cs typeface="Andalus" pitchFamily="18" charset="-78"/>
            </a:endParaRPr>
          </a:p>
          <a:p>
            <a:pPr marL="45720" indent="0" algn="l" rtl="0">
              <a:buNone/>
            </a:pPr>
            <a:r>
              <a:rPr lang="en-US" sz="3100" dirty="0" smtClean="0">
                <a:solidFill>
                  <a:schemeClr val="tx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1)Oxygen is removed from the water by chemical reactions, the decay process and respiration.</a:t>
            </a:r>
          </a:p>
          <a:p>
            <a:pPr marL="45720" indent="0" algn="l" rtl="0">
              <a:buNone/>
            </a:pPr>
            <a:r>
              <a:rPr lang="en-US" sz="3100" dirty="0" smtClean="0">
                <a:solidFill>
                  <a:schemeClr val="tx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US" sz="3100" dirty="0" smtClean="0">
                <a:solidFill>
                  <a:schemeClr val="tx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3100" dirty="0" smtClean="0">
                <a:solidFill>
                  <a:schemeClr val="tx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2)Water temperature and atmospheric </a:t>
            </a:r>
            <a:r>
              <a:rPr lang="en-US" sz="3100" dirty="0" smtClean="0">
                <a:solidFill>
                  <a:schemeClr val="tx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pressure affect oxygen concentration in water.</a:t>
            </a:r>
            <a:endParaRPr lang="en-US" sz="3100" dirty="0" smtClean="0">
              <a:solidFill>
                <a:schemeClr val="tx2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 marL="45720" indent="0" algn="l" rtl="0">
              <a:buNone/>
            </a:pPr>
            <a:endParaRPr lang="en-US" sz="3100" dirty="0" smtClean="0">
              <a:solidFill>
                <a:schemeClr val="tx2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 marL="45720" indent="0" algn="l" rtl="0">
              <a:buNone/>
            </a:pPr>
            <a:r>
              <a:rPr lang="en-US" sz="3100" dirty="0" smtClean="0">
                <a:solidFill>
                  <a:schemeClr val="tx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3) Cold water at high atmospheric pressure holds more dissolved oxygen than warm water at low atmospheric pressure.</a:t>
            </a:r>
            <a:br>
              <a:rPr lang="en-US" sz="3100" dirty="0" smtClean="0">
                <a:solidFill>
                  <a:schemeClr val="tx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3100" dirty="0" smtClean="0">
                <a:solidFill>
                  <a:schemeClr val="tx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br>
              <a:rPr lang="en-US" sz="3100" dirty="0" smtClean="0">
                <a:solidFill>
                  <a:schemeClr val="tx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3100" dirty="0" smtClean="0">
                <a:solidFill>
                  <a:schemeClr val="tx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4) Degree of light penetration (turbidity, color and water depth) and the degree of water turbulence or wave </a:t>
            </a:r>
            <a:r>
              <a:rPr lang="en-US" sz="3100" dirty="0" smtClean="0">
                <a:solidFill>
                  <a:schemeClr val="tx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action also affect oxygen concentrations.</a:t>
            </a:r>
            <a:r>
              <a:rPr lang="en-US" sz="3100" dirty="0" smtClean="0">
                <a:solidFill>
                  <a:schemeClr val="tx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US" sz="3100" dirty="0" smtClean="0">
                <a:solidFill>
                  <a:schemeClr val="tx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endParaRPr lang="en-US" sz="3100" dirty="0" smtClean="0">
              <a:solidFill>
                <a:schemeClr val="tx2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US" sz="3100" dirty="0" smtClean="0">
                <a:solidFill>
                  <a:schemeClr val="tx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Dissolved </a:t>
            </a:r>
            <a:r>
              <a:rPr lang="en-US" sz="3100" dirty="0">
                <a:solidFill>
                  <a:schemeClr val="tx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oxygen (D.O.) is reported as milligrams of oxygen per liter of water (mg/L) </a:t>
            </a:r>
            <a:r>
              <a:rPr lang="en-US" sz="3100" dirty="0" smtClean="0">
                <a:solidFill>
                  <a:schemeClr val="tx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.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3100" dirty="0" smtClean="0">
                <a:solidFill>
                  <a:schemeClr val="tx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Aquatic </a:t>
            </a:r>
            <a:r>
              <a:rPr lang="en-US" sz="3100" dirty="0">
                <a:solidFill>
                  <a:schemeClr val="tx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plants produce oxygen by photosynthesis during daylight hours but they also use oxygen for </a:t>
            </a:r>
            <a:r>
              <a:rPr lang="en-US" sz="3100" dirty="0" smtClean="0">
                <a:solidFill>
                  <a:schemeClr val="tx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respiration.</a:t>
            </a:r>
            <a:r>
              <a:rPr lang="en-US" sz="3100" dirty="0">
                <a:solidFill>
                  <a:schemeClr val="tx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 </a:t>
            </a:r>
            <a:br>
              <a:rPr lang="en-US" sz="3100" dirty="0">
                <a:solidFill>
                  <a:schemeClr val="tx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endParaRPr lang="ar-SA" sz="31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466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ptbackgrounds.net/uploads/style-fish-abstract-backgrounds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772400" cy="1066800"/>
          </a:xfrm>
        </p:spPr>
        <p:txBody>
          <a:bodyPr/>
          <a:lstStyle/>
          <a:p>
            <a:pPr algn="l" rtl="0"/>
            <a:r>
              <a:rPr lang="en-US" dirty="0" smtClean="0"/>
              <a:t>Introduction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066800"/>
            <a:ext cx="7239000" cy="5638800"/>
          </a:xfrm>
        </p:spPr>
        <p:txBody>
          <a:bodyPr>
            <a:normAutofit/>
          </a:bodyPr>
          <a:lstStyle/>
          <a:p>
            <a:pPr algn="l" rtl="0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Both plants and animals depend on dissolved oxygen for survival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.</a:t>
            </a:r>
          </a:p>
          <a:p>
            <a:pPr algn="l" rtl="0"/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lack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of oxygen can kill aquatic plants and animals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.</a:t>
            </a:r>
          </a:p>
          <a:p>
            <a:pPr algn="l" rtl="0"/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Measuring dissolved oxygen is probably the most significant water quality test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to determine the suitability of a stream for fish and many other aquatic organism</a:t>
            </a:r>
            <a:r>
              <a:rPr lang="en-US" sz="3200" b="1" dirty="0">
                <a:latin typeface="Andalus" pitchFamily="18" charset="-78"/>
                <a:cs typeface="Andalus" pitchFamily="18" charset="-78"/>
              </a:rPr>
              <a:t>s. 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/>
            </a:r>
            <a:br>
              <a:rPr lang="en-US" sz="3200" dirty="0">
                <a:latin typeface="Andalus" pitchFamily="18" charset="-78"/>
                <a:cs typeface="Andalus" pitchFamily="18" charset="-78"/>
              </a:rPr>
            </a:br>
            <a:endParaRPr lang="en-US" sz="3200" dirty="0" smtClean="0">
              <a:latin typeface="Andalus" pitchFamily="18" charset="-78"/>
              <a:cs typeface="Andalus" pitchFamily="18" charset="-78"/>
            </a:endParaRP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406125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ptbackgrounds.net/uploads/style-fish-abstract-backgrounds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772400" cy="1066800"/>
          </a:xfrm>
        </p:spPr>
        <p:txBody>
          <a:bodyPr/>
          <a:lstStyle/>
          <a:p>
            <a:pPr algn="l" rtl="0"/>
            <a:r>
              <a:rPr lang="en-US" sz="3600" dirty="0"/>
              <a:t>Principles of Winkler’s Method</a:t>
            </a:r>
            <a:endParaRPr lang="ar-S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295400"/>
            <a:ext cx="7239000" cy="5334000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36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Oxygen 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>combines with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Mangnous hydroxide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> to form higher hydroxides, which on acidification liberate iodine equivalent to that of oxygen fixed. </a:t>
            </a:r>
            <a:endParaRPr lang="en-US" sz="3600" dirty="0" smtClean="0">
              <a:latin typeface="Andalus" pitchFamily="18" charset="-78"/>
              <a:cs typeface="Andalus" pitchFamily="18" charset="-78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3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>This iodine is titrated by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standard  Sodium thiosulfate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> solution using starch as an indicator.</a:t>
            </a:r>
            <a:br>
              <a:rPr lang="en-US" sz="3600" dirty="0">
                <a:latin typeface="Andalus" pitchFamily="18" charset="-78"/>
                <a:cs typeface="Andalus" pitchFamily="18" charset="-78"/>
              </a:rPr>
            </a:br>
            <a:r>
              <a:rPr lang="en-US" sz="3600" b="1" dirty="0">
                <a:latin typeface="Andalus" pitchFamily="18" charset="-78"/>
                <a:cs typeface="Andalus" pitchFamily="18" charset="-78"/>
              </a:rPr>
              <a:t> 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/>
            </a:r>
            <a:br>
              <a:rPr lang="en-US" sz="3600" dirty="0">
                <a:latin typeface="Andalus" pitchFamily="18" charset="-78"/>
                <a:cs typeface="Andalus" pitchFamily="18" charset="-78"/>
              </a:rPr>
            </a:b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xmlns="" val="215878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ptbackgrounds.net/uploads/style-fish-abstract-backgrounds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772400" cy="838200"/>
          </a:xfrm>
        </p:spPr>
        <p:txBody>
          <a:bodyPr/>
          <a:lstStyle/>
          <a:p>
            <a:pPr algn="l" rtl="0"/>
            <a:r>
              <a:rPr lang="en-US" sz="3600" dirty="0"/>
              <a:t>Materials</a:t>
            </a:r>
            <a:endParaRPr lang="ar-S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990600"/>
            <a:ext cx="4648200" cy="5638800"/>
          </a:xfrm>
        </p:spPr>
        <p:txBody>
          <a:bodyPr>
            <a:normAutofit fontScale="85000" lnSpcReduction="10000"/>
          </a:bodyPr>
          <a:lstStyle/>
          <a:p>
            <a:pPr marL="502920" indent="-457200" algn="l" rtl="0">
              <a:buFont typeface="+mj-lt"/>
              <a:buAutoNum type="arabicParenR"/>
            </a:pPr>
            <a:r>
              <a:rPr lang="en-US" sz="3200" dirty="0">
                <a:latin typeface="Andalus" pitchFamily="18" charset="-78"/>
                <a:cs typeface="Andalus" pitchFamily="18" charset="-78"/>
              </a:rPr>
              <a:t>Water 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Samples. </a:t>
            </a:r>
          </a:p>
          <a:p>
            <a:pPr marL="502920" indent="-457200" algn="l" rtl="0">
              <a:buFont typeface="+mj-lt"/>
              <a:buAutoNum type="arabicParenR"/>
            </a:pP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Sodium 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>thiosulfate titrant (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0.025).</a:t>
            </a:r>
          </a:p>
          <a:p>
            <a:pPr marL="502920" indent="-457200" algn="l" rtl="0">
              <a:buFont typeface="+mj-lt"/>
              <a:buAutoNum type="arabicParenR"/>
            </a:pP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Narrow 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>mouth 250 ml BOD 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bottles.</a:t>
            </a:r>
          </a:p>
          <a:p>
            <a:pPr marL="502920" indent="-457200" algn="l" rtl="0">
              <a:buFont typeface="+mj-lt"/>
              <a:buAutoNum type="arabicParenR"/>
            </a:pP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Sulfuric 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>acid (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concentrated)</a:t>
            </a:r>
          </a:p>
          <a:p>
            <a:pPr marL="502920" indent="-457200" algn="l" rtl="0">
              <a:buFont typeface="+mj-lt"/>
              <a:buAutoNum type="arabicParenR"/>
            </a:pP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Starch indicator.</a:t>
            </a:r>
          </a:p>
          <a:p>
            <a:pPr marL="502920" indent="-457200" algn="l" rtl="0">
              <a:buFont typeface="+mj-lt"/>
              <a:buAutoNum type="arabicParenR"/>
            </a:pPr>
            <a:r>
              <a:rPr lang="en-US" sz="3200" dirty="0" err="1" smtClean="0">
                <a:latin typeface="Andalus" pitchFamily="18" charset="-78"/>
                <a:cs typeface="Andalus" pitchFamily="18" charset="-78"/>
              </a:rPr>
              <a:t>Manganous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>sulfate 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solution</a:t>
            </a:r>
          </a:p>
          <a:p>
            <a:pPr marL="502920" indent="-457200" algn="l" rtl="0">
              <a:buFont typeface="+mj-lt"/>
              <a:buAutoNum type="arabicParenR"/>
            </a:pPr>
            <a:r>
              <a:rPr lang="en-US" sz="3200" dirty="0">
                <a:latin typeface="Andalus" pitchFamily="18" charset="-78"/>
                <a:cs typeface="Andalus" pitchFamily="18" charset="-78"/>
              </a:rPr>
              <a:t>A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lkaline- 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>potassium 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iodide</a:t>
            </a:r>
          </a:p>
          <a:p>
            <a:pPr marL="502920" indent="-457200" algn="l" rtl="0">
              <a:buFont typeface="+mj-lt"/>
              <a:buAutoNum type="arabicParenR"/>
            </a:pP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Pipettes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>, Flasks</a:t>
            </a:r>
            <a:br>
              <a:rPr lang="en-US" sz="3200" dirty="0">
                <a:latin typeface="Andalus" pitchFamily="18" charset="-78"/>
                <a:cs typeface="Andalus" pitchFamily="18" charset="-78"/>
              </a:rPr>
            </a:br>
            <a:r>
              <a:rPr lang="en-US" sz="3200" b="1" dirty="0">
                <a:latin typeface="Andalus" pitchFamily="18" charset="-78"/>
                <a:cs typeface="Andalus" pitchFamily="18" charset="-78"/>
              </a:rPr>
              <a:t> 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/>
            </a:r>
            <a:br>
              <a:rPr lang="en-US" sz="3200" dirty="0">
                <a:latin typeface="Andalus" pitchFamily="18" charset="-78"/>
                <a:cs typeface="Andalus" pitchFamily="18" charset="-78"/>
              </a:rPr>
            </a:br>
            <a:endParaRPr lang="ar-SA" sz="3200" dirty="0"/>
          </a:p>
        </p:txBody>
      </p:sp>
      <p:pic>
        <p:nvPicPr>
          <p:cNvPr id="1026" name="Picture 2" descr="http://bwerllc.com/images/sample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5842" y="55489"/>
            <a:ext cx="1822020" cy="1371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ecure.techxpress.net/thevintnervault.com/images/uploads/2007040413473746724_m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1" y="0"/>
            <a:ext cx="914400" cy="15146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apitolscientific.com/core/media/media.nl?id=124966&amp;c=1250437&amp;h=36811a9887771ac334a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1777" y="1368167"/>
            <a:ext cx="1835891" cy="1752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dn.c.photoshelter.com/img-get/I0000CEyky3zTnUE/s/860/860/Fphoto-39149503-2R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3229" y="3150165"/>
            <a:ext cx="1691611" cy="2058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rojectsday.hci.edu.sg/2010/15-FinalsWeb/Cat-01/1-50/starch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1" y="1514622"/>
            <a:ext cx="1676400" cy="1649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uncp.edu/home/mcclurem/ptable/mn_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1" y="3179440"/>
            <a:ext cx="1676400" cy="2058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4.bp.blogspot.com/-OhY3XVzXzvY/UACQQQxT1xI/AAAAAAAABkU/c5PJFIOB3fg/s400/Screen+shot+2012-07-13+at+5.12.57+PM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3864" y="5192887"/>
            <a:ext cx="1344731" cy="1567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sciencephoto.com/image/359725/large/T8750747-Test_tubes_in_beaker_with_pipette_and_flasks-SPL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192887"/>
            <a:ext cx="2633263" cy="1567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45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ptbackgrounds.net/uploads/style-fish-abstract-backgrounds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772400" cy="685800"/>
          </a:xfrm>
        </p:spPr>
        <p:txBody>
          <a:bodyPr/>
          <a:lstStyle/>
          <a:p>
            <a:pPr algn="l" rtl="0"/>
            <a:r>
              <a:rPr lang="en-US" sz="3600" dirty="0"/>
              <a:t>Procedure</a:t>
            </a:r>
            <a:endParaRPr lang="ar-SA" sz="3600" dirty="0"/>
          </a:p>
        </p:txBody>
      </p:sp>
      <p:pic>
        <p:nvPicPr>
          <p:cNvPr id="4" name="Picture 2" descr="http://serc.carleton.edu/images/microbelife/research_methods/environ_sampling/winkler_method.v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8201"/>
            <a:ext cx="9143999" cy="618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553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ptbackgrounds.net/uploads/style-fish-abstract-backgrounds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772400" cy="762000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4800" dirty="0" smtClean="0"/>
              <a:t>Procedure cont.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066800"/>
            <a:ext cx="8382000" cy="5562600"/>
          </a:xfrm>
        </p:spPr>
        <p:txBody>
          <a:bodyPr>
            <a:noAutofit/>
          </a:bodyPr>
          <a:lstStyle/>
          <a:p>
            <a:pPr marL="388620" indent="-342900" algn="l" rtl="0">
              <a:buAutoNum type="alphaUcPeriod"/>
            </a:pP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Collecting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the 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Sample</a:t>
            </a:r>
          </a:p>
          <a:p>
            <a:pPr marL="388620" indent="-342900" algn="l" rtl="0">
              <a:buAutoNum type="alphaUcPeriod"/>
            </a:pPr>
            <a:r>
              <a:rPr lang="en-US" sz="2800" b="1" dirty="0">
                <a:latin typeface="Andalus" pitchFamily="18" charset="-78"/>
                <a:cs typeface="Andalus" pitchFamily="18" charset="-78"/>
              </a:rPr>
              <a:t>Testing for Dissolved Oxygen</a:t>
            </a:r>
          </a:p>
          <a:p>
            <a:pPr marL="560070" indent="-514350" algn="l" rtl="0">
              <a:buFont typeface="+mj-lt"/>
              <a:buAutoNum type="arabicPeriod"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Remove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the stopper and add 1 ml </a:t>
            </a:r>
            <a:r>
              <a:rPr lang="en-US" sz="2800" dirty="0" err="1">
                <a:latin typeface="Andalus" pitchFamily="18" charset="-78"/>
                <a:cs typeface="Andalus" pitchFamily="18" charset="-78"/>
              </a:rPr>
              <a:t>Manganous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sulfate.</a:t>
            </a:r>
          </a:p>
          <a:p>
            <a:pPr marL="560070" indent="-514350" algn="l" rtl="0">
              <a:buFont typeface="+mj-lt"/>
              <a:buAutoNum type="arabicPeriod"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Add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3 ml alkaline potassium iodide into the sample and insert the stopper, and shake vigorously, holding on to the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top. If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oxygen is present, a brownish-orange precipitate will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form.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  <a:p>
            <a:pPr marL="560070" indent="-514350" algn="l" rtl="0">
              <a:buFont typeface="+mj-lt"/>
              <a:buAutoNum type="arabicPeriod"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Allow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the sample to stand until the precipitate settles halfway. </a:t>
            </a:r>
            <a:br>
              <a:rPr lang="en-US" sz="2800" dirty="0">
                <a:latin typeface="Andalus" pitchFamily="18" charset="-78"/>
                <a:cs typeface="Andalus" pitchFamily="18" charset="-78"/>
              </a:rPr>
            </a:br>
            <a:r>
              <a:rPr lang="en-US" sz="2800" b="1" dirty="0">
                <a:latin typeface="Andalus" pitchFamily="18" charset="-78"/>
                <a:cs typeface="Andalus" pitchFamily="18" charset="-78"/>
              </a:rPr>
              <a:t> </a:t>
            </a:r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026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ptbackgrounds.net/uploads/style-fish-abstract-backgrounds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228600"/>
            <a:ext cx="8305800" cy="6400800"/>
          </a:xfrm>
        </p:spPr>
        <p:txBody>
          <a:bodyPr>
            <a:normAutofit/>
          </a:bodyPr>
          <a:lstStyle/>
          <a:p>
            <a:pPr marL="45720" indent="0" algn="l" rtl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4)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Remove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the stopper and slowly add 2 ml sulfuric acid.</a:t>
            </a:r>
            <a:br>
              <a:rPr lang="en-US" sz="2400" dirty="0">
                <a:latin typeface="Andalus" pitchFamily="18" charset="-78"/>
                <a:cs typeface="Andalus" pitchFamily="18" charset="-78"/>
              </a:rPr>
            </a:br>
            <a:r>
              <a:rPr lang="en-US" sz="2400" dirty="0">
                <a:latin typeface="Andalus" pitchFamily="18" charset="-78"/>
                <a:cs typeface="Andalus" pitchFamily="18" charset="-78"/>
              </a:rPr>
              <a:t>Insert the stopper and shake vigorously to dissolve the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precipitate.</a:t>
            </a:r>
          </a:p>
          <a:p>
            <a:pPr marL="45720" indent="0" algn="l" rtl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5)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Shake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and wait until all the precipitate is dissolved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 marL="45720" indent="0" algn="l" rtl="0">
              <a:buNone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The yellow color is from iodine. </a:t>
            </a: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pPr marL="45720" indent="0" algn="l" rtl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6)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Take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a suitable aliquot 200 ml in a flask and titrate with Sodium thiosulfate solution till the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colour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changes to very light yellow. </a:t>
            </a: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pPr marL="45720" indent="0" algn="l" rtl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7)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Add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3ml of starch solution. </a:t>
            </a: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pPr marL="45720" indent="0" algn="l" rtl="0">
              <a:buNone/>
            </a:pPr>
            <a:endParaRPr lang="en-US" sz="2400" dirty="0">
              <a:latin typeface="Andalus" pitchFamily="18" charset="-78"/>
              <a:cs typeface="Andalus" pitchFamily="18" charset="-78"/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The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prepared sample will turn blue from the added starch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solution.</a:t>
            </a:r>
          </a:p>
          <a:p>
            <a:pPr marL="45720" indent="0" algn="l" rtl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8)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Continue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adding drops and mixing until the prepared sample turns from blue to colorless (the end point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213753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ptbackgrounds.net/uploads/style-fish-abstract-backgrounds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772400" cy="1066800"/>
          </a:xfrm>
        </p:spPr>
        <p:txBody>
          <a:bodyPr/>
          <a:lstStyle/>
          <a:p>
            <a:pPr algn="l" rtl="0"/>
            <a:r>
              <a:rPr lang="en-US" dirty="0"/>
              <a:t>Results Analysis</a:t>
            </a:r>
            <a:endParaRPr lang="ar-S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886447514"/>
              </p:ext>
            </p:extLst>
          </p:nvPr>
        </p:nvGraphicFramePr>
        <p:xfrm>
          <a:off x="533400" y="1785937"/>
          <a:ext cx="6096000" cy="3286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79320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Sample no.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ml of Sample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ml of titrant used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D.O. mg l </a:t>
                      </a:r>
                      <a:r>
                        <a:rPr lang="en-US" sz="1800" b="1" kern="1200" baseline="30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lang="en-US" sz="1800" dirty="0"/>
                    </a:p>
                  </a:txBody>
                  <a:tcPr/>
                </a:tc>
              </a:tr>
              <a:tr h="2492923"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1-</a:t>
                      </a:r>
                    </a:p>
                    <a:p>
                      <a:pPr algn="l" rtl="0"/>
                      <a:r>
                        <a:rPr lang="en-US" sz="1800" dirty="0" smtClean="0"/>
                        <a:t>2-</a:t>
                      </a:r>
                    </a:p>
                    <a:p>
                      <a:pPr algn="l" rtl="0"/>
                      <a:r>
                        <a:rPr lang="en-US" sz="1800" dirty="0" smtClean="0"/>
                        <a:t>3-</a:t>
                      </a:r>
                    </a:p>
                    <a:p>
                      <a:pPr algn="l" rtl="0"/>
                      <a:r>
                        <a:rPr lang="en-US" sz="1800" dirty="0" smtClean="0"/>
                        <a:t>4-</a:t>
                      </a:r>
                    </a:p>
                    <a:p>
                      <a:pPr algn="l" rtl="0"/>
                      <a:r>
                        <a:rPr lang="en-US" sz="1800" dirty="0" smtClean="0"/>
                        <a:t>5-</a:t>
                      </a:r>
                    </a:p>
                    <a:p>
                      <a:pPr algn="l" rtl="0"/>
                      <a:r>
                        <a:rPr lang="en-US" sz="1800" dirty="0" smtClean="0"/>
                        <a:t>6-</a:t>
                      </a:r>
                    </a:p>
                    <a:p>
                      <a:pPr algn="l" rtl="0"/>
                      <a:r>
                        <a:rPr lang="en-US" sz="1800" dirty="0" smtClean="0"/>
                        <a:t>7-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7087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138</TotalTime>
  <Words>257</Words>
  <Application>Microsoft Office PowerPoint</Application>
  <PresentationFormat>On-screen Show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Slipstream</vt:lpstr>
      <vt:lpstr>Dissolved Oxygen Measurements             ( Winkler’s Method)</vt:lpstr>
      <vt:lpstr>Factors Affecting Oxygen Levels</vt:lpstr>
      <vt:lpstr>Introduction </vt:lpstr>
      <vt:lpstr>Principles of Winkler’s Method</vt:lpstr>
      <vt:lpstr>Materials</vt:lpstr>
      <vt:lpstr>Procedure</vt:lpstr>
      <vt:lpstr>Procedure cont.</vt:lpstr>
      <vt:lpstr>Slide 8</vt:lpstr>
      <vt:lpstr>Results Analysis</vt:lpstr>
      <vt:lpstr>Calculation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Hamdy</dc:creator>
  <cp:lastModifiedBy>bvirk</cp:lastModifiedBy>
  <cp:revision>22</cp:revision>
  <dcterms:created xsi:type="dcterms:W3CDTF">2006-08-16T00:00:00Z</dcterms:created>
  <dcterms:modified xsi:type="dcterms:W3CDTF">2012-11-11T04:48:02Z</dcterms:modified>
</cp:coreProperties>
</file>