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C55631-507D-499E-AD17-1545A6A8D320}" type="datetimeFigureOut">
              <a:rPr lang="ar-SA" smtClean="0"/>
              <a:pPr/>
              <a:t>17/06/1437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3ABC517-4C7F-4727-830D-26A0B0F0DF25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viarural.com.ar/viarural.com.ar/insumosagropecuarios/agricolas/agroquimicos/rizobacter/aa-enfermedades/tilletia-caries.htm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477000" cy="1894362"/>
          </a:xfrm>
        </p:spPr>
        <p:txBody>
          <a:bodyPr>
            <a:normAutofit/>
          </a:bodyPr>
          <a:lstStyle/>
          <a:p>
            <a:r>
              <a:rPr lang="ar-SA" sz="4000" dirty="0" smtClean="0"/>
              <a:t>المعمل الثامن / تابع الفطريات </a:t>
            </a:r>
            <a:r>
              <a:rPr lang="ar-SA" sz="4000" dirty="0" err="1" smtClean="0"/>
              <a:t>البازيدية</a:t>
            </a:r>
            <a:endParaRPr lang="ar-SA" sz="40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err="1" smtClean="0"/>
              <a:t>اعداد</a:t>
            </a:r>
            <a:r>
              <a:rPr lang="ar-SA" dirty="0" smtClean="0"/>
              <a:t>/ريم الجويعي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الطور اليويريد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498852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200400" y="533400"/>
            <a:ext cx="5334000" cy="914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4-الطور </a:t>
            </a:r>
            <a:r>
              <a:rPr lang="ar-SA" sz="2000" b="1" dirty="0"/>
              <a:t>الثالث </a:t>
            </a:r>
            <a:r>
              <a:rPr lang="ar-SA" sz="2000" b="1" dirty="0" smtClean="0"/>
              <a:t>- الطور </a:t>
            </a:r>
            <a:r>
              <a:rPr lang="ar-SA" sz="2000" b="1" dirty="0" err="1"/>
              <a:t>التيليتي</a:t>
            </a:r>
            <a:r>
              <a:rPr lang="ar-SA" sz="2000" b="1" dirty="0"/>
              <a:t> </a:t>
            </a:r>
            <a:r>
              <a:rPr lang="ar-SA" sz="2000" b="1" dirty="0" smtClean="0"/>
              <a:t> </a:t>
            </a:r>
            <a:endParaRPr lang="ar-SA" sz="2000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52600" y="1795002"/>
            <a:ext cx="6477000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يظهر على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هيئة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بثرات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تعرف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بالبثرات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التيليتة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توجد الأبواغ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التيليتة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بداخل هذه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البثرات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ويختلف شكلها باختلاف الجنس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143000" y="2831069"/>
            <a:ext cx="7010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 </a:t>
            </a:r>
            <a:r>
              <a:rPr kumimoji="0" lang="ar-SA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بوغ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تيليتي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عبارة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عن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بازيديوم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أولي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ثنائي النواة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يحدث فيه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اندماج للنواتين  عند النضج  وقبل الانبات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يحتفظ بقدرته على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الانبات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لفترة طويلة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.(فترة كمون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8131" name="Picture 3" descr="انبات البوغ التليل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495800"/>
            <a:ext cx="2381250" cy="159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267200" y="1009710"/>
            <a:ext cx="4191000" cy="9144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4533900" y="1266855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5- الطور الرابع  -  الطور </a:t>
            </a:r>
            <a:r>
              <a:rPr kumimoji="0" lang="ar-SA" sz="20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</a:t>
            </a: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24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533400" y="2057400"/>
            <a:ext cx="7696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يتمثل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بالابواغ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البازيدية الجنسية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،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لاتتكون داخل بثرات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، بل تنشا على الميسليوم الاولي الذي ينتج من إنبات البوغ التيلتي ,</a:t>
            </a:r>
          </a:p>
          <a:p>
            <a:pPr marL="0" marR="0" lvl="0" indent="0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البوغ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أحادي الخلية ، به نواه واحده أحادية العدد الكرموسومي</a:t>
            </a:r>
          </a:p>
          <a:p>
            <a:pPr marL="0" marR="0" lvl="0" indent="0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ar-SA" sz="20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لا يصيب العائل الذي ينتجه .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accini life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7029450" cy="518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دروة الباكسينا مبسط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12351"/>
            <a:ext cx="7315200" cy="624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1981200" y="305873"/>
            <a:ext cx="5562600" cy="838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أهم الأطوار التي تظهر في دورة الحياة النموذجية لفطريات  الأصداء :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3886200" y="1447800"/>
            <a:ext cx="4953000" cy="76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1- الطور </a:t>
            </a:r>
            <a:r>
              <a:rPr lang="ar-SA" sz="2000" b="1" dirty="0"/>
              <a:t>صفر ويعرف بالطور </a:t>
            </a:r>
            <a:r>
              <a:rPr lang="ar-SA" sz="2000" b="1" dirty="0" err="1"/>
              <a:t>البكني</a:t>
            </a:r>
            <a:r>
              <a:rPr lang="ar-SA" sz="2000" dirty="0"/>
              <a:t> </a:t>
            </a:r>
          </a:p>
        </p:txBody>
      </p:sp>
      <p:sp>
        <p:nvSpPr>
          <p:cNvPr id="4" name="شكل بيضاوي 3"/>
          <p:cNvSpPr/>
          <p:nvPr/>
        </p:nvSpPr>
        <p:spPr>
          <a:xfrm>
            <a:off x="2819400" y="2362200"/>
            <a:ext cx="4495800" cy="76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2- الطور </a:t>
            </a:r>
            <a:r>
              <a:rPr lang="ar-SA" sz="2000" b="1" dirty="0"/>
              <a:t>الأول  ويعرف بالطور  </a:t>
            </a:r>
            <a:r>
              <a:rPr lang="ar-SA" sz="2000" b="1" dirty="0" err="1"/>
              <a:t>الاسيدي</a:t>
            </a:r>
            <a:r>
              <a:rPr lang="ar-SA" sz="2000" b="1" dirty="0"/>
              <a:t> </a:t>
            </a:r>
            <a:endParaRPr lang="ar-SA" sz="2000" dirty="0"/>
          </a:p>
        </p:txBody>
      </p:sp>
      <p:sp>
        <p:nvSpPr>
          <p:cNvPr id="5" name="شكل بيضاوي 4"/>
          <p:cNvSpPr/>
          <p:nvPr/>
        </p:nvSpPr>
        <p:spPr>
          <a:xfrm>
            <a:off x="2057400" y="3352800"/>
            <a:ext cx="45720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152400" y="5256727"/>
            <a:ext cx="4191000" cy="76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54102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5</a:t>
            </a: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الطور الرابع  ويعرف بالطور </a:t>
            </a:r>
            <a:r>
              <a:rPr kumimoji="0" lang="ar-SA" sz="20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</a:t>
            </a: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24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شكل بيضاوي 7"/>
          <p:cNvSpPr/>
          <p:nvPr/>
        </p:nvSpPr>
        <p:spPr>
          <a:xfrm>
            <a:off x="990600" y="4267200"/>
            <a:ext cx="5105400" cy="6096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4-الطور </a:t>
            </a:r>
            <a:r>
              <a:rPr lang="ar-SA" sz="2000" b="1" dirty="0"/>
              <a:t>الثالث ويعرف بالطور </a:t>
            </a:r>
            <a:r>
              <a:rPr lang="ar-SA" sz="2000" b="1" dirty="0" err="1"/>
              <a:t>التيليتي</a:t>
            </a:r>
            <a:r>
              <a:rPr lang="ar-SA" sz="2000" b="1" dirty="0"/>
              <a:t> </a:t>
            </a:r>
            <a:r>
              <a:rPr lang="ar-SA" sz="2000" b="1" dirty="0" smtClean="0"/>
              <a:t> </a:t>
            </a:r>
            <a:endParaRPr lang="ar-SA" sz="2000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38400" y="35052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3- الطور الثاني  يعرف بالطور </a:t>
            </a:r>
            <a:r>
              <a:rPr kumimoji="0" lang="ar-SA" sz="20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اليوريدي</a:t>
            </a: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24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Spermogonium paccina pc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143000"/>
            <a:ext cx="1066800" cy="10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aec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057400"/>
            <a:ext cx="92059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ured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276600"/>
            <a:ext cx="1828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381000" y="563001"/>
            <a:ext cx="8305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تم تقسيم هذه الرتبة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ثلاث فصائل سيتم دراسة فصيلة واحده فقط هي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الفصيلة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الباكسينة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\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Pacciniacea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 تتميز بان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الابواغ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التيليتة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دائما معنقة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الوضع التصنيفي لأهم الأجناس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Amastigomycota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ycotina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Basidiom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Telio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mycetidae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Uredinales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Pucciniaceae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Puccinia</a:t>
            </a:r>
            <a:r>
              <a:rPr kumimoji="0" lang="ar-S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1-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2-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Uromyces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sp.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3-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Phragmediu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sp.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676400" y="683568"/>
            <a:ext cx="571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1-جنس الباكسينيا </a:t>
            </a:r>
            <a:r>
              <a:rPr kumimoji="0" lang="en-US" sz="2000" b="1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Puccinia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البوغ التيليتي مكون من خليتين  . ويصيب نباتات الفصيلة النجيلية .</a:t>
            </a:r>
            <a:endParaRPr kumimoji="0" lang="ar-SA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 descr="teleio pacc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0099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الطور التيليت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29432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 descr="top-graphic_puccinia2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1" y="4953000"/>
            <a:ext cx="679039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uredium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85800"/>
            <a:ext cx="25130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urediums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7587"/>
            <a:ext cx="18589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 descr="uredi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572000"/>
            <a:ext cx="17287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teliumstem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3886200"/>
            <a:ext cx="24352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90600" y="348595"/>
            <a:ext cx="426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الطور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اليوريدي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لفطر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الباكسينا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يطلق عليه طور الصدأ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الاحمر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البوغ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اليوريدي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بيضي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مستطيل ، برتقالي اللون ، معنق  له جداران الجدار الخارجي مسنن وغليظ ، وظيفته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العمل على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اكثار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الفطر وانتشار المرض لذلك  يطلق على الطور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اليوريدي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الطور المتكرر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57200" y="3857179"/>
            <a:ext cx="32004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SA" b="1" dirty="0" smtClean="0"/>
              <a:t>الطور </a:t>
            </a:r>
            <a:r>
              <a:rPr lang="ar-SA" b="1" dirty="0" err="1" smtClean="0"/>
              <a:t>التيليتي</a:t>
            </a:r>
            <a:r>
              <a:rPr lang="ar-SA" b="1" dirty="0" smtClean="0"/>
              <a:t> لفطر </a:t>
            </a:r>
            <a:r>
              <a:rPr lang="ar-SA" b="1" dirty="0" err="1" smtClean="0"/>
              <a:t>الباكسينيا</a:t>
            </a:r>
            <a:r>
              <a:rPr lang="ar-SA" b="1" dirty="0" smtClean="0"/>
              <a:t> ويطلق عليه طور الصدأ </a:t>
            </a:r>
            <a:r>
              <a:rPr lang="ar-SA" b="1" dirty="0" err="1" smtClean="0"/>
              <a:t>الاسود</a:t>
            </a:r>
            <a:r>
              <a:rPr lang="ar-SA" b="1" dirty="0" smtClean="0"/>
              <a:t> ، </a:t>
            </a:r>
            <a:r>
              <a:rPr lang="ar-SA" b="1" dirty="0" err="1" smtClean="0"/>
              <a:t>البوغ</a:t>
            </a:r>
            <a:r>
              <a:rPr lang="ar-SA" b="1" dirty="0" smtClean="0"/>
              <a:t> </a:t>
            </a:r>
            <a:r>
              <a:rPr lang="ar-SA" b="1" dirty="0" err="1" smtClean="0"/>
              <a:t>التيليتي</a:t>
            </a:r>
            <a:r>
              <a:rPr lang="ar-SA" b="1" dirty="0" smtClean="0"/>
              <a:t> يتكون من خليتين  بينهما </a:t>
            </a:r>
            <a:r>
              <a:rPr lang="ar-SA" b="1" dirty="0" err="1" smtClean="0"/>
              <a:t>تخصر</a:t>
            </a:r>
            <a:r>
              <a:rPr lang="ar-SA" b="1" dirty="0" smtClean="0"/>
              <a:t> بسيط ، وتحتوي على نواتين ، معنق وله قمة مدببة  ليس له القدرة على احداث الاصابة ولكن يتحمل الظروف البيئيه القاسية  ويظل ساكنا .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56321" name="Picture 1" descr="img0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762000"/>
            <a:ext cx="3663950" cy="5124450"/>
          </a:xfrm>
          <a:prstGeom prst="rect">
            <a:avLst/>
          </a:prstGeom>
          <a:noFill/>
        </p:spPr>
      </p:pic>
      <p:pic>
        <p:nvPicPr>
          <p:cNvPr id="4" name="Picture 3" descr="urediumse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1858963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redi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352800"/>
            <a:ext cx="1728788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28600" y="905219"/>
            <a:ext cx="83058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يقسم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Basidiomycetes 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ثلاث 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طويئفات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 \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mycetidae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البازيدية الكاملة (المتماثلة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Subclass\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Phragmo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basidiomycetidae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الفطريات البازيدية المقسمة  (المتباينة 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\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Telio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mycetidae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الفطريات 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التيليوميسيتية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00200" y="4191000"/>
            <a:ext cx="6056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سيتم دراسة </a:t>
            </a:r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Subclass \ </a:t>
            </a:r>
            <a:r>
              <a:rPr lang="en-US" sz="2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Teliomycetidae</a:t>
            </a:r>
            <a:endParaRPr lang="ar-SA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286000" y="1140768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جنس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اليوروميسس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Uromyces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يكون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البوغ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التيليتي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مكون من خلية واحده فقط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5" name="Picture 1" descr="uromy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76600"/>
            <a:ext cx="28956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990600" y="941457"/>
            <a:ext cx="6629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- جنس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الفرجميديوم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Phragmedium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يكون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البوغ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التيلتي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فيه عديد الخلايا ،في صف واحد(من 3-8) ، له عنق طويل ، يحيط به غلاف جلاتيني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69" name="Picture 1" descr="phrag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200400"/>
            <a:ext cx="2990850" cy="1952625"/>
          </a:xfrm>
          <a:prstGeom prst="rect">
            <a:avLst/>
          </a:prstGeom>
          <a:noFill/>
        </p:spPr>
      </p:pic>
      <p:pic>
        <p:nvPicPr>
          <p:cNvPr id="58371" name="Picture 3" descr="rose%20rust%20[phragmidium]%20bar-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2827338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0" y="533400"/>
            <a:ext cx="5486400" cy="990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048000" y="776646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ثانيا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/(التفحمات)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 \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Ustilaginales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28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82073" y="1676400"/>
            <a:ext cx="80772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تعرف هذه الرتبة  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برتبة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التفحمات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لان معظم الفطريات التي تنتمي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اليها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تصيب  النبات العائل وتكون  في الأجزاء المصابة كتلا بوغية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مسحوقية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سوداء اللون  تشبه الأجسام المتفحمة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الرماد  لتواجد عدد كبير  من أبواغ الفطر السوداء .</a:t>
            </a: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فطريات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التفحمات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متطفلة  على النبات العائل ، ولكنها اذا لم تجد العائل فانها  قادرة على الحياة الرمية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(اختيارية الترمم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تتطفل  داخليا في اعضاء معينة من العائل  ، وقد يصبح التطفل بين الخلايا ويرسل ممصات  داخل خلايا العائل ليحصل على الغذاء.(اما ان يكون الغزل الفطري بين الخلايا او داخل الخلايا)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61441" name="Picture 1" descr="img05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429000" y="2514600"/>
            <a:ext cx="3800475" cy="3422650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1600200" y="838200"/>
            <a:ext cx="617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000" dirty="0"/>
              <a:t>الأبواغ </a:t>
            </a:r>
            <a:r>
              <a:rPr lang="ar-SA" sz="2000" dirty="0" err="1"/>
              <a:t>التيليتية</a:t>
            </a:r>
            <a:r>
              <a:rPr lang="ar-SA" sz="2000" dirty="0"/>
              <a:t>  تتكون من خلايا بينية  لغزل فطري ثنائي </a:t>
            </a:r>
            <a:r>
              <a:rPr lang="ar-SA" sz="2000" dirty="0" err="1"/>
              <a:t>الانوية</a:t>
            </a:r>
            <a:r>
              <a:rPr lang="ar-SA" sz="2000" dirty="0"/>
              <a:t> .(وعرفت بالابواغ الكلاميدية) </a:t>
            </a:r>
            <a:r>
              <a:rPr lang="ar-SA" sz="2000" b="1" u="sng" dirty="0"/>
              <a:t>وغير معنقة</a:t>
            </a:r>
            <a:r>
              <a:rPr lang="ar-SA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447800" y="1600200"/>
            <a:ext cx="6934200" cy="234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دورة الحياة غير معقدة وتحتوي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على الطور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التيليتي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والبازيدي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فقط.وجميع فطريات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التفحمات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احادية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العائل.</a:t>
            </a: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تحتوي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 \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Ustilaginales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على فصلتين فقط هما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Ustilaginacaea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Tilletiaceae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05200" y="533400"/>
            <a:ext cx="5181600" cy="1143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u="sng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4114800" y="747355"/>
            <a:ext cx="403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اولا/  </a:t>
            </a:r>
            <a:r>
              <a:rPr kumimoji="0" lang="en-US" sz="20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Family\ </a:t>
            </a:r>
            <a:r>
              <a:rPr kumimoji="0" lang="en-US" sz="2000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Ustilaginaceae</a:t>
            </a:r>
            <a:r>
              <a:rPr kumimoji="0" lang="en-US" sz="20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/يوستيلاجو   </a:t>
            </a:r>
            <a:r>
              <a:rPr kumimoji="0" lang="en-US" sz="2000" b="1" i="1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Ustilago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2209800" y="2125415"/>
            <a:ext cx="5410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ycotina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Basidiom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Telio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mycetidae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Ustilaginales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Ustilaginaceae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Ustilago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sp.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1143000" y="762000"/>
            <a:ext cx="71628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فطريات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التفحمات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التي تصيب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افراد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العائلة النجيلية .</a:t>
            </a:r>
            <a:endParaRPr kumimoji="0" lang="ar-S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الحامل </a:t>
            </a:r>
            <a:r>
              <a:rPr kumimoji="0" lang="ar-S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الذي ينشا من </a:t>
            </a:r>
            <a:r>
              <a:rPr kumimoji="0" lang="ar-S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البوغ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التيليتي</a:t>
            </a:r>
            <a:r>
              <a:rPr kumimoji="0" lang="ar-S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مقسم عرضيا  </a:t>
            </a:r>
            <a:r>
              <a:rPr kumimoji="0" lang="ar-SA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أربع خلايا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 ومن كل خلية ينشا البوغ البازيدي  جانبيا .</a:t>
            </a:r>
            <a:r>
              <a:rPr kumimoji="0" lang="ar-S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ثم  تتبرعم  الابواغ البازيدية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عده مرات . شكلها بيضية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شفافه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4514" name="Picture 2" descr="ustilago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667000"/>
            <a:ext cx="25431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(Ustilago_maydis_life_cycl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6172200" cy="485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1371600" y="925281"/>
            <a:ext cx="7162800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maydis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اشهر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الانواع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التي تستخدم كنموذج لدراسة فطريات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التفحمات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المعمل ، ويسبب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مرض  التفحم المغطى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للذرة 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 descr="43078692_3d4e5e6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2590800" cy="389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114800" y="2947764"/>
            <a:ext cx="350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ينتج عن الإصابة تحفيز خلايا العائل على الانقسام النشيط مما يؤدي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حدوث أورام مغطاة بغشاء سميك فضي ،تمتلئ هذه الأورام بالابواغ التيليتة سوداء اللون.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2209800" y="528936"/>
            <a:ext cx="4876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تختلف أشكال الأبواغ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التيليتة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باختلاف النوع ، مثلا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Ustilago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maydis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تكون الأبواغ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التيليتة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كروية  مفرده  ،بنية اللون ، ذات جدار شوكي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5" name="Picture 1" descr="799px-Ustilago_maydis_diploid_teleospores_160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161168"/>
            <a:ext cx="3343275" cy="2515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667000" y="381000"/>
            <a:ext cx="60198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90800" y="609600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أهم مميزات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 \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Teliomycetidae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1369" y="1727538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000" dirty="0"/>
              <a:t>يطلق على الفطريات التي تنتمي لها  </a:t>
            </a:r>
            <a:r>
              <a:rPr lang="ar-SA" sz="2000" b="1" u="sng" dirty="0"/>
              <a:t>الفطريات البازيدية الدنيا </a:t>
            </a:r>
            <a:r>
              <a:rPr lang="en-US" sz="2000" b="1" u="sng" dirty="0"/>
              <a:t>Lower</a:t>
            </a:r>
            <a:r>
              <a:rPr lang="en-US" sz="2000" u="sng" dirty="0"/>
              <a:t> </a:t>
            </a:r>
            <a:r>
              <a:rPr lang="en-US" sz="2000" b="1" u="sng" dirty="0" err="1"/>
              <a:t>basidiomycetidae</a:t>
            </a:r>
            <a:r>
              <a:rPr lang="en-US" sz="2000" dirty="0"/>
              <a:t>  </a:t>
            </a:r>
            <a:r>
              <a:rPr lang="ar-SA" sz="2000" dirty="0"/>
              <a:t>لأنها لا تنتج ثمار بازيدية على الإطلاق  </a:t>
            </a:r>
            <a:r>
              <a:rPr lang="ar-SA" sz="2000" dirty="0" smtClean="0"/>
              <a:t>.</a:t>
            </a:r>
            <a:endParaRPr lang="ar-SA" sz="2000" dirty="0"/>
          </a:p>
        </p:txBody>
      </p:sp>
      <p:sp>
        <p:nvSpPr>
          <p:cNvPr id="5" name="مستطيل 4"/>
          <p:cNvSpPr/>
          <p:nvPr/>
        </p:nvSpPr>
        <p:spPr>
          <a:xfrm>
            <a:off x="486507" y="3212122"/>
            <a:ext cx="81944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2000" b="1" dirty="0" err="1"/>
              <a:t>البوغ</a:t>
            </a:r>
            <a:r>
              <a:rPr lang="ar-SA" sz="2000" b="1" dirty="0"/>
              <a:t> </a:t>
            </a:r>
            <a:r>
              <a:rPr lang="ar-SA" sz="2000" b="1" dirty="0" err="1"/>
              <a:t>التيليتي</a:t>
            </a:r>
            <a:r>
              <a:rPr lang="ar-SA" sz="2000" dirty="0"/>
              <a:t> يعتبر من الناحية الوظيفية والخلوية بمثابة </a:t>
            </a:r>
            <a:r>
              <a:rPr lang="ar-SA" sz="2000" dirty="0" err="1"/>
              <a:t>بازيديوم</a:t>
            </a:r>
            <a:r>
              <a:rPr lang="ar-SA" sz="2000" dirty="0"/>
              <a:t>  ولكنه يختلف عن </a:t>
            </a:r>
            <a:r>
              <a:rPr lang="ar-SA" sz="2000" dirty="0" err="1"/>
              <a:t>البازيديوم</a:t>
            </a:r>
            <a:r>
              <a:rPr lang="ar-SA" sz="2000" dirty="0"/>
              <a:t> المثالي  المعروف </a:t>
            </a:r>
          </a:p>
        </p:txBody>
      </p:sp>
      <p:pic>
        <p:nvPicPr>
          <p:cNvPr id="39938" name="صورة 1" descr="basidiu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6482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صورة 0" descr="انبات البوغ التليلي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1905000" y="3581399"/>
            <a:ext cx="17049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352800" y="381000"/>
            <a:ext cx="5334000" cy="1524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276600" y="762000"/>
            <a:ext cx="480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ثانيا/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Family\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Tilletiaceae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/تيليتيا   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Telletia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09800" y="2057400"/>
            <a:ext cx="5029200" cy="372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ycotina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Basidiom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Telio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mycetidae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Ustilaginales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Tilletiaceae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Telletia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sp.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752600" y="1201580"/>
            <a:ext cx="6096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يسبب مرض التفحم  النتن  ويصيب العائلة النجيلية ، وسمي بهذا الاسم لان له رائحة مميزة نتنة تشبه رائحة السمك الفاسد.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Caries del tri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124200"/>
            <a:ext cx="31051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1143000" y="762000"/>
            <a:ext cx="716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الحامل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غير مقسم بحواجز عرضية ، يحمل خصلة من الأبواغ البازيدية يتراوح عددها من 8-16 . الأبواغ البازيدية طويلة مقوسة الشكل،عديمة اللون . قد تتحد في أزواج  مكونة تركيبات على شكل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وتنشا عليه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كونيدات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هلالية  الشكل.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 descr="tilletia 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00400"/>
            <a:ext cx="264795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438400" y="925281"/>
            <a:ext cx="5867400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الأبواغ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التيليتة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كروية الشكل ،خشنة الملمس ،شبكية السطح ،لونها بني فاتح ،قد يكون عليها زوائد شفافة.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82" name="Picture 2" descr="tillet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9718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 descr="tellate 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048000"/>
            <a:ext cx="21431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048000" y="381000"/>
            <a:ext cx="388620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 \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Teliomycetidae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ar-SA" sz="2000" dirty="0">
              <a:solidFill>
                <a:schemeClr val="bg1"/>
              </a:solidFill>
            </a:endParaRPr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4800600" y="1828800"/>
            <a:ext cx="3810000" cy="914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Uredinales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5943600" y="4038600"/>
            <a:ext cx="1905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Puccinia</a:t>
            </a:r>
            <a:r>
              <a:rPr kumimoji="0" lang="ar-SA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6019800" y="4800600"/>
            <a:ext cx="19050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Uromyces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6019800" y="5638800"/>
            <a:ext cx="2209800" cy="6858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Phragmedium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ar-SA" sz="1400" b="1" dirty="0">
              <a:solidFill>
                <a:schemeClr val="bg1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838200" y="1905000"/>
            <a:ext cx="38100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Ustilaginales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715000" y="2971800"/>
            <a:ext cx="2667000" cy="76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Pucciniaceae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667000" y="3276600"/>
            <a:ext cx="2667000" cy="762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</a:t>
            </a: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Ustilaginaceae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28600" y="4114800"/>
            <a:ext cx="2438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</a:t>
            </a: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Tilletiaceae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3048000" y="4267200"/>
            <a:ext cx="1905000" cy="6858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Ustilago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ar-SA" dirty="0"/>
          </a:p>
        </p:txBody>
      </p:sp>
      <p:sp>
        <p:nvSpPr>
          <p:cNvPr id="13" name="شكل بيضاوي 12"/>
          <p:cNvSpPr/>
          <p:nvPr/>
        </p:nvSpPr>
        <p:spPr>
          <a:xfrm>
            <a:off x="381000" y="4876800"/>
            <a:ext cx="1905000" cy="685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Telletia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40961" name="Picture 1" descr="img05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905000" y="533401"/>
            <a:ext cx="4876800" cy="5758443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>
            <a:off x="5791200" y="5105400"/>
            <a:ext cx="914400" cy="381000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24000" y="457200"/>
            <a:ext cx="693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SA" sz="2400" dirty="0"/>
              <a:t>يشمل </a:t>
            </a:r>
            <a:r>
              <a:rPr lang="en-US" sz="2400" dirty="0"/>
              <a:t>Subclass </a:t>
            </a:r>
            <a:r>
              <a:rPr lang="en-US" sz="2400" b="1" dirty="0"/>
              <a:t>\ </a:t>
            </a:r>
            <a:r>
              <a:rPr lang="en-US" sz="2400" b="1" i="1" dirty="0" err="1"/>
              <a:t>Telio</a:t>
            </a:r>
            <a:r>
              <a:rPr lang="en-US" sz="2400" i="1" dirty="0" err="1"/>
              <a:t>mycetidae</a:t>
            </a:r>
            <a:r>
              <a:rPr lang="en-US" sz="2400" dirty="0"/>
              <a:t> </a:t>
            </a:r>
            <a:r>
              <a:rPr lang="ar-SA" sz="2400" dirty="0"/>
              <a:t>   رتبتين فقط هما </a:t>
            </a:r>
            <a:r>
              <a:rPr lang="en-US" sz="2400" i="1" dirty="0" err="1"/>
              <a:t>Uredinales</a:t>
            </a:r>
            <a:r>
              <a:rPr lang="en-US" sz="2400" dirty="0"/>
              <a:t> </a:t>
            </a:r>
            <a:r>
              <a:rPr lang="ar-SA" sz="2400" i="1" dirty="0"/>
              <a:t>, </a:t>
            </a:r>
            <a:r>
              <a:rPr lang="en-US" sz="2400" i="1" dirty="0" err="1"/>
              <a:t>Ustilaginales</a:t>
            </a:r>
            <a:r>
              <a:rPr lang="en-US" sz="2400" i="1" dirty="0"/>
              <a:t> </a:t>
            </a:r>
            <a:endParaRPr lang="ar-SA" sz="2400" dirty="0"/>
          </a:p>
        </p:txBody>
      </p:sp>
      <p:sp>
        <p:nvSpPr>
          <p:cNvPr id="3" name="مستطيل مستدير الزوايا 2"/>
          <p:cNvSpPr/>
          <p:nvPr/>
        </p:nvSpPr>
        <p:spPr>
          <a:xfrm>
            <a:off x="2895600" y="1600200"/>
            <a:ext cx="5715000" cy="1066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81400" y="1937266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اولا /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(الأصداء)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 \ 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Uredinales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76200" y="2966829"/>
            <a:ext cx="8610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جميع الفطريات التي تنتمي لها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إجبارية التطفل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* .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وتسبب أمراض الأصداء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* التي تصيب محاصيل الحبوب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الغزل الفطري يتكون من خيوط فطرية  متفرعة تنمو في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المسافات البينية للعائل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وترسل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ممصات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داخل الخلايا (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نمو بين خلوي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تتميز بوجود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ظاهرة التخصص الفسيولوجي*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أي أن كل فطر يختص بإصابة عائل معين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تتميز بدورة حياة معقدة  ، وأطوار بوغية  مختلفة ، ويطلق عليها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الأصداء طويلة الدورة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تتميزبوجود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ظاهرة تباين العوائل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(تكوين الأبواغ على عوائل مختلفة لا تربطها أي صلة)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524000" y="233709"/>
            <a:ext cx="7162800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أهم الأطوار التي تظهر في دورة الحياة النموذجية لفطريات  الأصداء :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توجد خمس أطوار بوغية مختلفة في دورة لحياة ، تتعاقب بانتظام وهي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3886200" y="1143000"/>
            <a:ext cx="4953000" cy="76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1- الطور </a:t>
            </a:r>
            <a:r>
              <a:rPr lang="ar-SA" sz="2000" b="1" dirty="0"/>
              <a:t>صفر </a:t>
            </a:r>
            <a:r>
              <a:rPr lang="ar-SA" sz="2000" b="1" dirty="0" smtClean="0"/>
              <a:t>- الطور </a:t>
            </a:r>
            <a:r>
              <a:rPr lang="ar-SA" sz="2000" b="1" dirty="0"/>
              <a:t>البكني</a:t>
            </a:r>
            <a:r>
              <a:rPr lang="ar-SA" sz="2000" dirty="0"/>
              <a:t> 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2212032"/>
            <a:ext cx="7924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يتصف بتكوين أوعية دورقيه الشكل تسمى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الأوعية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البكنية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وتتكون على السطح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العلوي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للورقة  المصابة .(وعاء بكني وليس بكنيدي 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يوجد بداخل الوعاء خيوط خصيبة تحمل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الأبواغ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البكنية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الأبواغ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البكنية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أحادية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الخلية ،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أحادية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النواة  ،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أحادية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المجموعة الصبغية ،وتقوم مقام الأعضاء التكاثرية ا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لذكرية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يوجد بداخل الوعاء خيوط تسمى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هيفات الاستقبال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وتقوم مقام  الأعضاء الجنسية ا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لأنثوية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1" name="Picture 3" descr="Spermogonium paccina pc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175" y="4953000"/>
            <a:ext cx="1800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810000" y="381000"/>
            <a:ext cx="5334000" cy="76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/>
              <a:t>2- الطور </a:t>
            </a:r>
            <a:r>
              <a:rPr lang="ar-SA" sz="2000" b="1" dirty="0"/>
              <a:t>الأول  </a:t>
            </a:r>
            <a:r>
              <a:rPr lang="ar-SA" sz="2000" b="1" dirty="0" smtClean="0"/>
              <a:t>- الطور  </a:t>
            </a:r>
            <a:r>
              <a:rPr lang="ar-SA" sz="2000" b="1" dirty="0" err="1"/>
              <a:t>الاسيدي</a:t>
            </a:r>
            <a:r>
              <a:rPr lang="ar-SA" sz="2000" b="1" dirty="0"/>
              <a:t> </a:t>
            </a:r>
            <a:endParaRPr lang="ar-SA" sz="20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85800" y="1412558"/>
            <a:ext cx="8077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يمتاز بوجود  تراكيب كاسية الشكل تعرف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بالكأس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الاسيدي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وتتكون على السطح ا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لسفلي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للأوراق المصابة مقابل الأوعية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البكنية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</a:p>
          <a:p>
            <a:pPr marL="342900" marR="0" lvl="0" indent="-34290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تتكون داخلها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الأبواغ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الاسيدية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في سلاسل  ،كل بوغ اسيدي به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نواتين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منفصلتين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احادية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العدد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الكروموسومي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aec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657600"/>
            <a:ext cx="188595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الكاس الاسيدي والوعاء البكنيدي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248400" cy="378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3810000" y="533400"/>
            <a:ext cx="4572000" cy="6858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114800" y="6096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3- الطور الثاني  - الطور </a:t>
            </a:r>
            <a:r>
              <a:rPr kumimoji="0" lang="ar-SA" sz="2000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اليوريدي</a:t>
            </a: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24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57200" y="1334128"/>
            <a:ext cx="812801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يطلق عليه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الطور المتكرر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أي ان الفطر يكرر نفسه من خلال هذا الطور ،وهو من اخطر الأطوار التي تؤدي إلى انتشار المرض 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يظهر على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شكل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بثرات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تسمى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البثرات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اليوريدية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يوجد بداخلها  الأبواغ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اليوريدية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البوغ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اليوريدي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،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أحادي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الخلية ،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ثنائي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النواة  ،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منفصلتين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أحادية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العدد الكروموسومي .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بوغ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يحمل على حامل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ينفصل عنه بسهولة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3" name="Picture 3" descr="ure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902340"/>
            <a:ext cx="3276600" cy="22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4133</TotalTime>
  <Words>1141</Words>
  <Application>Microsoft Office PowerPoint</Application>
  <PresentationFormat>On-screen Show (4:3)</PresentationFormat>
  <Paragraphs>121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Clarity</vt:lpstr>
      <vt:lpstr>المعمل الثامن / تابع الفطريات البازيدية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الثامن / تابع الفطريات البازيديوميكوتينية</dc:title>
  <dc:creator>ABC</dc:creator>
  <cp:lastModifiedBy>Reem Aljowaie</cp:lastModifiedBy>
  <cp:revision>23</cp:revision>
  <dcterms:created xsi:type="dcterms:W3CDTF">2009-11-22T16:35:11Z</dcterms:created>
  <dcterms:modified xsi:type="dcterms:W3CDTF">2016-03-26T14:37:39Z</dcterms:modified>
</cp:coreProperties>
</file>