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reeppt.net/background/very-angry-fish-wallpapers-backgrounds-for-powerpoint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reeppt.net/background/very-angry-fish-wallpapers-backgrounds-for-powerpoint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reeppt.net/background/very-angry-fish-wallpapers-backgrounds-for-powerpoint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hyperlink" Target="http://www.freeppt.net/background/very-angry-fish-wallpapers-backgrounds-for-powerpoin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reeppt.net/background/very-angry-fish-wallpapers-backgrounds-for-powerpoint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reeppt.net/background/very-angry-fish-wallpapers-backgrounds-for-powerpoint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reeppt.net/background/very-angry-fish-wallpapers-backgrounds-for-powerpoint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ery Angry Fish">
            <a:hlinkClick r:id="rId2" tooltip="Very Angry Fish ppt backgrounds, Very Angry Fish powerpoint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Alkalinity</a:t>
            </a:r>
            <a:endParaRPr lang="ar-SA" sz="6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66800" y="6019800"/>
            <a:ext cx="6248400" cy="8382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Amal</a:t>
            </a:r>
            <a:r>
              <a:rPr lang="en-US" dirty="0" smtClean="0"/>
              <a:t> </a:t>
            </a:r>
            <a:r>
              <a:rPr lang="en-US" dirty="0" err="1" smtClean="0"/>
              <a:t>Almuhanna</a:t>
            </a:r>
            <a:endParaRPr lang="en-US" dirty="0" smtClean="0"/>
          </a:p>
          <a:p>
            <a:r>
              <a:rPr lang="en-US" dirty="0" smtClean="0"/>
              <a:t>2012</a:t>
            </a:r>
            <a:endParaRPr lang="ar-SA" dirty="0"/>
          </a:p>
        </p:txBody>
      </p:sp>
      <p:pic>
        <p:nvPicPr>
          <p:cNvPr id="8194" name="Picture 2" descr="http://mrhaneyscienceclass.wikispaces.com/file/view/0511-0908-2808-1650_Wacky_Science_Teacher_Doing_a_Lab_Experiment_clipart_image.jpg/155486817/0511-0908-2808-1650_Wacky_Science_Teacher_Doing_a_Lab_Experiment_clipart_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6139"/>
            <a:ext cx="2114550" cy="2114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98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y Angry Fish">
            <a:hlinkClick r:id="rId2" tooltip="Very Angry Fish ppt backgrounds, Very Angry Fish powerpoint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Alkalinity</a:t>
            </a:r>
            <a:endParaRPr lang="ar-SA" b="1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 In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most natural waters bicarbonates and sometimes carbonates are present in appreciable amounts. 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Their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salts get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hydrolyzed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in solution and produce hydroxyl ions, consequently raising the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pH.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/>
            </a:r>
            <a:br>
              <a:rPr lang="en-US" dirty="0">
                <a:latin typeface="Andalus" pitchFamily="18" charset="-78"/>
                <a:cs typeface="Andalus" pitchFamily="18" charset="-78"/>
              </a:rPr>
            </a:b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M</a:t>
            </a:r>
            <a:r>
              <a:rPr lang="en-US" baseline="30000" dirty="0">
                <a:latin typeface="Andalus" pitchFamily="18" charset="-78"/>
                <a:cs typeface="Andalus" pitchFamily="18" charset="-78"/>
              </a:rPr>
              <a:t>+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+ HCO</a:t>
            </a:r>
            <a:r>
              <a:rPr lang="en-US" baseline="-25000" dirty="0">
                <a:latin typeface="Andalus" pitchFamily="18" charset="-78"/>
                <a:cs typeface="Andalus" pitchFamily="18" charset="-78"/>
              </a:rPr>
              <a:t>3</a:t>
            </a:r>
            <a:r>
              <a:rPr lang="en-US" baseline="30000" dirty="0">
                <a:latin typeface="Andalus" pitchFamily="18" charset="-78"/>
                <a:cs typeface="Andalus" pitchFamily="18" charset="-78"/>
              </a:rPr>
              <a:t>-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+ H</a:t>
            </a:r>
            <a:r>
              <a:rPr lang="en-US" baseline="-25000" dirty="0">
                <a:latin typeface="Andalus" pitchFamily="18" charset="-78"/>
                <a:cs typeface="Andalus" pitchFamily="18" charset="-78"/>
              </a:rPr>
              <a:t>2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O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=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M</a:t>
            </a:r>
            <a:r>
              <a:rPr lang="en-US" baseline="30000" dirty="0">
                <a:latin typeface="Andalus" pitchFamily="18" charset="-78"/>
                <a:cs typeface="Andalus" pitchFamily="18" charset="-78"/>
              </a:rPr>
              <a:t>+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+ H</a:t>
            </a:r>
            <a:r>
              <a:rPr lang="en-US" baseline="-25000" dirty="0">
                <a:latin typeface="Andalus" pitchFamily="18" charset="-78"/>
                <a:cs typeface="Andalus" pitchFamily="18" charset="-78"/>
              </a:rPr>
              <a:t>2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CO</a:t>
            </a:r>
            <a:r>
              <a:rPr lang="en-US" baseline="-25000" dirty="0">
                <a:latin typeface="Andalus" pitchFamily="18" charset="-78"/>
                <a:cs typeface="Andalus" pitchFamily="18" charset="-78"/>
              </a:rPr>
              <a:t>3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+ OH</a:t>
            </a:r>
            <a:r>
              <a:rPr lang="en-US" baseline="30000" dirty="0">
                <a:latin typeface="Andalus" pitchFamily="18" charset="-78"/>
                <a:cs typeface="Andalus" pitchFamily="18" charset="-78"/>
              </a:rPr>
              <a:t>-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9589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y Angry Fish">
            <a:hlinkClick r:id="rId2" tooltip="Very Angry Fish ppt backgrounds, Very Angry Fish powerpoint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Principle</a:t>
            </a:r>
            <a:endParaRPr lang="ar-SA" b="1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 Alkalinity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is determined by titrating the sample with a standard solution of strong acid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Alkalinity due to hydroxide and carbonate is determined to the first end point (pH 8.3) using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phenolphthalein indicator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and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bicarbonate alkalinity is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determined to the second end point (pH 4.5) using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methyl orange indicator.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291226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y Angry Fish">
            <a:hlinkClick r:id="rId2" tooltip="Very Angry Fish ppt backgrounds, Very Angry Fish powerpoint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en-US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Requirement</a:t>
            </a:r>
            <a:endParaRPr lang="ar-SA" b="1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029200" cy="5486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Sulfuric acid  (0.02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N).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Phenolphthalein indicator.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Methyl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orange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indicator.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Titration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assembly (burette, pipette, Erlenmeyer flasks, measuring cylinder, stand, clamps etc.).</a:t>
            </a:r>
            <a:br>
              <a:rPr lang="en-US" dirty="0">
                <a:latin typeface="Andalus" pitchFamily="18" charset="-78"/>
                <a:cs typeface="Andalus" pitchFamily="18" charset="-78"/>
              </a:rPr>
            </a:br>
            <a:endParaRPr lang="ar-SA" dirty="0"/>
          </a:p>
        </p:txBody>
      </p:sp>
      <p:pic>
        <p:nvPicPr>
          <p:cNvPr id="5" name="Picture 4" descr="http://www.biolinki.com/modules/Consumables/images/BL_pipet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57" y="457200"/>
            <a:ext cx="2196360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ibotz.com/media/catalog/product/cache/1/image/9df78eab33525d08d6e5fb8d27136e95/f/l/fl078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292" y="2286000"/>
            <a:ext cx="2105025" cy="1812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chescientific.com/edu/company/JAYTEC/703d8451-a0da-4ccb-a80e-37882179851dMeasuringCylinderGradeB25ml_0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20638"/>
            <a:ext cx="1205875" cy="2142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www.chemistryland.com/CHM107Lab/Exp02_Exhaust/Phenolphthalei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138" y="2821936"/>
            <a:ext cx="1187465" cy="1970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teddybearpools.com/product_image/file/1151/product_lightbox/26248_Methyl_Orange_in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036" y="482991"/>
            <a:ext cx="1415670" cy="2366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z.netau.net/images/bottle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770" y="4620638"/>
            <a:ext cx="937094" cy="2142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y Angry Fish">
            <a:hlinkClick r:id="rId2" tooltip="Very Angry Fish ppt backgrounds, Very Angry Fish powerpoint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Method</a:t>
            </a:r>
            <a:endParaRPr lang="ar-SA" b="1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534400" cy="54102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Take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50 ml of water sample in Erlenmeyer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flask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Add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2 drops of phenolphthalein indicator </a:t>
            </a:r>
            <a:br>
              <a:rPr lang="en-US" dirty="0">
                <a:latin typeface="Andalus" pitchFamily="18" charset="-78"/>
                <a:cs typeface="Andalus" pitchFamily="18" charset="-78"/>
              </a:rPr>
            </a:br>
            <a:r>
              <a:rPr lang="en-US" dirty="0" smtClean="0">
                <a:latin typeface="Andalus" pitchFamily="18" charset="-78"/>
                <a:cs typeface="Andalus" pitchFamily="18" charset="-78"/>
              </a:rPr>
              <a:t>- If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slight pink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color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appears, titrate with acid titrant to a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colorless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end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point.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/>
            </a:r>
            <a:br>
              <a:rPr lang="en-US" dirty="0">
                <a:latin typeface="Andalus" pitchFamily="18" charset="-78"/>
                <a:cs typeface="Andalus" pitchFamily="18" charset="-78"/>
              </a:rPr>
            </a:br>
            <a:r>
              <a:rPr lang="en-US" dirty="0">
                <a:latin typeface="Andalus" pitchFamily="18" charset="-78"/>
                <a:cs typeface="Andalus" pitchFamily="18" charset="-78"/>
              </a:rPr>
              <a:t>-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Note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the reading as 'p' (ml of titrant used for phenolphthalein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alkalinity).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Now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add 2 drops of methyl orange in the same flask and continue to titrate further till the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color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change from yellow to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orange.</a:t>
            </a:r>
          </a:p>
          <a:p>
            <a:pPr marL="0" indent="0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- 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Note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this reading as 't' (total volume of the titrant   used for both titrations).</a:t>
            </a:r>
            <a:br>
              <a:rPr lang="en-US" dirty="0" smtClean="0">
                <a:latin typeface="Andalus" pitchFamily="18" charset="-78"/>
                <a:cs typeface="Andalus" pitchFamily="18" charset="-78"/>
              </a:rPr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6645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y Angry Fish">
            <a:hlinkClick r:id="rId2" tooltip="Very Angry Fish ppt backgrounds, Very Angry Fish powerpoint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Calculation</a:t>
            </a:r>
            <a:endParaRPr lang="ar-SA" sz="4000" b="1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Calculate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the phenolphthalein and total alkalinity by the given formula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:</a:t>
            </a:r>
          </a:p>
          <a:p>
            <a:pPr marL="0" indent="0">
              <a:buNone/>
            </a:pPr>
            <a:r>
              <a:rPr lang="en-US" sz="2800" dirty="0">
                <a:latin typeface="Andalus" pitchFamily="18" charset="-78"/>
                <a:cs typeface="Andalus" pitchFamily="18" charset="-78"/>
              </a:rPr>
              <a:t/>
            </a:r>
            <a:br>
              <a:rPr lang="en-US" sz="2800" dirty="0">
                <a:latin typeface="Andalus" pitchFamily="18" charset="-78"/>
                <a:cs typeface="Andalus" pitchFamily="18" charset="-78"/>
              </a:rPr>
            </a:b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Phenolphthalein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alkalinity 'P' as mg l</a:t>
            </a:r>
            <a:r>
              <a:rPr lang="en-US" sz="2800" baseline="30000" dirty="0">
                <a:latin typeface="Andalus" pitchFamily="18" charset="-78"/>
                <a:cs typeface="Andalus" pitchFamily="18" charset="-78"/>
              </a:rPr>
              <a:t>-1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CaCO</a:t>
            </a:r>
            <a:r>
              <a:rPr lang="en-US" sz="2800" baseline="-25000" dirty="0">
                <a:latin typeface="Andalus" pitchFamily="18" charset="-78"/>
                <a:cs typeface="Andalus" pitchFamily="18" charset="-78"/>
              </a:rPr>
              <a:t>3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=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 Phenolphthalein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alkalinity 'T' as mg l</a:t>
            </a:r>
            <a:r>
              <a:rPr lang="en-US" sz="2800" baseline="30000" dirty="0">
                <a:latin typeface="Andalus" pitchFamily="18" charset="-78"/>
                <a:cs typeface="Andalus" pitchFamily="18" charset="-78"/>
              </a:rPr>
              <a:t>-1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CaCO</a:t>
            </a:r>
            <a:r>
              <a:rPr lang="en-US" sz="2800" baseline="-25000" dirty="0">
                <a:latin typeface="Andalus" pitchFamily="18" charset="-78"/>
                <a:cs typeface="Andalus" pitchFamily="18" charset="-78"/>
              </a:rPr>
              <a:t>3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= </a:t>
            </a:r>
            <a:br>
              <a:rPr lang="en-US" sz="2800" dirty="0">
                <a:latin typeface="Andalus" pitchFamily="18" charset="-78"/>
                <a:cs typeface="Andalus" pitchFamily="18" charset="-78"/>
              </a:rPr>
            </a:b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For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the computation of amounts of carbonates, bicarbonates and hydroxides refer the following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table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.</a:t>
            </a:r>
            <a:endParaRPr lang="en-US" sz="2800" b="1" u="sng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n-US" sz="28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dalus" pitchFamily="18" charset="-78"/>
                <a:ea typeface="+mj-ea"/>
                <a:cs typeface="Andalus" pitchFamily="18" charset="-78"/>
              </a:rPr>
              <a:t>Result</a:t>
            </a:r>
            <a:endParaRPr lang="en-US" sz="2800" b="1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Express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the total alkalinity and contribution of bicarbonates (HCO</a:t>
            </a:r>
            <a:r>
              <a:rPr lang="en-US" sz="2800" baseline="-25000" dirty="0">
                <a:latin typeface="Andalus" pitchFamily="18" charset="-78"/>
                <a:cs typeface="Andalus" pitchFamily="18" charset="-78"/>
              </a:rPr>
              <a:t>3</a:t>
            </a:r>
            <a:r>
              <a:rPr lang="en-US" sz="2800" baseline="30000" dirty="0">
                <a:latin typeface="Andalus" pitchFamily="18" charset="-78"/>
                <a:cs typeface="Andalus" pitchFamily="18" charset="-78"/>
              </a:rPr>
              <a:t>-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), carbonates (CO</a:t>
            </a:r>
            <a:r>
              <a:rPr lang="en-US" sz="2800" baseline="-25000" dirty="0">
                <a:latin typeface="Andalus" pitchFamily="18" charset="-78"/>
                <a:cs typeface="Andalus" pitchFamily="18" charset="-78"/>
              </a:rPr>
              <a:t>3</a:t>
            </a:r>
            <a:r>
              <a:rPr lang="en-US" sz="2800" baseline="30000" dirty="0">
                <a:latin typeface="Andalus" pitchFamily="18" charset="-78"/>
                <a:cs typeface="Andalus" pitchFamily="18" charset="-78"/>
              </a:rPr>
              <a:t>--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) and hydroxide (OH</a:t>
            </a:r>
            <a:r>
              <a:rPr lang="en-US" sz="2800" baseline="30000" dirty="0">
                <a:latin typeface="Andalus" pitchFamily="18" charset="-78"/>
                <a:cs typeface="Andalus" pitchFamily="18" charset="-78"/>
              </a:rPr>
              <a:t>-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) as mg l</a:t>
            </a:r>
            <a:r>
              <a:rPr lang="en-US" sz="2800" baseline="30000" dirty="0">
                <a:latin typeface="Andalus" pitchFamily="18" charset="-78"/>
                <a:cs typeface="Andalus" pitchFamily="18" charset="-78"/>
              </a:rPr>
              <a:t>-1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of CaCO</a:t>
            </a:r>
            <a:r>
              <a:rPr lang="en-US" sz="2800" baseline="-25000" dirty="0">
                <a:latin typeface="Andalus" pitchFamily="18" charset="-78"/>
                <a:cs typeface="Andalus" pitchFamily="18" charset="-78"/>
              </a:rPr>
              <a:t>3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/>
            </a:r>
            <a:br>
              <a:rPr lang="en-US" sz="2800" dirty="0">
                <a:latin typeface="Andalus" pitchFamily="18" charset="-78"/>
                <a:cs typeface="Andalus" pitchFamily="18" charset="-78"/>
              </a:rPr>
            </a:br>
            <a:r>
              <a:rPr lang="en-US" sz="2800" dirty="0">
                <a:latin typeface="Andalus" pitchFamily="18" charset="-78"/>
                <a:cs typeface="Andalus" pitchFamily="18" charset="-78"/>
              </a:rPr>
              <a:t/>
            </a:r>
            <a:br>
              <a:rPr lang="en-US" sz="2800" dirty="0">
                <a:latin typeface="Andalus" pitchFamily="18" charset="-78"/>
                <a:cs typeface="Andalus" pitchFamily="18" charset="-78"/>
              </a:rPr>
            </a:br>
            <a:r>
              <a:rPr lang="en-US" sz="2800" dirty="0">
                <a:latin typeface="Andalus" pitchFamily="18" charset="-78"/>
                <a:cs typeface="Andalus" pitchFamily="18" charset="-78"/>
              </a:rPr>
              <a:t> </a:t>
            </a:r>
            <a:br>
              <a:rPr lang="en-US" sz="2800" dirty="0">
                <a:latin typeface="Andalus" pitchFamily="18" charset="-78"/>
                <a:cs typeface="Andalus" pitchFamily="18" charset="-78"/>
              </a:rPr>
            </a:b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90656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y Angry Fish">
            <a:hlinkClick r:id="rId2" tooltip="Very Angry Fish ppt backgrounds, Very Angry Fish powerpoint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792162"/>
          </a:xfrm>
        </p:spPr>
        <p:txBody>
          <a:bodyPr/>
          <a:lstStyle/>
          <a:p>
            <a:pPr algn="l"/>
            <a:r>
              <a:rPr lang="en-US" sz="36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Observations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 rot="10800000" flipV="1">
            <a:off x="457200" y="4191000"/>
            <a:ext cx="82296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Calculations:</a:t>
            </a:r>
          </a:p>
          <a:p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382564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110008"/>
            <a:ext cx="6096000" cy="2494280"/>
          </a:xfrm>
          <a:prstGeom prst="rect">
            <a:avLst/>
          </a:prstGeom>
        </p:spPr>
      </p:pic>
      <p:sp>
        <p:nvSpPr>
          <p:cNvPr id="9" name="TextBox 5"/>
          <p:cNvSpPr txBox="1"/>
          <p:nvPr/>
        </p:nvSpPr>
        <p:spPr>
          <a:xfrm>
            <a:off x="1066800" y="4876800"/>
            <a:ext cx="7779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Phenolphthalein alkalinity (P) as mg-1 CaCO3 (mg/l)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ml of </a:t>
            </a:r>
            <a:r>
              <a:rPr lang="en-US" sz="2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titrant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(p)X1000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                       ml of sample</a:t>
            </a:r>
          </a:p>
          <a:p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647134" y="6077129"/>
            <a:ext cx="6439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Results: Expressed as mg/l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22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2050" name="Picture 2" descr="http://1.bp.blogspot.com/_to0PHcBeRKE/TT2sgG85C1I/AAAAAAAAAHM/gzQjzyEbF70/s1600/ClownFish_thankyou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01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177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Alkalinity</vt:lpstr>
      <vt:lpstr>Alkalinity</vt:lpstr>
      <vt:lpstr>Principle</vt:lpstr>
      <vt:lpstr>Requirement</vt:lpstr>
      <vt:lpstr>Method</vt:lpstr>
      <vt:lpstr>Calculation</vt:lpstr>
      <vt:lpstr>Observations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Hamdy</dc:creator>
  <cp:lastModifiedBy>Hamdy</cp:lastModifiedBy>
  <cp:revision>9</cp:revision>
  <dcterms:created xsi:type="dcterms:W3CDTF">2006-08-16T00:00:00Z</dcterms:created>
  <dcterms:modified xsi:type="dcterms:W3CDTF">2012-11-09T00:49:22Z</dcterms:modified>
</cp:coreProperties>
</file>