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04AF96-D8B0-4F85-9EC4-791FC30ACD34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EC97D6-12DD-4E6D-A15B-FAD8196D2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sz="5300" b="1" dirty="0"/>
              <a:t>تأثير استخدام رواسب الصرف </a:t>
            </a:r>
            <a:r>
              <a:rPr lang="ar-SA" sz="5300" b="1" dirty="0" smtClean="0"/>
              <a:t>الصحي (الحمأة) في التحلل الحيوي </a:t>
            </a:r>
            <a:r>
              <a:rPr lang="ar-SA" sz="5300" b="1" dirty="0" smtClean="0"/>
              <a:t>للنفايات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3100" b="0" dirty="0" smtClean="0"/>
              <a:t>lab7</a:t>
            </a:r>
            <a:r>
              <a:rPr lang="ar-SA" sz="5300" b="1" dirty="0" smtClean="0"/>
              <a:t/>
            </a:r>
            <a:br>
              <a:rPr lang="ar-SA" sz="5300" b="1" dirty="0" smtClean="0"/>
            </a:b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800" b="1" dirty="0" smtClean="0"/>
              <a:t>تعريف </a:t>
            </a:r>
            <a:r>
              <a:rPr lang="ar-SA" sz="4800" b="1" dirty="0" err="1" smtClean="0"/>
              <a:t>الحمأة</a:t>
            </a:r>
            <a:endParaRPr lang="en-US" sz="48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sz="3200" dirty="0"/>
              <a:t>عبارة عن المواد عالقة </a:t>
            </a:r>
            <a:r>
              <a:rPr lang="ar-SA" sz="3200" dirty="0" smtClean="0"/>
              <a:t>من </a:t>
            </a:r>
            <a:r>
              <a:rPr lang="ar-SA" sz="3200" dirty="0"/>
              <a:t>الكائنات الحية الدقيقة النشطة والميتة في مياه الصرف المحتوية على مواد عضوية وغير عضوية المحتجزة والهلامية العالقة </a:t>
            </a:r>
            <a:endParaRPr lang="ar-SA" sz="3200" dirty="0" smtClean="0"/>
          </a:p>
          <a:p>
            <a:pPr algn="r" rtl="1">
              <a:buNone/>
            </a:pPr>
            <a:endParaRPr lang="ar-SA" sz="3200" dirty="0" smtClean="0"/>
          </a:p>
          <a:p>
            <a:pPr algn="r" rtl="1">
              <a:buNone/>
            </a:pPr>
            <a:r>
              <a:rPr lang="ar-SA" sz="3200" dirty="0" smtClean="0"/>
              <a:t>مزيج شبه صلب من المواد العضوية المحملة بالبكتيريا والفيروسات، والمعادن السامة، والمواد الكيميائية، وكذلك المواد الصلبة المترسبة، </a:t>
            </a:r>
            <a:r>
              <a:rPr lang="ar-SA" sz="3200" dirty="0" err="1" smtClean="0"/>
              <a:t>والمزاله</a:t>
            </a:r>
            <a:r>
              <a:rPr lang="ar-SA" sz="3200" dirty="0" smtClean="0"/>
              <a:t> من </a:t>
            </a:r>
            <a:r>
              <a:rPr lang="ar-SA" sz="3200" dirty="0" err="1" smtClean="0"/>
              <a:t>مياة</a:t>
            </a:r>
            <a:r>
              <a:rPr lang="ar-SA" sz="3200" dirty="0" smtClean="0"/>
              <a:t> الصرف الصحية </a:t>
            </a:r>
            <a:r>
              <a:rPr lang="ar-SA" sz="3200" dirty="0" err="1" smtClean="0"/>
              <a:t>او</a:t>
            </a:r>
            <a:r>
              <a:rPr lang="ar-SA" sz="3200" dirty="0" smtClean="0"/>
              <a:t> الصناعية في محطات المعالجة</a:t>
            </a:r>
            <a:r>
              <a:rPr lang="ar-SA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800" b="1" dirty="0" smtClean="0"/>
              <a:t>طرق معالجة </a:t>
            </a:r>
            <a:r>
              <a:rPr lang="ar-SA" sz="4800" b="1" dirty="0" err="1" smtClean="0"/>
              <a:t>الحمأة</a:t>
            </a:r>
            <a:r>
              <a:rPr lang="ar-SA" sz="4800" b="1" dirty="0" smtClean="0"/>
              <a:t>:</a:t>
            </a:r>
            <a:endParaRPr lang="en-US" sz="48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dirty="0" smtClean="0">
                <a:solidFill>
                  <a:srgbClr val="C00000"/>
                </a:solidFill>
              </a:rPr>
              <a:t>1- التحلل </a:t>
            </a:r>
            <a:r>
              <a:rPr lang="ar-SA" sz="2800" dirty="0" err="1" smtClean="0">
                <a:solidFill>
                  <a:srgbClr val="C00000"/>
                </a:solidFill>
              </a:rPr>
              <a:t>اللا</a:t>
            </a:r>
            <a:r>
              <a:rPr lang="ar-SA" sz="2800" dirty="0" smtClean="0">
                <a:solidFill>
                  <a:srgbClr val="C00000"/>
                </a:solidFill>
              </a:rPr>
              <a:t> هوائي- التخمر</a:t>
            </a:r>
            <a:r>
              <a:rPr lang="en-US" sz="2800" dirty="0">
                <a:solidFill>
                  <a:srgbClr val="C00000"/>
                </a:solidFill>
              </a:rPr>
              <a:t>:(Anaerobic Digestion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 algn="r" rtl="1">
              <a:buNone/>
            </a:pPr>
            <a:r>
              <a:rPr lang="ar-SA" sz="2800" dirty="0" smtClean="0"/>
              <a:t>يتم تخمير الحماة في هذه العملية في </a:t>
            </a:r>
            <a:r>
              <a:rPr lang="ar-SA" sz="2800" dirty="0" err="1" smtClean="0"/>
              <a:t>ابراج</a:t>
            </a:r>
            <a:r>
              <a:rPr lang="ar-SA" sz="2800" dirty="0" smtClean="0"/>
              <a:t> خاصة بمعزل عن الهواء وبذلك تنشط البكتيريا </a:t>
            </a:r>
            <a:r>
              <a:rPr lang="ar-SA" sz="2800" dirty="0" err="1" smtClean="0"/>
              <a:t>اللاهوائية</a:t>
            </a:r>
            <a:r>
              <a:rPr lang="ar-SA" sz="2800" dirty="0" smtClean="0"/>
              <a:t> وتحلل جزء كبير من المواد العضوية</a:t>
            </a:r>
          </a:p>
          <a:p>
            <a:pPr algn="r" rtl="1">
              <a:buNone/>
            </a:pPr>
            <a:endParaRPr lang="ar-SA" sz="2800" dirty="0" smtClean="0"/>
          </a:p>
          <a:p>
            <a:pPr algn="r" rtl="1">
              <a:buNone/>
            </a:pPr>
            <a:r>
              <a:rPr lang="ar-SA" sz="2800" dirty="0" smtClean="0">
                <a:solidFill>
                  <a:srgbClr val="C00000"/>
                </a:solidFill>
              </a:rPr>
              <a:t>2- التحلل الهوائي – </a:t>
            </a:r>
            <a:r>
              <a:rPr lang="ar-SA" sz="2800" dirty="0" err="1" smtClean="0">
                <a:solidFill>
                  <a:srgbClr val="C00000"/>
                </a:solidFill>
              </a:rPr>
              <a:t>الاكسدة</a:t>
            </a:r>
            <a:r>
              <a:rPr lang="ar-SA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:(Aerobic Digestion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ar-SA" sz="2800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SA" sz="2800" dirty="0" smtClean="0"/>
              <a:t>وفيها يتم </a:t>
            </a:r>
            <a:r>
              <a:rPr lang="ar-SA" sz="2800" dirty="0" err="1" smtClean="0"/>
              <a:t>اكسدة</a:t>
            </a:r>
            <a:r>
              <a:rPr lang="ar-SA" sz="2800" dirty="0" smtClean="0"/>
              <a:t> المواد العضوية في أحواض تهوية خاصة خلال فترة زمنية، حيث تنشط البكتيريا الهوائية وتعمل على تحلل المواد العضوية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b="1" dirty="0" smtClean="0"/>
              <a:t>استخدام </a:t>
            </a:r>
            <a:r>
              <a:rPr lang="ar-SA" sz="4000" b="1" dirty="0" err="1" smtClean="0"/>
              <a:t>الحمأة</a:t>
            </a:r>
            <a:r>
              <a:rPr lang="ar-SA" sz="4000" b="1" dirty="0" smtClean="0"/>
              <a:t> </a:t>
            </a:r>
            <a:r>
              <a:rPr lang="en-US" sz="4000" b="1" dirty="0" smtClean="0"/>
              <a:t> sludge</a:t>
            </a:r>
            <a:r>
              <a:rPr lang="ar-SA" sz="4000" b="1" dirty="0" smtClean="0"/>
              <a:t> </a:t>
            </a:r>
            <a:r>
              <a:rPr lang="ar-SA" sz="4000" b="1" smtClean="0"/>
              <a:t>في تطبيقات التحلل </a:t>
            </a:r>
            <a:r>
              <a:rPr lang="ar-SA" sz="4000" b="1" dirty="0" smtClean="0"/>
              <a:t>الحيوي</a:t>
            </a:r>
            <a:endParaRPr lang="en-US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sz="3200" dirty="0"/>
              <a:t>وبالنظر إلى </a:t>
            </a:r>
            <a:r>
              <a:rPr lang="ar-SA" sz="3200" dirty="0" smtClean="0"/>
              <a:t>غنى </a:t>
            </a:r>
            <a:r>
              <a:rPr lang="ar-SA" sz="3200" dirty="0" err="1" smtClean="0"/>
              <a:t>الحمأة</a:t>
            </a:r>
            <a:r>
              <a:rPr lang="ar-SA" sz="3200" dirty="0" smtClean="0"/>
              <a:t> بالمواد </a:t>
            </a:r>
            <a:r>
              <a:rPr lang="ar-SA" sz="3200" dirty="0"/>
              <a:t>النشطة بيولوجيا، والتي عند إضافتها إلى التربة، </a:t>
            </a:r>
            <a:r>
              <a:rPr lang="ar-SA" sz="3200" dirty="0" smtClean="0"/>
              <a:t>فإنها تزيد من النشاط </a:t>
            </a:r>
            <a:r>
              <a:rPr lang="ar-SA" sz="3200" dirty="0" err="1"/>
              <a:t>الميكروبيولوجي</a:t>
            </a:r>
            <a:r>
              <a:rPr lang="ar-SA" sz="3200" dirty="0"/>
              <a:t> </a:t>
            </a:r>
            <a:r>
              <a:rPr lang="ar-SA" sz="3200" dirty="0" smtClean="0"/>
              <a:t>و القدرة </a:t>
            </a:r>
            <a:r>
              <a:rPr lang="ar-SA" sz="3200" dirty="0"/>
              <a:t>على تتحلل الملوثات العضوية المتبقية</a:t>
            </a:r>
            <a:r>
              <a:rPr lang="ar-SA" sz="3200" dirty="0" smtClean="0"/>
              <a:t>.</a:t>
            </a:r>
          </a:p>
          <a:p>
            <a:pPr algn="r" rtl="1">
              <a:buNone/>
            </a:pPr>
            <a:r>
              <a:rPr lang="ar-SA" sz="3200" dirty="0" smtClean="0"/>
              <a:t> </a:t>
            </a:r>
            <a:r>
              <a:rPr lang="ar-SA" sz="3200" dirty="0" err="1" smtClean="0"/>
              <a:t>فالحمأة</a:t>
            </a:r>
            <a:r>
              <a:rPr lang="ar-SA" sz="3200" dirty="0" smtClean="0"/>
              <a:t> تعتبر مصدر للكائنات </a:t>
            </a:r>
            <a:r>
              <a:rPr lang="ar-SA" sz="3200" dirty="0"/>
              <a:t>الدقيقة مثل البكتيريا والفطريات </a:t>
            </a:r>
            <a:r>
              <a:rPr lang="ar-SA" sz="3200" dirty="0" err="1" smtClean="0"/>
              <a:t>والاكتينوميسيتات</a:t>
            </a:r>
            <a:r>
              <a:rPr lang="ar-SA" sz="3200" dirty="0" smtClean="0"/>
              <a:t>، التي لديها القدرة على تحليل الملوثات </a:t>
            </a:r>
            <a:r>
              <a:rPr lang="ar-SA" sz="3200" dirty="0"/>
              <a:t>إلى مركبات غير ضارة مثل </a:t>
            </a:r>
            <a:r>
              <a:rPr lang="en-US" sz="3200" dirty="0"/>
              <a:t>CO2 </a:t>
            </a:r>
            <a:r>
              <a:rPr lang="ar-SA" sz="3200" dirty="0"/>
              <a:t>و </a:t>
            </a:r>
            <a:r>
              <a:rPr lang="en-US" sz="3200" dirty="0" smtClean="0"/>
              <a:t>H2O</a:t>
            </a:r>
            <a:r>
              <a:rPr lang="ar-SA" sz="3200" dirty="0" smtClean="0"/>
              <a:t>.</a:t>
            </a:r>
          </a:p>
          <a:p>
            <a:pPr algn="r" rtl="1">
              <a:buNone/>
            </a:pPr>
            <a:endParaRPr lang="ar-SA" sz="3200" dirty="0" smtClean="0"/>
          </a:p>
          <a:p>
            <a:pPr algn="r" rtl="1">
              <a:buNone/>
            </a:pPr>
            <a:r>
              <a:rPr lang="ar-SA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SA" sz="4800" b="1" dirty="0" err="1" smtClean="0"/>
              <a:t>امثلة</a:t>
            </a:r>
            <a:r>
              <a:rPr lang="ar-SA" sz="4800" b="1" dirty="0" smtClean="0"/>
              <a:t> لمواد تم تحليلها بواسطة </a:t>
            </a:r>
            <a:r>
              <a:rPr lang="ar-SA" sz="4800" b="1" dirty="0" err="1" smtClean="0"/>
              <a:t>الحمأة</a:t>
            </a:r>
            <a:r>
              <a:rPr lang="ar-SA" sz="4800" b="1" dirty="0" smtClean="0"/>
              <a:t>:</a:t>
            </a:r>
            <a:br>
              <a:rPr lang="ar-SA" sz="4800" b="1" dirty="0" smtClean="0"/>
            </a:br>
            <a:endParaRPr lang="en-US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3200" dirty="0" smtClean="0"/>
              <a:t>1-المبيدات </a:t>
            </a:r>
            <a:r>
              <a:rPr lang="ar-SA" sz="3200" dirty="0" err="1" smtClean="0"/>
              <a:t>الملوثه</a:t>
            </a:r>
            <a:r>
              <a:rPr lang="ar-SA" sz="3200" dirty="0" smtClean="0"/>
              <a:t> التربة</a:t>
            </a:r>
            <a:endParaRPr lang="ar-SA" sz="3200" dirty="0"/>
          </a:p>
          <a:p>
            <a:pPr algn="r" rtl="1">
              <a:buNone/>
            </a:pPr>
            <a:r>
              <a:rPr lang="ar-SA" sz="3200" dirty="0" smtClean="0"/>
              <a:t>2-</a:t>
            </a:r>
            <a:r>
              <a:rPr lang="ar-SA" sz="3200" dirty="0" err="1" smtClean="0"/>
              <a:t>الجليكول</a:t>
            </a:r>
            <a:r>
              <a:rPr lang="ar-SA" sz="3200" dirty="0" smtClean="0"/>
              <a:t> </a:t>
            </a:r>
            <a:r>
              <a:rPr lang="ar-SA" sz="3200" dirty="0"/>
              <a:t>البولي </a:t>
            </a:r>
            <a:r>
              <a:rPr lang="ar-SA" sz="3200" dirty="0" err="1" smtClean="0"/>
              <a:t>إثيلين</a:t>
            </a:r>
            <a:r>
              <a:rPr lang="ar-SA" sz="3200" dirty="0" smtClean="0"/>
              <a:t> </a:t>
            </a:r>
          </a:p>
          <a:p>
            <a:pPr algn="r" rtl="1">
              <a:buNone/>
            </a:pPr>
            <a:r>
              <a:rPr lang="ar-SA" sz="3200" dirty="0" smtClean="0"/>
              <a:t>هي </a:t>
            </a:r>
            <a:r>
              <a:rPr lang="ar-SA" sz="3200" dirty="0"/>
              <a:t>مجموعة هامة من </a:t>
            </a:r>
            <a:r>
              <a:rPr lang="ar-SA" sz="3200" dirty="0" err="1"/>
              <a:t>البوليمرات</a:t>
            </a:r>
            <a:r>
              <a:rPr lang="ar-SA" sz="3200" dirty="0"/>
              <a:t> القابلة للذوبان في الماء </a:t>
            </a:r>
            <a:r>
              <a:rPr lang="ar-SA" sz="3200" dirty="0" smtClean="0"/>
              <a:t>من </a:t>
            </a:r>
            <a:r>
              <a:rPr lang="ar-SA" sz="3200" dirty="0"/>
              <a:t>أكسيد </a:t>
            </a:r>
            <a:r>
              <a:rPr lang="ar-SA" sz="3200" dirty="0" err="1"/>
              <a:t>الإثيلين</a:t>
            </a:r>
            <a:r>
              <a:rPr lang="ar-SA" sz="3200" dirty="0"/>
              <a:t>. وتستخدم هذه المركبات على نطاق واسع في إنتاج الأدوية ومستحضرات التجميل ومواد </a:t>
            </a:r>
            <a:r>
              <a:rPr lang="ar-SA" sz="3200" dirty="0" smtClean="0"/>
              <a:t>التشحيم</a:t>
            </a:r>
            <a:endParaRPr lang="ar-SA" sz="3200" dirty="0"/>
          </a:p>
          <a:p>
            <a:pPr algn="r" rt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b="1" dirty="0" smtClean="0"/>
              <a:t>التجربة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يعقم دورق زجاجي 250 مل ومخبار مدرج 100مل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تحت </a:t>
            </a:r>
            <a:r>
              <a:rPr lang="ar-SA" sz="2800" smtClean="0"/>
              <a:t>ظروف التعقيم يضاف </a:t>
            </a:r>
            <a:r>
              <a:rPr lang="ar-SA" sz="2800" dirty="0" smtClean="0"/>
              <a:t>10 جرام من النفايات المختلفة للدورق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تضاف </a:t>
            </a:r>
            <a:r>
              <a:rPr lang="ar-SA" sz="2800" dirty="0" err="1" smtClean="0"/>
              <a:t>الحمأة</a:t>
            </a:r>
            <a:r>
              <a:rPr lang="ar-SA" sz="2800" dirty="0" smtClean="0"/>
              <a:t> بمقدار100 مل للمعاملة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ويتم عمل كنترول بواسطة </a:t>
            </a:r>
            <a:r>
              <a:rPr lang="ar-SA" sz="2800" dirty="0" err="1" smtClean="0"/>
              <a:t>اضافة</a:t>
            </a:r>
            <a:r>
              <a:rPr lang="ar-SA" sz="2800" dirty="0" smtClean="0"/>
              <a:t> حماة معقمة وبدون نفايات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تحضن على درجة حرارة 37 </a:t>
            </a:r>
            <a:r>
              <a:rPr lang="ar-SA" sz="2800" dirty="0" err="1" smtClean="0"/>
              <a:t>م</a:t>
            </a:r>
            <a:r>
              <a:rPr lang="ar-SA" sz="2800" dirty="0" smtClean="0"/>
              <a:t> لمدة </a:t>
            </a:r>
            <a:r>
              <a:rPr lang="ar-SA" sz="2800" dirty="0" err="1" smtClean="0"/>
              <a:t>لاتقل</a:t>
            </a:r>
            <a:r>
              <a:rPr lang="ar-SA" sz="2800" dirty="0" smtClean="0"/>
              <a:t> عن 10 </a:t>
            </a:r>
            <a:r>
              <a:rPr lang="ar-SA" sz="2800" dirty="0" err="1" smtClean="0"/>
              <a:t>ايام</a:t>
            </a:r>
            <a:r>
              <a:rPr lang="ar-SA" sz="2800" dirty="0" smtClean="0"/>
              <a:t> مع تصوير التجربة قبل وبعد </a:t>
            </a:r>
            <a:r>
              <a:rPr lang="ar-SA" sz="2800" dirty="0" err="1" smtClean="0"/>
              <a:t>التحضين</a:t>
            </a:r>
            <a:r>
              <a:rPr lang="ar-SA" sz="28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285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Schoolbook</vt:lpstr>
      <vt:lpstr>Times New Roman</vt:lpstr>
      <vt:lpstr>Wingdings</vt:lpstr>
      <vt:lpstr>Wingdings 2</vt:lpstr>
      <vt:lpstr>مشربية</vt:lpstr>
      <vt:lpstr>تأثير استخدام رواسب الصرف الصحي (الحمأة) في التحلل الحيوي للنفايات lab7  </vt:lpstr>
      <vt:lpstr>تعريف الحمأة</vt:lpstr>
      <vt:lpstr>طرق معالجة الحمأة:</vt:lpstr>
      <vt:lpstr>استخدام الحمأة  sludge في تطبيقات التحلل الحيوي</vt:lpstr>
      <vt:lpstr>امثلة لمواد تم تحليلها بواسطة الحمأة: </vt:lpstr>
      <vt:lpstr>التجربة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استخدام رواسب الصرف الصحي (الحمأة) في التحلل الحيوي للنفايات</dc:title>
  <dc:creator>Administrator</dc:creator>
  <cp:lastModifiedBy>Asus</cp:lastModifiedBy>
  <cp:revision>9</cp:revision>
  <dcterms:created xsi:type="dcterms:W3CDTF">2015-10-29T18:01:44Z</dcterms:created>
  <dcterms:modified xsi:type="dcterms:W3CDTF">2015-12-05T17:52:06Z</dcterms:modified>
</cp:coreProperties>
</file>