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9" r:id="rId9"/>
    <p:sldId id="270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11" autoAdjust="0"/>
  </p:normalViewPr>
  <p:slideViewPr>
    <p:cSldViewPr>
      <p:cViewPr varScale="1">
        <p:scale>
          <a:sx n="59" d="100"/>
          <a:sy n="59" d="100"/>
        </p:scale>
        <p:origin x="921" y="3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AD498-38C5-491F-8FF3-0BD4DB4AF4B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71B3866-6EC6-4DB6-9A95-6923384507A3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2"/>
              </a:solidFill>
              <a:latin typeface="Calibri" panose="020F0502020204030204" pitchFamily="34" charset="0"/>
            </a:rPr>
            <a:t>1.</a:t>
          </a:r>
          <a:r>
            <a:rPr lang="en-US" b="1" dirty="0">
              <a:latin typeface="Calibri" panose="020F0502020204030204" pitchFamily="34" charset="0"/>
            </a:rPr>
            <a:t>Effect of salt concentration on the protein solubility</a:t>
          </a:r>
          <a:endParaRPr lang="ar-SA" b="1" dirty="0"/>
        </a:p>
      </dgm:t>
    </dgm:pt>
    <dgm:pt modelId="{10ADB98D-91A7-441E-8223-C78DB8DCDE0C}" type="parTrans" cxnId="{968CD51D-7641-47B0-A3E2-5D3EFA54BE10}">
      <dgm:prSet/>
      <dgm:spPr/>
      <dgm:t>
        <a:bodyPr/>
        <a:lstStyle/>
        <a:p>
          <a:pPr rtl="1"/>
          <a:endParaRPr lang="ar-SA"/>
        </a:p>
      </dgm:t>
    </dgm:pt>
    <dgm:pt modelId="{D7D8D312-5227-461B-BF77-926AC4BCC2CC}" type="sibTrans" cxnId="{968CD51D-7641-47B0-A3E2-5D3EFA54BE10}">
      <dgm:prSet/>
      <dgm:spPr/>
      <dgm:t>
        <a:bodyPr/>
        <a:lstStyle/>
        <a:p>
          <a:pPr rtl="1"/>
          <a:endParaRPr lang="ar-SA"/>
        </a:p>
      </dgm:t>
    </dgm:pt>
    <dgm:pt modelId="{68C1B49F-24C3-41C3-B7E6-2C4FEE04B81F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2"/>
              </a:solidFill>
              <a:latin typeface="Calibri" panose="020F0502020204030204" pitchFamily="34" charset="0"/>
            </a:rPr>
            <a:t>2.</a:t>
          </a:r>
          <a:r>
            <a:rPr lang="en-US" b="1" dirty="0">
              <a:latin typeface="Calibri" panose="020F0502020204030204" pitchFamily="34" charset="0"/>
            </a:rPr>
            <a:t>Precipitation of proteins by acids.</a:t>
          </a:r>
          <a:endParaRPr lang="ar-SA" b="1" dirty="0"/>
        </a:p>
      </dgm:t>
    </dgm:pt>
    <dgm:pt modelId="{9545A91C-5FA6-4E22-A897-7A2CBAE92838}" type="parTrans" cxnId="{2A676359-E7D5-4463-A79B-ACF9768CC9E7}">
      <dgm:prSet/>
      <dgm:spPr/>
      <dgm:t>
        <a:bodyPr/>
        <a:lstStyle/>
        <a:p>
          <a:pPr rtl="1"/>
          <a:endParaRPr lang="ar-SA"/>
        </a:p>
      </dgm:t>
    </dgm:pt>
    <dgm:pt modelId="{1DEB57F7-506D-43B1-A4DB-DF0A1BD17E3A}" type="sibTrans" cxnId="{2A676359-E7D5-4463-A79B-ACF9768CC9E7}">
      <dgm:prSet/>
      <dgm:spPr/>
      <dgm:t>
        <a:bodyPr/>
        <a:lstStyle/>
        <a:p>
          <a:pPr rtl="1"/>
          <a:endParaRPr lang="ar-SA"/>
        </a:p>
      </dgm:t>
    </dgm:pt>
    <dgm:pt modelId="{D242C477-4F15-4693-A149-28084F7034E3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2"/>
              </a:solidFill>
              <a:latin typeface="Calibri" panose="020F0502020204030204" pitchFamily="34" charset="0"/>
            </a:rPr>
            <a:t>3. </a:t>
          </a:r>
          <a:r>
            <a:rPr lang="en-US" b="1" dirty="0">
              <a:latin typeface="Calibri" panose="020F0502020204030204" pitchFamily="34" charset="0"/>
            </a:rPr>
            <a:t>Precipitation of protein by salts of heavy metals.</a:t>
          </a:r>
          <a:endParaRPr lang="ar-SA" b="1" dirty="0"/>
        </a:p>
      </dgm:t>
    </dgm:pt>
    <dgm:pt modelId="{43261E80-B1EB-49E1-A8F6-AFF9C0E1C842}" type="parTrans" cxnId="{B50E57E6-A21C-465B-8E50-70C9A2A53D37}">
      <dgm:prSet/>
      <dgm:spPr/>
      <dgm:t>
        <a:bodyPr/>
        <a:lstStyle/>
        <a:p>
          <a:pPr rtl="1"/>
          <a:endParaRPr lang="ar-SA"/>
        </a:p>
      </dgm:t>
    </dgm:pt>
    <dgm:pt modelId="{F2587276-F543-4667-9BA0-1FBECB1DFE88}" type="sibTrans" cxnId="{B50E57E6-A21C-465B-8E50-70C9A2A53D37}">
      <dgm:prSet/>
      <dgm:spPr/>
      <dgm:t>
        <a:bodyPr/>
        <a:lstStyle/>
        <a:p>
          <a:pPr rtl="1"/>
          <a:endParaRPr lang="ar-SA"/>
        </a:p>
      </dgm:t>
    </dgm:pt>
    <dgm:pt modelId="{9502F356-F7F0-4258-9A55-37D094473232}">
      <dgm:prSet/>
      <dgm:spPr/>
      <dgm:t>
        <a:bodyPr/>
        <a:lstStyle/>
        <a:p>
          <a:pPr rtl="0"/>
          <a:r>
            <a:rPr lang="en-US" b="1" dirty="0">
              <a:solidFill>
                <a:schemeClr val="tx2"/>
              </a:solidFill>
              <a:latin typeface="Calibri" panose="020F0502020204030204" pitchFamily="34" charset="0"/>
            </a:rPr>
            <a:t>4. </a:t>
          </a:r>
          <a:r>
            <a:rPr lang="en-US" b="1" dirty="0">
              <a:latin typeface="Calibri" panose="020F0502020204030204" pitchFamily="34" charset="0"/>
            </a:rPr>
            <a:t>Protein denaturation.</a:t>
          </a:r>
          <a:endParaRPr lang="ar-SA" b="1" dirty="0"/>
        </a:p>
      </dgm:t>
    </dgm:pt>
    <dgm:pt modelId="{CB08D564-1900-44CF-94A1-6D775D75578D}" type="parTrans" cxnId="{022EA6D7-E681-456C-A022-F714CC101B7F}">
      <dgm:prSet/>
      <dgm:spPr/>
      <dgm:t>
        <a:bodyPr/>
        <a:lstStyle/>
        <a:p>
          <a:pPr rtl="1"/>
          <a:endParaRPr lang="ar-SA"/>
        </a:p>
      </dgm:t>
    </dgm:pt>
    <dgm:pt modelId="{734B3B0F-B911-4701-8BDD-78DB5B8C92E4}" type="sibTrans" cxnId="{022EA6D7-E681-456C-A022-F714CC101B7F}">
      <dgm:prSet/>
      <dgm:spPr/>
      <dgm:t>
        <a:bodyPr/>
        <a:lstStyle/>
        <a:p>
          <a:pPr rtl="1"/>
          <a:endParaRPr lang="ar-SA"/>
        </a:p>
      </dgm:t>
    </dgm:pt>
    <dgm:pt modelId="{E4BB4B0F-09DD-42DE-B71B-33882B78F600}" type="pres">
      <dgm:prSet presAssocID="{453AD498-38C5-491F-8FF3-0BD4DB4AF4B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93D162A-055E-4A34-9730-28B029222D6F}" type="pres">
      <dgm:prSet presAssocID="{D71B3866-6EC6-4DB6-9A95-6923384507A3}" presName="Accent1" presStyleCnt="0"/>
      <dgm:spPr/>
    </dgm:pt>
    <dgm:pt modelId="{E7080CC9-72F9-40FF-8C16-02BFD12EFB87}" type="pres">
      <dgm:prSet presAssocID="{D71B3866-6EC6-4DB6-9A95-6923384507A3}" presName="Accent" presStyleLbl="node1" presStyleIdx="0" presStyleCnt="4"/>
      <dgm:spPr/>
    </dgm:pt>
    <dgm:pt modelId="{08DE4A38-3CE3-40A8-B646-E86A4C8941D0}" type="pres">
      <dgm:prSet presAssocID="{D71B3866-6EC6-4DB6-9A95-6923384507A3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B1A53F05-D53D-4F3B-8965-023CF091444D}" type="pres">
      <dgm:prSet presAssocID="{68C1B49F-24C3-41C3-B7E6-2C4FEE04B81F}" presName="Accent2" presStyleCnt="0"/>
      <dgm:spPr/>
    </dgm:pt>
    <dgm:pt modelId="{78451109-C35E-4CC8-88EA-8E119590EB88}" type="pres">
      <dgm:prSet presAssocID="{68C1B49F-24C3-41C3-B7E6-2C4FEE04B81F}" presName="Accent" presStyleLbl="node1" presStyleIdx="1" presStyleCnt="4"/>
      <dgm:spPr/>
    </dgm:pt>
    <dgm:pt modelId="{AE33B950-6DC2-41C6-93BA-B70A7CFBDDD5}" type="pres">
      <dgm:prSet presAssocID="{68C1B49F-24C3-41C3-B7E6-2C4FEE04B81F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77759B96-FC35-4674-A1F8-71F486F65087}" type="pres">
      <dgm:prSet presAssocID="{D242C477-4F15-4693-A149-28084F7034E3}" presName="Accent3" presStyleCnt="0"/>
      <dgm:spPr/>
    </dgm:pt>
    <dgm:pt modelId="{7CE8DC6D-E0AA-4C21-A88C-88113C4FF073}" type="pres">
      <dgm:prSet presAssocID="{D242C477-4F15-4693-A149-28084F7034E3}" presName="Accent" presStyleLbl="node1" presStyleIdx="2" presStyleCnt="4"/>
      <dgm:spPr/>
    </dgm:pt>
    <dgm:pt modelId="{8178EB76-BB1E-48BD-85D0-F8A97CB5B49A}" type="pres">
      <dgm:prSet presAssocID="{D242C477-4F15-4693-A149-28084F7034E3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9FA31306-868F-4E5E-A284-6C52E24F3AAF}" type="pres">
      <dgm:prSet presAssocID="{9502F356-F7F0-4258-9A55-37D094473232}" presName="Accent4" presStyleCnt="0"/>
      <dgm:spPr/>
    </dgm:pt>
    <dgm:pt modelId="{9865891E-E71D-48FF-8F9A-2371B3363259}" type="pres">
      <dgm:prSet presAssocID="{9502F356-F7F0-4258-9A55-37D094473232}" presName="Accent" presStyleLbl="node1" presStyleIdx="3" presStyleCnt="4"/>
      <dgm:spPr/>
    </dgm:pt>
    <dgm:pt modelId="{B789676F-75BB-4AB2-BA73-83541D2A80C1}" type="pres">
      <dgm:prSet presAssocID="{9502F356-F7F0-4258-9A55-37D094473232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968CD51D-7641-47B0-A3E2-5D3EFA54BE10}" srcId="{453AD498-38C5-491F-8FF3-0BD4DB4AF4BF}" destId="{D71B3866-6EC6-4DB6-9A95-6923384507A3}" srcOrd="0" destOrd="0" parTransId="{10ADB98D-91A7-441E-8223-C78DB8DCDE0C}" sibTransId="{D7D8D312-5227-461B-BF77-926AC4BCC2CC}"/>
    <dgm:cxn modelId="{70B8AC26-AD4D-454F-A8D6-91754D00C18E}" type="presOf" srcId="{9502F356-F7F0-4258-9A55-37D094473232}" destId="{B789676F-75BB-4AB2-BA73-83541D2A80C1}" srcOrd="0" destOrd="0" presId="urn:microsoft.com/office/officeart/2009/layout/CircleArrowProcess"/>
    <dgm:cxn modelId="{FFE51155-A470-4242-97A1-B6E8B8A9D355}" type="presOf" srcId="{453AD498-38C5-491F-8FF3-0BD4DB4AF4BF}" destId="{E4BB4B0F-09DD-42DE-B71B-33882B78F600}" srcOrd="0" destOrd="0" presId="urn:microsoft.com/office/officeart/2009/layout/CircleArrowProcess"/>
    <dgm:cxn modelId="{2A676359-E7D5-4463-A79B-ACF9768CC9E7}" srcId="{453AD498-38C5-491F-8FF3-0BD4DB4AF4BF}" destId="{68C1B49F-24C3-41C3-B7E6-2C4FEE04B81F}" srcOrd="1" destOrd="0" parTransId="{9545A91C-5FA6-4E22-A897-7A2CBAE92838}" sibTransId="{1DEB57F7-506D-43B1-A4DB-DF0A1BD17E3A}"/>
    <dgm:cxn modelId="{529AB081-AC8C-48AD-8933-36D31C6DCEF4}" type="presOf" srcId="{68C1B49F-24C3-41C3-B7E6-2C4FEE04B81F}" destId="{AE33B950-6DC2-41C6-93BA-B70A7CFBDDD5}" srcOrd="0" destOrd="0" presId="urn:microsoft.com/office/officeart/2009/layout/CircleArrowProcess"/>
    <dgm:cxn modelId="{6C13B6B6-F4A4-4945-AB42-0C7485D9F7D8}" type="presOf" srcId="{D242C477-4F15-4693-A149-28084F7034E3}" destId="{8178EB76-BB1E-48BD-85D0-F8A97CB5B49A}" srcOrd="0" destOrd="0" presId="urn:microsoft.com/office/officeart/2009/layout/CircleArrowProcess"/>
    <dgm:cxn modelId="{AC3CD6C8-6E47-4871-B3FA-EEA0C55234B8}" type="presOf" srcId="{D71B3866-6EC6-4DB6-9A95-6923384507A3}" destId="{08DE4A38-3CE3-40A8-B646-E86A4C8941D0}" srcOrd="0" destOrd="0" presId="urn:microsoft.com/office/officeart/2009/layout/CircleArrowProcess"/>
    <dgm:cxn modelId="{022EA6D7-E681-456C-A022-F714CC101B7F}" srcId="{453AD498-38C5-491F-8FF3-0BD4DB4AF4BF}" destId="{9502F356-F7F0-4258-9A55-37D094473232}" srcOrd="3" destOrd="0" parTransId="{CB08D564-1900-44CF-94A1-6D775D75578D}" sibTransId="{734B3B0F-B911-4701-8BDD-78DB5B8C92E4}"/>
    <dgm:cxn modelId="{B50E57E6-A21C-465B-8E50-70C9A2A53D37}" srcId="{453AD498-38C5-491F-8FF3-0BD4DB4AF4BF}" destId="{D242C477-4F15-4693-A149-28084F7034E3}" srcOrd="2" destOrd="0" parTransId="{43261E80-B1EB-49E1-A8F6-AFF9C0E1C842}" sibTransId="{F2587276-F543-4667-9BA0-1FBECB1DFE88}"/>
    <dgm:cxn modelId="{D6C8BF5C-F387-4513-AE5D-A59DCC891B2F}" type="presParOf" srcId="{E4BB4B0F-09DD-42DE-B71B-33882B78F600}" destId="{793D162A-055E-4A34-9730-28B029222D6F}" srcOrd="0" destOrd="0" presId="urn:microsoft.com/office/officeart/2009/layout/CircleArrowProcess"/>
    <dgm:cxn modelId="{F636E6AC-7CA6-48BF-87BE-5C4FA0060C02}" type="presParOf" srcId="{793D162A-055E-4A34-9730-28B029222D6F}" destId="{E7080CC9-72F9-40FF-8C16-02BFD12EFB87}" srcOrd="0" destOrd="0" presId="urn:microsoft.com/office/officeart/2009/layout/CircleArrowProcess"/>
    <dgm:cxn modelId="{37561971-C891-4E20-AB78-7505D6A1B446}" type="presParOf" srcId="{E4BB4B0F-09DD-42DE-B71B-33882B78F600}" destId="{08DE4A38-3CE3-40A8-B646-E86A4C8941D0}" srcOrd="1" destOrd="0" presId="urn:microsoft.com/office/officeart/2009/layout/CircleArrowProcess"/>
    <dgm:cxn modelId="{C43D6950-896E-4FC5-97DF-1627ED4DFEE2}" type="presParOf" srcId="{E4BB4B0F-09DD-42DE-B71B-33882B78F600}" destId="{B1A53F05-D53D-4F3B-8965-023CF091444D}" srcOrd="2" destOrd="0" presId="urn:microsoft.com/office/officeart/2009/layout/CircleArrowProcess"/>
    <dgm:cxn modelId="{8F05B0C9-1241-4005-A086-69E3A94F79AF}" type="presParOf" srcId="{B1A53F05-D53D-4F3B-8965-023CF091444D}" destId="{78451109-C35E-4CC8-88EA-8E119590EB88}" srcOrd="0" destOrd="0" presId="urn:microsoft.com/office/officeart/2009/layout/CircleArrowProcess"/>
    <dgm:cxn modelId="{150DBF54-168F-4C88-9C71-0B5278B33D7E}" type="presParOf" srcId="{E4BB4B0F-09DD-42DE-B71B-33882B78F600}" destId="{AE33B950-6DC2-41C6-93BA-B70A7CFBDDD5}" srcOrd="3" destOrd="0" presId="urn:microsoft.com/office/officeart/2009/layout/CircleArrowProcess"/>
    <dgm:cxn modelId="{2D4EA33D-C30E-4F26-8F1C-4696462B519B}" type="presParOf" srcId="{E4BB4B0F-09DD-42DE-B71B-33882B78F600}" destId="{77759B96-FC35-4674-A1F8-71F486F65087}" srcOrd="4" destOrd="0" presId="urn:microsoft.com/office/officeart/2009/layout/CircleArrowProcess"/>
    <dgm:cxn modelId="{12ADF8DC-600C-46A7-BB29-9F768708D8ED}" type="presParOf" srcId="{77759B96-FC35-4674-A1F8-71F486F65087}" destId="{7CE8DC6D-E0AA-4C21-A88C-88113C4FF073}" srcOrd="0" destOrd="0" presId="urn:microsoft.com/office/officeart/2009/layout/CircleArrowProcess"/>
    <dgm:cxn modelId="{6AB175D5-2916-46F3-87F9-52161CB44525}" type="presParOf" srcId="{E4BB4B0F-09DD-42DE-B71B-33882B78F600}" destId="{8178EB76-BB1E-48BD-85D0-F8A97CB5B49A}" srcOrd="5" destOrd="0" presId="urn:microsoft.com/office/officeart/2009/layout/CircleArrowProcess"/>
    <dgm:cxn modelId="{D5DE6BEB-3077-429B-ADFE-305D9A1683D2}" type="presParOf" srcId="{E4BB4B0F-09DD-42DE-B71B-33882B78F600}" destId="{9FA31306-868F-4E5E-A284-6C52E24F3AAF}" srcOrd="6" destOrd="0" presId="urn:microsoft.com/office/officeart/2009/layout/CircleArrowProcess"/>
    <dgm:cxn modelId="{98AA62B0-0766-4454-94A9-A6312B0A43DE}" type="presParOf" srcId="{9FA31306-868F-4E5E-A284-6C52E24F3AAF}" destId="{9865891E-E71D-48FF-8F9A-2371B3363259}" srcOrd="0" destOrd="0" presId="urn:microsoft.com/office/officeart/2009/layout/CircleArrowProcess"/>
    <dgm:cxn modelId="{D6DFC32C-DF3D-4210-ADE3-A62D5274BAFF}" type="presParOf" srcId="{E4BB4B0F-09DD-42DE-B71B-33882B78F600}" destId="{B789676F-75BB-4AB2-BA73-83541D2A80C1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80CC9-72F9-40FF-8C16-02BFD12EFB87}">
      <dsp:nvSpPr>
        <dsp:cNvPr id="0" name=""/>
        <dsp:cNvSpPr/>
      </dsp:nvSpPr>
      <dsp:spPr>
        <a:xfrm>
          <a:off x="3943692" y="0"/>
          <a:ext cx="2499692" cy="24999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E4A38-3CE3-40A8-B646-E86A4C8941D0}">
      <dsp:nvSpPr>
        <dsp:cNvPr id="0" name=""/>
        <dsp:cNvSpPr/>
      </dsp:nvSpPr>
      <dsp:spPr>
        <a:xfrm>
          <a:off x="4495584" y="904913"/>
          <a:ext cx="1394969" cy="697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2"/>
              </a:solidFill>
              <a:latin typeface="Calibri" panose="020F0502020204030204" pitchFamily="34" charset="0"/>
            </a:rPr>
            <a:t>1.</a:t>
          </a:r>
          <a:r>
            <a:rPr lang="en-US" sz="1200" b="1" kern="1200" dirty="0">
              <a:latin typeface="Calibri" panose="020F0502020204030204" pitchFamily="34" charset="0"/>
            </a:rPr>
            <a:t>Effect of salt concentration on the protein solubility</a:t>
          </a:r>
          <a:endParaRPr lang="ar-SA" sz="1200" b="1" kern="1200" dirty="0"/>
        </a:p>
      </dsp:txBody>
      <dsp:txXfrm>
        <a:off x="4495584" y="904913"/>
        <a:ext cx="1394969" cy="697412"/>
      </dsp:txXfrm>
    </dsp:sp>
    <dsp:sp modelId="{78451109-C35E-4CC8-88EA-8E119590EB88}">
      <dsp:nvSpPr>
        <dsp:cNvPr id="0" name=""/>
        <dsp:cNvSpPr/>
      </dsp:nvSpPr>
      <dsp:spPr>
        <a:xfrm>
          <a:off x="3249255" y="1436590"/>
          <a:ext cx="2499692" cy="24999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3B950-6DC2-41C6-93BA-B70A7CFBDDD5}">
      <dsp:nvSpPr>
        <dsp:cNvPr id="0" name=""/>
        <dsp:cNvSpPr/>
      </dsp:nvSpPr>
      <dsp:spPr>
        <a:xfrm>
          <a:off x="3798334" y="2344155"/>
          <a:ext cx="1394969" cy="697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2"/>
              </a:solidFill>
              <a:latin typeface="Calibri" panose="020F0502020204030204" pitchFamily="34" charset="0"/>
            </a:rPr>
            <a:t>2.</a:t>
          </a:r>
          <a:r>
            <a:rPr lang="en-US" sz="1200" b="1" kern="1200" dirty="0">
              <a:latin typeface="Calibri" panose="020F0502020204030204" pitchFamily="34" charset="0"/>
            </a:rPr>
            <a:t>Precipitation of proteins by acids.</a:t>
          </a:r>
          <a:endParaRPr lang="ar-SA" sz="1200" b="1" kern="1200" dirty="0"/>
        </a:p>
      </dsp:txBody>
      <dsp:txXfrm>
        <a:off x="3798334" y="2344155"/>
        <a:ext cx="1394969" cy="697412"/>
      </dsp:txXfrm>
    </dsp:sp>
    <dsp:sp modelId="{7CE8DC6D-E0AA-4C21-A88C-88113C4FF073}">
      <dsp:nvSpPr>
        <dsp:cNvPr id="0" name=""/>
        <dsp:cNvSpPr/>
      </dsp:nvSpPr>
      <dsp:spPr>
        <a:xfrm>
          <a:off x="3943692" y="2878485"/>
          <a:ext cx="2499692" cy="249994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8EB76-BB1E-48BD-85D0-F8A97CB5B49A}">
      <dsp:nvSpPr>
        <dsp:cNvPr id="0" name=""/>
        <dsp:cNvSpPr/>
      </dsp:nvSpPr>
      <dsp:spPr>
        <a:xfrm>
          <a:off x="4495584" y="3783398"/>
          <a:ext cx="1394969" cy="697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2"/>
              </a:solidFill>
              <a:latin typeface="Calibri" panose="020F0502020204030204" pitchFamily="34" charset="0"/>
            </a:rPr>
            <a:t>3. </a:t>
          </a:r>
          <a:r>
            <a:rPr lang="en-US" sz="1200" b="1" kern="1200" dirty="0">
              <a:latin typeface="Calibri" panose="020F0502020204030204" pitchFamily="34" charset="0"/>
            </a:rPr>
            <a:t>Precipitation of protein by salts of heavy metals.</a:t>
          </a:r>
          <a:endParaRPr lang="ar-SA" sz="1200" b="1" kern="1200" dirty="0"/>
        </a:p>
      </dsp:txBody>
      <dsp:txXfrm>
        <a:off x="4495584" y="3783398"/>
        <a:ext cx="1394969" cy="697412"/>
      </dsp:txXfrm>
    </dsp:sp>
    <dsp:sp modelId="{9865891E-E71D-48FF-8F9A-2371B3363259}">
      <dsp:nvSpPr>
        <dsp:cNvPr id="0" name=""/>
        <dsp:cNvSpPr/>
      </dsp:nvSpPr>
      <dsp:spPr>
        <a:xfrm>
          <a:off x="3427436" y="4480811"/>
          <a:ext cx="2147550" cy="214858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9676F-75BB-4AB2-BA73-83541D2A80C1}">
      <dsp:nvSpPr>
        <dsp:cNvPr id="0" name=""/>
        <dsp:cNvSpPr/>
      </dsp:nvSpPr>
      <dsp:spPr>
        <a:xfrm>
          <a:off x="3798334" y="5222641"/>
          <a:ext cx="1394969" cy="697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2"/>
              </a:solidFill>
              <a:latin typeface="Calibri" panose="020F0502020204030204" pitchFamily="34" charset="0"/>
            </a:rPr>
            <a:t>4. </a:t>
          </a:r>
          <a:r>
            <a:rPr lang="en-US" sz="1200" b="1" kern="1200" dirty="0">
              <a:latin typeface="Calibri" panose="020F0502020204030204" pitchFamily="34" charset="0"/>
            </a:rPr>
            <a:t>Protein denaturation.</a:t>
          </a:r>
          <a:endParaRPr lang="ar-SA" sz="1200" b="1" kern="1200" dirty="0"/>
        </a:p>
      </dsp:txBody>
      <dsp:txXfrm>
        <a:off x="3798334" y="5222641"/>
        <a:ext cx="1394969" cy="697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9054C7-3300-4016-9647-3B9A57D195EA}" type="datetimeFigureOut">
              <a:rPr lang="ar-SA" smtClean="0"/>
              <a:t>13/05/1439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7ADA3A-9243-43E3-A63D-768C720470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619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ADA3A-9243-43E3-A63D-768C72047056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197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1200" b="1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ADA3A-9243-43E3-A63D-768C72047056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632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ADA3A-9243-43E3-A63D-768C72047056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935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ADA3A-9243-43E3-A63D-768C72047056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935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ADA3A-9243-43E3-A63D-768C72047056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952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quizlet.com/22077881/clinical-chemistry-flash-cards/&amp;ei=8Ty5VNDhDMXVPLTogdgB&amp;psig=AFQjCNGdySZjrYbYlC1EDYEqR_aP8UkCww&amp;ust=142151207937158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ianinc.com.cn/products/consum/samprep/filtration/captiva_inj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06200" y="0"/>
            <a:ext cx="6858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2255520" y="2362200"/>
            <a:ext cx="7223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Qualitative tests of protein </a:t>
            </a:r>
            <a:endParaRPr lang="ar-SA" sz="54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Picture 2" descr="http://upload.wikimedia.org/wikipedia/commons/6/60/Myoglob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01" y="3962400"/>
            <a:ext cx="31626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6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6880" y="228600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Method: 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5562" y="3984702"/>
            <a:ext cx="1380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Result:</a:t>
            </a:r>
            <a:endParaRPr lang="ar-SA" sz="2800" dirty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342238"/>
              </p:ext>
            </p:extLst>
          </p:nvPr>
        </p:nvGraphicFramePr>
        <p:xfrm>
          <a:off x="1706880" y="856792"/>
          <a:ext cx="5852160" cy="285357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781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T3</a:t>
                      </a:r>
                      <a:endParaRPr lang="ar-SA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T2</a:t>
                      </a:r>
                      <a:endParaRPr lang="ar-SA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T1</a:t>
                      </a:r>
                      <a:endParaRPr lang="ar-SA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97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Take your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T2 tube </a:t>
                      </a:r>
                      <a:endParaRPr lang="ar-SA" sz="14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Take 2 ml of your albumin sample </a:t>
                      </a:r>
                      <a:endParaRPr lang="ar-SA" sz="14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Take your globulin sample </a:t>
                      </a:r>
                      <a:endParaRPr lang="ar-SA" sz="1400" dirty="0"/>
                    </a:p>
                    <a:p>
                      <a:pPr algn="ctr" rtl="1"/>
                      <a:endParaRPr lang="ar-SA" sz="1400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41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Add a few amount of 100% solid </a:t>
                      </a:r>
                      <a:r>
                        <a:rPr lang="en-US" sz="1400" baseline="0" dirty="0"/>
                        <a:t>(NH4)2SO4 </a:t>
                      </a:r>
                      <a:r>
                        <a:rPr lang="en-US" sz="1400" dirty="0"/>
                        <a:t> </a:t>
                      </a:r>
                      <a:endParaRPr lang="ar-SA" sz="1400" b="1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Slightly add 1 ml of 50%</a:t>
                      </a:r>
                      <a:r>
                        <a:rPr lang="en-US" sz="1400" baseline="0" dirty="0"/>
                        <a:t> saturated (NH4)2SO4 solution</a:t>
                      </a:r>
                      <a:r>
                        <a:rPr lang="en-US" sz="1400" dirty="0"/>
                        <a:t> </a:t>
                      </a:r>
                      <a:endParaRPr lang="ar-SA" sz="14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Add 4 ml of </a:t>
                      </a:r>
                      <a:r>
                        <a:rPr lang="en-US" sz="1400" b="0" dirty="0"/>
                        <a:t>NaCl solu</a:t>
                      </a:r>
                      <a:r>
                        <a:rPr lang="en-US" sz="1400" dirty="0"/>
                        <a:t>tion to your globulin tube</a:t>
                      </a:r>
                      <a:endParaRPr lang="ar-SA" sz="1400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41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Shake it well and write your observation</a:t>
                      </a:r>
                      <a:endParaRPr lang="ar-SA" sz="1400" dirty="0"/>
                    </a:p>
                    <a:p>
                      <a:pPr algn="ctr" rtl="1"/>
                      <a:endParaRPr lang="ar-SA" sz="14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record your observation .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Shake it well and write your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observation</a:t>
                      </a:r>
                      <a:endParaRPr lang="ar-SA" sz="1400" dirty="0"/>
                    </a:p>
                    <a:p>
                      <a:pPr algn="ctr" rtl="1"/>
                      <a:endParaRPr lang="ar-SA" sz="1400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763991"/>
              </p:ext>
            </p:extLst>
          </p:nvPr>
        </p:nvGraphicFramePr>
        <p:xfrm>
          <a:off x="1798320" y="4537384"/>
          <a:ext cx="5852160" cy="20592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97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800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Comment</a:t>
                      </a:r>
                      <a:endParaRPr lang="ar-SA" sz="14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Observation</a:t>
                      </a:r>
                      <a:endParaRPr lang="ar-SA" sz="1400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Tube</a:t>
                      </a:r>
                      <a:endParaRPr lang="ar-SA" sz="1400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3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Globulin + </a:t>
                      </a:r>
                      <a:r>
                        <a:rPr lang="en-US" sz="1400" dirty="0" err="1"/>
                        <a:t>NaCl</a:t>
                      </a:r>
                      <a:endParaRPr lang="ar-SA" sz="1400" b="1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6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400" dirty="0"/>
                        <a:t>Albumin+50%</a:t>
                      </a:r>
                      <a:r>
                        <a:rPr lang="en-US" sz="1400" baseline="0" dirty="0"/>
                        <a:t> saturated (NH4)2SO4 </a:t>
                      </a:r>
                      <a:endParaRPr lang="ar-SA" sz="1400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66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(Albumin+50%</a:t>
                      </a:r>
                      <a:r>
                        <a:rPr lang="en-US" sz="1400" baseline="0" dirty="0"/>
                        <a:t> saturated (NH4)2SO4 ) + 100% saturated (NH4)2SO4 </a:t>
                      </a:r>
                      <a:endParaRPr lang="ar-SA" sz="1400" dirty="0"/>
                    </a:p>
                  </a:txBody>
                  <a:tcPr marL="109728" marR="109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87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0" y="76200"/>
            <a:ext cx="9966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2.Precipitation of proteins by acids: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solidFill>
                  <a:schemeClr val="accent5"/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To investigate the effects of strong acids on the protein solubility.</a:t>
            </a:r>
          </a:p>
          <a:p>
            <a:pPr lvl="0"/>
            <a:endParaRPr lang="en-US" sz="2600" b="1" dirty="0">
              <a:latin typeface="Arabic Typesetting" pitchFamily="66" charset="-78"/>
              <a:cs typeface="Arabic Typesetting" pitchFamily="66" charset="-78"/>
            </a:endParaRPr>
          </a:p>
          <a:p>
            <a:pPr lvl="0"/>
            <a:r>
              <a:rPr lang="en-US" sz="2600" b="1" dirty="0">
                <a:solidFill>
                  <a:schemeClr val="accent5"/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</a:p>
          <a:p>
            <a:pPr lvl="0"/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This test depend on affecting solubility of the protein as a function of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changes in pH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.  In highly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acidic media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, the protein will be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positively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charged, which is attracted to the acid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anions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that cause them to precipitate.</a:t>
            </a:r>
          </a:p>
          <a:p>
            <a:pPr lvl="0"/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17680" y="16858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875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5440" y="228602"/>
            <a:ext cx="201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5093" y="3500737"/>
            <a:ext cx="2011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Result: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7" r="36237" b="20617"/>
          <a:stretch/>
        </p:blipFill>
        <p:spPr>
          <a:xfrm rot="5400000">
            <a:off x="6700892" y="1397782"/>
            <a:ext cx="2169370" cy="1184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r="41060" b="34557"/>
          <a:stretch/>
        </p:blipFill>
        <p:spPr>
          <a:xfrm>
            <a:off x="7263663" y="4114800"/>
            <a:ext cx="1207763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مربع نص 3"/>
          <p:cNvSpPr txBox="1"/>
          <p:nvPr/>
        </p:nvSpPr>
        <p:spPr>
          <a:xfrm>
            <a:off x="8421901" y="1600201"/>
            <a:ext cx="28305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Arabic Typesetting" pitchFamily="66" charset="-78"/>
                <a:cs typeface="Arabic Typesetting" pitchFamily="66" charset="-78"/>
              </a:rPr>
              <a:t>Precipitation of albumin using </a:t>
            </a:r>
          </a:p>
          <a:p>
            <a:pPr algn="l" rtl="0"/>
            <a:r>
              <a:rPr lang="en-US" dirty="0">
                <a:latin typeface="Arabic Typesetting" pitchFamily="66" charset="-78"/>
                <a:cs typeface="Arabic Typesetting" pitchFamily="66" charset="-78"/>
              </a:rPr>
              <a:t>Trichloroacetic acid [TCA]</a:t>
            </a:r>
            <a:endParaRPr lang="ar-SA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مستطيل 4"/>
          <p:cNvSpPr/>
          <p:nvPr/>
        </p:nvSpPr>
        <p:spPr>
          <a:xfrm>
            <a:off x="8521629" y="4572002"/>
            <a:ext cx="2631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Arabic Typesetting" pitchFamily="66" charset="-78"/>
                <a:cs typeface="Arabic Typesetting" pitchFamily="66" charset="-78"/>
              </a:rPr>
              <a:t>Precipitation of albumin using </a:t>
            </a:r>
          </a:p>
          <a:p>
            <a:pPr algn="l" rtl="0"/>
            <a:r>
              <a:rPr lang="en-US" dirty="0">
                <a:latin typeface="Arabic Typesetting" pitchFamily="66" charset="-78"/>
                <a:cs typeface="Arabic Typesetting" pitchFamily="66" charset="-78"/>
              </a:rPr>
              <a:t>concentrated nitric acid.</a:t>
            </a:r>
            <a:endParaRPr lang="ar-SA" dirty="0"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106380"/>
              </p:ext>
            </p:extLst>
          </p:nvPr>
        </p:nvGraphicFramePr>
        <p:xfrm>
          <a:off x="1334346" y="765445"/>
          <a:ext cx="4964854" cy="258617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515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435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B</a:t>
                      </a:r>
                      <a:endParaRPr lang="ar-SA" dirty="0"/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A</a:t>
                      </a:r>
                      <a:endParaRPr lang="ar-SA" dirty="0"/>
                    </a:p>
                  </a:txBody>
                  <a:tcPr marL="109728" marR="109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4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 </a:t>
                      </a:r>
                      <a:r>
                        <a:rPr lang="en-US" sz="1400" kern="1200" baseline="0" dirty="0"/>
                        <a:t> 3 ml of the albumin solution </a:t>
                      </a:r>
                    </a:p>
                    <a:p>
                      <a:pPr algn="ctr" rtl="1"/>
                      <a:endParaRPr lang="ar-SA" sz="1400" b="0" dirty="0"/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/>
                        <a:t>In a test tube, put 3ml of conc. nitric acid carefully  </a:t>
                      </a:r>
                    </a:p>
                    <a:p>
                      <a:pPr algn="ctr" rtl="1"/>
                      <a:endParaRPr lang="ar-SA" sz="1400" b="0" dirty="0"/>
                    </a:p>
                  </a:txBody>
                  <a:tcPr marL="109728" marR="109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15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/>
                        <a:t>add  5-7 drops of T.C.A solution carefully</a:t>
                      </a:r>
                    </a:p>
                    <a:p>
                      <a:pPr algn="ctr" rtl="1"/>
                      <a:endParaRPr lang="ar-SA" sz="1400" b="0" dirty="0"/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/>
                        <a:t>Using a dropper add to (albumin)  on the inner wall of the tube to form a layer up the acid </a:t>
                      </a:r>
                      <a:endParaRPr lang="en-US" sz="1400" b="0" kern="1200" baseline="0" dirty="0"/>
                    </a:p>
                  </a:txBody>
                  <a:tcPr marL="109728" marR="109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7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Record your</a:t>
                      </a:r>
                      <a:r>
                        <a:rPr lang="en-US" sz="1400" baseline="0" dirty="0"/>
                        <a:t> observation</a:t>
                      </a:r>
                      <a:endParaRPr lang="en-US" sz="1400" b="0" baseline="0" dirty="0"/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Record your</a:t>
                      </a:r>
                      <a:r>
                        <a:rPr lang="en-US" sz="1400" baseline="0" dirty="0"/>
                        <a:t> observation</a:t>
                      </a:r>
                      <a:endParaRPr lang="en-US" sz="1400" b="0" baseline="0" dirty="0"/>
                    </a:p>
                  </a:txBody>
                  <a:tcPr marL="109728" marR="1097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282710"/>
              </p:ext>
            </p:extLst>
          </p:nvPr>
        </p:nvGraphicFramePr>
        <p:xfrm>
          <a:off x="1341121" y="4114800"/>
          <a:ext cx="5161280" cy="2012032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207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256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Comment</a:t>
                      </a:r>
                      <a:endParaRPr lang="ar-SA" dirty="0"/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Observation</a:t>
                      </a:r>
                      <a:endParaRPr lang="ar-SA" dirty="0"/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Tube</a:t>
                      </a:r>
                      <a:endParaRPr lang="ar-SA" dirty="0"/>
                    </a:p>
                  </a:txBody>
                  <a:tcPr marL="109728" marR="109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42">
                <a:tc>
                  <a:txBody>
                    <a:bodyPr/>
                    <a:lstStyle/>
                    <a:p>
                      <a:pPr algn="ctr" rtl="1"/>
                      <a:endParaRPr lang="ar-SA" sz="1400" dirty="0"/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/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/>
                        <a:t> Conc.</a:t>
                      </a:r>
                      <a:r>
                        <a:rPr lang="en-US" sz="1400" baseline="0" dirty="0"/>
                        <a:t> HNO3 + </a:t>
                      </a:r>
                      <a:r>
                        <a:rPr lang="en-US" sz="1400" dirty="0"/>
                        <a:t>Albumin</a:t>
                      </a:r>
                      <a:endParaRPr lang="ar-SA" sz="1400" dirty="0"/>
                    </a:p>
                  </a:txBody>
                  <a:tcPr marL="109728" marR="109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34">
                <a:tc>
                  <a:txBody>
                    <a:bodyPr/>
                    <a:lstStyle/>
                    <a:p>
                      <a:pPr algn="ctr" rtl="1"/>
                      <a:endParaRPr lang="ar-SA" sz="1400" dirty="0"/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/>
                    </a:p>
                  </a:txBody>
                  <a:tcPr marL="109728" marR="109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Albumin</a:t>
                      </a:r>
                      <a:r>
                        <a:rPr lang="en-US" sz="1400" baseline="0" dirty="0"/>
                        <a:t>  + TCA</a:t>
                      </a:r>
                      <a:endParaRPr lang="ar-SA" sz="1400" dirty="0"/>
                    </a:p>
                  </a:txBody>
                  <a:tcPr marL="109728" marR="109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1917680" y="24276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87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920" y="152400"/>
            <a:ext cx="97671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3. Precipitation of protein by salts of heavy metals:</a:t>
            </a:r>
          </a:p>
          <a:p>
            <a:pPr lvl="0"/>
            <a:endParaRPr lang="en-US" sz="2600" b="1" dirty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Heavy metal salts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usually contain Hg+2, Pb+2, Ag+1 Tl+1, Cd+2 and other metals with high atomic weights. Since salts are ionic they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disrupt salt bridges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in proteins. The reaction of a heavy metal salt with a protein usually leads to an insoluble metal protein salt.</a:t>
            </a:r>
          </a:p>
          <a:p>
            <a:endParaRPr lang="en-US" sz="2600" dirty="0">
              <a:solidFill>
                <a:srgbClr val="CC0099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solidFill>
                  <a:schemeClr val="accent5"/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to identify the effect of heavy metal salt on protein.</a:t>
            </a:r>
            <a:endParaRPr lang="ar-SA" sz="2600" dirty="0"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 lvl="0"/>
            <a:r>
              <a:rPr lang="en-US" sz="2600" b="1" dirty="0">
                <a:solidFill>
                  <a:schemeClr val="accent5"/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-Heavy metal salt will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neutralize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the protein: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By the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negative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charge of protein will bind with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positive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charge of metal ion . Then the protein will precipitate as insoluble metal protein salt .</a:t>
            </a:r>
          </a:p>
          <a:p>
            <a:pPr lvl="0"/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17680" y="1349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87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2"/>
            <a:ext cx="1554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Method: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8321" y="756744"/>
            <a:ext cx="5614400" cy="2505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1867" y="4495802"/>
            <a:ext cx="5387306" cy="1689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911866" y="3962401"/>
            <a:ext cx="1554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Result: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r="40317" b="34825"/>
          <a:stretch/>
        </p:blipFill>
        <p:spPr>
          <a:xfrm>
            <a:off x="8290562" y="1909823"/>
            <a:ext cx="1406435" cy="3038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1925663" y="0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17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09910"/>
            <a:ext cx="95097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4. Protein denaturation: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b="1" dirty="0">
                <a:solidFill>
                  <a:schemeClr val="accent5"/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to investigate the effect of high temperature on protein structure. </a:t>
            </a:r>
          </a:p>
          <a:p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b="1" dirty="0">
                <a:solidFill>
                  <a:schemeClr val="accent5"/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Non-covalent bond can be broken by heating, leading to protein denaturation and the precipitation.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Denaturation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is a process in which the proteins losing  its quaternary structure, tertiary structure and secondary structure, by application of some external factor or compound such as a strong acid or base, a conc. inorganic salt, an organic solvent (e.g., alcohol or chloroform), or heat.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20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000" dirty="0">
                <a:latin typeface="Arabic Typesetting" pitchFamily="66" charset="-78"/>
                <a:cs typeface="Arabic Typesetting" pitchFamily="66" charset="-78"/>
              </a:rPr>
              <a:t>- without alteration of the molecule's primary structure, i.e., without cleavage of any of the primary chemical bonds that link one amino acid to another.</a:t>
            </a:r>
          </a:p>
        </p:txBody>
      </p:sp>
      <p:pic>
        <p:nvPicPr>
          <p:cNvPr id="7" name="صورة 3" descr="card-1325164-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7682" y="304800"/>
            <a:ext cx="2747963" cy="14249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9110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0" y="310235"/>
            <a:ext cx="88696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Method: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1- Take 1 ml of protein Albumin .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2- Place it in a boiling water bath for 5-10 minutes. </a:t>
            </a:r>
            <a:endParaRPr lang="ar-SA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3-Remove aside to cool to room temperature.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4-Note the change.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Result:</a:t>
            </a:r>
          </a:p>
          <a:p>
            <a:endParaRPr lang="ar-SA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8511" y="3264888"/>
            <a:ext cx="6650182" cy="1096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4" r="47659" b="22616"/>
          <a:stretch/>
        </p:blipFill>
        <p:spPr>
          <a:xfrm rot="5400000">
            <a:off x="7905540" y="1073839"/>
            <a:ext cx="2451559" cy="1427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proteins-par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6160" y="5105400"/>
            <a:ext cx="3386282" cy="1091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1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1066800" y="381001"/>
            <a:ext cx="9875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Questions : 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free amino acids will give a positive result with biuret test ? why?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least number of amino acids bonded together by peptide bonds that will respond positively to biuret test?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heating albumin at high temperature, does it still biologically active? Why?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use salting out method in fractionating mixture of proteins? Explain your result with example.</a:t>
            </a:r>
          </a:p>
        </p:txBody>
      </p:sp>
    </p:spTree>
    <p:extLst>
      <p:ext uri="{BB962C8B-B14F-4D97-AF65-F5344CB8AC3E}">
        <p14:creationId xmlns:p14="http://schemas.microsoft.com/office/powerpoint/2010/main" val="83179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616" y="1066800"/>
            <a:ext cx="94183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Certain functional groups in proteins can react to produce characteristically colored products. 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-The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color intensity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of the product formed by a particular group varies among proteins in </a:t>
            </a:r>
            <a:r>
              <a:rPr lang="en-US" sz="2600" b="1" u="sng" dirty="0">
                <a:latin typeface="Arabic Typesetting" pitchFamily="66" charset="-78"/>
                <a:cs typeface="Arabic Typesetting" pitchFamily="66" charset="-78"/>
              </a:rPr>
              <a:t>proportion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to the number of reacting functional or free groups present and their accessibility to the reagent. </a:t>
            </a:r>
          </a:p>
        </p:txBody>
      </p:sp>
      <p:pic>
        <p:nvPicPr>
          <p:cNvPr id="3" name="Picture 2" descr="Lowry’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2" y="4876800"/>
            <a:ext cx="3470149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11917680" y="-8798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21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0" y="228601"/>
            <a:ext cx="9784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Biuret test</a:t>
            </a:r>
            <a:r>
              <a:rPr lang="en-US" sz="3600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This test is specific for the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peptide bond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. Substances containing not less than two peptide linkages give this test.                  </a:t>
            </a:r>
            <a:endParaRPr lang="en-US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solidFill>
                  <a:schemeClr val="accent5"/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detect the presence of peptides or proteins in a sample.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solidFill>
                  <a:schemeClr val="accent5"/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When proteins and peptides (i.e peptide bonds) treated with an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alkaline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solution of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dilute copper sulfate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 violet color</a:t>
            </a:r>
            <a:r>
              <a:rPr lang="en-US" sz="26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is formed . A positive test is indicated by the formation of a </a:t>
            </a:r>
            <a:r>
              <a:rPr lang="en-US" sz="26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violet color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SA" sz="2600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000" b="1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b="1" dirty="0">
                <a:latin typeface="Arabic Typesetting" pitchFamily="66" charset="-78"/>
                <a:cs typeface="Arabic Typesetting" pitchFamily="66" charset="-78"/>
              </a:rPr>
              <a:t>Note: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 the color density is </a:t>
            </a:r>
            <a:r>
              <a:rPr lang="en-US" sz="2400" b="1" dirty="0">
                <a:latin typeface="Arabic Typesetting" pitchFamily="66" charset="-78"/>
                <a:cs typeface="Arabic Typesetting" pitchFamily="66" charset="-78"/>
              </a:rPr>
              <a:t>proportional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to amount of proteins present.</a:t>
            </a:r>
          </a:p>
        </p:txBody>
      </p:sp>
      <p:pic>
        <p:nvPicPr>
          <p:cNvPr id="9218" name="Picture 2" descr="http://people.uwplatt.edu/~sundin/351/image/biur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2" y="5183802"/>
            <a:ext cx="395478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5360" y="5105402"/>
            <a:ext cx="5486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* </a:t>
            </a:r>
            <a:r>
              <a:rPr lang="en-US" sz="2400" b="1" dirty="0">
                <a:latin typeface="Arabic Typesetting" pitchFamily="66" charset="-78"/>
                <a:cs typeface="Arabic Typesetting" pitchFamily="66" charset="-78"/>
              </a:rPr>
              <a:t>biuret reagent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is </a:t>
            </a:r>
            <a:r>
              <a:rPr lang="en-US" sz="2400" u="sng" dirty="0">
                <a:latin typeface="Arabic Typesetting" pitchFamily="66" charset="-78"/>
                <a:cs typeface="Arabic Typesetting" pitchFamily="66" charset="-78"/>
              </a:rPr>
              <a:t>alkaline copper sulfate solution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SA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13634" y="16184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87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6880" y="228600"/>
            <a:ext cx="8138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Method:</a:t>
            </a:r>
          </a:p>
          <a:p>
            <a:endParaRPr lang="en-US" sz="2400" b="1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1- Add 2ml of protein Albumin  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2- Add 1 ml of biuret reagent and mix well.</a:t>
            </a:r>
          </a:p>
          <a:p>
            <a:pPr>
              <a:buNone/>
            </a:pPr>
            <a:endParaRPr lang="ar-SA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Result: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108" y="2667000"/>
            <a:ext cx="6330185" cy="1072790"/>
          </a:xfrm>
          <a:prstGeom prst="rect">
            <a:avLst/>
          </a:prstGeom>
        </p:spPr>
      </p:pic>
      <p:pic>
        <p:nvPicPr>
          <p:cNvPr id="7" name="Picture 10" descr="https://encrypted-tbn3.gstatic.com/images?q=tbn:ANd9GcT1sz0mN0h9Y4Fpri5ndOSG6mYc9fM3draaEKkxQmrfrpY3Vqx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634" y="4495802"/>
            <a:ext cx="1968810" cy="1806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87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9680" y="152402"/>
            <a:ext cx="282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Protein precipitation</a:t>
            </a:r>
            <a:endParaRPr lang="ar-SA" sz="3600" b="1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9294" y="1143000"/>
            <a:ext cx="9418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Is widely used in downstream processing of biological products in order </a:t>
            </a:r>
            <a:r>
              <a:rPr lang="en-US" sz="2800" u="sng" dirty="0">
                <a:latin typeface="Arabic Typesetting" pitchFamily="66" charset="-78"/>
                <a:cs typeface="Arabic Typesetting" pitchFamily="66" charset="-78"/>
              </a:rPr>
              <a:t>to concentrate proteins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and </a:t>
            </a:r>
            <a:r>
              <a:rPr lang="en-US" sz="2800" u="sng" dirty="0">
                <a:latin typeface="Arabic Typesetting" pitchFamily="66" charset="-78"/>
                <a:cs typeface="Arabic Typesetting" pitchFamily="66" charset="-78"/>
              </a:rPr>
              <a:t>purify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them from various contaminants.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solubility of proteins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is affected by pH, temperature, salts, heavy metal salts etc. </a:t>
            </a:r>
          </a:p>
        </p:txBody>
      </p:sp>
      <p:pic>
        <p:nvPicPr>
          <p:cNvPr id="7" name="Picture 2" descr="Which sample would you rather inject?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40" y="3860800"/>
            <a:ext cx="2423160" cy="168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11905542" y="0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99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78943546"/>
              </p:ext>
            </p:extLst>
          </p:nvPr>
        </p:nvGraphicFramePr>
        <p:xfrm>
          <a:off x="1615440" y="-154259"/>
          <a:ext cx="969264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1917680" y="-19556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87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0" y="-1"/>
            <a:ext cx="9784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1.Effect of salt concentration on the protein solubility:</a:t>
            </a:r>
          </a:p>
          <a:p>
            <a:pPr lvl="0"/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r>
              <a:rPr lang="en-US" sz="2600" b="1" dirty="0">
                <a:solidFill>
                  <a:schemeClr val="accent5"/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to investigate the effect of different salt concentration on protein solubility. </a:t>
            </a:r>
          </a:p>
          <a:p>
            <a:pPr lvl="0"/>
            <a:endParaRPr lang="en-US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r>
              <a:rPr lang="en-US" sz="2600" b="1" dirty="0">
                <a:solidFill>
                  <a:schemeClr val="accent5"/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The </a:t>
            </a:r>
            <a:r>
              <a:rPr lang="en-US" sz="2400" b="1" dirty="0">
                <a:latin typeface="Arabic Typesetting" pitchFamily="66" charset="-78"/>
                <a:cs typeface="Arabic Typesetting" pitchFamily="66" charset="-78"/>
              </a:rPr>
              <a:t>low salt concentration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solutions make protein </a:t>
            </a:r>
            <a:r>
              <a:rPr lang="en-US" sz="2400" b="1" dirty="0">
                <a:latin typeface="Arabic Typesetting" pitchFamily="66" charset="-78"/>
                <a:cs typeface="Arabic Typesetting" pitchFamily="66" charset="-78"/>
              </a:rPr>
              <a:t>solubility easier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using the attraction of salt ions to the functional groups of the protein (</a:t>
            </a:r>
            <a:r>
              <a:rPr lang="en-US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salting in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). 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On contrast, </a:t>
            </a:r>
            <a:r>
              <a:rPr lang="en-US" sz="2400" b="1" dirty="0">
                <a:latin typeface="Arabic Typesetting" pitchFamily="66" charset="-78"/>
                <a:cs typeface="Arabic Typesetting" pitchFamily="66" charset="-78"/>
              </a:rPr>
              <a:t>high salt concentration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or solids dissolved in the reaction medium up till saturation solutions causes the protein to </a:t>
            </a:r>
            <a:r>
              <a:rPr lang="en-US" sz="2400" b="1" dirty="0">
                <a:latin typeface="Arabic Typesetting" pitchFamily="66" charset="-78"/>
                <a:cs typeface="Arabic Typesetting" pitchFamily="66" charset="-78"/>
              </a:rPr>
              <a:t>precipitate 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ince salt ions, in this case, compete with the protein molecules in binding water molecules (</a:t>
            </a:r>
            <a:r>
              <a:rPr lang="en-US" sz="2400" b="1" dirty="0">
                <a:solidFill>
                  <a:schemeClr val="accent1"/>
                </a:solidFill>
                <a:latin typeface="Arabic Typesetting" pitchFamily="66" charset="-78"/>
                <a:cs typeface="Arabic Typesetting" pitchFamily="66" charset="-78"/>
              </a:rPr>
              <a:t>salting out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). </a:t>
            </a:r>
          </a:p>
          <a:p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So the salt it just cause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protein dehydration</a:t>
            </a:r>
            <a:r>
              <a:rPr lang="en-US" sz="2400" i="1" dirty="0"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e.g (NH4)SO4 </a:t>
            </a:r>
            <a:endParaRPr lang="en-US" sz="24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lvl="0"/>
            <a:r>
              <a:rPr lang="en-US" sz="2600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3238" y="4650434"/>
            <a:ext cx="7498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abic Typesetting" pitchFamily="66" charset="-78"/>
                <a:cs typeface="Arabic Typesetting" pitchFamily="66" charset="-78"/>
              </a:rPr>
              <a:t>Note: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Each protein can be precipitated at specific salt concentration.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1333" y="5262978"/>
            <a:ext cx="749808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latin typeface="Arabic Typesetting" pitchFamily="66" charset="-78"/>
                <a:cs typeface="Arabic Typesetting" pitchFamily="66" charset="-78"/>
              </a:rPr>
              <a:t>There is  </a:t>
            </a:r>
            <a:r>
              <a:rPr lang="en-US" sz="1900" b="1" dirty="0">
                <a:latin typeface="Arabic Typesetting" pitchFamily="66" charset="-78"/>
                <a:cs typeface="Arabic Typesetting" pitchFamily="66" charset="-78"/>
              </a:rPr>
              <a:t>inverse relationship </a:t>
            </a:r>
            <a:r>
              <a:rPr lang="en-US" sz="1900" dirty="0">
                <a:latin typeface="Arabic Typesetting" pitchFamily="66" charset="-78"/>
                <a:cs typeface="Arabic Typesetting" pitchFamily="66" charset="-78"/>
              </a:rPr>
              <a:t>between the Mw of protein and the concentration of salt)</a:t>
            </a:r>
          </a:p>
          <a:p>
            <a:r>
              <a:rPr lang="en-US" sz="19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High</a:t>
            </a:r>
            <a:r>
              <a:rPr lang="en-US" sz="1900" dirty="0">
                <a:latin typeface="Arabic Typesetting" pitchFamily="66" charset="-78"/>
                <a:cs typeface="Arabic Typesetting" pitchFamily="66" charset="-78"/>
              </a:rPr>
              <a:t> Mw need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low</a:t>
            </a:r>
            <a:r>
              <a:rPr lang="en-US" sz="1900" dirty="0">
                <a:latin typeface="Arabic Typesetting" pitchFamily="66" charset="-78"/>
                <a:cs typeface="Arabic Typesetting" pitchFamily="66" charset="-78"/>
              </a:rPr>
              <a:t> concentration salt ( low percentage of saturation)</a:t>
            </a:r>
          </a:p>
          <a:p>
            <a:r>
              <a:rPr lang="ar-SA" sz="19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Low</a:t>
            </a:r>
            <a:r>
              <a:rPr lang="en-US" sz="1900" dirty="0">
                <a:latin typeface="Arabic Typesetting" pitchFamily="66" charset="-78"/>
                <a:cs typeface="Arabic Typesetting" pitchFamily="66" charset="-78"/>
              </a:rPr>
              <a:t> Mw need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high</a:t>
            </a:r>
            <a:r>
              <a:rPr lang="en-US" sz="1900" dirty="0">
                <a:latin typeface="Arabic Typesetting" pitchFamily="66" charset="-78"/>
                <a:cs typeface="Arabic Typesetting" pitchFamily="66" charset="-78"/>
              </a:rPr>
              <a:t> conc. of salt ( High percentage of saturation)</a:t>
            </a:r>
          </a:p>
        </p:txBody>
      </p:sp>
      <p:pic>
        <p:nvPicPr>
          <p:cNvPr id="6150" name="Picture 6" descr="http://www.foodnetworksolution.com/uploaded/sal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62" y="5105400"/>
            <a:ext cx="2478899" cy="15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87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1"/>
            <a:ext cx="8686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/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Egg Proteins: 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Albumin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and </a:t>
            </a: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globulin 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Separated by centrifugation at 3000 for 20 min. </a:t>
            </a: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The </a:t>
            </a: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albumin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is the </a:t>
            </a: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supernatant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because it is has </a:t>
            </a: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low Mw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. and </a:t>
            </a: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globulin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is the precipitate which is </a:t>
            </a: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higher Mw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than albumin. </a:t>
            </a:r>
            <a:endParaRPr lang="ar-SA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صورة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43536" r="23090" b="25278"/>
          <a:stretch/>
        </p:blipFill>
        <p:spPr bwMode="auto">
          <a:xfrm>
            <a:off x="7650482" y="3962402"/>
            <a:ext cx="2302933" cy="193484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17680" y="0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1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3" t="43536" r="23090" b="25278"/>
          <a:stretch/>
        </p:blipFill>
        <p:spPr bwMode="auto">
          <a:xfrm>
            <a:off x="4632962" y="304802"/>
            <a:ext cx="1845733" cy="16001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638800" y="1950563"/>
            <a:ext cx="0" cy="289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55520" y="2249716"/>
            <a:ext cx="3383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55520" y="2249716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70135" y="457200"/>
            <a:ext cx="254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113520" y="457200"/>
            <a:ext cx="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49680" y="2950633"/>
            <a:ext cx="210312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 NaCl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(low salt concentration</a:t>
            </a:r>
            <a:endParaRPr lang="ar-SA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3920" y="3484033"/>
            <a:ext cx="2743200" cy="283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Globulin dissolves (salting in)</a:t>
            </a:r>
            <a:endParaRPr lang="ar-SA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55520" y="3767665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341120" y="4495800"/>
            <a:ext cx="210312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sz="1600" dirty="0">
                <a:solidFill>
                  <a:schemeClr val="tx1"/>
                </a:solidFill>
              </a:rPr>
              <a:t>50% saturated (NH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)2SO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1040" y="5029200"/>
            <a:ext cx="359494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Globulin precipitate (salting out)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Globulin has high MW so it precipitate at lower salt concentration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16240" y="2898827"/>
            <a:ext cx="210312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sz="1600" dirty="0">
                <a:solidFill>
                  <a:schemeClr val="tx1"/>
                </a:solidFill>
              </a:rPr>
              <a:t>50% saturated (NH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)2SO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3280" y="3401183"/>
            <a:ext cx="359494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 precipitation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Albumin has low MW so it need higher salt concentration to precipitate</a:t>
            </a:r>
            <a:endParaRPr lang="ar-SA" sz="14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113520" y="4191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8199120" y="4892322"/>
            <a:ext cx="210312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 </a:t>
            </a:r>
            <a:r>
              <a:rPr lang="en-US" sz="1600" dirty="0">
                <a:solidFill>
                  <a:schemeClr val="tx1"/>
                </a:solidFill>
              </a:rPr>
              <a:t>100% saturated (NH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)2SO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76160" y="5468054"/>
            <a:ext cx="3594948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Albumin precipitate (salting out)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Albumin has low MW so it precipitate at high salt concentration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19374" y="3227"/>
            <a:ext cx="27432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77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1154</Words>
  <Application>Microsoft Office PowerPoint</Application>
  <PresentationFormat>Widescreen</PresentationFormat>
  <Paragraphs>152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Arabic Typesetting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nourah khalid</cp:lastModifiedBy>
  <cp:revision>66</cp:revision>
  <dcterms:created xsi:type="dcterms:W3CDTF">2006-08-16T00:00:00Z</dcterms:created>
  <dcterms:modified xsi:type="dcterms:W3CDTF">2018-01-29T07:47:58Z</dcterms:modified>
</cp:coreProperties>
</file>