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q=Paramecium&amp;hl=ar&amp;safe=active&amp;sa=G&amp;biw=1440&amp;bih=614&amp;gbv=2&amp;tbm=isch&amp;tbnid=so-PtxRzkF24FM:&amp;imgrefurl=http://www.biologycorner.com/worksheets/parameciumlab.htm&amp;docid=8M_O1FbAN8ReHM&amp;w=341&amp;h=242&amp;ei=9PV-TvPwBcKq-ga-34SSDQ&amp;zoom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tosynthesis" TargetMode="External"/><Relationship Id="rId2" Type="http://schemas.openxmlformats.org/officeDocument/2006/relationships/hyperlink" Target="http://en.wikipedia.org/wiki/Moti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406640" cy="1472184"/>
          </a:xfrm>
        </p:spPr>
        <p:txBody>
          <a:bodyPr/>
          <a:lstStyle/>
          <a:p>
            <a:pPr algn="ctr"/>
            <a:r>
              <a:rPr lang="en-US" sz="4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Zooplankton</a:t>
            </a:r>
            <a:endParaRPr lang="ar-SA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257801"/>
            <a:ext cx="4343400" cy="136866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Almuhana</a:t>
            </a:r>
            <a:endParaRPr lang="en-US" dirty="0" smtClean="0"/>
          </a:p>
          <a:p>
            <a:pPr algn="ctr"/>
            <a:r>
              <a:rPr lang="en-US" dirty="0" smtClean="0"/>
              <a:t>2012</a:t>
            </a:r>
          </a:p>
        </p:txBody>
      </p:sp>
      <p:pic>
        <p:nvPicPr>
          <p:cNvPr id="1026" name="Picture 2" descr="http://www.freshwaterlife.org/cds_upload/1068722835980_zooplank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530" y="45769"/>
            <a:ext cx="383857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salalternatives.org/wp-content/uploads/2010/10/zooplank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07169"/>
            <a:ext cx="28956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4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mellywilliams.files.wordpress.com/2010/10/amoeba_proteus_x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703319" cy="266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flashbax.com/micro/images/amoeba/large-amoeba-40ximg_1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571" y="4161496"/>
            <a:ext cx="3701853" cy="269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5146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Amoeba 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0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274638"/>
            <a:ext cx="4876800" cy="1143000"/>
          </a:xfrm>
        </p:spPr>
        <p:txBody>
          <a:bodyPr>
            <a:noAutofit/>
          </a:bodyPr>
          <a:lstStyle/>
          <a:p>
            <a:pPr rtl="0"/>
            <a:r>
              <a:rPr lang="en-US" sz="3900" dirty="0" smtClean="0"/>
              <a:t>Order: </a:t>
            </a:r>
            <a:r>
              <a:rPr lang="en-US" sz="3900" dirty="0" err="1"/>
              <a:t>Trichostomina</a:t>
            </a:r>
            <a:r>
              <a:rPr lang="en-US" sz="3900" dirty="0"/>
              <a:t> </a:t>
            </a:r>
            <a:br>
              <a:rPr lang="en-US" sz="3900" dirty="0"/>
            </a:br>
            <a:r>
              <a:rPr lang="en-US" sz="3900" dirty="0" smtClean="0"/>
              <a:t>Family: </a:t>
            </a:r>
            <a:r>
              <a:rPr lang="en-US" sz="3900" dirty="0" err="1"/>
              <a:t>Paramecidae</a:t>
            </a:r>
            <a:endParaRPr lang="ar-SA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447800"/>
            <a:ext cx="4274234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3000" b="1" dirty="0">
                <a:solidFill>
                  <a:srgbClr val="FF0000"/>
                </a:solidFill>
              </a:rPr>
              <a:t>Ex</a:t>
            </a:r>
            <a:r>
              <a:rPr lang="en-US" sz="3000" b="1" dirty="0" smtClean="0">
                <a:solidFill>
                  <a:srgbClr val="FF0000"/>
                </a:solidFill>
              </a:rPr>
              <a:t>:-</a:t>
            </a:r>
            <a:r>
              <a:rPr lang="en-US" sz="3000" b="1" dirty="0">
                <a:solidFill>
                  <a:srgbClr val="FF0000"/>
                </a:solidFill>
              </a:rPr>
              <a:t>Paramecium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Body </a:t>
            </a:r>
            <a:r>
              <a:rPr lang="en-US" sz="2800" dirty="0"/>
              <a:t>elongated </a:t>
            </a:r>
            <a:endParaRPr lang="en-US" sz="2800" dirty="0" smtClean="0"/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Pellicle firm and elastic </a:t>
            </a:r>
            <a:br>
              <a:rPr lang="en-US" sz="2800" dirty="0"/>
            </a:br>
            <a:endParaRPr lang="en-US" sz="2800" dirty="0"/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/>
              <a:t>B</a:t>
            </a:r>
            <a:r>
              <a:rPr lang="en-US" sz="2800" dirty="0" smtClean="0"/>
              <a:t>ody </a:t>
            </a:r>
            <a:r>
              <a:rPr lang="en-US" sz="2800" dirty="0"/>
              <a:t>uniformly ciliated 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Two nuclei , one </a:t>
            </a:r>
            <a:r>
              <a:rPr lang="en-US" sz="2800" dirty="0"/>
              <a:t>micro and one </a:t>
            </a:r>
            <a:r>
              <a:rPr lang="en-US" sz="2800" dirty="0" smtClean="0"/>
              <a:t>macronucleus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contractile vacuole</a:t>
            </a:r>
            <a:endParaRPr lang="ar-SA" sz="3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g_hi" descr="http://t3.gstatic.com/images?q=tbn:ANd9GcRdjpPhvumYYdWXO3Xk-BnTxFYkFZFrHiiJIXVWxZiCdJ3Qe5K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434" y="-3811"/>
            <a:ext cx="3276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23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rameci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3632591" cy="2724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content63.eol.org/content/2008/12/10/21/30853_580_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790" y="4019843"/>
            <a:ext cx="3657209" cy="236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286000"/>
            <a:ext cx="236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Paramecium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642" y="0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9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Order:- </a:t>
            </a:r>
            <a:r>
              <a:rPr lang="en-US" dirty="0" err="1" smtClean="0"/>
              <a:t>Sessilida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Family:- </a:t>
            </a:r>
            <a:r>
              <a:rPr lang="en-US" dirty="0" err="1" smtClean="0"/>
              <a:t>Vorticellidae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399" y="1447800"/>
            <a:ext cx="4953002" cy="5105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000" b="1" dirty="0" smtClean="0">
                <a:solidFill>
                  <a:srgbClr val="FF0000"/>
                </a:solidFill>
              </a:rPr>
              <a:t>Ex: Vorticella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 smtClean="0"/>
              <a:t>Body </a:t>
            </a:r>
            <a:r>
              <a:rPr lang="en-US" sz="2800" dirty="0"/>
              <a:t>inverted bell </a:t>
            </a:r>
            <a:r>
              <a:rPr lang="en-US" sz="2800" dirty="0" smtClean="0"/>
              <a:t>shaped.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 smtClean="0"/>
              <a:t>Usually found </a:t>
            </a:r>
            <a:r>
              <a:rPr lang="en-US" sz="2800" dirty="0"/>
              <a:t>in </a:t>
            </a:r>
            <a:r>
              <a:rPr lang="en-US" sz="2800" dirty="0" smtClean="0"/>
              <a:t>groups.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 smtClean="0"/>
              <a:t>Two </a:t>
            </a:r>
            <a:r>
              <a:rPr lang="en-US" sz="2800" dirty="0"/>
              <a:t>circles of cilia on the disc </a:t>
            </a:r>
            <a:r>
              <a:rPr lang="en-US" sz="2800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 smtClean="0"/>
              <a:t>Endoplasm </a:t>
            </a:r>
            <a:r>
              <a:rPr lang="en-US" sz="2800" dirty="0"/>
              <a:t>with a long and horse –shoe </a:t>
            </a:r>
            <a:r>
              <a:rPr lang="en-US" sz="2800" dirty="0" smtClean="0"/>
              <a:t>shaped.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 smtClean="0"/>
              <a:t>Macronucleus and </a:t>
            </a:r>
            <a:r>
              <a:rPr lang="en-US" sz="2800" dirty="0"/>
              <a:t>a small </a:t>
            </a:r>
            <a:r>
              <a:rPr lang="en-US" sz="2800" dirty="0" smtClean="0"/>
              <a:t>micronucleus.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sz="2800" dirty="0"/>
              <a:t>C</a:t>
            </a:r>
            <a:r>
              <a:rPr lang="en-US" sz="2800" dirty="0" smtClean="0"/>
              <a:t>olorless</a:t>
            </a:r>
            <a:r>
              <a:rPr lang="en-US" sz="2800" dirty="0"/>
              <a:t>, green or blue </a:t>
            </a:r>
            <a:r>
              <a:rPr lang="en-US" sz="2800" dirty="0" smtClean="0"/>
              <a:t>.</a:t>
            </a:r>
            <a:r>
              <a:rPr lang="en-US" sz="3000" b="1" dirty="0">
                <a:solidFill>
                  <a:srgbClr val="FF0000"/>
                </a:solidFill>
              </a:rPr>
              <a:t/>
            </a:r>
            <a:br>
              <a:rPr lang="en-US" sz="3000" b="1" dirty="0">
                <a:solidFill>
                  <a:srgbClr val="FF0000"/>
                </a:solidFill>
              </a:rPr>
            </a:br>
            <a:endParaRPr lang="ar-SA" sz="3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etc.usf.edu/clipart/7000/7055/vorticella_7055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95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metafysica.nl/turing/vortice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protist.i.hosei.ac.jp/pdb/Images/Ciliophora/Vorticella/sp_12/sp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3582221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olinlmiller.com/microscopy/vorticella_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501" y="3810000"/>
            <a:ext cx="3509068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2642" y="2391724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</a:rPr>
              <a:t>Vorticella</a:t>
            </a:r>
            <a:endParaRPr lang="ar-SA" sz="2400" i="1" dirty="0">
              <a:solidFill>
                <a:schemeClr val="tx2"/>
              </a:solidFill>
            </a:endParaRPr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2) Rotifera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4859216" cy="5410200"/>
          </a:xfrm>
        </p:spPr>
        <p:txBody>
          <a:bodyPr>
            <a:normAutofit fontScale="77500" lnSpcReduction="20000"/>
          </a:bodyPr>
          <a:lstStyle/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C</a:t>
            </a:r>
            <a:r>
              <a:rPr lang="en-US" dirty="0" smtClean="0"/>
              <a:t>alled </a:t>
            </a:r>
            <a:r>
              <a:rPr lang="en-US" dirty="0"/>
              <a:t>(wheels animalcules</a:t>
            </a:r>
            <a:r>
              <a:rPr lang="en-US" dirty="0" smtClean="0"/>
              <a:t>).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Mostly </a:t>
            </a:r>
            <a:r>
              <a:rPr lang="en-US" dirty="0" err="1"/>
              <a:t>bilaterallly</a:t>
            </a:r>
            <a:r>
              <a:rPr lang="en-US" dirty="0"/>
              <a:t> </a:t>
            </a:r>
            <a:r>
              <a:rPr lang="en-US" dirty="0" smtClean="0"/>
              <a:t>symmetrical.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Body </a:t>
            </a:r>
            <a:r>
              <a:rPr lang="en-US" dirty="0"/>
              <a:t>usually sac shaped or </a:t>
            </a:r>
            <a:r>
              <a:rPr lang="en-US" dirty="0" smtClean="0"/>
              <a:t>cylindrical.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Body </a:t>
            </a:r>
            <a:r>
              <a:rPr lang="en-US" dirty="0"/>
              <a:t>is transparent and internal organs are visible in living organisms . </a:t>
            </a:r>
            <a:endParaRPr lang="en-US" dirty="0" smtClean="0"/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Body is divided into head ,trunk and the post-anal </a:t>
            </a:r>
            <a:r>
              <a:rPr lang="en-US" dirty="0" smtClean="0"/>
              <a:t>part.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Apical </a:t>
            </a:r>
            <a:r>
              <a:rPr lang="en-US" dirty="0"/>
              <a:t>area of the head ,bears wheel organ ,the </a:t>
            </a:r>
            <a:r>
              <a:rPr lang="en-US" dirty="0" smtClean="0"/>
              <a:t>corona, which </a:t>
            </a:r>
            <a:r>
              <a:rPr lang="en-US" dirty="0"/>
              <a:t>helps in swimming and food collection </a:t>
            </a:r>
            <a:r>
              <a:rPr lang="en-US" dirty="0" smtClean="0"/>
              <a:t>.</a:t>
            </a:r>
          </a:p>
          <a:p>
            <a:pPr marL="596646" indent="-514350" algn="l" rtl="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Corona </a:t>
            </a:r>
            <a:r>
              <a:rPr lang="en-US" dirty="0"/>
              <a:t>consists of circle of cilia around mouth 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 algn="l" rtl="0">
              <a:buFont typeface="+mj-lt"/>
              <a:buAutoNum type="arabicParenR"/>
            </a:pP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3.gstatic.com/images?q=tbn:ANd9GcTMHc6d3GYD8C00FFQHj7Mrf4OvTsfCxh9Bax5VVA0XVafbOBAZic2-bf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801815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otifer2.jpg                                                   0008C2F8Macintosh HD 1.2Ghz            BCFC5C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88690" y="4666957"/>
            <a:ext cx="2210761" cy="2191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20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Rotifera cont.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638799" cy="5257800"/>
          </a:xfrm>
        </p:spPr>
        <p:txBody>
          <a:bodyPr/>
          <a:lstStyle/>
          <a:p>
            <a:pPr marL="82296" indent="0" algn="l" rt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8) </a:t>
            </a:r>
            <a:r>
              <a:rPr lang="en-US" dirty="0" smtClean="0"/>
              <a:t>Mostly littoral</a:t>
            </a:r>
            <a:r>
              <a:rPr lang="en-US" dirty="0"/>
              <a:t>, sessile, but some are completely planktonic</a:t>
            </a:r>
          </a:p>
          <a:p>
            <a:pPr marL="82296" indent="0" algn="l" rtl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Omnivorous</a:t>
            </a:r>
            <a:r>
              <a:rPr lang="en-US" dirty="0"/>
              <a:t>, small (&lt;12 µm)</a:t>
            </a:r>
          </a:p>
          <a:p>
            <a:pPr marL="82296" indent="0" algn="l" rtl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Filter-feeding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corona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82296" indent="0" algn="l" rtl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Some </a:t>
            </a:r>
            <a:r>
              <a:rPr lang="en-US" dirty="0"/>
              <a:t>are </a:t>
            </a:r>
            <a:r>
              <a:rPr lang="en-US" dirty="0" smtClean="0"/>
              <a:t>predatory,</a:t>
            </a:r>
            <a:r>
              <a:rPr lang="en-US" dirty="0"/>
              <a:t> f</a:t>
            </a:r>
            <a:r>
              <a:rPr lang="en-US" dirty="0" smtClean="0"/>
              <a:t>eed </a:t>
            </a:r>
            <a:r>
              <a:rPr lang="en-US" dirty="0"/>
              <a:t>on protozoa, other rotifers, small </a:t>
            </a:r>
            <a:r>
              <a:rPr lang="en-US" dirty="0" smtClean="0"/>
              <a:t>crustaceans.</a:t>
            </a:r>
            <a:endParaRPr lang="en-US" sz="2800" dirty="0"/>
          </a:p>
          <a:p>
            <a:pPr marL="82296" indent="0" algn="l" rtl="0">
              <a:lnSpc>
                <a:spcPct val="90000"/>
              </a:lnSpc>
              <a:buNone/>
            </a:pPr>
            <a:endParaRPr lang="en-US" dirty="0"/>
          </a:p>
          <a:p>
            <a:pPr marL="82296" indent="0" algn="l" rtl="0">
              <a:lnSpc>
                <a:spcPct val="90000"/>
              </a:lnSpc>
              <a:buNone/>
            </a:pPr>
            <a:endParaRPr lang="en-US" dirty="0"/>
          </a:p>
          <a:p>
            <a:pPr marL="596646" indent="-514350" algn="l" rtl="0">
              <a:buFont typeface="+mj-lt"/>
              <a:buAutoNum type="arabicParenR"/>
            </a:pP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splanchna.jpg                                                 0008C2F8Macintosh HD 1.2Ghz            BCFC5C7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200000">
            <a:off x="6362114" y="4152473"/>
            <a:ext cx="2438400" cy="29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rotifer.jpg                                                    0008C2F8Macintosh HD 1.2Ghz            BCFC5C76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63910" y="152400"/>
            <a:ext cx="2573056" cy="155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81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sz="4400" b="1" dirty="0">
                <a:solidFill>
                  <a:srgbClr val="FF0000"/>
                </a:solidFill>
              </a:rPr>
              <a:t>Ex</a:t>
            </a:r>
            <a:r>
              <a:rPr lang="en-US" sz="4400" b="1" i="1" dirty="0">
                <a:solidFill>
                  <a:srgbClr val="FF0000"/>
                </a:solidFill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</a:rPr>
              <a:t>Brachionus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447800"/>
            <a:ext cx="5029200" cy="5257800"/>
          </a:xfrm>
        </p:spPr>
        <p:txBody>
          <a:bodyPr/>
          <a:lstStyle/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nterior </a:t>
            </a:r>
            <a:r>
              <a:rPr lang="en-US" dirty="0"/>
              <a:t>end with 2,4 or 6 </a:t>
            </a:r>
            <a:r>
              <a:rPr lang="en-US" dirty="0" smtClean="0"/>
              <a:t>spines.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P</a:t>
            </a:r>
            <a:r>
              <a:rPr lang="en-US" dirty="0" smtClean="0"/>
              <a:t>osterior </a:t>
            </a:r>
            <a:r>
              <a:rPr lang="en-US" dirty="0"/>
              <a:t>end angled ,rounded or with 1 to 2 </a:t>
            </a:r>
            <a:r>
              <a:rPr lang="en-US" dirty="0" smtClean="0"/>
              <a:t>spines.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F</a:t>
            </a:r>
            <a:r>
              <a:rPr lang="en-US" dirty="0" smtClean="0"/>
              <a:t>oot </a:t>
            </a:r>
            <a:r>
              <a:rPr lang="en-US" dirty="0"/>
              <a:t>opening posterior; foot long ,worm like ,wrinkled, flexible ,</a:t>
            </a:r>
            <a:r>
              <a:rPr lang="en-US" dirty="0" smtClean="0"/>
              <a:t>sharply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E</a:t>
            </a:r>
            <a:r>
              <a:rPr lang="en-US" dirty="0" smtClean="0"/>
              <a:t>yes present.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fao.org/docrep/003/W3732E/w3732e0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838200"/>
            <a:ext cx="2792437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6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cfb.unh.edu/CFBKey/html/Organisms/PRotifera/GBrachionus/brachionus_calyciflorus/brachionuscalyciflorus3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599"/>
            <a:ext cx="36576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fb.unh.edu/cfbkey/html/Organisms/PRotifera/GBrachionus/brachionus_bidentata/bidentataspec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209800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Brachionus</a:t>
            </a:r>
            <a:endParaRPr lang="ar-SA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3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952487" cy="457200"/>
          </a:xfrm>
        </p:spPr>
        <p:txBody>
          <a:bodyPr>
            <a:noAutofit/>
          </a:bodyPr>
          <a:lstStyle/>
          <a:p>
            <a:pPr rtl="0"/>
            <a:r>
              <a:rPr lang="en-US" sz="4000" dirty="0" smtClean="0"/>
              <a:t>3- </a:t>
            </a:r>
            <a:r>
              <a:rPr lang="en-US" sz="4000" dirty="0" err="1" smtClean="0"/>
              <a:t>Cladocera</a:t>
            </a:r>
            <a:r>
              <a:rPr lang="en-US" sz="4000" dirty="0" smtClean="0"/>
              <a:t> </a:t>
            </a:r>
            <a:r>
              <a:rPr lang="en-US" sz="4000" dirty="0"/>
              <a:t>(Water –Fleas)</a:t>
            </a:r>
            <a:br>
              <a:rPr lang="en-US" sz="4000" dirty="0"/>
            </a:b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352799"/>
            <a:ext cx="7543800" cy="3523957"/>
          </a:xfrm>
        </p:spPr>
        <p:txBody>
          <a:bodyPr>
            <a:normAutofit fontScale="70000" lnSpcReduction="20000"/>
          </a:bodyPr>
          <a:lstStyle/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size of these crustaceans vary from .02mmto 3.0mm or more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external segmentation of the body is completely lost 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Head </a:t>
            </a:r>
            <a:r>
              <a:rPr lang="en-US" dirty="0"/>
              <a:t>is distinct and separated from the rest of the body by means of a marked depression ,called notch 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trunk is invariably covered either partly or completely , by bivalve </a:t>
            </a:r>
            <a:r>
              <a:rPr lang="en-US" dirty="0" smtClean="0"/>
              <a:t>carapace.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Head </a:t>
            </a:r>
            <a:r>
              <a:rPr lang="en-US" dirty="0"/>
              <a:t>bears two light sensitive organs ,the large compound </a:t>
            </a:r>
            <a:r>
              <a:rPr lang="en-US" dirty="0" smtClean="0"/>
              <a:t>eye.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Head </a:t>
            </a:r>
            <a:r>
              <a:rPr lang="en-US" dirty="0"/>
              <a:t>bears two pairs of appendages ,first antennae and second antennae .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itp.lucidcentral.org/id/mites/invasive_mite/invasive_mite_identification/key/is_it_a_mite/media/images/Cladocera_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1"/>
            <a:ext cx="5791200" cy="2785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9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ameskennard.com/files/gimgs/illustration/zooplank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7422"/>
            <a:ext cx="2241452" cy="22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8" y="274638"/>
            <a:ext cx="7257289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8" y="1447800"/>
            <a:ext cx="5562601" cy="5410200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It </a:t>
            </a:r>
            <a:r>
              <a:rPr lang="en-US" dirty="0"/>
              <a:t>is the microscopic drifting animal component of planktons in the aquatic systems. </a:t>
            </a:r>
            <a:endParaRPr lang="en-US" dirty="0" smtClean="0"/>
          </a:p>
          <a:p>
            <a:pPr marL="82296" indent="0" algn="l" rtl="0">
              <a:buNone/>
            </a:pPr>
            <a:endParaRPr lang="en-US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2296" indent="0" algn="l" rtl="0">
              <a:buNone/>
            </a:pP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</a:t>
            </a:r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zooplankton belong to 3 major groups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1) Protozoa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2) Rotifera</a:t>
            </a:r>
          </a:p>
          <a:p>
            <a:pPr marL="82296" indent="0" algn="l" rtl="0">
              <a:buNone/>
            </a:pPr>
            <a:r>
              <a:rPr lang="en-US" dirty="0" smtClean="0"/>
              <a:t>3)</a:t>
            </a:r>
            <a:r>
              <a:rPr lang="en-US" dirty="0" err="1" smtClean="0"/>
              <a:t>Cladocera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4)  </a:t>
            </a:r>
            <a:r>
              <a:rPr lang="en-US" dirty="0" err="1"/>
              <a:t>Copepoda</a:t>
            </a:r>
            <a:r>
              <a:rPr lang="en-US" dirty="0"/>
              <a:t> are most </a:t>
            </a:r>
            <a:r>
              <a:rPr lang="en-US" dirty="0" smtClean="0"/>
              <a:t>common.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They </a:t>
            </a:r>
            <a:r>
              <a:rPr lang="en-US" dirty="0"/>
              <a:t>can also be larger organisms like fish larva, insect larva or jellyfish</a:t>
            </a:r>
            <a:br>
              <a:rPr lang="en-US" dirty="0"/>
            </a:br>
            <a:endParaRPr lang="ar-SA" dirty="0"/>
          </a:p>
        </p:txBody>
      </p:sp>
      <p:pic>
        <p:nvPicPr>
          <p:cNvPr id="6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8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1048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www.micromagus.net/animalcules/cladocera/Bosminidae/bosmina_longirostris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429000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eoclad.biotupe.org/daphni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32766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209800"/>
            <a:ext cx="19812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Daphnia</a:t>
            </a:r>
          </a:p>
          <a:p>
            <a:endParaRPr lang="ar-SA" dirty="0"/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9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274638"/>
            <a:ext cx="7257288" cy="792162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4-Copepods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524000"/>
            <a:ext cx="4724400" cy="5181600"/>
          </a:xfrm>
        </p:spPr>
        <p:txBody>
          <a:bodyPr>
            <a:normAutofit fontScale="92500"/>
          </a:bodyPr>
          <a:lstStyle/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S</a:t>
            </a:r>
            <a:r>
              <a:rPr lang="en-US" dirty="0" smtClean="0"/>
              <a:t>mall crustaceans found </a:t>
            </a:r>
            <a:r>
              <a:rPr lang="en-US" dirty="0"/>
              <a:t>in the sea and nearly every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freshwater habitat.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ypically </a:t>
            </a:r>
            <a:r>
              <a:rPr lang="en-US" dirty="0">
                <a:latin typeface="Calibri" pitchFamily="34" charset="0"/>
              </a:rPr>
              <a:t>1 to 2 </a:t>
            </a:r>
            <a:r>
              <a:rPr lang="en-US" dirty="0" smtClean="0">
                <a:latin typeface="Calibri" pitchFamily="34" charset="0"/>
              </a:rPr>
              <a:t>mm.(0.04 </a:t>
            </a:r>
            <a:r>
              <a:rPr lang="en-US" dirty="0">
                <a:latin typeface="Calibri" pitchFamily="34" charset="0"/>
              </a:rPr>
              <a:t>to 0.08 in) long, with a teardrop shaped </a:t>
            </a:r>
            <a:r>
              <a:rPr lang="en-US" dirty="0" smtClean="0">
                <a:latin typeface="Calibri" pitchFamily="34" charset="0"/>
              </a:rPr>
              <a:t>body. 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>
                <a:latin typeface="Calibri" pitchFamily="34" charset="0"/>
              </a:rPr>
              <a:t>H</a:t>
            </a:r>
            <a:r>
              <a:rPr lang="en-US" dirty="0" smtClean="0">
                <a:latin typeface="Calibri" pitchFamily="34" charset="0"/>
              </a:rPr>
              <a:t>ave </a:t>
            </a:r>
            <a:r>
              <a:rPr lang="en-US" dirty="0">
                <a:latin typeface="Calibri" pitchFamily="34" charset="0"/>
              </a:rPr>
              <a:t>an </a:t>
            </a:r>
            <a:r>
              <a:rPr lang="en-US" dirty="0" smtClean="0">
                <a:latin typeface="Calibri" pitchFamily="34" charset="0"/>
              </a:rPr>
              <a:t>exoskeleton.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</a:rPr>
              <a:t>possess </a:t>
            </a:r>
            <a:r>
              <a:rPr lang="en-US" dirty="0">
                <a:latin typeface="Calibri" pitchFamily="34" charset="0"/>
              </a:rPr>
              <a:t>two pairs of </a:t>
            </a:r>
            <a:r>
              <a:rPr lang="en-US" dirty="0" smtClean="0">
                <a:latin typeface="Calibri" pitchFamily="34" charset="0"/>
              </a:rPr>
              <a:t>antenna; </a:t>
            </a:r>
            <a:r>
              <a:rPr lang="en-US" dirty="0">
                <a:latin typeface="Calibri" pitchFamily="34" charset="0"/>
              </a:rPr>
              <a:t>the first pair are often long.</a:t>
            </a:r>
          </a:p>
          <a:p>
            <a:pPr algn="l" rtl="0"/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sahfos.ac.uk/education/images/education/a_level/Images/Copepod%20mor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9718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104887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upload.wikimedia.org/wikipedia/commons/4/44/Cyclo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501" y="11430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www.sfrc.ufl.edu/planktonweb/mysite10/Cyclo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47237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286000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Arial" pitchFamily="34" charset="0"/>
              </a:rPr>
              <a:t>Cyclops</a:t>
            </a:r>
            <a:endParaRPr lang="ar-S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/>
              <a:t>OSTRACODA(Mussel or Seed Shrimps)</a:t>
            </a:r>
            <a:br>
              <a:rPr lang="en-US" sz="3200" dirty="0"/>
            </a:b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447800"/>
            <a:ext cx="4114800" cy="5257800"/>
          </a:xfrm>
        </p:spPr>
        <p:txBody>
          <a:bodyPr>
            <a:normAutofit fontScale="77500" lnSpcReduction="20000"/>
          </a:bodyPr>
          <a:lstStyle/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 Small </a:t>
            </a:r>
            <a:r>
              <a:rPr lang="en-US" dirty="0"/>
              <a:t>crustaceans 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Body </a:t>
            </a:r>
            <a:r>
              <a:rPr lang="en-US" dirty="0"/>
              <a:t>is completely enclosed in the bivalve carapace </a:t>
            </a:r>
            <a:r>
              <a:rPr lang="en-US" dirty="0" smtClean="0"/>
              <a:t>shell.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Outer </a:t>
            </a:r>
            <a:r>
              <a:rPr lang="en-US" dirty="0"/>
              <a:t>wall is smooth or variously ornamented and colored 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It </a:t>
            </a:r>
            <a:r>
              <a:rPr lang="en-US" dirty="0"/>
              <a:t>is impregnated  with calcium carbonate </a:t>
            </a:r>
            <a:r>
              <a:rPr lang="en-US" dirty="0" smtClean="0"/>
              <a:t>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Head </a:t>
            </a:r>
            <a:r>
              <a:rPr lang="en-US" dirty="0"/>
              <a:t>region is very large and the trunk </a:t>
            </a:r>
            <a:r>
              <a:rPr lang="en-US" dirty="0" smtClean="0"/>
              <a:t>reduced.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Eye </a:t>
            </a:r>
            <a:r>
              <a:rPr lang="en-US" dirty="0"/>
              <a:t>is visible through the shell single or double ,sometimes absent .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people.mokk.bme.hu/~daniel/Heni/regebbi/014%20%20als%F3bbr.%20Crustacea/020%20%23%23%23%20kagyl%F3sr%E1kok%20(Ostracoda)%20szerveze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784209" cy="58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274638"/>
            <a:ext cx="7257288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 microscope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romunov.blogsome.com/images/ostrac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905" y="1371600"/>
            <a:ext cx="3990975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strac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191000"/>
            <a:ext cx="3305175" cy="259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438400"/>
            <a:ext cx="236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Ostracoda</a:t>
            </a:r>
            <a:endParaRPr lang="ar-S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faizscientific.com/faizhtml/images/hello-kitty-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162" y="22421"/>
            <a:ext cx="2076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0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9708" y="5381626"/>
            <a:ext cx="745644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Representative zooplankton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(a) Foraminifera. 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Dinoflagellate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(c) ciliate. (d) Ctenophore. (e) Cnidarian (scyphozoan jellyfish). (f) Rotifer. (g)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Cladoceran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(h) Copepod.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Gastropod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mollusc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)veliger larva. (j)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Chaetognath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(k) Insect larva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Chaoborus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7" name="Picture 2" descr="http://accessscience.com/loadBinary.aspx?filename=756950FG0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838" y="152400"/>
            <a:ext cx="51816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divineopeningswithrox.com/wp-content/uploads/2012/08/thank-you-from-the-sea-of-kind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56"/>
            <a:ext cx="9144000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6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ameskennard.com/files/gimgs/illustration/zooplank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7422"/>
            <a:ext cx="2241452" cy="22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400" b="1" dirty="0">
                <a:solidFill>
                  <a:srgbClr val="FF0000"/>
                </a:solidFill>
              </a:rPr>
              <a:t>Importance of Zooplankton </a:t>
            </a:r>
            <a:r>
              <a:rPr lang="en-US" sz="4400" b="1" dirty="0" smtClean="0">
                <a:solidFill>
                  <a:srgbClr val="FF0000"/>
                </a:solidFill>
              </a:rPr>
              <a:t>in the </a:t>
            </a:r>
            <a:r>
              <a:rPr lang="en-US" sz="4400" b="1" dirty="0">
                <a:solidFill>
                  <a:srgbClr val="FF0000"/>
                </a:solidFill>
              </a:rPr>
              <a:t>aquatic </a:t>
            </a:r>
            <a:r>
              <a:rPr lang="en-US" sz="4400" b="1" dirty="0" smtClean="0">
                <a:solidFill>
                  <a:srgbClr val="FF0000"/>
                </a:solidFill>
              </a:rPr>
              <a:t>environment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638799" cy="5257800"/>
          </a:xfrm>
        </p:spPr>
        <p:txBody>
          <a:bodyPr/>
          <a:lstStyle/>
          <a:p>
            <a:pPr marL="82296" indent="0" algn="l" rtl="0">
              <a:buNone/>
            </a:pPr>
            <a:endParaRPr lang="en-US" dirty="0" smtClean="0"/>
          </a:p>
          <a:p>
            <a:pPr marL="82296" indent="0" algn="l" rtl="0">
              <a:buNone/>
            </a:pPr>
            <a:r>
              <a:rPr lang="en-US" dirty="0" smtClean="0"/>
              <a:t>1- zooplankton </a:t>
            </a:r>
            <a:r>
              <a:rPr lang="en-US" dirty="0"/>
              <a:t>play a role in aquatic food webs, as a resource for consumers on higher trophic levels (including </a:t>
            </a:r>
            <a:r>
              <a:rPr lang="en-US" dirty="0" smtClean="0"/>
              <a:t>fish).</a:t>
            </a:r>
          </a:p>
          <a:p>
            <a:pPr marL="82296" indent="0" algn="l" rtl="0">
              <a:buNone/>
            </a:pPr>
            <a:r>
              <a:rPr lang="en-US" dirty="0" smtClean="0"/>
              <a:t>2- Act as </a:t>
            </a:r>
            <a:r>
              <a:rPr lang="en-US" dirty="0"/>
              <a:t>a conduit for packaging the organic material in the biological pump. </a:t>
            </a:r>
          </a:p>
          <a:p>
            <a:pPr algn="l" rtl="0"/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8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Characteristics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334000" cy="5257800"/>
          </a:xfrm>
        </p:spPr>
        <p:txBody>
          <a:bodyPr>
            <a:normAutofit fontScale="92500"/>
          </a:bodyPr>
          <a:lstStyle/>
          <a:p>
            <a:pPr marL="82296" indent="0" algn="l" rtl="0">
              <a:buNone/>
            </a:pPr>
            <a:r>
              <a:rPr lang="en-US" sz="2800" dirty="0" smtClean="0"/>
              <a:t>1- Armored </a:t>
            </a:r>
            <a:r>
              <a:rPr lang="en-US" sz="2800" dirty="0"/>
              <a:t>with </a:t>
            </a:r>
            <a:r>
              <a:rPr lang="en-US" sz="2800" dirty="0" smtClean="0"/>
              <a:t>spines.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2- The ability of movement </a:t>
            </a:r>
            <a:r>
              <a:rPr lang="en-US" sz="2800" dirty="0" smtClean="0"/>
              <a:t>for :-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dirty="0"/>
              <a:t>E</a:t>
            </a:r>
            <a:r>
              <a:rPr lang="en-US" sz="2800" dirty="0" smtClean="0"/>
              <a:t>ffective defense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dirty="0"/>
              <a:t>S</a:t>
            </a:r>
            <a:r>
              <a:rPr lang="en-US" sz="2800" dirty="0" smtClean="0"/>
              <a:t>earch </a:t>
            </a:r>
            <a:r>
              <a:rPr lang="en-US" sz="2800" dirty="0"/>
              <a:t>and feed upon </a:t>
            </a:r>
            <a:r>
              <a:rPr lang="en-US" sz="2800" dirty="0" smtClean="0"/>
              <a:t>the phytoplankton.</a:t>
            </a:r>
          </a:p>
          <a:p>
            <a:pPr marL="82296" indent="0" algn="l" rtl="0">
              <a:buNone/>
            </a:pPr>
            <a:r>
              <a:rPr lang="en-US" sz="2800" dirty="0" smtClean="0"/>
              <a:t>3- They form an </a:t>
            </a:r>
            <a:r>
              <a:rPr lang="en-US" sz="2800" dirty="0"/>
              <a:t>important link between primary producers and consumers of higher order in aquatic food webs</a:t>
            </a:r>
            <a:r>
              <a:rPr lang="en-US" sz="2800" dirty="0" smtClean="0"/>
              <a:t>.</a:t>
            </a:r>
          </a:p>
          <a:p>
            <a:pPr marL="82296" indent="0" algn="l" rtl="0">
              <a:buNone/>
            </a:pPr>
            <a:r>
              <a:rPr lang="en-US" sz="2800" dirty="0" smtClean="0"/>
              <a:t>4- Primarily </a:t>
            </a:r>
            <a:r>
              <a:rPr lang="en-US" sz="2800" dirty="0"/>
              <a:t>found in surface waters where food resources (phytoplankton or other zooplankton) are abundant.</a:t>
            </a:r>
            <a:endParaRPr lang="en-US" sz="2800" dirty="0" smtClean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eratella_cochlearis.JPG                                       0008C2F8Macintosh HD 1.2Ghz            BCFC5C7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0" y="1447800"/>
            <a:ext cx="2514600" cy="1977389"/>
          </a:xfrm>
          <a:prstGeom prst="rect">
            <a:avLst/>
          </a:prstGeom>
        </p:spPr>
      </p:pic>
      <p:pic>
        <p:nvPicPr>
          <p:cNvPr id="7" name="Picture 4" descr="brachionus,reduc..jpg                                          0008C2F8Macintosh HD 1.2Ghz            BCFC5C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31855" y="3657600"/>
            <a:ext cx="2209800" cy="24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8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1) Protozoa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638799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Protozoa</a:t>
            </a:r>
            <a:r>
              <a:rPr lang="en-US" sz="2800" dirty="0"/>
              <a:t> </a:t>
            </a:r>
            <a:r>
              <a:rPr lang="en-US" sz="2800" dirty="0" smtClean="0"/>
              <a:t>are unicellular eukaryotic organisms.</a:t>
            </a:r>
            <a:r>
              <a:rPr lang="en-US" sz="2800" dirty="0"/>
              <a:t> </a:t>
            </a:r>
            <a:endParaRPr lang="en-US" sz="2800" dirty="0" smtClean="0"/>
          </a:p>
          <a:p>
            <a:pPr algn="l" rtl="0"/>
            <a:r>
              <a:rPr lang="en-US" sz="2800" dirty="0"/>
              <a:t> </a:t>
            </a:r>
            <a:r>
              <a:rPr lang="en-US" sz="2800" dirty="0" smtClean="0"/>
              <a:t>Many </a:t>
            </a:r>
            <a:r>
              <a:rPr lang="en-US" sz="2800" dirty="0"/>
              <a:t>of which are </a:t>
            </a:r>
            <a:r>
              <a:rPr lang="en-US" sz="2800" dirty="0" smtClean="0">
                <a:hlinkClick r:id="rId2" tooltip="Motile"/>
              </a:rPr>
              <a:t>motile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Originally</a:t>
            </a:r>
            <a:r>
              <a:rPr lang="en-US" sz="2800" dirty="0"/>
              <a:t>, </a:t>
            </a:r>
            <a:r>
              <a:rPr lang="en-US" sz="2800" b="1" dirty="0"/>
              <a:t>protozoa</a:t>
            </a:r>
            <a:r>
              <a:rPr lang="en-US" sz="2800" dirty="0"/>
              <a:t> had been defined as </a:t>
            </a:r>
            <a:r>
              <a:rPr lang="en-US" sz="2800" dirty="0" smtClean="0"/>
              <a:t>unicellular </a:t>
            </a:r>
            <a:r>
              <a:rPr lang="en-US" sz="2800" dirty="0" err="1" smtClean="0"/>
              <a:t>protist</a:t>
            </a:r>
            <a:r>
              <a:rPr lang="en-US" sz="2800" dirty="0"/>
              <a:t> with </a:t>
            </a:r>
            <a:r>
              <a:rPr lang="en-US" sz="2800" dirty="0" smtClean="0"/>
              <a:t>animal-like </a:t>
            </a:r>
            <a:r>
              <a:rPr lang="en-US" sz="2800" dirty="0"/>
              <a:t>behavior, e.g., </a:t>
            </a:r>
            <a:r>
              <a:rPr lang="en-US" sz="2800" dirty="0" smtClean="0"/>
              <a:t>movement. </a:t>
            </a:r>
          </a:p>
          <a:p>
            <a:pPr algn="l" rtl="0"/>
            <a:r>
              <a:rPr lang="en-US" sz="2800" dirty="0" smtClean="0"/>
              <a:t>Protozoa </a:t>
            </a:r>
            <a:r>
              <a:rPr lang="en-US" sz="2800" dirty="0"/>
              <a:t>were regarded as the partner group of </a:t>
            </a:r>
            <a:r>
              <a:rPr lang="en-US" sz="2800" dirty="0" err="1"/>
              <a:t>protists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 err="1" smtClean="0"/>
              <a:t>protophyta</a:t>
            </a:r>
            <a:r>
              <a:rPr lang="en-US" sz="2800" dirty="0"/>
              <a:t> </a:t>
            </a:r>
            <a:r>
              <a:rPr lang="en-US" sz="2800" dirty="0" smtClean="0"/>
              <a:t>, </a:t>
            </a:r>
            <a:r>
              <a:rPr lang="en-US" sz="2800" dirty="0"/>
              <a:t>which have plant-like </a:t>
            </a:r>
            <a:r>
              <a:rPr lang="en-US" sz="2800" dirty="0" err="1"/>
              <a:t>behaviour</a:t>
            </a:r>
            <a:r>
              <a:rPr lang="en-US" sz="2800" dirty="0"/>
              <a:t>, e.g., </a:t>
            </a:r>
            <a:r>
              <a:rPr lang="en-US" sz="2800" dirty="0">
                <a:hlinkClick r:id="rId3" tooltip="Photosynthesis"/>
              </a:rPr>
              <a:t>photosynthesis</a:t>
            </a:r>
            <a:r>
              <a:rPr lang="en-US" sz="2800" dirty="0"/>
              <a:t>.</a:t>
            </a:r>
            <a:endParaRPr lang="ar-SA" sz="2800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microbiologyonline.org.uk/themed/sgm/img/slideshows/3.1.5_protozoa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751" y="152400"/>
            <a:ext cx="3075907" cy="203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Characteristics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4953001" cy="5410200"/>
          </a:xfrm>
        </p:spPr>
        <p:txBody>
          <a:bodyPr>
            <a:normAutofit lnSpcReduction="10000"/>
          </a:bodyPr>
          <a:lstStyle/>
          <a:p>
            <a:pPr marL="82296" indent="0" algn="l" rtl="0">
              <a:buNone/>
            </a:pPr>
            <a:r>
              <a:rPr lang="en-US" sz="2800" dirty="0" smtClean="0"/>
              <a:t>1- The </a:t>
            </a:r>
            <a:r>
              <a:rPr lang="en-US" sz="2800" dirty="0"/>
              <a:t>inner portion the body is called the </a:t>
            </a:r>
            <a:r>
              <a:rPr lang="en-US" sz="2800" i="1" dirty="0" smtClean="0"/>
              <a:t>endoplasm. </a:t>
            </a:r>
          </a:p>
          <a:p>
            <a:pPr marL="82296" indent="0" algn="l" rtl="0">
              <a:buNone/>
            </a:pPr>
            <a:r>
              <a:rPr lang="en-US" sz="2800" i="1" dirty="0" smtClean="0"/>
              <a:t>2- </a:t>
            </a:r>
            <a:r>
              <a:rPr lang="en-US" sz="2800" dirty="0" smtClean="0"/>
              <a:t>The </a:t>
            </a:r>
            <a:r>
              <a:rPr lang="en-US" sz="2800" i="1" dirty="0" err="1"/>
              <a:t>ectoplast</a:t>
            </a:r>
            <a:r>
              <a:rPr lang="en-US" sz="2800" i="1" dirty="0"/>
              <a:t>, </a:t>
            </a:r>
            <a:r>
              <a:rPr lang="en-US" sz="2800" dirty="0"/>
              <a:t>secretes the outer definite membrane ,the </a:t>
            </a:r>
            <a:r>
              <a:rPr lang="en-US" sz="2800" i="1" dirty="0"/>
              <a:t>pellicle </a:t>
            </a:r>
            <a:r>
              <a:rPr lang="en-US" sz="2800" dirty="0"/>
              <a:t>in some members.</a:t>
            </a:r>
            <a:br>
              <a:rPr lang="en-US" sz="2800" dirty="0"/>
            </a:br>
            <a:r>
              <a:rPr lang="en-US" sz="2800" dirty="0" smtClean="0"/>
              <a:t>3- Locomotion </a:t>
            </a:r>
            <a:r>
              <a:rPr lang="en-US" sz="2800" dirty="0"/>
              <a:t>takes place </a:t>
            </a:r>
            <a:r>
              <a:rPr lang="en-US" sz="2800" dirty="0" smtClean="0"/>
              <a:t>either with the </a:t>
            </a:r>
            <a:r>
              <a:rPr lang="en-US" sz="2800" i="1" dirty="0"/>
              <a:t>pseudopodia </a:t>
            </a:r>
            <a:r>
              <a:rPr lang="en-US" sz="2800" dirty="0"/>
              <a:t>or with the help of cilia or flagella</a:t>
            </a:r>
            <a:r>
              <a:rPr lang="en-US" sz="2800" dirty="0" smtClean="0"/>
              <a:t>.</a:t>
            </a:r>
          </a:p>
          <a:p>
            <a:pPr marL="82296" indent="0" algn="l" rtl="0">
              <a:buNone/>
            </a:pPr>
            <a:r>
              <a:rPr lang="en-US" sz="2800" dirty="0" smtClean="0"/>
              <a:t>4- </a:t>
            </a:r>
            <a:r>
              <a:rPr lang="en-US" sz="2800" dirty="0"/>
              <a:t>Food particles are directly   ingested either from the surface of the body or through definite mouth </a:t>
            </a:r>
            <a:br>
              <a:rPr lang="en-US" sz="2800" dirty="0"/>
            </a:br>
            <a:endParaRPr lang="ar-SA" sz="2800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artage.org.lb/en/themes/sciences/botanicalsciences/majordivisions/kingdomprotista/Protists/pseudop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webmd.boots.com/dtmcms/live/webmd_uk/consumer_assets/site_images/articles/health_tools/bronchitis_slideshow/getty_rm_photo_of_cilia_in_l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000500"/>
            <a:ext cx="247286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0198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cilia</a:t>
            </a:r>
            <a:endParaRPr lang="ar-S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6670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2667000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smtClean="0"/>
              <a:t>Pseudopodia</a:t>
            </a:r>
          </a:p>
          <a:p>
            <a:r>
              <a:rPr lang="en-US" b="1" i="1" dirty="0" err="1" smtClean="0"/>
              <a:t>apper</a:t>
            </a:r>
            <a:r>
              <a:rPr lang="en-US" b="1" i="1" dirty="0" smtClean="0"/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xmlns="" val="15202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Characteristics cont.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946" y="1295400"/>
            <a:ext cx="4724400" cy="5257800"/>
          </a:xfrm>
        </p:spPr>
        <p:txBody>
          <a:bodyPr>
            <a:normAutofit fontScale="92500" lnSpcReduction="20000"/>
          </a:bodyPr>
          <a:lstStyle/>
          <a:p>
            <a:pPr marL="82296" indent="0" algn="l" rtl="0">
              <a:buNone/>
            </a:pPr>
            <a:r>
              <a:rPr lang="en-US" dirty="0" smtClean="0"/>
              <a:t>5- In </a:t>
            </a:r>
            <a:r>
              <a:rPr lang="en-US" dirty="0"/>
              <a:t>higher forms contractile </a:t>
            </a:r>
            <a:r>
              <a:rPr lang="en-US" dirty="0" smtClean="0"/>
              <a:t>vacuole opens </a:t>
            </a:r>
            <a:r>
              <a:rPr lang="en-US" dirty="0"/>
              <a:t>to the exterior through temporary opening in the ectoplasm </a:t>
            </a: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In </a:t>
            </a:r>
            <a:r>
              <a:rPr lang="en-US" dirty="0"/>
              <a:t>some members indigestible food is thrown out through an (anal) opening, which a permanent </a:t>
            </a:r>
            <a:r>
              <a:rPr lang="en-US" dirty="0" smtClean="0"/>
              <a:t>structure.</a:t>
            </a:r>
          </a:p>
          <a:p>
            <a:pPr marL="82296" indent="0" algn="l" rtl="0">
              <a:buNone/>
            </a:pPr>
            <a:r>
              <a:rPr lang="en-US" dirty="0" smtClean="0"/>
              <a:t>6- Most </a:t>
            </a:r>
            <a:r>
              <a:rPr lang="en-US" dirty="0"/>
              <a:t>Reproduction either takes place by binary fission or multiple fission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2.bp.blogspot.com/-YEd2_uE-_pg/TyUfYKEtKzI/AAAAAAAAADU/fEYi4eZUzDo/s1600/amoeba-fission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464" y="894580"/>
            <a:ext cx="2971800" cy="3752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9864" y="4856980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fission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ameskennard.com/files/gimgs/illustration/zooplank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7422"/>
            <a:ext cx="2241452" cy="22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Protozoa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638799" cy="5257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Divided </a:t>
            </a:r>
            <a:r>
              <a:rPr lang="en-US" dirty="0"/>
              <a:t>into four classes, namely </a:t>
            </a:r>
            <a:br>
              <a:rPr lang="en-US" dirty="0"/>
            </a:br>
            <a:r>
              <a:rPr lang="en-US" dirty="0" smtClean="0"/>
              <a:t>1- Flagellata (</a:t>
            </a:r>
            <a:r>
              <a:rPr lang="en-US" dirty="0" err="1"/>
              <a:t>Mastigophora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2-Sporozoa,</a:t>
            </a:r>
            <a:br>
              <a:rPr lang="en-US" dirty="0"/>
            </a:br>
            <a:r>
              <a:rPr lang="en-US" dirty="0"/>
              <a:t>3-Rhizopoda </a:t>
            </a:r>
            <a:br>
              <a:rPr lang="en-US" dirty="0"/>
            </a:br>
            <a:r>
              <a:rPr lang="en-US" dirty="0"/>
              <a:t>4- </a:t>
            </a:r>
            <a:r>
              <a:rPr lang="en-US" dirty="0" err="1"/>
              <a:t>Ciliata</a:t>
            </a:r>
            <a:r>
              <a:rPr lang="en-US" dirty="0"/>
              <a:t> (</a:t>
            </a:r>
            <a:r>
              <a:rPr lang="en-US" dirty="0" err="1"/>
              <a:t>Ciliophora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5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7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Order:- </a:t>
            </a:r>
            <a:r>
              <a:rPr lang="en-US" dirty="0" err="1" smtClean="0"/>
              <a:t>Tubulinida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Family:- </a:t>
            </a:r>
            <a:r>
              <a:rPr lang="en-US" dirty="0" err="1" smtClean="0"/>
              <a:t>Amoebidae</a:t>
            </a:r>
            <a:endParaRPr lang="ar-SA" dirty="0"/>
          </a:p>
        </p:txBody>
      </p:sp>
      <p:pic>
        <p:nvPicPr>
          <p:cNvPr id="5122" name="Picture 2" descr="http://www.arcticoacruise.org/wp-content/uploads/2012/06/plankton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378"/>
            <a:ext cx="1676399" cy="69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399" y="1447800"/>
            <a:ext cx="4648202" cy="54102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Ex:- Amoeba 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Body shape </a:t>
            </a:r>
            <a:r>
              <a:rPr lang="en-US" dirty="0" smtClean="0"/>
              <a:t>irregular.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Have  pseudopodia</a:t>
            </a:r>
          </a:p>
          <a:p>
            <a:pPr marL="596646" indent="-514350" algn="l" rtl="0">
              <a:buFont typeface="+mj-lt"/>
              <a:buAutoNum type="arabicParenR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body with </a:t>
            </a:r>
            <a:r>
              <a:rPr lang="en-US" dirty="0" err="1"/>
              <a:t>ecto</a:t>
            </a:r>
            <a:r>
              <a:rPr lang="en-US" dirty="0"/>
              <a:t> and </a:t>
            </a:r>
            <a:r>
              <a:rPr lang="en-US" dirty="0" err="1"/>
              <a:t>endplasm</a:t>
            </a:r>
            <a:r>
              <a:rPr lang="en-US" dirty="0"/>
              <a:t>. </a:t>
            </a:r>
            <a:endParaRPr lang="en-US" dirty="0" smtClean="0"/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Without </a:t>
            </a:r>
            <a:r>
              <a:rPr lang="en-US" dirty="0"/>
              <a:t>shell or </a:t>
            </a:r>
            <a:r>
              <a:rPr lang="en-US" dirty="0" err="1"/>
              <a:t>pellicle,covered</a:t>
            </a:r>
            <a:r>
              <a:rPr lang="en-US" dirty="0"/>
              <a:t> with </a:t>
            </a:r>
            <a:r>
              <a:rPr lang="en-US" dirty="0" err="1" smtClean="0"/>
              <a:t>plasmalemma</a:t>
            </a:r>
            <a:endParaRPr lang="en-US" dirty="0" smtClean="0"/>
          </a:p>
          <a:p>
            <a:pPr marL="596646" indent="-514350" algn="l" rtl="0">
              <a:buFont typeface="+mj-lt"/>
              <a:buAutoNum type="arabicParenR"/>
            </a:pPr>
            <a:r>
              <a:rPr lang="en-US" dirty="0" err="1" smtClean="0"/>
              <a:t>Uni</a:t>
            </a:r>
            <a:r>
              <a:rPr lang="en-US" dirty="0" smtClean="0"/>
              <a:t>-or </a:t>
            </a:r>
            <a:r>
              <a:rPr lang="en-US" dirty="0" err="1"/>
              <a:t>binucleate</a:t>
            </a:r>
            <a:r>
              <a:rPr lang="en-US" dirty="0"/>
              <a:t> .</a:t>
            </a:r>
            <a:endParaRPr lang="en-US" dirty="0" smtClean="0"/>
          </a:p>
          <a:p>
            <a:pPr marL="596646" indent="-514350" algn="l" rtl="0">
              <a:buFont typeface="+mj-lt"/>
              <a:buAutoNum type="arabicParenR"/>
            </a:pPr>
            <a:r>
              <a:rPr lang="en-US" dirty="0" smtClean="0"/>
              <a:t>single </a:t>
            </a:r>
            <a:r>
              <a:rPr lang="en-US" dirty="0"/>
              <a:t>contractile and food vacuoles</a:t>
            </a:r>
            <a:endParaRPr lang="ar-SA" dirty="0"/>
          </a:p>
        </p:txBody>
      </p:sp>
      <p:pic>
        <p:nvPicPr>
          <p:cNvPr id="14338" name="Picture 2" descr="http://classes.midlandstech.edu/carterp/Courses/bio101/labquiz2/amoeboid%20protzo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304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03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714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Zooplankton</vt:lpstr>
      <vt:lpstr>Introduction </vt:lpstr>
      <vt:lpstr>Importance of Zooplankton in the aquatic environment</vt:lpstr>
      <vt:lpstr>Characteristics </vt:lpstr>
      <vt:lpstr>1) Protozoa </vt:lpstr>
      <vt:lpstr>Characteristics </vt:lpstr>
      <vt:lpstr>Characteristics cont.</vt:lpstr>
      <vt:lpstr>Protozoa</vt:lpstr>
      <vt:lpstr>Order:- Tubulinida Family:- Amoebidae</vt:lpstr>
      <vt:lpstr>Under microscope</vt:lpstr>
      <vt:lpstr>Order: Trichostomina  Family: Paramecidae</vt:lpstr>
      <vt:lpstr>Under microscope</vt:lpstr>
      <vt:lpstr>Order:- Sessilida Family:- Vorticellidae</vt:lpstr>
      <vt:lpstr>Under microscope</vt:lpstr>
      <vt:lpstr>2) Rotifera</vt:lpstr>
      <vt:lpstr>Rotifera cont.</vt:lpstr>
      <vt:lpstr>Ex: Brachionus</vt:lpstr>
      <vt:lpstr>Under microscope </vt:lpstr>
      <vt:lpstr>3- Cladocera (Water –Fleas) </vt:lpstr>
      <vt:lpstr>Under microscope </vt:lpstr>
      <vt:lpstr>4-Copepods</vt:lpstr>
      <vt:lpstr>Under microscope </vt:lpstr>
      <vt:lpstr>OSTRACODA(Mussel or Seed Shrimps) </vt:lpstr>
      <vt:lpstr>Under microscope 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Zooplankton</dc:title>
  <dc:creator>Hamdy</dc:creator>
  <cp:lastModifiedBy>hesalobaid</cp:lastModifiedBy>
  <cp:revision>41</cp:revision>
  <dcterms:created xsi:type="dcterms:W3CDTF">2006-08-16T00:00:00Z</dcterms:created>
  <dcterms:modified xsi:type="dcterms:W3CDTF">2012-09-30T05:20:16Z</dcterms:modified>
</cp:coreProperties>
</file>