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1"/>
  </p:sldMasterIdLst>
  <p:notesMasterIdLst>
    <p:notesMasterId r:id="rId41"/>
  </p:notesMasterIdLst>
  <p:sldIdLst>
    <p:sldId id="256" r:id="rId2"/>
    <p:sldId id="295" r:id="rId3"/>
    <p:sldId id="271" r:id="rId4"/>
    <p:sldId id="301" r:id="rId5"/>
    <p:sldId id="294" r:id="rId6"/>
    <p:sldId id="272" r:id="rId7"/>
    <p:sldId id="273" r:id="rId8"/>
    <p:sldId id="274" r:id="rId9"/>
    <p:sldId id="276" r:id="rId10"/>
    <p:sldId id="278" r:id="rId11"/>
    <p:sldId id="279" r:id="rId12"/>
    <p:sldId id="280" r:id="rId13"/>
    <p:sldId id="281" r:id="rId14"/>
    <p:sldId id="282" r:id="rId15"/>
    <p:sldId id="283" r:id="rId16"/>
    <p:sldId id="284" r:id="rId17"/>
    <p:sldId id="285" r:id="rId18"/>
    <p:sldId id="304" r:id="rId19"/>
    <p:sldId id="286" r:id="rId20"/>
    <p:sldId id="297" r:id="rId21"/>
    <p:sldId id="318" r:id="rId22"/>
    <p:sldId id="305" r:id="rId23"/>
    <p:sldId id="306" r:id="rId24"/>
    <p:sldId id="307" r:id="rId25"/>
    <p:sldId id="308" r:id="rId26"/>
    <p:sldId id="309" r:id="rId27"/>
    <p:sldId id="310" r:id="rId28"/>
    <p:sldId id="311" r:id="rId29"/>
    <p:sldId id="312" r:id="rId30"/>
    <p:sldId id="313" r:id="rId31"/>
    <p:sldId id="314" r:id="rId32"/>
    <p:sldId id="315" r:id="rId33"/>
    <p:sldId id="316" r:id="rId34"/>
    <p:sldId id="317" r:id="rId35"/>
    <p:sldId id="300" r:id="rId36"/>
    <p:sldId id="322" r:id="rId37"/>
    <p:sldId id="319" r:id="rId38"/>
    <p:sldId id="320" r:id="rId39"/>
    <p:sldId id="321"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245" autoAdjust="0"/>
  </p:normalViewPr>
  <p:slideViewPr>
    <p:cSldViewPr snapToGrid="0" snapToObjects="1">
      <p:cViewPr varScale="1">
        <p:scale>
          <a:sx n="62" d="100"/>
          <a:sy n="62" d="100"/>
        </p:scale>
        <p:origin x="-179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13F8AD-EE29-AF42-B31A-800AD04C16A2}" type="datetimeFigureOut">
              <a:rPr lang="en-US" smtClean="0"/>
              <a:t>1/15/19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0A913C-77F7-444F-9C62-E8104AB0F1BF}" type="slidenum">
              <a:rPr lang="en-US" smtClean="0"/>
              <a:t>‹#›</a:t>
            </a:fld>
            <a:endParaRPr lang="en-US"/>
          </a:p>
        </p:txBody>
      </p:sp>
    </p:spTree>
    <p:extLst>
      <p:ext uri="{BB962C8B-B14F-4D97-AF65-F5344CB8AC3E}">
        <p14:creationId xmlns:p14="http://schemas.microsoft.com/office/powerpoint/2010/main" val="15264336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defRPr>
            </a:lvl1pPr>
            <a:lvl2pPr marL="729057" indent="-280406" defTabSz="886397">
              <a:defRPr sz="2400">
                <a:solidFill>
                  <a:schemeClr val="tx1"/>
                </a:solidFill>
                <a:latin typeface="Arial" charset="0"/>
              </a:defRPr>
            </a:lvl2pPr>
            <a:lvl3pPr marL="1121626" indent="-224325" defTabSz="886397">
              <a:defRPr sz="2400">
                <a:solidFill>
                  <a:schemeClr val="tx1"/>
                </a:solidFill>
                <a:latin typeface="Arial" charset="0"/>
              </a:defRPr>
            </a:lvl3pPr>
            <a:lvl4pPr marL="1570276" indent="-224325" defTabSz="886397">
              <a:defRPr sz="2400">
                <a:solidFill>
                  <a:schemeClr val="tx1"/>
                </a:solidFill>
                <a:latin typeface="Arial" charset="0"/>
              </a:defRPr>
            </a:lvl4pPr>
            <a:lvl5pPr marL="2018927" indent="-224325" defTabSz="886397">
              <a:defRPr sz="2400">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defRPr>
            </a:lvl9pPr>
          </a:lstStyle>
          <a:p>
            <a:fld id="{1892320F-DA54-4615-BC1F-EE9959AD431E}" type="slidenum">
              <a:rPr lang="en-US" sz="800"/>
              <a:pPr/>
              <a:t>3</a:t>
            </a:fld>
            <a:endParaRPr lang="en-US" sz="8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b="1" dirty="0" smtClean="0"/>
              <a:t>2.1.2.1  Console Access Method</a:t>
            </a:r>
          </a:p>
          <a:p>
            <a:pPr>
              <a:lnSpc>
                <a:spcPct val="80000"/>
              </a:lnSpc>
              <a:buFontTx/>
              <a:buNone/>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defRPr>
            </a:lvl1pPr>
            <a:lvl2pPr marL="729057" indent="-280406" defTabSz="886397">
              <a:defRPr sz="2400">
                <a:solidFill>
                  <a:schemeClr val="tx1"/>
                </a:solidFill>
                <a:latin typeface="Arial" charset="0"/>
              </a:defRPr>
            </a:lvl2pPr>
            <a:lvl3pPr marL="1121626" indent="-224325" defTabSz="886397">
              <a:defRPr sz="2400">
                <a:solidFill>
                  <a:schemeClr val="tx1"/>
                </a:solidFill>
                <a:latin typeface="Arial" charset="0"/>
              </a:defRPr>
            </a:lvl3pPr>
            <a:lvl4pPr marL="1570276" indent="-224325" defTabSz="886397">
              <a:defRPr sz="2400">
                <a:solidFill>
                  <a:schemeClr val="tx1"/>
                </a:solidFill>
                <a:latin typeface="Arial" charset="0"/>
              </a:defRPr>
            </a:lvl4pPr>
            <a:lvl5pPr marL="2018927" indent="-224325" defTabSz="886397">
              <a:defRPr sz="2400">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defRPr>
            </a:lvl9pPr>
          </a:lstStyle>
          <a:p>
            <a:fld id="{6F4E0352-9AC4-4BF7-8437-99DDEB68E4B8}" type="slidenum">
              <a:rPr lang="en-US" sz="800"/>
              <a:pPr/>
              <a:t>14</a:t>
            </a:fld>
            <a:endParaRPr lang="en-US" sz="8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b="1" dirty="0" smtClean="0"/>
              <a:t>2.1.4.3  Context Sensitive Help</a:t>
            </a:r>
          </a:p>
          <a:p>
            <a:r>
              <a:rPr lang="en-US" dirty="0" smtClean="0"/>
              <a:t>The IOS has several forms of help available:</a:t>
            </a:r>
          </a:p>
          <a:p>
            <a:r>
              <a:rPr lang="en-US" dirty="0" smtClean="0"/>
              <a:t>Context-sensitive help</a:t>
            </a:r>
          </a:p>
          <a:p>
            <a:r>
              <a:rPr lang="en-US" dirty="0" smtClean="0"/>
              <a:t>Command Syntax Check</a:t>
            </a:r>
          </a:p>
          <a:p>
            <a:r>
              <a:rPr lang="en-US" dirty="0" smtClean="0"/>
              <a:t>Hot Keys and Shortcuts</a:t>
            </a:r>
          </a:p>
          <a:p>
            <a:pPr>
              <a:lnSpc>
                <a:spcPct val="80000"/>
              </a:lnSpc>
              <a:buFontTx/>
              <a:buNone/>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defRPr>
            </a:lvl1pPr>
            <a:lvl2pPr marL="729057" indent="-280406" defTabSz="886397">
              <a:defRPr sz="2400">
                <a:solidFill>
                  <a:schemeClr val="tx1"/>
                </a:solidFill>
                <a:latin typeface="Arial" charset="0"/>
              </a:defRPr>
            </a:lvl2pPr>
            <a:lvl3pPr marL="1121626" indent="-224325" defTabSz="886397">
              <a:defRPr sz="2400">
                <a:solidFill>
                  <a:schemeClr val="tx1"/>
                </a:solidFill>
                <a:latin typeface="Arial" charset="0"/>
              </a:defRPr>
            </a:lvl3pPr>
            <a:lvl4pPr marL="1570276" indent="-224325" defTabSz="886397">
              <a:defRPr sz="2400">
                <a:solidFill>
                  <a:schemeClr val="tx1"/>
                </a:solidFill>
                <a:latin typeface="Arial" charset="0"/>
              </a:defRPr>
            </a:lvl4pPr>
            <a:lvl5pPr marL="2018927" indent="-224325" defTabSz="886397">
              <a:defRPr sz="2400">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defRPr>
            </a:lvl9pPr>
          </a:lstStyle>
          <a:p>
            <a:fld id="{CB17BCE3-D07B-4105-835F-C584C80D9F47}" type="slidenum">
              <a:rPr lang="en-US" sz="800"/>
              <a:pPr/>
              <a:t>15</a:t>
            </a:fld>
            <a:endParaRPr lang="en-US" sz="800"/>
          </a:p>
        </p:txBody>
      </p:sp>
      <p:sp>
        <p:nvSpPr>
          <p:cNvPr id="78851"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defRPr/>
            </a:pPr>
            <a:r>
              <a:rPr lang="en-US" b="1" dirty="0" smtClean="0"/>
              <a:t>2.1.4.4  Command Syntax Check</a:t>
            </a:r>
          </a:p>
          <a:p>
            <a:pPr>
              <a:lnSpc>
                <a:spcPct val="80000"/>
              </a:lnSpc>
              <a:buFontTx/>
              <a:buNone/>
              <a:defRPr/>
            </a:pPr>
            <a:endParaRPr lang="en-US" dirty="0" smtClean="0"/>
          </a:p>
          <a:p>
            <a:pPr>
              <a:defRPr/>
            </a:pPr>
            <a:r>
              <a:rPr lang="en-US" dirty="0" smtClean="0"/>
              <a:t>There are three different types of error messages:</a:t>
            </a:r>
          </a:p>
          <a:p>
            <a:pPr>
              <a:defRPr/>
            </a:pPr>
            <a:r>
              <a:rPr lang="en-US" dirty="0" smtClean="0"/>
              <a:t>Ambiguous command</a:t>
            </a:r>
          </a:p>
          <a:p>
            <a:pPr>
              <a:defRPr/>
            </a:pPr>
            <a:r>
              <a:rPr lang="en-US" dirty="0" smtClean="0"/>
              <a:t>Incomplete command</a:t>
            </a:r>
          </a:p>
          <a:p>
            <a:pPr>
              <a:defRPr/>
            </a:pPr>
            <a:r>
              <a:rPr lang="en-US" dirty="0" smtClean="0"/>
              <a:t>Incorrect command</a:t>
            </a:r>
          </a:p>
          <a:p>
            <a:pPr>
              <a:lnSpc>
                <a:spcPct val="80000"/>
              </a:lnSpc>
              <a:buFontTx/>
              <a:buNone/>
              <a:defRPr/>
            </a:pP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defRPr>
            </a:lvl1pPr>
            <a:lvl2pPr marL="729057" indent="-280406" defTabSz="886397">
              <a:defRPr sz="2400">
                <a:solidFill>
                  <a:schemeClr val="tx1"/>
                </a:solidFill>
                <a:latin typeface="Arial" charset="0"/>
              </a:defRPr>
            </a:lvl2pPr>
            <a:lvl3pPr marL="1121626" indent="-224325" defTabSz="886397">
              <a:defRPr sz="2400">
                <a:solidFill>
                  <a:schemeClr val="tx1"/>
                </a:solidFill>
                <a:latin typeface="Arial" charset="0"/>
              </a:defRPr>
            </a:lvl3pPr>
            <a:lvl4pPr marL="1570276" indent="-224325" defTabSz="886397">
              <a:defRPr sz="2400">
                <a:solidFill>
                  <a:schemeClr val="tx1"/>
                </a:solidFill>
                <a:latin typeface="Arial" charset="0"/>
              </a:defRPr>
            </a:lvl4pPr>
            <a:lvl5pPr marL="2018927" indent="-224325" defTabSz="886397">
              <a:defRPr sz="2400">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defRPr>
            </a:lvl9pPr>
          </a:lstStyle>
          <a:p>
            <a:fld id="{264E3AC7-8938-4069-86CB-09214F4A72AF}" type="slidenum">
              <a:rPr lang="en-US" sz="800"/>
              <a:pPr/>
              <a:t>16</a:t>
            </a:fld>
            <a:endParaRPr lang="en-US" sz="8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b="1" dirty="0" smtClean="0"/>
              <a:t>2.1.4.5  Hot Keys and Shortcuts</a:t>
            </a:r>
          </a:p>
          <a:p>
            <a:pPr>
              <a:lnSpc>
                <a:spcPct val="80000"/>
              </a:lnSpc>
              <a:buFontTx/>
              <a:buNone/>
            </a:pPr>
            <a:endParaRPr lang="en-US" dirty="0" smtClean="0"/>
          </a:p>
          <a:p>
            <a:pPr>
              <a:lnSpc>
                <a:spcPct val="80000"/>
              </a:lnSpc>
              <a:buFontTx/>
              <a:buNone/>
            </a:pPr>
            <a:r>
              <a:rPr lang="en-US" dirty="0" smtClean="0"/>
              <a:t>Tab - This is a good technique to use when you are learning because it allows you to see the full word used for the command or keyword.</a:t>
            </a:r>
          </a:p>
          <a:p>
            <a:pPr>
              <a:lnSpc>
                <a:spcPct val="80000"/>
              </a:lnSpc>
              <a:buFontTx/>
              <a:buNone/>
            </a:pPr>
            <a:endParaRPr lang="en-US" dirty="0" smtClean="0"/>
          </a:p>
          <a:p>
            <a:pPr>
              <a:lnSpc>
                <a:spcPct val="80000"/>
              </a:lnSpc>
              <a:buFontTx/>
              <a:buNone/>
            </a:pPr>
            <a:r>
              <a:rPr lang="en-US" dirty="0" smtClean="0"/>
              <a:t>Ctrl-Z -  Because the IOS has a hierarchical mode structure, you may find yourself several levels down. Rather than exit each mode individually, use </a:t>
            </a:r>
            <a:r>
              <a:rPr lang="en-US" b="1" dirty="0" smtClean="0"/>
              <a:t>Ctrl-Z </a:t>
            </a:r>
            <a:r>
              <a:rPr lang="en-US" dirty="0" smtClean="0"/>
              <a:t>to return directly to the privileged EXEC prompt at the top level.</a:t>
            </a:r>
          </a:p>
          <a:p>
            <a:pPr>
              <a:lnSpc>
                <a:spcPct val="80000"/>
              </a:lnSpc>
              <a:buFontTx/>
              <a:buNone/>
            </a:pPr>
            <a:endParaRPr lang="en-US" dirty="0" smtClean="0"/>
          </a:p>
          <a:p>
            <a:pPr>
              <a:lnSpc>
                <a:spcPct val="80000"/>
              </a:lnSpc>
              <a:buFontTx/>
              <a:buNone/>
            </a:pPr>
            <a:r>
              <a:rPr lang="en-US" b="1" dirty="0" smtClean="0"/>
              <a:t>Ctrl-Shift-6 - Using the escape sequence</a:t>
            </a:r>
            <a:r>
              <a:rPr lang="en-US" dirty="0" smtClean="0"/>
              <a:t>. When an IOS process is initiated from the CLI, such as a ping or </a:t>
            </a:r>
            <a:r>
              <a:rPr lang="en-US" dirty="0" err="1" smtClean="0"/>
              <a:t>traceroute</a:t>
            </a:r>
            <a:r>
              <a:rPr lang="en-US" dirty="0" smtClean="0"/>
              <a:t>, the command runs until it is complete or is interrupted. While the process is running, the CLI is unresponsive. To interrupt the output and interact with the CLI, press </a:t>
            </a:r>
            <a:r>
              <a:rPr lang="en-US" b="1" dirty="0" smtClean="0"/>
              <a:t>Ctrl-Shift-6</a:t>
            </a:r>
            <a:r>
              <a:rPr lang="en-US" dirty="0" smtClean="0"/>
              <a:t>.</a:t>
            </a:r>
          </a:p>
          <a:p>
            <a:pPr>
              <a:lnSpc>
                <a:spcPct val="80000"/>
              </a:lnSpc>
              <a:buFontTx/>
              <a:buNone/>
            </a:pPr>
            <a:endParaRPr lang="en-US" dirty="0" smtClean="0"/>
          </a:p>
          <a:p>
            <a:pPr>
              <a:lnSpc>
                <a:spcPct val="80000"/>
              </a:lnSpc>
              <a:buFontTx/>
              <a:buNone/>
            </a:pPr>
            <a:r>
              <a:rPr lang="en-US" dirty="0" smtClean="0"/>
              <a:t>Commands and keywords can be abbreviated to the minimum number of characters that -identify a unique selection.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defRPr>
            </a:lvl1pPr>
            <a:lvl2pPr marL="729057" indent="-280406" defTabSz="886397">
              <a:defRPr sz="2400">
                <a:solidFill>
                  <a:schemeClr val="tx1"/>
                </a:solidFill>
                <a:latin typeface="Arial" charset="0"/>
              </a:defRPr>
            </a:lvl2pPr>
            <a:lvl3pPr marL="1121626" indent="-224325" defTabSz="886397">
              <a:defRPr sz="2400">
                <a:solidFill>
                  <a:schemeClr val="tx1"/>
                </a:solidFill>
                <a:latin typeface="Arial" charset="0"/>
              </a:defRPr>
            </a:lvl3pPr>
            <a:lvl4pPr marL="1570276" indent="-224325" defTabSz="886397">
              <a:defRPr sz="2400">
                <a:solidFill>
                  <a:schemeClr val="tx1"/>
                </a:solidFill>
                <a:latin typeface="Arial" charset="0"/>
              </a:defRPr>
            </a:lvl4pPr>
            <a:lvl5pPr marL="2018927" indent="-224325" defTabSz="886397">
              <a:defRPr sz="2400">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defRPr>
            </a:lvl9pPr>
          </a:lstStyle>
          <a:p>
            <a:fld id="{C0BEDF71-DB3B-4331-A284-9199DC5A16E8}" type="slidenum">
              <a:rPr lang="en-US" sz="800"/>
              <a:pPr/>
              <a:t>17</a:t>
            </a:fld>
            <a:endParaRPr lang="en-US" sz="8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b="1" dirty="0" smtClean="0"/>
              <a:t>2.1.4.1  IOS Command Structure</a:t>
            </a:r>
          </a:p>
          <a:p>
            <a:pPr>
              <a:lnSpc>
                <a:spcPct val="80000"/>
              </a:lnSpc>
              <a:buFontTx/>
              <a:buNone/>
            </a:pPr>
            <a:endParaRPr lang="en-US" dirty="0" smtClean="0"/>
          </a:p>
          <a:p>
            <a:pPr>
              <a:lnSpc>
                <a:spcPct val="80000"/>
              </a:lnSpc>
              <a:buFontTx/>
              <a:buNone/>
            </a:pPr>
            <a:r>
              <a:rPr lang="en-US" dirty="0" smtClean="0"/>
              <a:t>Each IOS command has a specific format or syntax and can only be executed at the appropriate mode.</a:t>
            </a:r>
          </a:p>
          <a:p>
            <a:pPr>
              <a:lnSpc>
                <a:spcPct val="80000"/>
              </a:lnSpc>
              <a:buFontTx/>
              <a:buNone/>
            </a:pPr>
            <a:endParaRPr lang="en-US" dirty="0" smtClean="0"/>
          </a:p>
          <a:p>
            <a:pPr>
              <a:lnSpc>
                <a:spcPct val="80000"/>
              </a:lnSpc>
              <a:buFontTx/>
              <a:buNone/>
            </a:pPr>
            <a:r>
              <a:rPr lang="en-US" dirty="0" smtClean="0"/>
              <a:t>The commands are not case-sensitive. Following the command are one or more keywords and arguments.</a:t>
            </a:r>
          </a:p>
          <a:p>
            <a:pPr>
              <a:lnSpc>
                <a:spcPct val="80000"/>
              </a:lnSpc>
              <a:buFontTx/>
              <a:buNone/>
            </a:pPr>
            <a:endParaRPr lang="en-US" dirty="0" smtClean="0"/>
          </a:p>
          <a:p>
            <a:pPr>
              <a:lnSpc>
                <a:spcPct val="80000"/>
              </a:lnSpc>
              <a:buFontTx/>
              <a:buNone/>
            </a:pPr>
            <a:r>
              <a:rPr lang="en-US" dirty="0" smtClean="0"/>
              <a:t>Unlike a keyword, an argument is generally not a predefined word. An argument is a value or variable defined by the user</a:t>
            </a:r>
          </a:p>
          <a:p>
            <a:r>
              <a:rPr lang="en-US" dirty="0" smtClean="0"/>
              <a:t>Switch&gt; </a:t>
            </a:r>
            <a:r>
              <a:rPr lang="en-US" b="1" dirty="0" smtClean="0"/>
              <a:t>ping</a:t>
            </a:r>
            <a:r>
              <a:rPr lang="en-US" dirty="0" smtClean="0"/>
              <a:t> </a:t>
            </a:r>
            <a:r>
              <a:rPr lang="en-US" i="1" dirty="0" smtClean="0"/>
              <a:t>IP address</a:t>
            </a:r>
            <a:endParaRPr lang="en-US" dirty="0" smtClean="0"/>
          </a:p>
          <a:p>
            <a:r>
              <a:rPr lang="en-US" dirty="0" smtClean="0"/>
              <a:t>Switch&gt; </a:t>
            </a:r>
            <a:r>
              <a:rPr lang="en-US" b="1" dirty="0" smtClean="0"/>
              <a:t>ping</a:t>
            </a:r>
            <a:r>
              <a:rPr lang="en-US" dirty="0" smtClean="0"/>
              <a:t> </a:t>
            </a:r>
            <a:r>
              <a:rPr lang="en-US" b="1" dirty="0" smtClean="0"/>
              <a:t>10.10.10.5</a:t>
            </a:r>
            <a:endParaRPr lang="en-US" dirty="0" smtClean="0"/>
          </a:p>
          <a:p>
            <a:r>
              <a:rPr lang="en-US" dirty="0" smtClean="0"/>
              <a:t>The command is </a:t>
            </a:r>
            <a:r>
              <a:rPr lang="en-US" b="1" dirty="0" smtClean="0"/>
              <a:t>ping</a:t>
            </a:r>
            <a:r>
              <a:rPr lang="en-US" dirty="0" smtClean="0"/>
              <a:t> and the user defined argument is the </a:t>
            </a:r>
            <a:r>
              <a:rPr lang="en-US" b="1" dirty="0" smtClean="0"/>
              <a:t>10.10.10.5</a:t>
            </a:r>
            <a:r>
              <a:rPr lang="en-US" dirty="0" smtClean="0"/>
              <a:t>.</a:t>
            </a:r>
          </a:p>
          <a:p>
            <a:r>
              <a:rPr lang="en-US" dirty="0" smtClean="0"/>
              <a:t>Similarly, the syntax for entering </a:t>
            </a:r>
            <a:r>
              <a:rPr lang="en-US" dirty="0" err="1" smtClean="0"/>
              <a:t>the</a:t>
            </a:r>
            <a:r>
              <a:rPr lang="en-US" b="1" dirty="0" err="1" smtClean="0"/>
              <a:t>traceroute</a:t>
            </a:r>
            <a:r>
              <a:rPr lang="en-US" dirty="0" smtClean="0"/>
              <a:t> command is:</a:t>
            </a:r>
          </a:p>
          <a:p>
            <a:r>
              <a:rPr lang="en-US" dirty="0" smtClean="0"/>
              <a:t>Switch&gt; </a:t>
            </a:r>
            <a:r>
              <a:rPr lang="en-US" b="1" dirty="0" err="1" smtClean="0"/>
              <a:t>traceroute</a:t>
            </a:r>
            <a:r>
              <a:rPr lang="en-US" dirty="0" smtClean="0"/>
              <a:t> </a:t>
            </a:r>
            <a:r>
              <a:rPr lang="en-US" i="1" dirty="0" smtClean="0"/>
              <a:t>IP address</a:t>
            </a:r>
            <a:endParaRPr lang="en-US" dirty="0" smtClean="0"/>
          </a:p>
          <a:p>
            <a:r>
              <a:rPr lang="en-US" dirty="0" smtClean="0"/>
              <a:t>Switch&gt; </a:t>
            </a:r>
            <a:r>
              <a:rPr lang="en-US" b="1" dirty="0" err="1" smtClean="0"/>
              <a:t>traceroute</a:t>
            </a:r>
            <a:r>
              <a:rPr lang="en-US" dirty="0" smtClean="0"/>
              <a:t> </a:t>
            </a:r>
            <a:r>
              <a:rPr lang="en-US" b="1" dirty="0" smtClean="0"/>
              <a:t>192.168.254.254</a:t>
            </a:r>
            <a:endParaRPr lang="en-US" dirty="0" smtClean="0"/>
          </a:p>
          <a:p>
            <a:r>
              <a:rPr lang="en-US" dirty="0" smtClean="0"/>
              <a:t>The command is </a:t>
            </a:r>
            <a:r>
              <a:rPr lang="en-US" b="1" dirty="0" err="1" smtClean="0"/>
              <a:t>traceroute</a:t>
            </a:r>
            <a:r>
              <a:rPr lang="en-US" b="1" dirty="0" smtClean="0"/>
              <a:t> </a:t>
            </a:r>
            <a:r>
              <a:rPr lang="en-US" dirty="0" smtClean="0"/>
              <a:t>and the user defined argument is the </a:t>
            </a:r>
            <a:r>
              <a:rPr lang="en-US" b="1" dirty="0" smtClean="0"/>
              <a:t>192.168.254.254</a:t>
            </a:r>
            <a:r>
              <a:rPr lang="en-US" dirty="0" smtClean="0"/>
              <a:t>.</a:t>
            </a:r>
          </a:p>
          <a:p>
            <a:pPr>
              <a:lnSpc>
                <a:spcPct val="80000"/>
              </a:lnSpc>
              <a:buFontTx/>
              <a:buNone/>
            </a:pPr>
            <a:endParaRPr lang="en-US" dirty="0" smtClean="0"/>
          </a:p>
          <a:p>
            <a:pPr>
              <a:lnSpc>
                <a:spcPct val="80000"/>
              </a:lnSpc>
              <a:buFontTx/>
              <a:buNone/>
            </a:pP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defRPr>
            </a:lvl1pPr>
            <a:lvl2pPr marL="729057" indent="-280406" defTabSz="886397">
              <a:defRPr sz="2400">
                <a:solidFill>
                  <a:schemeClr val="tx1"/>
                </a:solidFill>
                <a:latin typeface="Arial" charset="0"/>
              </a:defRPr>
            </a:lvl2pPr>
            <a:lvl3pPr marL="1121626" indent="-224325" defTabSz="886397">
              <a:defRPr sz="2400">
                <a:solidFill>
                  <a:schemeClr val="tx1"/>
                </a:solidFill>
                <a:latin typeface="Arial" charset="0"/>
              </a:defRPr>
            </a:lvl3pPr>
            <a:lvl4pPr marL="1570276" indent="-224325" defTabSz="886397">
              <a:defRPr sz="2400">
                <a:solidFill>
                  <a:schemeClr val="tx1"/>
                </a:solidFill>
                <a:latin typeface="Arial" charset="0"/>
              </a:defRPr>
            </a:lvl4pPr>
            <a:lvl5pPr marL="2018927" indent="-224325" defTabSz="886397">
              <a:defRPr sz="2400">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defRPr>
            </a:lvl9pPr>
          </a:lstStyle>
          <a:p>
            <a:fld id="{8755E249-0643-4D1A-8AFF-DBF9A9521951}" type="slidenum">
              <a:rPr lang="en-US" sz="800"/>
              <a:pPr/>
              <a:t>19</a:t>
            </a:fld>
            <a:endParaRPr lang="en-US" sz="8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b="1" dirty="0" smtClean="0"/>
              <a:t>2.2.1.4  Configuring Hostnames</a:t>
            </a:r>
          </a:p>
          <a:p>
            <a:pPr>
              <a:lnSpc>
                <a:spcPct val="80000"/>
              </a:lnSpc>
              <a:buFontTx/>
              <a:buNone/>
            </a:pPr>
            <a:endParaRPr lang="en-US" b="1" dirty="0" smtClean="0"/>
          </a:p>
          <a:p>
            <a:pPr marL="0" indent="0">
              <a:buFont typeface="Wingdings" pitchFamily="2" charset="2"/>
              <a:buNone/>
              <a:defRPr/>
            </a:pPr>
            <a:r>
              <a:rPr lang="en-US" sz="1200" dirty="0" smtClean="0">
                <a:cs typeface="Arial" pitchFamily="34" charset="0"/>
              </a:rPr>
              <a:t>Some guidelines for naming conventions:</a:t>
            </a:r>
          </a:p>
          <a:p>
            <a:pPr>
              <a:defRPr/>
            </a:pPr>
            <a:r>
              <a:rPr lang="en-US" sz="1200" dirty="0" smtClean="0">
                <a:cs typeface="Arial" pitchFamily="34" charset="0"/>
              </a:rPr>
              <a:t>Start with a letter</a:t>
            </a:r>
          </a:p>
          <a:p>
            <a:pPr>
              <a:defRPr/>
            </a:pPr>
            <a:r>
              <a:rPr lang="en-US" sz="1200" dirty="0" smtClean="0">
                <a:cs typeface="Arial" pitchFamily="34" charset="0"/>
              </a:rPr>
              <a:t>Contains no spaces</a:t>
            </a:r>
          </a:p>
          <a:p>
            <a:pPr>
              <a:defRPr/>
            </a:pPr>
            <a:r>
              <a:rPr lang="en-US" sz="1200" dirty="0" smtClean="0">
                <a:cs typeface="Arial" pitchFamily="34" charset="0"/>
              </a:rPr>
              <a:t>Ends with a letter or digit</a:t>
            </a:r>
            <a:endParaRPr lang="en-US" sz="1200" b="1" dirty="0" smtClean="0">
              <a:cs typeface="Arial" pitchFamily="34" charset="0"/>
            </a:endParaRPr>
          </a:p>
          <a:p>
            <a:pPr>
              <a:defRPr/>
            </a:pPr>
            <a:r>
              <a:rPr lang="en-US" sz="1200" dirty="0" smtClean="0">
                <a:cs typeface="Arial" pitchFamily="34" charset="0"/>
              </a:rPr>
              <a:t>Uses only letters, digits, and dashes</a:t>
            </a:r>
          </a:p>
          <a:p>
            <a:pPr>
              <a:defRPr/>
            </a:pPr>
            <a:r>
              <a:rPr lang="en-US" sz="1200" dirty="0" smtClean="0">
                <a:cs typeface="Arial" pitchFamily="34" charset="0"/>
              </a:rPr>
              <a:t>Be less than 64 characters in length</a:t>
            </a:r>
          </a:p>
          <a:p>
            <a:pPr>
              <a:lnSpc>
                <a:spcPct val="80000"/>
              </a:lnSpc>
              <a:buFontTx/>
              <a:buNone/>
            </a:pPr>
            <a:endParaRPr lang="en-US" b="1"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75000"/>
              </a:lnSpc>
            </a:pPr>
            <a:r>
              <a:rPr lang="en-US" sz="1200" dirty="0" smtClean="0">
                <a:cs typeface="Arial" charset="0"/>
              </a:rPr>
              <a:t>Important part of the legal process in the event that someone is prosecuted for breaking into a device</a:t>
            </a:r>
          </a:p>
          <a:p>
            <a:pPr eaLnBrk="1" hangingPunct="1">
              <a:lnSpc>
                <a:spcPct val="75000"/>
              </a:lnSpc>
            </a:pPr>
            <a:r>
              <a:rPr lang="en-US" sz="1200" dirty="0" smtClean="0">
                <a:cs typeface="Arial" charset="0"/>
              </a:rPr>
              <a:t>Wording that implies that a login is "welcome" or "invited" is not appropriate</a:t>
            </a:r>
          </a:p>
          <a:p>
            <a:pPr eaLnBrk="1" hangingPunct="1">
              <a:lnSpc>
                <a:spcPct val="75000"/>
              </a:lnSpc>
            </a:pPr>
            <a:r>
              <a:rPr lang="en-US" sz="1200" dirty="0" smtClean="0">
                <a:cs typeface="Arial" charset="0"/>
              </a:rPr>
              <a:t>Often used for legal notification because it is displayed to all connected terminals</a:t>
            </a:r>
          </a:p>
          <a:p>
            <a:pPr eaLnBrk="1" hangingPunct="1">
              <a:lnSpc>
                <a:spcPct val="75000"/>
              </a:lnSpc>
            </a:pPr>
            <a:endParaRPr lang="en-US" altLang="ja-JP" sz="1200" dirty="0" smtClean="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F60A913C-77F7-444F-9C62-E8104AB0F1BF}" type="slidenum">
              <a:rPr lang="en-US" smtClean="0"/>
              <a:t>21</a:t>
            </a:fld>
            <a:endParaRPr lang="en-US"/>
          </a:p>
        </p:txBody>
      </p:sp>
    </p:spTree>
    <p:extLst>
      <p:ext uri="{BB962C8B-B14F-4D97-AF65-F5344CB8AC3E}">
        <p14:creationId xmlns:p14="http://schemas.microsoft.com/office/powerpoint/2010/main" val="1982968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defRPr>
            </a:lvl1pPr>
            <a:lvl2pPr marL="729057" indent="-280406" defTabSz="886397">
              <a:defRPr sz="2400">
                <a:solidFill>
                  <a:schemeClr val="tx1"/>
                </a:solidFill>
                <a:latin typeface="Arial" charset="0"/>
              </a:defRPr>
            </a:lvl2pPr>
            <a:lvl3pPr marL="1121626" indent="-224325" defTabSz="886397">
              <a:defRPr sz="2400">
                <a:solidFill>
                  <a:schemeClr val="tx1"/>
                </a:solidFill>
                <a:latin typeface="Arial" charset="0"/>
              </a:defRPr>
            </a:lvl3pPr>
            <a:lvl4pPr marL="1570276" indent="-224325" defTabSz="886397">
              <a:defRPr sz="2400">
                <a:solidFill>
                  <a:schemeClr val="tx1"/>
                </a:solidFill>
                <a:latin typeface="Arial" charset="0"/>
              </a:defRPr>
            </a:lvl4pPr>
            <a:lvl5pPr marL="2018927" indent="-224325" defTabSz="886397">
              <a:defRPr sz="2400">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defRPr>
            </a:lvl9pPr>
          </a:lstStyle>
          <a:p>
            <a:fld id="{00261872-2F09-4011-9159-28127C9E7A38}" type="slidenum">
              <a:rPr lang="en-US" sz="800"/>
              <a:pPr/>
              <a:t>22</a:t>
            </a:fld>
            <a:endParaRPr lang="en-US" sz="8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b="1" dirty="0" smtClean="0"/>
              <a:t>2.2.2.1 Securing Device Access</a:t>
            </a:r>
          </a:p>
          <a:p>
            <a:pPr>
              <a:lnSpc>
                <a:spcPct val="80000"/>
              </a:lnSpc>
              <a:buFontTx/>
              <a:buNone/>
            </a:pPr>
            <a:endParaRPr lang="en-US" dirty="0" smtClean="0"/>
          </a:p>
          <a:p>
            <a:r>
              <a:rPr lang="en-US" dirty="0" smtClean="0"/>
              <a:t>Consider these key points when choosing passwords:</a:t>
            </a:r>
          </a:p>
          <a:p>
            <a:r>
              <a:rPr lang="en-US" dirty="0" smtClean="0"/>
              <a:t>Use passwords that are more than eight characters in length.</a:t>
            </a:r>
          </a:p>
          <a:p>
            <a:r>
              <a:rPr lang="en-US" dirty="0" smtClean="0"/>
              <a:t>Use a combination of upper and lowercase letters, numbers, special characters, and/or numeric sequences in passwords.</a:t>
            </a:r>
          </a:p>
          <a:p>
            <a:r>
              <a:rPr lang="en-US" dirty="0" smtClean="0"/>
              <a:t>Avoid using the same password for all devices.</a:t>
            </a:r>
          </a:p>
          <a:p>
            <a:r>
              <a:rPr lang="en-US" dirty="0" smtClean="0"/>
              <a:t>Avoid using common words such as </a:t>
            </a:r>
            <a:r>
              <a:rPr lang="en-US" b="1" dirty="0" smtClean="0"/>
              <a:t>password</a:t>
            </a:r>
            <a:r>
              <a:rPr lang="en-US" dirty="0" smtClean="0"/>
              <a:t> or </a:t>
            </a:r>
            <a:r>
              <a:rPr lang="en-US" b="1" dirty="0" smtClean="0"/>
              <a:t>administrator</a:t>
            </a:r>
            <a:r>
              <a:rPr lang="en-US" dirty="0" smtClean="0"/>
              <a:t>, because these are easily guessed</a:t>
            </a:r>
          </a:p>
          <a:p>
            <a:pPr>
              <a:lnSpc>
                <a:spcPct val="80000"/>
              </a:lnSpc>
              <a:buFontTx/>
              <a:buNone/>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defRPr>
            </a:lvl1pPr>
            <a:lvl2pPr marL="729057" indent="-280406" defTabSz="886397">
              <a:defRPr sz="2400">
                <a:solidFill>
                  <a:schemeClr val="tx1"/>
                </a:solidFill>
                <a:latin typeface="Arial" charset="0"/>
              </a:defRPr>
            </a:lvl2pPr>
            <a:lvl3pPr marL="1121626" indent="-224325" defTabSz="886397">
              <a:defRPr sz="2400">
                <a:solidFill>
                  <a:schemeClr val="tx1"/>
                </a:solidFill>
                <a:latin typeface="Arial" charset="0"/>
              </a:defRPr>
            </a:lvl3pPr>
            <a:lvl4pPr marL="1570276" indent="-224325" defTabSz="886397">
              <a:defRPr sz="2400">
                <a:solidFill>
                  <a:schemeClr val="tx1"/>
                </a:solidFill>
                <a:latin typeface="Arial" charset="0"/>
              </a:defRPr>
            </a:lvl4pPr>
            <a:lvl5pPr marL="2018927" indent="-224325" defTabSz="886397">
              <a:defRPr sz="2400">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defRPr>
            </a:lvl9pPr>
          </a:lstStyle>
          <a:p>
            <a:fld id="{C712D771-9FE0-468A-819D-6D00FA2FFEA7}" type="slidenum">
              <a:rPr lang="en-US" sz="800"/>
              <a:pPr/>
              <a:t>23</a:t>
            </a:fld>
            <a:endParaRPr lang="en-US" sz="8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b="1" dirty="0" smtClean="0"/>
              <a:t>2.2.2.2  Securing Privileged EXEC Access</a:t>
            </a:r>
          </a:p>
          <a:p>
            <a:pPr>
              <a:lnSpc>
                <a:spcPct val="80000"/>
              </a:lnSpc>
              <a:buFontTx/>
              <a:buNone/>
            </a:pP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defRPr>
            </a:lvl1pPr>
            <a:lvl2pPr marL="729057" indent="-280406" defTabSz="886397">
              <a:defRPr sz="2400">
                <a:solidFill>
                  <a:schemeClr val="tx1"/>
                </a:solidFill>
                <a:latin typeface="Arial" charset="0"/>
              </a:defRPr>
            </a:lvl2pPr>
            <a:lvl3pPr marL="1121626" indent="-224325" defTabSz="886397">
              <a:defRPr sz="2400">
                <a:solidFill>
                  <a:schemeClr val="tx1"/>
                </a:solidFill>
                <a:latin typeface="Arial" charset="0"/>
              </a:defRPr>
            </a:lvl3pPr>
            <a:lvl4pPr marL="1570276" indent="-224325" defTabSz="886397">
              <a:defRPr sz="2400">
                <a:solidFill>
                  <a:schemeClr val="tx1"/>
                </a:solidFill>
                <a:latin typeface="Arial" charset="0"/>
              </a:defRPr>
            </a:lvl4pPr>
            <a:lvl5pPr marL="2018927" indent="-224325" defTabSz="886397">
              <a:defRPr sz="2400">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defRPr>
            </a:lvl9pPr>
          </a:lstStyle>
          <a:p>
            <a:fld id="{F14D974D-E990-4EAE-8268-5B881A7998DD}" type="slidenum">
              <a:rPr lang="en-US" sz="800"/>
              <a:pPr/>
              <a:t>24</a:t>
            </a:fld>
            <a:endParaRPr lang="en-US" sz="8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b="1" dirty="0" smtClean="0"/>
              <a:t>2.2.2.3  Securing User EXEC Access</a:t>
            </a:r>
          </a:p>
          <a:p>
            <a:pPr>
              <a:lnSpc>
                <a:spcPct val="80000"/>
              </a:lnSpc>
              <a:buFontTx/>
              <a:buNone/>
            </a:pP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defRPr>
            </a:lvl1pPr>
            <a:lvl2pPr marL="729057" indent="-280406" defTabSz="886397">
              <a:defRPr sz="2400">
                <a:solidFill>
                  <a:schemeClr val="tx1"/>
                </a:solidFill>
                <a:latin typeface="Arial" charset="0"/>
              </a:defRPr>
            </a:lvl2pPr>
            <a:lvl3pPr marL="1121626" indent="-224325" defTabSz="886397">
              <a:defRPr sz="2400">
                <a:solidFill>
                  <a:schemeClr val="tx1"/>
                </a:solidFill>
                <a:latin typeface="Arial" charset="0"/>
              </a:defRPr>
            </a:lvl3pPr>
            <a:lvl4pPr marL="1570276" indent="-224325" defTabSz="886397">
              <a:defRPr sz="2400">
                <a:solidFill>
                  <a:schemeClr val="tx1"/>
                </a:solidFill>
                <a:latin typeface="Arial" charset="0"/>
              </a:defRPr>
            </a:lvl4pPr>
            <a:lvl5pPr marL="2018927" indent="-224325" defTabSz="886397">
              <a:defRPr sz="2400">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defRPr>
            </a:lvl9pPr>
          </a:lstStyle>
          <a:p>
            <a:fld id="{27458188-37E0-4DB4-8346-B6D0EF06E9F8}" type="slidenum">
              <a:rPr lang="en-US" sz="800"/>
              <a:pPr/>
              <a:t>25</a:t>
            </a:fld>
            <a:endParaRPr lang="en-US" sz="8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b="1" dirty="0" smtClean="0"/>
              <a:t>2.2.2.4  Encrypting Password Display</a:t>
            </a:r>
          </a:p>
          <a:p>
            <a:pPr>
              <a:lnSpc>
                <a:spcPct val="80000"/>
              </a:lnSpc>
              <a:buFontTx/>
              <a:buNone/>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a:t>
            </a:r>
          </a:p>
          <a:p>
            <a:r>
              <a:rPr lang="en-US" dirty="0" smtClean="0"/>
              <a:t>http://</a:t>
            </a:r>
            <a:r>
              <a:rPr lang="en-US" dirty="0" err="1" smtClean="0"/>
              <a:t>www.informit.com</a:t>
            </a:r>
            <a:r>
              <a:rPr lang="en-US" dirty="0" smtClean="0"/>
              <a:t>/library/</a:t>
            </a:r>
            <a:r>
              <a:rPr lang="en-US" dirty="0" err="1" smtClean="0"/>
              <a:t>content.aspx?b</a:t>
            </a:r>
            <a:r>
              <a:rPr lang="en-US" dirty="0" smtClean="0"/>
              <a:t>=</a:t>
            </a:r>
            <a:r>
              <a:rPr lang="en-US" dirty="0" err="1" smtClean="0"/>
              <a:t>CCNA_Practical_Studies&amp;seqNum</a:t>
            </a:r>
            <a:r>
              <a:rPr lang="en-US" dirty="0" smtClean="0"/>
              <a:t>=11</a:t>
            </a:r>
          </a:p>
          <a:p>
            <a:endParaRPr lang="en-US" dirty="0"/>
          </a:p>
        </p:txBody>
      </p:sp>
      <p:sp>
        <p:nvSpPr>
          <p:cNvPr id="4" name="Slide Number Placeholder 3"/>
          <p:cNvSpPr>
            <a:spLocks noGrp="1"/>
          </p:cNvSpPr>
          <p:nvPr>
            <p:ph type="sldNum" sz="quarter" idx="10"/>
          </p:nvPr>
        </p:nvSpPr>
        <p:spPr/>
        <p:txBody>
          <a:bodyPr/>
          <a:lstStyle/>
          <a:p>
            <a:fld id="{BB359CD4-BF92-3E43-A793-3A08B86BDF60}" type="slidenum">
              <a:rPr lang="en-US" smtClean="0"/>
              <a:t>5</a:t>
            </a:fld>
            <a:endParaRPr lang="en-US"/>
          </a:p>
        </p:txBody>
      </p:sp>
    </p:spTree>
    <p:extLst>
      <p:ext uri="{BB962C8B-B14F-4D97-AF65-F5344CB8AC3E}">
        <p14:creationId xmlns:p14="http://schemas.microsoft.com/office/powerpoint/2010/main" val="888225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defRPr>
            </a:lvl1pPr>
            <a:lvl2pPr marL="729057" indent="-280406" defTabSz="886397">
              <a:defRPr sz="2400">
                <a:solidFill>
                  <a:schemeClr val="tx1"/>
                </a:solidFill>
                <a:latin typeface="Arial" charset="0"/>
              </a:defRPr>
            </a:lvl2pPr>
            <a:lvl3pPr marL="1121626" indent="-224325" defTabSz="886397">
              <a:defRPr sz="2400">
                <a:solidFill>
                  <a:schemeClr val="tx1"/>
                </a:solidFill>
                <a:latin typeface="Arial" charset="0"/>
              </a:defRPr>
            </a:lvl3pPr>
            <a:lvl4pPr marL="1570276" indent="-224325" defTabSz="886397">
              <a:defRPr sz="2400">
                <a:solidFill>
                  <a:schemeClr val="tx1"/>
                </a:solidFill>
                <a:latin typeface="Arial" charset="0"/>
              </a:defRPr>
            </a:lvl4pPr>
            <a:lvl5pPr marL="2018927" indent="-224325" defTabSz="886397">
              <a:defRPr sz="2400">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defRPr>
            </a:lvl9pPr>
          </a:lstStyle>
          <a:p>
            <a:fld id="{E58E038E-502A-4475-8F11-6ED9853B189E}" type="slidenum">
              <a:rPr lang="en-US" sz="800"/>
              <a:pPr/>
              <a:t>26</a:t>
            </a:fld>
            <a:endParaRPr lang="en-US" sz="8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b="1" dirty="0" smtClean="0"/>
              <a:t>2.2.3.1  Configuration Files</a:t>
            </a:r>
          </a:p>
          <a:p>
            <a:pPr>
              <a:lnSpc>
                <a:spcPct val="80000"/>
              </a:lnSpc>
              <a:buFontTx/>
              <a:buNone/>
            </a:pPr>
            <a:endParaRPr lang="en-US" dirty="0" smtClean="0"/>
          </a:p>
          <a:p>
            <a:r>
              <a:rPr lang="en-US" dirty="0" smtClean="0"/>
              <a:t>Switch# </a:t>
            </a:r>
            <a:r>
              <a:rPr lang="en-US" b="1" dirty="0" smtClean="0"/>
              <a:t>erase startup-</a:t>
            </a:r>
            <a:r>
              <a:rPr lang="en-US" b="1" dirty="0" err="1" smtClean="0"/>
              <a:t>config</a:t>
            </a:r>
            <a:endParaRPr lang="en-US" dirty="0" smtClean="0"/>
          </a:p>
          <a:p>
            <a:r>
              <a:rPr lang="en-US" dirty="0" smtClean="0"/>
              <a:t>After the command is issued, the switch will prompt you for confirmation:</a:t>
            </a:r>
          </a:p>
          <a:p>
            <a:r>
              <a:rPr lang="en-US" dirty="0" smtClean="0"/>
              <a:t>Erasing the </a:t>
            </a:r>
            <a:r>
              <a:rPr lang="en-US" dirty="0" err="1" smtClean="0"/>
              <a:t>nvram</a:t>
            </a:r>
            <a:r>
              <a:rPr lang="en-US" dirty="0" smtClean="0"/>
              <a:t> </a:t>
            </a:r>
            <a:r>
              <a:rPr lang="en-US" dirty="0" err="1" smtClean="0"/>
              <a:t>filesystem</a:t>
            </a:r>
            <a:r>
              <a:rPr lang="en-US" dirty="0" smtClean="0"/>
              <a:t> will remove all configuration files! Continue? [confirm]</a:t>
            </a:r>
          </a:p>
          <a:p>
            <a:r>
              <a:rPr lang="en-US" dirty="0" smtClean="0"/>
              <a:t>Confirm is the default response. To confirm and erase the startup configuration file, press . Pressing any other key will abort the process.</a:t>
            </a:r>
          </a:p>
          <a:p>
            <a:pPr>
              <a:lnSpc>
                <a:spcPct val="80000"/>
              </a:lnSpc>
              <a:buFontTx/>
              <a:buNone/>
            </a:pP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6"/>
          <p:cNvSpPr>
            <a:spLocks noGrp="1" noChangeArrowheads="1"/>
          </p:cNvSpPr>
          <p:nvPr>
            <p:ph type="sldNum" sz="quarter"/>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723900" algn="l"/>
                <a:tab pos="1447800" algn="l"/>
                <a:tab pos="2171700" algn="l"/>
                <a:tab pos="2895600" algn="l"/>
              </a:tabLst>
              <a:defRPr>
                <a:solidFill>
                  <a:schemeClr val="tx1"/>
                </a:solidFill>
                <a:latin typeface="Arial" charset="0"/>
                <a:ea typeface="ＭＳ Ｐゴシック" charset="0"/>
                <a:cs typeface="文泉驛正黑" charset="0"/>
              </a:defRPr>
            </a:lvl1pPr>
            <a:lvl2pPr eaLnBrk="0">
              <a:tabLst>
                <a:tab pos="723900" algn="l"/>
                <a:tab pos="1447800" algn="l"/>
                <a:tab pos="2171700" algn="l"/>
                <a:tab pos="2895600" algn="l"/>
              </a:tabLst>
              <a:defRPr>
                <a:solidFill>
                  <a:schemeClr val="tx1"/>
                </a:solidFill>
                <a:latin typeface="Arial" charset="0"/>
                <a:ea typeface="文泉驛正黑" charset="0"/>
                <a:cs typeface="文泉驛正黑" charset="0"/>
              </a:defRPr>
            </a:lvl2pPr>
            <a:lvl3pPr eaLnBrk="0">
              <a:tabLst>
                <a:tab pos="723900" algn="l"/>
                <a:tab pos="1447800" algn="l"/>
                <a:tab pos="2171700" algn="l"/>
                <a:tab pos="2895600" algn="l"/>
              </a:tabLst>
              <a:defRPr>
                <a:solidFill>
                  <a:schemeClr val="tx1"/>
                </a:solidFill>
                <a:latin typeface="Arial" charset="0"/>
                <a:ea typeface="文泉驛正黑" charset="0"/>
                <a:cs typeface="文泉驛正黑" charset="0"/>
              </a:defRPr>
            </a:lvl3pPr>
            <a:lvl4pPr eaLnBrk="0">
              <a:tabLst>
                <a:tab pos="723900" algn="l"/>
                <a:tab pos="1447800" algn="l"/>
                <a:tab pos="2171700" algn="l"/>
                <a:tab pos="2895600" algn="l"/>
              </a:tabLst>
              <a:defRPr>
                <a:solidFill>
                  <a:schemeClr val="tx1"/>
                </a:solidFill>
                <a:latin typeface="Arial" charset="0"/>
                <a:ea typeface="文泉驛正黑" charset="0"/>
                <a:cs typeface="文泉驛正黑" charset="0"/>
              </a:defRPr>
            </a:lvl4pPr>
            <a:lvl5pPr eaLnBrk="0">
              <a:tabLst>
                <a:tab pos="723900" algn="l"/>
                <a:tab pos="1447800" algn="l"/>
                <a:tab pos="2171700" algn="l"/>
                <a:tab pos="2895600" algn="l"/>
              </a:tabLst>
              <a:defRPr>
                <a:solidFill>
                  <a:schemeClr val="tx1"/>
                </a:solidFill>
                <a:latin typeface="Arial" charset="0"/>
                <a:ea typeface="文泉驛正黑" charset="0"/>
                <a:cs typeface="文泉驛正黑"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文泉驛正黑" charset="0"/>
                <a:cs typeface="文泉驛正黑"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文泉驛正黑" charset="0"/>
                <a:cs typeface="文泉驛正黑"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文泉驛正黑" charset="0"/>
                <a:cs typeface="文泉驛正黑"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文泉驛正黑" charset="0"/>
                <a:cs typeface="文泉驛正黑" charset="0"/>
              </a:defRPr>
            </a:lvl9pPr>
          </a:lstStyle>
          <a:p>
            <a:pPr eaLnBrk="1">
              <a:defRPr/>
            </a:pPr>
            <a:fld id="{9800548C-F863-554E-B150-4CE23DE409DE}" type="slidenum">
              <a:rPr lang="en-US" smtClean="0">
                <a:solidFill>
                  <a:srgbClr val="000000"/>
                </a:solidFill>
                <a:latin typeface="Times New Roman" charset="0"/>
                <a:cs typeface="DejaVu Sans" charset="0"/>
              </a:rPr>
              <a:pPr eaLnBrk="1">
                <a:defRPr/>
              </a:pPr>
              <a:t>27</a:t>
            </a:fld>
            <a:endParaRPr lang="en-US" smtClean="0">
              <a:solidFill>
                <a:srgbClr val="000000"/>
              </a:solidFill>
              <a:latin typeface="Times New Roman" charset="0"/>
              <a:cs typeface="DejaVu Sans" charset="0"/>
            </a:endParaRPr>
          </a:p>
        </p:txBody>
      </p:sp>
      <p:sp>
        <p:nvSpPr>
          <p:cNvPr id="11267" name="Text Box 1"/>
          <p:cNvSpPr txBox="1">
            <a:spLocks noChangeArrowheads="1"/>
          </p:cNvSpPr>
          <p:nvPr/>
        </p:nvSpPr>
        <p:spPr bwMode="auto">
          <a:xfrm>
            <a:off x="-11541325" y="-11604442"/>
            <a:ext cx="11542420" cy="116065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2400">
                <a:solidFill>
                  <a:schemeClr val="tx1"/>
                </a:solidFill>
                <a:latin typeface="Arial" charset="0"/>
                <a:ea typeface="ＭＳ Ｐゴシック" charset="0"/>
                <a:cs typeface="ＭＳ Ｐゴシック"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2400">
                <a:solidFill>
                  <a:schemeClr val="tx1"/>
                </a:solidFill>
                <a:latin typeface="Arial" charset="0"/>
                <a:ea typeface="ＭＳ Ｐゴシック"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2400">
                <a:solidFill>
                  <a:schemeClr val="tx1"/>
                </a:solidFill>
                <a:latin typeface="Arial" charset="0"/>
                <a:ea typeface="ＭＳ Ｐゴシック"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2400">
                <a:solidFill>
                  <a:schemeClr val="tx1"/>
                </a:solidFill>
                <a:latin typeface="Arial" charset="0"/>
                <a:ea typeface="ＭＳ Ｐゴシック"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2400">
                <a:solidFill>
                  <a:schemeClr val="tx1"/>
                </a:solidFill>
                <a:latin typeface="Arial"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2400">
                <a:solidFill>
                  <a:schemeClr val="tx1"/>
                </a:solidFill>
                <a:latin typeface="Arial"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2400">
                <a:solidFill>
                  <a:schemeClr val="tx1"/>
                </a:solidFill>
                <a:latin typeface="Arial"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2400">
                <a:solidFill>
                  <a:schemeClr val="tx1"/>
                </a:solidFill>
                <a:latin typeface="Arial"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2400">
                <a:solidFill>
                  <a:schemeClr val="tx1"/>
                </a:solidFill>
                <a:latin typeface="Arial" charset="0"/>
                <a:ea typeface="ＭＳ Ｐゴシック" charset="0"/>
              </a:defRPr>
            </a:lvl9pPr>
          </a:lstStyle>
          <a:p>
            <a:pPr algn="ctr" eaLnBrk="1">
              <a:lnSpc>
                <a:spcPct val="90000"/>
              </a:lnSpc>
            </a:pPr>
            <a:fld id="{102F72E8-5313-1847-8474-8B011173D5DD}" type="slidenum">
              <a:rPr lang="en-US">
                <a:solidFill>
                  <a:srgbClr val="000000"/>
                </a:solidFill>
              </a:rPr>
              <a:pPr algn="ctr" eaLnBrk="1">
                <a:lnSpc>
                  <a:spcPct val="90000"/>
                </a:lnSpc>
              </a:pPr>
              <a:t>27</a:t>
            </a:fld>
            <a:endParaRPr lang="en-US">
              <a:solidFill>
                <a:srgbClr val="000000"/>
              </a:solidFill>
            </a:endParaRPr>
          </a:p>
        </p:txBody>
      </p:sp>
      <p:sp>
        <p:nvSpPr>
          <p:cNvPr id="11268" name="Rectangle 2"/>
          <p:cNvSpPr>
            <a:spLocks noGrp="1" noRot="1" noChangeAspect="1" noChangeArrowheads="1" noTextEdit="1"/>
          </p:cNvSpPr>
          <p:nvPr>
            <p:ph type="sldImg"/>
          </p:nvPr>
        </p:nvSpPr>
        <p:spPr>
          <a:xfrm>
            <a:off x="-13506450" y="-11604625"/>
            <a:ext cx="15473363" cy="116062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9" name="Text Box 3"/>
          <p:cNvSpPr>
            <a:spLocks noGrp="1" noChangeArrowheads="1"/>
          </p:cNvSpPr>
          <p:nvPr>
            <p:ph type="body" idx="1"/>
          </p:nvPr>
        </p:nvSpPr>
        <p:spPr>
          <a:xfrm>
            <a:off x="-11541325" y="-11604442"/>
            <a:ext cx="11542420" cy="1160659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eaLnBrk="1">
              <a:lnSpc>
                <a:spcPct val="90000"/>
              </a:lnSpc>
              <a:spcBef>
                <a:spcPts val="9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pPr>
            <a:r>
              <a:rPr lang="en-US" sz="2000" b="1" dirty="0">
                <a:latin typeface="Arial" charset="0"/>
                <a:cs typeface="文泉驛正黑" charset="0"/>
              </a:rPr>
              <a:t>4.1.2 Connect Devices</a:t>
            </a:r>
          </a:p>
          <a:p>
            <a:pPr eaLnBrk="1">
              <a:lnSpc>
                <a:spcPct val="90000"/>
              </a:lnSpc>
              <a:spcBef>
                <a:spcPts val="9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pPr>
            <a:r>
              <a:rPr lang="en-US" sz="2000" b="1" dirty="0">
                <a:latin typeface="Arial" charset="0"/>
                <a:cs typeface="文泉驛正黑" charset="0"/>
              </a:rPr>
              <a:t>4.1.2.3 Document Network </a:t>
            </a:r>
            <a:r>
              <a:rPr lang="en-US" sz="2000" b="1" dirty="0" smtClean="0">
                <a:latin typeface="Arial" charset="0"/>
                <a:cs typeface="文泉驛正黑" charset="0"/>
              </a:rPr>
              <a:t>Addressing</a:t>
            </a:r>
          </a:p>
          <a:p>
            <a:pPr eaLnBrk="1">
              <a:spcBef>
                <a:spcPts val="9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pPr>
            <a:endParaRPr lang="en-US" sz="2000" b="1" dirty="0">
              <a:latin typeface="Arial" charset="0"/>
              <a:cs typeface="文泉驛正黑"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type of interface includes things such as serial, </a:t>
            </a:r>
            <a:r>
              <a:rPr lang="en-US" dirty="0" err="1" smtClean="0"/>
              <a:t>ethernet</a:t>
            </a:r>
            <a:r>
              <a:rPr lang="en-US" dirty="0" smtClean="0"/>
              <a:t>, </a:t>
            </a:r>
            <a:r>
              <a:rPr lang="en-US" dirty="0" err="1" smtClean="0"/>
              <a:t>fastethernet</a:t>
            </a:r>
            <a:r>
              <a:rPr lang="en-US" dirty="0" smtClean="0"/>
              <a:t>, </a:t>
            </a:r>
            <a:r>
              <a:rPr lang="en-US" dirty="0" err="1" smtClean="0"/>
              <a:t>gigabitethernet</a:t>
            </a:r>
            <a:r>
              <a:rPr lang="en-US" dirty="0" smtClean="0"/>
              <a:t>, </a:t>
            </a:r>
            <a:r>
              <a:rPr lang="en-US" dirty="0" err="1" smtClean="0"/>
              <a:t>atm</a:t>
            </a:r>
            <a:r>
              <a:rPr lang="en-US" dirty="0" smtClean="0"/>
              <a:t>, tunnel, loopback, etc.</a:t>
            </a:r>
          </a:p>
          <a:p>
            <a:r>
              <a:rPr lang="en-US" dirty="0" smtClean="0"/>
              <a:t>The number, slot/number and module/slot/number are numbers used to uniquely identify an interface on different types of routers.</a:t>
            </a:r>
            <a:endParaRPr lang="en-US" dirty="0"/>
          </a:p>
        </p:txBody>
      </p:sp>
      <p:sp>
        <p:nvSpPr>
          <p:cNvPr id="4" name="Slide Number Placeholder 3"/>
          <p:cNvSpPr>
            <a:spLocks noGrp="1"/>
          </p:cNvSpPr>
          <p:nvPr>
            <p:ph type="sldNum" sz="quarter" idx="10"/>
          </p:nvPr>
        </p:nvSpPr>
        <p:spPr/>
        <p:txBody>
          <a:bodyPr/>
          <a:lstStyle/>
          <a:p>
            <a:fld id="{F60A913C-77F7-444F-9C62-E8104AB0F1BF}" type="slidenum">
              <a:rPr lang="en-US" smtClean="0"/>
              <a:t>36</a:t>
            </a:fld>
            <a:endParaRPr lang="en-US"/>
          </a:p>
        </p:txBody>
      </p:sp>
    </p:spTree>
    <p:extLst>
      <p:ext uri="{BB962C8B-B14F-4D97-AF65-F5344CB8AC3E}">
        <p14:creationId xmlns:p14="http://schemas.microsoft.com/office/powerpoint/2010/main" val="2524344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defRPr>
            </a:lvl1pPr>
            <a:lvl2pPr marL="729057" indent="-280406" defTabSz="886397">
              <a:defRPr sz="2400">
                <a:solidFill>
                  <a:schemeClr val="tx1"/>
                </a:solidFill>
                <a:latin typeface="Arial" charset="0"/>
              </a:defRPr>
            </a:lvl2pPr>
            <a:lvl3pPr marL="1121626" indent="-224325" defTabSz="886397">
              <a:defRPr sz="2400">
                <a:solidFill>
                  <a:schemeClr val="tx1"/>
                </a:solidFill>
                <a:latin typeface="Arial" charset="0"/>
              </a:defRPr>
            </a:lvl3pPr>
            <a:lvl4pPr marL="1570276" indent="-224325" defTabSz="886397">
              <a:defRPr sz="2400">
                <a:solidFill>
                  <a:schemeClr val="tx1"/>
                </a:solidFill>
                <a:latin typeface="Arial" charset="0"/>
              </a:defRPr>
            </a:lvl4pPr>
            <a:lvl5pPr marL="2018927" indent="-224325" defTabSz="886397">
              <a:defRPr sz="2400">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defRPr>
            </a:lvl9pPr>
          </a:lstStyle>
          <a:p>
            <a:fld id="{D889EC7D-24E8-4EC2-A180-504EC1B3BDD9}" type="slidenum">
              <a:rPr lang="en-US" sz="800"/>
              <a:pPr/>
              <a:t>6</a:t>
            </a:fld>
            <a:endParaRPr lang="en-US" sz="8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b="1" dirty="0" smtClean="0"/>
              <a:t>2.1.2.1  Console Access Method</a:t>
            </a:r>
          </a:p>
          <a:p>
            <a:pPr>
              <a:lnSpc>
                <a:spcPct val="80000"/>
              </a:lnSpc>
              <a:buFontTx/>
              <a:buNone/>
            </a:pPr>
            <a:endParaRPr lang="en-US" dirty="0" smtClean="0"/>
          </a:p>
          <a:p>
            <a:pPr>
              <a:lnSpc>
                <a:spcPct val="80000"/>
              </a:lnSpc>
              <a:buFontTx/>
              <a:buNone/>
            </a:pPr>
            <a:r>
              <a:rPr lang="en-US" dirty="0" smtClean="0"/>
              <a:t>Out-of-band access refers to access via a dedicated management channel that is used for device maintenance purposes only. </a:t>
            </a:r>
          </a:p>
          <a:p>
            <a:pPr>
              <a:lnSpc>
                <a:spcPct val="80000"/>
              </a:lnSpc>
              <a:buFontTx/>
              <a:buNone/>
            </a:pPr>
            <a:endParaRPr lang="en-US" dirty="0" smtClean="0"/>
          </a:p>
          <a:p>
            <a:pPr>
              <a:lnSpc>
                <a:spcPct val="80000"/>
              </a:lnSpc>
              <a:buFontTx/>
              <a:buNone/>
            </a:pPr>
            <a:r>
              <a:rPr lang="en-US" dirty="0" smtClean="0"/>
              <a:t>Console</a:t>
            </a:r>
          </a:p>
          <a:p>
            <a:pPr>
              <a:lnSpc>
                <a:spcPct val="80000"/>
              </a:lnSpc>
              <a:buFontTx/>
              <a:buNone/>
            </a:pPr>
            <a:endParaRPr lang="en-US" dirty="0" smtClean="0"/>
          </a:p>
          <a:p>
            <a:pPr>
              <a:lnSpc>
                <a:spcPct val="80000"/>
              </a:lnSpc>
              <a:buFontTx/>
              <a:buNone/>
            </a:pPr>
            <a:r>
              <a:rPr lang="en-US" dirty="0" smtClean="0"/>
              <a:t>The console port is a management port that provides out-of-band access to Cisco device. Out-of-band access refers to access via a dedicated management channel that is used for device maintenance purposes only. The advantage of using a console port is that the device is accessible even if no networking services have been configured, such as when performing an initial configuration of the networking device. When performing an initial configuration, a computer running terminal emulation software is connected to the console port of the device using a special cable. Configuration commands for setting up the switch or router can be entered on the connected computer.</a:t>
            </a:r>
          </a:p>
          <a:p>
            <a:pPr>
              <a:lnSpc>
                <a:spcPct val="80000"/>
              </a:lnSpc>
              <a:buFontTx/>
              <a:buNone/>
            </a:pPr>
            <a:endParaRPr lang="en-US" dirty="0" smtClean="0"/>
          </a:p>
          <a:p>
            <a:pPr>
              <a:lnSpc>
                <a:spcPct val="80000"/>
              </a:lnSpc>
              <a:buFontTx/>
              <a:buNone/>
            </a:pPr>
            <a:r>
              <a:rPr lang="en-US" dirty="0" smtClean="0"/>
              <a:t>The console port can also be used when the networking services have failed and remote access of the Cisco IOS device is not possible. If this occurs, a connection to the console can enable a computer to determine the status of the device. By default, the console conveys the device startup, debugging, and error messages. After the network technician is connected to the device, the network technician can perform any configuration commands necessary using the console session.</a:t>
            </a:r>
          </a:p>
          <a:p>
            <a:pPr>
              <a:lnSpc>
                <a:spcPct val="80000"/>
              </a:lnSpc>
              <a:buFontTx/>
              <a:buNone/>
            </a:pPr>
            <a:endParaRPr lang="en-US" dirty="0" smtClean="0"/>
          </a:p>
          <a:p>
            <a:pPr>
              <a:lnSpc>
                <a:spcPct val="80000"/>
              </a:lnSpc>
              <a:buFontTx/>
              <a:buNone/>
            </a:pPr>
            <a:r>
              <a:rPr lang="en-US" dirty="0" smtClean="0"/>
              <a:t>For many IOS devices, console access does not require any form of security, by default. However, the console should be configured with passwords to prevent unauthorized device access. In the event that a password is lost, there is a special set of procedures for bypassing the password and accessing the device. The device should also be located in a locked room or equipment rack to prevent unauthorized physical access.</a:t>
            </a:r>
          </a:p>
          <a:p>
            <a:pPr>
              <a:lnSpc>
                <a:spcPct val="80000"/>
              </a:lnSpc>
              <a:buFontTx/>
              <a:buNone/>
            </a:pPr>
            <a:endParaRPr lang="en-US" dirty="0" smtClean="0"/>
          </a:p>
          <a:p>
            <a:pPr>
              <a:lnSpc>
                <a:spcPct val="80000"/>
              </a:lnSpc>
              <a:buFontTx/>
              <a:buNone/>
            </a:pPr>
            <a:r>
              <a:rPr lang="en-US" dirty="0" smtClean="0"/>
              <a:t> In the event that a password is lost, there is a special set of procedures for bypassing the password and accessing the device.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defRPr>
            </a:lvl1pPr>
            <a:lvl2pPr marL="729057" indent="-280406" defTabSz="886397">
              <a:defRPr sz="2400">
                <a:solidFill>
                  <a:schemeClr val="tx1"/>
                </a:solidFill>
                <a:latin typeface="Arial" charset="0"/>
              </a:defRPr>
            </a:lvl2pPr>
            <a:lvl3pPr marL="1121626" indent="-224325" defTabSz="886397">
              <a:defRPr sz="2400">
                <a:solidFill>
                  <a:schemeClr val="tx1"/>
                </a:solidFill>
                <a:latin typeface="Arial" charset="0"/>
              </a:defRPr>
            </a:lvl3pPr>
            <a:lvl4pPr marL="1570276" indent="-224325" defTabSz="886397">
              <a:defRPr sz="2400">
                <a:solidFill>
                  <a:schemeClr val="tx1"/>
                </a:solidFill>
                <a:latin typeface="Arial" charset="0"/>
              </a:defRPr>
            </a:lvl4pPr>
            <a:lvl5pPr marL="2018927" indent="-224325" defTabSz="886397">
              <a:defRPr sz="2400">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defRPr>
            </a:lvl9pPr>
          </a:lstStyle>
          <a:p>
            <a:fld id="{9D216AE3-9CD4-408B-9F2D-CDEF2494BFF3}" type="slidenum">
              <a:rPr lang="en-US" sz="800"/>
              <a:pPr/>
              <a:t>7</a:t>
            </a:fld>
            <a:endParaRPr lang="en-US" sz="8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b="1" dirty="0" smtClean="0"/>
              <a:t>2.1.2.2  Telnet, SSH, and AUX  Access Methods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dirty="0" smtClean="0"/>
              <a:t>Each level provides a different amount of access to the commands within the IOS.</a:t>
            </a:r>
          </a:p>
          <a:p>
            <a:pPr lvl="1">
              <a:lnSpc>
                <a:spcPct val="120000"/>
              </a:lnSpc>
            </a:pPr>
            <a:r>
              <a:rPr lang="en-US" dirty="0" smtClean="0"/>
              <a:t> User EXEC provides access to a limited number of commands that allow basic troubleshooting and monitoring of the router.</a:t>
            </a:r>
          </a:p>
          <a:p>
            <a:pPr lvl="1">
              <a:lnSpc>
                <a:spcPct val="120000"/>
              </a:lnSpc>
            </a:pPr>
            <a:r>
              <a:rPr lang="en-US" dirty="0" smtClean="0"/>
              <a:t>Privileged EXEC level allows access to all router commands, such as configuration and management settings.</a:t>
            </a:r>
          </a:p>
          <a:p>
            <a:endParaRPr lang="en-US" dirty="0" smtClean="0"/>
          </a:p>
          <a:p>
            <a:pPr>
              <a:lnSpc>
                <a:spcPct val="80000"/>
              </a:lnSpc>
              <a:buFontTx/>
              <a:buNone/>
            </a:pPr>
            <a:r>
              <a:rPr lang="en-US" b="1" dirty="0" smtClean="0"/>
              <a:t>2.1.3.2  Primary Modes</a:t>
            </a:r>
          </a:p>
          <a:p>
            <a:pPr>
              <a:lnSpc>
                <a:spcPct val="80000"/>
              </a:lnSpc>
              <a:buFontTx/>
              <a:buNone/>
            </a:pPr>
            <a:endParaRPr lang="en-US" dirty="0" smtClean="0"/>
          </a:p>
          <a:p>
            <a:r>
              <a:rPr lang="en-US" dirty="0" smtClean="0"/>
              <a:t>The two primary modes of operation are user EXEC mode and privileged EXEC mode. </a:t>
            </a:r>
            <a:r>
              <a:rPr lang="en-US" dirty="0" err="1" smtClean="0"/>
              <a:t>Tthe</a:t>
            </a:r>
            <a:r>
              <a:rPr lang="en-US" dirty="0" smtClean="0"/>
              <a:t> privileged EXEC mode has a higher level of authority in what it allows the user to do with the device.</a:t>
            </a:r>
          </a:p>
          <a:p>
            <a:r>
              <a:rPr lang="en-US" b="1" dirty="0" smtClean="0"/>
              <a:t>User EXEC Mode</a:t>
            </a:r>
            <a:endParaRPr lang="en-US" dirty="0" smtClean="0"/>
          </a:p>
          <a:p>
            <a:r>
              <a:rPr lang="en-US" dirty="0" smtClean="0"/>
              <a:t>The user EXEC mode has limited capabilities but is useful for some basic operations. This mode is the first mode encountered upon entrance into the CLI of an IOS device.</a:t>
            </a:r>
          </a:p>
          <a:p>
            <a:r>
              <a:rPr lang="en-US" dirty="0" smtClean="0"/>
              <a:t>This is often referred to as view-only mode. The user EXEC level does not allow the execution of any commands that might change the configuration of the device.</a:t>
            </a:r>
          </a:p>
          <a:p>
            <a:r>
              <a:rPr lang="en-US" dirty="0" smtClean="0"/>
              <a:t>By default, there is no authentication required to access the user EXEC mode from the console. However, it is a good practice to ensure that authentication is configured during the initial configuration.</a:t>
            </a:r>
          </a:p>
          <a:p>
            <a:r>
              <a:rPr lang="en-US" dirty="0" smtClean="0"/>
              <a:t>The user EXEC mode is identified by the CLI prompt that ends with the &gt; symbol. This is an example that shows the &gt; symbol in the prompt: Switch&gt;</a:t>
            </a:r>
          </a:p>
          <a:p>
            <a:r>
              <a:rPr lang="en-US" b="1" dirty="0" smtClean="0"/>
              <a:t>Privileged EXEC Mode</a:t>
            </a:r>
            <a:endParaRPr lang="en-US" dirty="0" smtClean="0"/>
          </a:p>
          <a:p>
            <a:r>
              <a:rPr lang="en-US" dirty="0" smtClean="0"/>
              <a:t>The execution of configuration and management commands requires that the network administrator use the privileged EXEC mode, or a more specific mode in the hierarchy. </a:t>
            </a:r>
          </a:p>
          <a:p>
            <a:r>
              <a:rPr lang="en-US" dirty="0" smtClean="0"/>
              <a:t>The privileged EXEC mode can be identified by the prompt ending with the #symbol.   Switch#</a:t>
            </a:r>
          </a:p>
          <a:p>
            <a:r>
              <a:rPr lang="en-US" dirty="0" smtClean="0"/>
              <a:t>By default, privileged EXEC mode does not require authentication.</a:t>
            </a:r>
          </a:p>
          <a:p>
            <a:r>
              <a:rPr lang="en-US" dirty="0" smtClean="0"/>
              <a:t>Global configuration mode and all other more specific configuration modes can only be reached from the privileged EXEC mode. </a:t>
            </a:r>
          </a:p>
          <a:p>
            <a:endParaRPr lang="en-US" dirty="0" smtClean="0"/>
          </a:p>
          <a:p>
            <a:r>
              <a:rPr lang="en-US" dirty="0" smtClean="0"/>
              <a:t>Upon initiating an EXEC session on the router, a user is placed in user EXEC mode. This is denoted in the router with the &gt; prompt</a:t>
            </a:r>
          </a:p>
          <a:p>
            <a:r>
              <a:rPr lang="en-US" dirty="0" smtClean="0"/>
              <a:t>To change to the privileged EXEC level, type in the command enable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60A913C-77F7-444F-9C62-E8104AB0F1BF}" type="slidenum">
              <a:rPr lang="en-US" smtClean="0"/>
              <a:t>8</a:t>
            </a:fld>
            <a:endParaRPr lang="en-US"/>
          </a:p>
        </p:txBody>
      </p:sp>
    </p:spTree>
    <p:extLst>
      <p:ext uri="{BB962C8B-B14F-4D97-AF65-F5344CB8AC3E}">
        <p14:creationId xmlns:p14="http://schemas.microsoft.com/office/powerpoint/2010/main" val="4207651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understand this structure to successfully navigate within Cisco IOS software. </a:t>
            </a:r>
          </a:p>
          <a:p>
            <a:r>
              <a:rPr lang="en-US" dirty="0" smtClean="0"/>
              <a:t>As mentioned previously, there are two EXEC modes: user EXEC and privileged EXEC. </a:t>
            </a:r>
          </a:p>
          <a:p>
            <a:r>
              <a:rPr lang="en-US" dirty="0" smtClean="0"/>
              <a:t>Privileged EXEC mode is composed of various configuration modes:</a:t>
            </a:r>
          </a:p>
          <a:p>
            <a:pPr lvl="1"/>
            <a:r>
              <a:rPr lang="en-US" dirty="0" smtClean="0"/>
              <a:t>Global configuration mode</a:t>
            </a:r>
          </a:p>
          <a:p>
            <a:pPr lvl="1"/>
            <a:r>
              <a:rPr lang="en-US" dirty="0" smtClean="0"/>
              <a:t>Interface configuration mode</a:t>
            </a:r>
          </a:p>
          <a:p>
            <a:pPr lvl="1"/>
            <a:r>
              <a:rPr lang="en-US" dirty="0" smtClean="0"/>
              <a:t>Router configuration mode</a:t>
            </a:r>
          </a:p>
          <a:p>
            <a:pPr lvl="1"/>
            <a:r>
              <a:rPr lang="en-US" dirty="0" smtClean="0"/>
              <a:t>Line configuration mode</a:t>
            </a:r>
          </a:p>
          <a:p>
            <a:endParaRPr lang="en-US" dirty="0" smtClean="0"/>
          </a:p>
          <a:p>
            <a:pPr>
              <a:defRPr/>
            </a:pPr>
            <a:r>
              <a:rPr lang="en-US" b="1" dirty="0" smtClean="0"/>
              <a:t>2.1.3.1  Cisco</a:t>
            </a:r>
            <a:r>
              <a:rPr lang="en-US" b="1" baseline="0" dirty="0" smtClean="0"/>
              <a:t> IOS Modes of Operations</a:t>
            </a:r>
            <a:endParaRPr lang="en-US" b="1" dirty="0" smtClean="0"/>
          </a:p>
          <a:p>
            <a:pPr>
              <a:defRPr/>
            </a:pPr>
            <a:endParaRPr lang="en-US" dirty="0" smtClean="0"/>
          </a:p>
          <a:p>
            <a:pPr>
              <a:defRPr/>
            </a:pPr>
            <a:r>
              <a:rPr lang="en-US" dirty="0" smtClean="0"/>
              <a:t>In hierarchical order from most basic to most specialized, the major modes are:</a:t>
            </a:r>
          </a:p>
          <a:p>
            <a:pPr>
              <a:defRPr/>
            </a:pPr>
            <a:r>
              <a:rPr lang="en-US" dirty="0" smtClean="0"/>
              <a:t>User executive (User EXEC) mode</a:t>
            </a:r>
          </a:p>
          <a:p>
            <a:pPr>
              <a:defRPr/>
            </a:pPr>
            <a:r>
              <a:rPr lang="en-US" dirty="0" smtClean="0"/>
              <a:t>Privileged executive (Privileged EXEC) mode</a:t>
            </a:r>
          </a:p>
          <a:p>
            <a:pPr>
              <a:defRPr/>
            </a:pPr>
            <a:r>
              <a:rPr lang="en-US" dirty="0" smtClean="0"/>
              <a:t>Global configuration mode</a:t>
            </a:r>
          </a:p>
          <a:p>
            <a:pPr>
              <a:defRPr/>
            </a:pPr>
            <a:r>
              <a:rPr lang="en-US" dirty="0" smtClean="0"/>
              <a:t>Other specific configuration modes, such as Interface configuration mode.</a:t>
            </a:r>
          </a:p>
          <a:p>
            <a:pPr>
              <a:defRPr/>
            </a:pPr>
            <a:r>
              <a:rPr lang="en-US" dirty="0" smtClean="0"/>
              <a:t>Each mode has a distinctive prompt</a:t>
            </a:r>
          </a:p>
          <a:p>
            <a:endParaRPr lang="en-US" dirty="0"/>
          </a:p>
        </p:txBody>
      </p:sp>
      <p:sp>
        <p:nvSpPr>
          <p:cNvPr id="4" name="Slide Number Placeholder 3"/>
          <p:cNvSpPr>
            <a:spLocks noGrp="1"/>
          </p:cNvSpPr>
          <p:nvPr>
            <p:ph type="sldNum" sz="quarter" idx="10"/>
          </p:nvPr>
        </p:nvSpPr>
        <p:spPr/>
        <p:txBody>
          <a:bodyPr/>
          <a:lstStyle/>
          <a:p>
            <a:fld id="{F60A913C-77F7-444F-9C62-E8104AB0F1BF}" type="slidenum">
              <a:rPr lang="en-US" smtClean="0"/>
              <a:t>9</a:t>
            </a:fld>
            <a:endParaRPr lang="en-US"/>
          </a:p>
        </p:txBody>
      </p:sp>
    </p:spTree>
    <p:extLst>
      <p:ext uri="{BB962C8B-B14F-4D97-AF65-F5344CB8AC3E}">
        <p14:creationId xmlns:p14="http://schemas.microsoft.com/office/powerpoint/2010/main" val="3147884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defRPr>
            </a:lvl1pPr>
            <a:lvl2pPr marL="729057" indent="-280406" defTabSz="886397">
              <a:defRPr sz="2400">
                <a:solidFill>
                  <a:schemeClr val="tx1"/>
                </a:solidFill>
                <a:latin typeface="Arial" charset="0"/>
              </a:defRPr>
            </a:lvl2pPr>
            <a:lvl3pPr marL="1121626" indent="-224325" defTabSz="886397">
              <a:defRPr sz="2400">
                <a:solidFill>
                  <a:schemeClr val="tx1"/>
                </a:solidFill>
                <a:latin typeface="Arial" charset="0"/>
              </a:defRPr>
            </a:lvl3pPr>
            <a:lvl4pPr marL="1570276" indent="-224325" defTabSz="886397">
              <a:defRPr sz="2400">
                <a:solidFill>
                  <a:schemeClr val="tx1"/>
                </a:solidFill>
                <a:latin typeface="Arial" charset="0"/>
              </a:defRPr>
            </a:lvl4pPr>
            <a:lvl5pPr marL="2018927" indent="-224325" defTabSz="886397">
              <a:defRPr sz="2400">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defRPr>
            </a:lvl9pPr>
          </a:lstStyle>
          <a:p>
            <a:fld id="{E50CCF95-693E-4F51-9A39-79F48A11E5D4}" type="slidenum">
              <a:rPr lang="en-US" sz="800"/>
              <a:pPr/>
              <a:t>10</a:t>
            </a:fld>
            <a:endParaRPr lang="en-US" sz="8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b="1" dirty="0" smtClean="0"/>
              <a:t>2.1.3.3  Global Configuration Mode and </a:t>
            </a:r>
            <a:r>
              <a:rPr lang="en-US" b="1" dirty="0" err="1" smtClean="0"/>
              <a:t>Submodes</a:t>
            </a:r>
            <a:endParaRPr lang="en-US" b="1" dirty="0" smtClean="0"/>
          </a:p>
          <a:p>
            <a:r>
              <a:rPr lang="en-US" dirty="0" smtClean="0"/>
              <a:t>Global configuration mode and interface configuration modes can only be reached from the privileged EXEC mode.</a:t>
            </a:r>
          </a:p>
          <a:p>
            <a:r>
              <a:rPr lang="en-US" dirty="0" smtClean="0"/>
              <a:t>From global </a:t>
            </a:r>
            <a:r>
              <a:rPr lang="en-US" dirty="0" err="1" smtClean="0"/>
              <a:t>config</a:t>
            </a:r>
            <a:r>
              <a:rPr lang="en-US" dirty="0" smtClean="0"/>
              <a:t>, CLI configuration changes are made that affect the operation of the device as a whole. </a:t>
            </a:r>
          </a:p>
          <a:p>
            <a:r>
              <a:rPr lang="en-US" dirty="0" smtClean="0"/>
              <a:t>Switch# </a:t>
            </a:r>
            <a:r>
              <a:rPr lang="en-US" b="1" dirty="0" smtClean="0"/>
              <a:t>configure terminal</a:t>
            </a:r>
            <a:endParaRPr lang="en-US" dirty="0" smtClean="0"/>
          </a:p>
          <a:p>
            <a:r>
              <a:rPr lang="en-US" dirty="0" smtClean="0"/>
              <a:t>Switch(</a:t>
            </a:r>
            <a:r>
              <a:rPr lang="en-US" dirty="0" err="1" smtClean="0"/>
              <a:t>config</a:t>
            </a:r>
            <a:r>
              <a:rPr lang="en-US" dirty="0" smtClean="0"/>
              <a:t>)#</a:t>
            </a:r>
          </a:p>
          <a:p>
            <a:r>
              <a:rPr lang="en-US" dirty="0" smtClean="0"/>
              <a:t>From the global </a:t>
            </a:r>
            <a:r>
              <a:rPr lang="en-US" dirty="0" err="1" smtClean="0"/>
              <a:t>config</a:t>
            </a:r>
            <a:r>
              <a:rPr lang="en-US" dirty="0" smtClean="0"/>
              <a:t> mode, the user can enter different </a:t>
            </a:r>
            <a:r>
              <a:rPr lang="en-US" dirty="0" err="1" smtClean="0"/>
              <a:t>subconfiguration</a:t>
            </a:r>
            <a:r>
              <a:rPr lang="en-US" dirty="0" smtClean="0"/>
              <a:t> modes. Each of these modes allows the configuration of a particular part or function of the IOS device. </a:t>
            </a:r>
          </a:p>
          <a:p>
            <a:r>
              <a:rPr lang="en-US" dirty="0" smtClean="0"/>
              <a:t>Interface mode - to configure one of the network interfaces (Fa0/0, S0/0/0)</a:t>
            </a:r>
          </a:p>
          <a:p>
            <a:r>
              <a:rPr lang="en-US" dirty="0" smtClean="0"/>
              <a:t>Line mode - to configure one of the physical or virtual lines (console, AUX, VTY)</a:t>
            </a:r>
          </a:p>
          <a:p>
            <a:r>
              <a:rPr lang="en-US" dirty="0" smtClean="0"/>
              <a:t>To exit a specific configuration mode and return to global configuration mode, enter</a:t>
            </a:r>
            <a:r>
              <a:rPr lang="en-US" b="1" dirty="0" smtClean="0"/>
              <a:t> exit</a:t>
            </a:r>
            <a:r>
              <a:rPr lang="en-US" dirty="0" smtClean="0"/>
              <a:t> at a prompt. To leave configuration mode completely and return to privileged EXEC mode, enter </a:t>
            </a:r>
            <a:r>
              <a:rPr lang="en-US" b="1" dirty="0" smtClean="0"/>
              <a:t>end </a:t>
            </a:r>
            <a:r>
              <a:rPr lang="en-US" dirty="0" smtClean="0"/>
              <a:t>or use the key sequence </a:t>
            </a:r>
            <a:r>
              <a:rPr lang="en-US" b="1" dirty="0" smtClean="0"/>
              <a:t>Ctrl-Z</a:t>
            </a:r>
            <a:r>
              <a:rPr lang="en-US" dirty="0" smtClean="0"/>
              <a:t>.</a:t>
            </a:r>
          </a:p>
          <a:p>
            <a:r>
              <a:rPr lang="en-US" dirty="0" smtClean="0"/>
              <a:t>As commands are used and modes are changed, the prompt changes to reflect the current context.</a:t>
            </a:r>
          </a:p>
          <a:p>
            <a:pPr>
              <a:lnSpc>
                <a:spcPct val="80000"/>
              </a:lnSpc>
              <a:buFontTx/>
              <a:buNone/>
            </a:pPr>
            <a:endParaRPr lang="en-US" dirty="0" smtClean="0"/>
          </a:p>
          <a:p>
            <a:pPr>
              <a:lnSpc>
                <a:spcPct val="80000"/>
              </a:lnSpc>
              <a:buFontTx/>
              <a:buNone/>
            </a:pPr>
            <a:endParaRPr lang="en-US" dirty="0" smtClean="0"/>
          </a:p>
          <a:p>
            <a:pPr>
              <a:lnSpc>
                <a:spcPct val="80000"/>
              </a:lnSpc>
              <a:buFontTx/>
              <a:buNone/>
            </a:pPr>
            <a:endParaRPr lang="en-US" dirty="0" smtClean="0"/>
          </a:p>
          <a:p>
            <a:pPr>
              <a:lnSpc>
                <a:spcPct val="80000"/>
              </a:lnSpc>
              <a:buFontTx/>
              <a:buNone/>
            </a:pPr>
            <a:endParaRPr lang="en-US" dirty="0" smtClean="0"/>
          </a:p>
          <a:p>
            <a:pPr>
              <a:lnSpc>
                <a:spcPct val="80000"/>
              </a:lnSpc>
              <a:buFontTx/>
              <a:buNone/>
            </a:pPr>
            <a:endParaRPr lang="en-US" dirty="0" smtClean="0"/>
          </a:p>
          <a:p>
            <a:pPr>
              <a:lnSpc>
                <a:spcPct val="80000"/>
              </a:lnSpc>
              <a:buFontTx/>
              <a:buNone/>
            </a:pPr>
            <a:endParaRPr lang="en-US" dirty="0" smtClean="0"/>
          </a:p>
          <a:p>
            <a:pPr marL="0" marR="0" indent="0" algn="l" defTabSz="457200" rtl="0" eaLnBrk="1" fontAlgn="auto" latinLnBrk="0" hangingPunct="1">
              <a:lnSpc>
                <a:spcPct val="80000"/>
              </a:lnSpc>
              <a:spcBef>
                <a:spcPts val="0"/>
              </a:spcBef>
              <a:spcAft>
                <a:spcPts val="0"/>
              </a:spcAft>
              <a:buClrTx/>
              <a:buSzTx/>
              <a:buFontTx/>
              <a:buNone/>
              <a:tabLst/>
              <a:defRPr/>
            </a:pPr>
            <a:r>
              <a:rPr lang="en-US" dirty="0" smtClean="0"/>
              <a:t>Within each mode, certain commands are available for execution. Using the context-sensitive help, you can see a list of which commands are available. While navigating the CLI, the router prompt changes to reflect your current position within the CLI hierarchy. Table 2-2 summarizes the main command prompts within the CLI hierarchy.</a:t>
            </a:r>
          </a:p>
          <a:p>
            <a:pPr>
              <a:lnSpc>
                <a:spcPct val="80000"/>
              </a:lnSpc>
              <a:buFontTx/>
              <a:buNone/>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defRPr>
            </a:lvl1pPr>
            <a:lvl2pPr marL="729057" indent="-280406" defTabSz="886397">
              <a:defRPr sz="2400">
                <a:solidFill>
                  <a:schemeClr val="tx1"/>
                </a:solidFill>
                <a:latin typeface="Arial" charset="0"/>
              </a:defRPr>
            </a:lvl2pPr>
            <a:lvl3pPr marL="1121626" indent="-224325" defTabSz="886397">
              <a:defRPr sz="2400">
                <a:solidFill>
                  <a:schemeClr val="tx1"/>
                </a:solidFill>
                <a:latin typeface="Arial" charset="0"/>
              </a:defRPr>
            </a:lvl3pPr>
            <a:lvl4pPr marL="1570276" indent="-224325" defTabSz="886397">
              <a:defRPr sz="2400">
                <a:solidFill>
                  <a:schemeClr val="tx1"/>
                </a:solidFill>
                <a:latin typeface="Arial" charset="0"/>
              </a:defRPr>
            </a:lvl4pPr>
            <a:lvl5pPr marL="2018927" indent="-224325" defTabSz="886397">
              <a:defRPr sz="2400">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defRPr>
            </a:lvl9pPr>
          </a:lstStyle>
          <a:p>
            <a:fld id="{0FAB0165-F392-4C97-A3FB-3579C6CC7796}" type="slidenum">
              <a:rPr lang="en-US" sz="800"/>
              <a:pPr/>
              <a:t>11</a:t>
            </a:fld>
            <a:endParaRPr lang="en-US" sz="8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b="1" dirty="0" smtClean="0"/>
              <a:t>2.1.3.4  Navigating between IOS Modes</a:t>
            </a:r>
          </a:p>
          <a:p>
            <a:pPr>
              <a:lnSpc>
                <a:spcPct val="80000"/>
              </a:lnSpc>
              <a:buFontTx/>
              <a:buNone/>
            </a:pPr>
            <a:endParaRPr lang="en-US" dirty="0" smtClean="0"/>
          </a:p>
          <a:p>
            <a:pPr>
              <a:lnSpc>
                <a:spcPct val="80000"/>
              </a:lnSpc>
              <a:buFontTx/>
              <a:buNone/>
            </a:pPr>
            <a:r>
              <a:rPr lang="en-US" dirty="0" smtClean="0"/>
              <a:t>The </a:t>
            </a:r>
            <a:r>
              <a:rPr lang="en-US" b="1" dirty="0" smtClean="0"/>
              <a:t>enable</a:t>
            </a:r>
            <a:r>
              <a:rPr lang="en-US" dirty="0" smtClean="0"/>
              <a:t> and </a:t>
            </a:r>
            <a:r>
              <a:rPr lang="en-US" b="1" dirty="0" smtClean="0"/>
              <a:t>disable</a:t>
            </a:r>
            <a:r>
              <a:rPr lang="en-US" dirty="0" smtClean="0"/>
              <a:t> commands are used to change the CLI between the user EXEC mode and the privileged EXEC mode, respectively.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defRPr>
            </a:lvl1pPr>
            <a:lvl2pPr marL="729057" indent="-280406" defTabSz="886397">
              <a:defRPr sz="2400">
                <a:solidFill>
                  <a:schemeClr val="tx1"/>
                </a:solidFill>
                <a:latin typeface="Arial" charset="0"/>
              </a:defRPr>
            </a:lvl2pPr>
            <a:lvl3pPr marL="1121626" indent="-224325" defTabSz="886397">
              <a:defRPr sz="2400">
                <a:solidFill>
                  <a:schemeClr val="tx1"/>
                </a:solidFill>
                <a:latin typeface="Arial" charset="0"/>
              </a:defRPr>
            </a:lvl3pPr>
            <a:lvl4pPr marL="1570276" indent="-224325" defTabSz="886397">
              <a:defRPr sz="2400">
                <a:solidFill>
                  <a:schemeClr val="tx1"/>
                </a:solidFill>
                <a:latin typeface="Arial" charset="0"/>
              </a:defRPr>
            </a:lvl4pPr>
            <a:lvl5pPr marL="2018927" indent="-224325" defTabSz="886397">
              <a:defRPr sz="2400">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defRPr>
            </a:lvl9pPr>
          </a:lstStyle>
          <a:p>
            <a:fld id="{C41463F0-4B87-4884-AF35-DA47D97BACAF}" type="slidenum">
              <a:rPr lang="en-US" sz="800"/>
              <a:pPr/>
              <a:t>12</a:t>
            </a:fld>
            <a:endParaRPr lang="en-US" sz="8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b="1" dirty="0" smtClean="0"/>
              <a:t>2.1.3.5  Navigating between IOS Modes (cont.)</a:t>
            </a:r>
          </a:p>
          <a:p>
            <a:pPr>
              <a:lnSpc>
                <a:spcPct val="80000"/>
              </a:lnSpc>
              <a:buFontTx/>
              <a:buNone/>
            </a:pPr>
            <a:endParaRPr lang="en-US" dirty="0" smtClean="0"/>
          </a:p>
          <a:p>
            <a:pPr>
              <a:lnSpc>
                <a:spcPct val="80000"/>
              </a:lnSpc>
              <a:buFontTx/>
              <a:buNone/>
            </a:pPr>
            <a:r>
              <a:rPr lang="en-US" dirty="0" smtClean="0"/>
              <a:t>To move from the global configuration mode to the privileged EXEC mode, you enter the command </a:t>
            </a:r>
            <a:r>
              <a:rPr lang="en-US" b="1" dirty="0" smtClean="0"/>
              <a:t>exit.</a:t>
            </a:r>
            <a:endParaRPr lang="en-US" dirty="0" smtClean="0"/>
          </a:p>
          <a:p>
            <a:pPr>
              <a:lnSpc>
                <a:spcPct val="80000"/>
              </a:lnSpc>
              <a:buFontTx/>
              <a:buNone/>
            </a:pPr>
            <a:endParaRPr lang="en-US" dirty="0" smtClean="0"/>
          </a:p>
          <a:p>
            <a:pPr>
              <a:lnSpc>
                <a:spcPct val="80000"/>
              </a:lnSpc>
              <a:buFontTx/>
              <a:buNone/>
            </a:pPr>
            <a:r>
              <a:rPr lang="en-US" dirty="0" smtClean="0"/>
              <a:t>To move from any </a:t>
            </a:r>
            <a:r>
              <a:rPr lang="en-US" dirty="0" err="1" smtClean="0"/>
              <a:t>submode</a:t>
            </a:r>
            <a:r>
              <a:rPr lang="en-US" dirty="0" smtClean="0"/>
              <a:t> of the global configuration mode to the mode one step above it in the hierarchy of modes, enter the </a:t>
            </a:r>
            <a:r>
              <a:rPr lang="en-US" b="1" dirty="0" smtClean="0"/>
              <a:t>exit </a:t>
            </a:r>
            <a:r>
              <a:rPr lang="en-US" dirty="0" smtClean="0"/>
              <a:t>command.</a:t>
            </a:r>
          </a:p>
          <a:p>
            <a:pPr>
              <a:lnSpc>
                <a:spcPct val="80000"/>
              </a:lnSpc>
              <a:buFontTx/>
              <a:buNone/>
            </a:pPr>
            <a:endParaRPr lang="en-US" dirty="0" smtClean="0"/>
          </a:p>
          <a:p>
            <a:pPr>
              <a:lnSpc>
                <a:spcPct val="80000"/>
              </a:lnSpc>
              <a:buFontTx/>
              <a:buNone/>
            </a:pPr>
            <a:r>
              <a:rPr lang="en-US" dirty="0" smtClean="0"/>
              <a:t>To move from any </a:t>
            </a:r>
            <a:r>
              <a:rPr lang="en-US" dirty="0" err="1" smtClean="0"/>
              <a:t>submode</a:t>
            </a:r>
            <a:r>
              <a:rPr lang="en-US" dirty="0" smtClean="0"/>
              <a:t> of the privileged EXEC mode to the privileged EXEC mode, enter the </a:t>
            </a:r>
            <a:r>
              <a:rPr lang="en-US" b="1" dirty="0" smtClean="0"/>
              <a:t>end </a:t>
            </a:r>
            <a:r>
              <a:rPr lang="en-US" dirty="0" smtClean="0"/>
              <a:t>command or enter the key combination </a:t>
            </a:r>
            <a:r>
              <a:rPr lang="en-US" b="1" dirty="0" err="1" smtClean="0"/>
              <a:t>Ctrl+Z</a:t>
            </a:r>
            <a:r>
              <a:rPr lang="en-US" dirty="0" smtClean="0"/>
              <a:t>. </a:t>
            </a:r>
          </a:p>
          <a:p>
            <a:pPr>
              <a:lnSpc>
                <a:spcPct val="80000"/>
              </a:lnSpc>
              <a:buFontTx/>
              <a:buNone/>
            </a:pPr>
            <a:endParaRPr lang="en-US" dirty="0" smtClean="0"/>
          </a:p>
          <a:p>
            <a:pPr>
              <a:lnSpc>
                <a:spcPct val="80000"/>
              </a:lnSpc>
              <a:buFontTx/>
              <a:buNone/>
            </a:pPr>
            <a:r>
              <a:rPr lang="en-US" dirty="0" smtClean="0"/>
              <a:t>To move from any </a:t>
            </a:r>
            <a:r>
              <a:rPr lang="en-US" dirty="0" err="1" smtClean="0"/>
              <a:t>submode</a:t>
            </a:r>
            <a:r>
              <a:rPr lang="en-US" dirty="0" smtClean="0"/>
              <a:t> of the global configuration mode to another “immediate” </a:t>
            </a:r>
            <a:r>
              <a:rPr lang="en-US" dirty="0" err="1" smtClean="0"/>
              <a:t>submode</a:t>
            </a:r>
            <a:r>
              <a:rPr lang="en-US" dirty="0" smtClean="0"/>
              <a:t> of the global configuration mode, simply enter the corresponding command that is normally entered from global configuration mode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B6147E2-79B7-AB48-973A-2D79BC9BFD00}"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AFC4B-4762-B849-9C79-47E19B4F1D0E}" type="slidenum">
              <a:rPr lang="en-US" smtClean="0"/>
              <a:t>‹#›</a:t>
            </a:fld>
            <a:endParaRPr lang="en-US"/>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6147E2-79B7-AB48-973A-2D79BC9BFD00}" type="datetimeFigureOut">
              <a:rPr lang="en-US" smtClean="0"/>
              <a:t>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AFC4B-4762-B849-9C79-47E19B4F1D0E}" type="slidenum">
              <a:rPr lang="en-US" smtClean="0"/>
              <a:t>‹#›</a:t>
            </a:fld>
            <a:endParaRPr lang="en-US"/>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6147E2-79B7-AB48-973A-2D79BC9BFD00}" type="datetimeFigureOut">
              <a:rPr lang="en-US" smtClean="0"/>
              <a:t>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AFC4B-4762-B849-9C79-47E19B4F1D0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6147E2-79B7-AB48-973A-2D79BC9BFD00}" type="datetimeFigureOut">
              <a:rPr lang="en-US" smtClean="0"/>
              <a:t>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AFC4B-4762-B849-9C79-47E19B4F1D0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B6147E2-79B7-AB48-973A-2D79BC9BFD00}" type="datetimeFigureOut">
              <a:rPr lang="en-US" smtClean="0"/>
              <a:t>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AFC4B-4762-B849-9C79-47E19B4F1D0E}" type="slidenum">
              <a:rPr lang="en-US" smtClean="0"/>
              <a:t>‹#›</a:t>
            </a:fld>
            <a:endParaRPr 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n-US" smtClean="0"/>
              <a:t>Drag picture to placeholder or click icon to add</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6147E2-79B7-AB48-973A-2D79BC9BFD00}" type="datetimeFigureOut">
              <a:rPr lang="en-US" smtClean="0"/>
              <a:t>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AFC4B-4762-B849-9C79-47E19B4F1D0E}" type="slidenum">
              <a:rPr lang="en-US" smtClean="0"/>
              <a:t>‹#›</a:t>
            </a:fld>
            <a:endParaRPr 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B6147E2-79B7-AB48-973A-2D79BC9BFD00}"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AFC4B-4762-B849-9C79-47E19B4F1D0E}"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B6147E2-79B7-AB48-973A-2D79BC9BFD00}"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AFC4B-4762-B849-9C79-47E19B4F1D0E}" type="slidenum">
              <a:rPr lang="en-US" smtClean="0"/>
              <a:t>‹#›</a:t>
            </a:fld>
            <a:endParaRPr 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B6147E2-79B7-AB48-973A-2D79BC9BFD00}"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AFC4B-4762-B849-9C79-47E19B4F1D0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EB6147E2-79B7-AB48-973A-2D79BC9BFD00}"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AFC4B-4762-B849-9C79-47E19B4F1D0E}" type="slidenum">
              <a:rPr lang="en-US" smtClean="0"/>
              <a:t>‹#›</a:t>
            </a:fld>
            <a:endParaRPr 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US" smtClean="0"/>
              <a:t>Drag picture to placeholder or click icon to add</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US" smtClean="0"/>
              <a:t>Click to edit Master 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US" smtClean="0"/>
              <a:t>Click to edit Master text styles</a:t>
            </a:r>
          </a:p>
        </p:txBody>
      </p:sp>
      <p:sp>
        <p:nvSpPr>
          <p:cNvPr id="4" name="Date Placeholder 3"/>
          <p:cNvSpPr>
            <a:spLocks noGrp="1"/>
          </p:cNvSpPr>
          <p:nvPr>
            <p:ph type="dt" sz="half" idx="10"/>
          </p:nvPr>
        </p:nvSpPr>
        <p:spPr/>
        <p:txBody>
          <a:bodyPr/>
          <a:lstStyle/>
          <a:p>
            <a:fld id="{EB6147E2-79B7-AB48-973A-2D79BC9BFD00}"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AFC4B-4762-B849-9C79-47E19B4F1D0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n-US" smtClean="0"/>
              <a:t>Drag picture to placeholder or click icon to add</a:t>
            </a:r>
            <a:endParaRPr/>
          </a:p>
        </p:txBody>
      </p:sp>
      <p:sp>
        <p:nvSpPr>
          <p:cNvPr id="4" name="Date Placeholder 3"/>
          <p:cNvSpPr>
            <a:spLocks noGrp="1"/>
          </p:cNvSpPr>
          <p:nvPr>
            <p:ph type="dt" sz="half" idx="10"/>
          </p:nvPr>
        </p:nvSpPr>
        <p:spPr/>
        <p:txBody>
          <a:bodyPr/>
          <a:lstStyle/>
          <a:p>
            <a:fld id="{EB6147E2-79B7-AB48-973A-2D79BC9BFD00}"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AFC4B-4762-B849-9C79-47E19B4F1D0E}" type="slidenum">
              <a:rPr lang="en-US" smtClean="0"/>
              <a:t>‹#›</a:t>
            </a:fld>
            <a:endParaRPr 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B6147E2-79B7-AB48-973A-2D79BC9BFD00}" type="datetimeFigureOut">
              <a:rPr lang="en-US" smtClean="0"/>
              <a:t>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AFC4B-4762-B849-9C79-47E19B4F1D0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B6147E2-79B7-AB48-973A-2D79BC9BFD00}" type="datetimeFigureOut">
              <a:rPr lang="en-US" smtClean="0"/>
              <a:t>1/15/19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CAFC4B-4762-B849-9C79-47E19B4F1D0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B6147E2-79B7-AB48-973A-2D79BC9BFD00}" type="datetimeFigureOut">
              <a:rPr lang="en-US" smtClean="0"/>
              <a:t>1/15/19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CAFC4B-4762-B849-9C79-47E19B4F1D0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6147E2-79B7-AB48-973A-2D79BC9BFD00}" type="datetimeFigureOut">
              <a:rPr lang="en-US" smtClean="0"/>
              <a:t>1/15/19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CAFC4B-4762-B849-9C79-47E19B4F1D0E}" type="slidenum">
              <a:rPr lang="en-US" smtClean="0"/>
              <a:t>‹#›</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EB6147E2-79B7-AB48-973A-2D79BC9BFD00}" type="datetimeFigureOut">
              <a:rPr lang="en-US" smtClean="0"/>
              <a:t>1/15/19</a:t>
            </a:fld>
            <a:endParaRPr lang="en-US"/>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FFCAFC4B-4762-B849-9C79-47E19B4F1D0E}" type="slidenum">
              <a:rPr lang="en-US" smtClean="0"/>
              <a:t>‹#›</a:t>
            </a:fld>
            <a:endParaRPr lang="en-U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Router Configurations</a:t>
            </a:r>
            <a:endParaRPr lang="en-US" sz="2800" dirty="0"/>
          </a:p>
        </p:txBody>
      </p:sp>
      <p:sp>
        <p:nvSpPr>
          <p:cNvPr id="3" name="Subtitle 2"/>
          <p:cNvSpPr>
            <a:spLocks noGrp="1"/>
          </p:cNvSpPr>
          <p:nvPr>
            <p:ph type="subTitle" idx="1"/>
          </p:nvPr>
        </p:nvSpPr>
        <p:spPr/>
        <p:txBody>
          <a:bodyPr/>
          <a:lstStyle/>
          <a:p>
            <a:r>
              <a:rPr lang="en-US" dirty="0" smtClean="0"/>
              <a:t>2</a:t>
            </a:r>
            <a:r>
              <a:rPr lang="en-US" baseline="30000" dirty="0" smtClean="0"/>
              <a:t>nd</a:t>
            </a:r>
            <a:r>
              <a:rPr lang="en-US" dirty="0" smtClean="0"/>
              <a:t> semester 1436-1437</a:t>
            </a:r>
            <a:endParaRPr lang="en-US" dirty="0"/>
          </a:p>
        </p:txBody>
      </p:sp>
    </p:spTree>
    <p:extLst>
      <p:ext uri="{BB962C8B-B14F-4D97-AF65-F5344CB8AC3E}">
        <p14:creationId xmlns:p14="http://schemas.microsoft.com/office/powerpoint/2010/main" val="30815026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60338" y="414564"/>
            <a:ext cx="8801100" cy="838200"/>
          </a:xfrm>
          <a:noFill/>
        </p:spPr>
        <p:txBody>
          <a:bodyPr>
            <a:normAutofit fontScale="90000"/>
          </a:bodyPr>
          <a:lstStyle/>
          <a:p>
            <a:pPr eaLnBrk="1" hangingPunct="1">
              <a:defRPr/>
            </a:pPr>
            <a:r>
              <a:rPr lang="en-US" dirty="0" smtClean="0">
                <a:solidFill>
                  <a:srgbClr val="FFFFFF"/>
                </a:solidFill>
                <a:cs typeface="Arial" pitchFamily="34" charset="0"/>
              </a:rPr>
              <a:t>Global </a:t>
            </a:r>
            <a:r>
              <a:rPr lang="en-US" dirty="0">
                <a:solidFill>
                  <a:srgbClr val="FFFFFF"/>
                </a:solidFill>
                <a:cs typeface="Arial" pitchFamily="34" charset="0"/>
              </a:rPr>
              <a:t>Configuration Mode and </a:t>
            </a:r>
            <a:r>
              <a:rPr lang="en-US" dirty="0" err="1">
                <a:solidFill>
                  <a:srgbClr val="FFFFFF"/>
                </a:solidFill>
                <a:cs typeface="Arial" pitchFamily="34" charset="0"/>
              </a:rPr>
              <a:t>Submodes</a:t>
            </a:r>
            <a:endParaRPr lang="en-US" dirty="0">
              <a:solidFill>
                <a:srgbClr val="FFFFFF"/>
              </a:solidFill>
              <a:cs typeface="Arial" pitchFamily="34" charset="0"/>
            </a:endParaRPr>
          </a:p>
        </p:txBody>
      </p:sp>
      <p:pic>
        <p:nvPicPr>
          <p:cNvPr id="2048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38" y="1824038"/>
            <a:ext cx="3884612" cy="503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pic>
        <p:nvPicPr>
          <p:cNvPr id="2048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0375" y="2122821"/>
            <a:ext cx="4702175" cy="4447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spTree>
    <p:extLst>
      <p:ext uri="{BB962C8B-B14F-4D97-AF65-F5344CB8AC3E}">
        <p14:creationId xmlns:p14="http://schemas.microsoft.com/office/powerpoint/2010/main" val="3138436055"/>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18687" y="492579"/>
            <a:ext cx="8145462" cy="838200"/>
          </a:xfrm>
          <a:noFill/>
        </p:spPr>
        <p:txBody>
          <a:bodyPr>
            <a:normAutofit/>
          </a:bodyPr>
          <a:lstStyle/>
          <a:p>
            <a:pPr algn="ctr" eaLnBrk="1" hangingPunct="1">
              <a:defRPr/>
            </a:pPr>
            <a:r>
              <a:rPr lang="en-US" dirty="0" smtClean="0">
                <a:solidFill>
                  <a:srgbClr val="FFFFFF"/>
                </a:solidFill>
                <a:cs typeface="Arial" pitchFamily="34" charset="0"/>
              </a:rPr>
              <a:t>Navigating Between </a:t>
            </a:r>
            <a:r>
              <a:rPr lang="en-US" dirty="0">
                <a:solidFill>
                  <a:srgbClr val="FFFFFF"/>
                </a:solidFill>
                <a:cs typeface="Arial" pitchFamily="34" charset="0"/>
              </a:rPr>
              <a:t>IOS Modes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911" y="1707922"/>
            <a:ext cx="7879014" cy="45622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17800485"/>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26129" y="534149"/>
            <a:ext cx="8295141" cy="838200"/>
          </a:xfrm>
          <a:noFill/>
        </p:spPr>
        <p:txBody>
          <a:bodyPr>
            <a:normAutofit fontScale="90000"/>
          </a:bodyPr>
          <a:lstStyle/>
          <a:p>
            <a:pPr eaLnBrk="1" hangingPunct="1">
              <a:defRPr/>
            </a:pPr>
            <a:r>
              <a:rPr lang="en-US" dirty="0" smtClean="0">
                <a:solidFill>
                  <a:srgbClr val="FFFFFF"/>
                </a:solidFill>
                <a:cs typeface="Arial" pitchFamily="34" charset="0"/>
              </a:rPr>
              <a:t>Navigating Between </a:t>
            </a:r>
            <a:r>
              <a:rPr lang="en-US" dirty="0">
                <a:solidFill>
                  <a:srgbClr val="FFFFFF"/>
                </a:solidFill>
                <a:cs typeface="Arial" pitchFamily="34" charset="0"/>
              </a:rPr>
              <a:t>IOS Modes (cont.)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512" y="1372349"/>
            <a:ext cx="4629150"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0506" y="2807903"/>
            <a:ext cx="452437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5471" y="4243387"/>
            <a:ext cx="4495800"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7606588"/>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rcRect t="-1125" b="-1125"/>
          <a:stretch>
            <a:fillRect/>
          </a:stretch>
        </p:blipFill>
        <p:spPr>
          <a:xfrm>
            <a:off x="282894" y="1170301"/>
            <a:ext cx="8572500" cy="5357812"/>
          </a:xfrm>
        </p:spPr>
      </p:pic>
    </p:spTree>
    <p:extLst>
      <p:ext uri="{BB962C8B-B14F-4D97-AF65-F5344CB8AC3E}">
        <p14:creationId xmlns:p14="http://schemas.microsoft.com/office/powerpoint/2010/main" val="2539639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91204" y="452062"/>
            <a:ext cx="8145463" cy="838200"/>
          </a:xfrm>
          <a:noFill/>
        </p:spPr>
        <p:txBody>
          <a:bodyPr/>
          <a:lstStyle/>
          <a:p>
            <a:pPr algn="ctr" eaLnBrk="1" hangingPunct="1">
              <a:defRPr/>
            </a:pPr>
            <a:r>
              <a:rPr lang="en-US" dirty="0" smtClean="0">
                <a:solidFill>
                  <a:srgbClr val="FFFFFF"/>
                </a:solidFill>
                <a:cs typeface="Arial" pitchFamily="34" charset="0"/>
              </a:rPr>
              <a:t>Context-Sensitive </a:t>
            </a:r>
            <a:r>
              <a:rPr lang="en-US" dirty="0">
                <a:solidFill>
                  <a:srgbClr val="FFFFFF"/>
                </a:solidFill>
                <a:cs typeface="Arial" pitchFamily="34" charset="0"/>
              </a:rPr>
              <a:t>Help</a:t>
            </a:r>
          </a:p>
        </p:txBody>
      </p:sp>
      <p:pic>
        <p:nvPicPr>
          <p:cNvPr id="2560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813" y="1714194"/>
            <a:ext cx="6253162" cy="539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493666760"/>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2826" y="1727619"/>
            <a:ext cx="7185220" cy="5130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78" name="Rectangle 2"/>
          <p:cNvSpPr>
            <a:spLocks noGrp="1" noChangeArrowheads="1"/>
          </p:cNvSpPr>
          <p:nvPr>
            <p:ph type="title"/>
          </p:nvPr>
        </p:nvSpPr>
        <p:spPr>
          <a:xfrm>
            <a:off x="351064" y="439285"/>
            <a:ext cx="8145463" cy="838200"/>
          </a:xfrm>
          <a:noFill/>
        </p:spPr>
        <p:txBody>
          <a:bodyPr/>
          <a:lstStyle/>
          <a:p>
            <a:pPr algn="ctr" eaLnBrk="1" hangingPunct="1">
              <a:defRPr/>
            </a:pPr>
            <a:r>
              <a:rPr lang="en-US" dirty="0" smtClean="0">
                <a:solidFill>
                  <a:srgbClr val="FFFFFF"/>
                </a:solidFill>
                <a:cs typeface="Arial" pitchFamily="34" charset="0"/>
              </a:rPr>
              <a:t>Command </a:t>
            </a:r>
            <a:r>
              <a:rPr lang="en-US" dirty="0">
                <a:solidFill>
                  <a:srgbClr val="FFFFFF"/>
                </a:solidFill>
                <a:cs typeface="Arial" pitchFamily="34" charset="0"/>
              </a:rPr>
              <a:t>Syntax Check</a:t>
            </a:r>
          </a:p>
        </p:txBody>
      </p:sp>
    </p:spTree>
    <p:extLst>
      <p:ext uri="{BB962C8B-B14F-4D97-AF65-F5344CB8AC3E}">
        <p14:creationId xmlns:p14="http://schemas.microsoft.com/office/powerpoint/2010/main" val="3970323519"/>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67178" y="464457"/>
            <a:ext cx="8145463" cy="838200"/>
          </a:xfrm>
          <a:noFill/>
        </p:spPr>
        <p:txBody>
          <a:bodyPr/>
          <a:lstStyle/>
          <a:p>
            <a:pPr algn="ctr" eaLnBrk="1" hangingPunct="1">
              <a:defRPr/>
            </a:pPr>
            <a:r>
              <a:rPr lang="en-US" dirty="0" smtClean="0">
                <a:solidFill>
                  <a:srgbClr val="FFFFFF"/>
                </a:solidFill>
                <a:cs typeface="Arial" pitchFamily="34" charset="0"/>
              </a:rPr>
              <a:t>Hot </a:t>
            </a:r>
            <a:r>
              <a:rPr lang="en-US" dirty="0">
                <a:solidFill>
                  <a:srgbClr val="FFFFFF"/>
                </a:solidFill>
                <a:cs typeface="Arial" pitchFamily="34" charset="0"/>
              </a:rPr>
              <a:t>Keys and Shortcuts</a:t>
            </a:r>
          </a:p>
        </p:txBody>
      </p:sp>
      <p:sp>
        <p:nvSpPr>
          <p:cNvPr id="27651" name="Rectangle 6"/>
          <p:cNvSpPr>
            <a:spLocks noGrp="1" noChangeArrowheads="1"/>
          </p:cNvSpPr>
          <p:nvPr>
            <p:ph idx="1"/>
          </p:nvPr>
        </p:nvSpPr>
        <p:spPr>
          <a:xfrm>
            <a:off x="502331" y="2114040"/>
            <a:ext cx="7977187" cy="4743960"/>
          </a:xfrm>
        </p:spPr>
        <p:txBody>
          <a:bodyPr>
            <a:normAutofit fontScale="92500" lnSpcReduction="10000"/>
          </a:bodyPr>
          <a:lstStyle/>
          <a:p>
            <a:pPr>
              <a:defRPr/>
            </a:pPr>
            <a:r>
              <a:rPr lang="en-US" sz="2000" b="1" dirty="0" smtClean="0"/>
              <a:t>Tab </a:t>
            </a:r>
            <a:r>
              <a:rPr lang="en-US" sz="2000" b="1" dirty="0"/>
              <a:t>–</a:t>
            </a:r>
            <a:r>
              <a:rPr lang="en-US" sz="2000" dirty="0" smtClean="0"/>
              <a:t> </a:t>
            </a:r>
            <a:r>
              <a:rPr lang="en-US" sz="2000" dirty="0"/>
              <a:t>Completes the remainder of a partially typed command or </a:t>
            </a:r>
            <a:r>
              <a:rPr lang="en-US" sz="2000" dirty="0" smtClean="0"/>
              <a:t>keyword.</a:t>
            </a:r>
            <a:endParaRPr lang="en-US" sz="2000" dirty="0"/>
          </a:p>
          <a:p>
            <a:pPr>
              <a:defRPr/>
            </a:pPr>
            <a:r>
              <a:rPr lang="en-US" sz="2000" b="1" dirty="0" smtClean="0"/>
              <a:t>Ctrl</a:t>
            </a:r>
            <a:r>
              <a:rPr lang="en-US" sz="2000" dirty="0"/>
              <a:t>-</a:t>
            </a:r>
            <a:r>
              <a:rPr lang="en-US" sz="2000" b="1" dirty="0" smtClean="0"/>
              <a:t>R </a:t>
            </a:r>
            <a:r>
              <a:rPr lang="en-US" sz="2000" b="1" dirty="0"/>
              <a:t>–</a:t>
            </a:r>
            <a:r>
              <a:rPr lang="en-US" sz="2000" dirty="0" smtClean="0"/>
              <a:t> </a:t>
            </a:r>
            <a:r>
              <a:rPr lang="en-US" sz="2000" dirty="0"/>
              <a:t>Redisplays a </a:t>
            </a:r>
            <a:r>
              <a:rPr lang="en-US" sz="2000" dirty="0" smtClean="0"/>
              <a:t>line.</a:t>
            </a:r>
          </a:p>
          <a:p>
            <a:pPr>
              <a:defRPr/>
            </a:pPr>
            <a:r>
              <a:rPr lang="en-US" sz="2000" b="1" dirty="0" smtClean="0"/>
              <a:t>Ctrl</a:t>
            </a:r>
            <a:r>
              <a:rPr lang="en-US" sz="2000" dirty="0"/>
              <a:t>-</a:t>
            </a:r>
            <a:r>
              <a:rPr lang="en-US" sz="2000" b="1" dirty="0" smtClean="0"/>
              <a:t>A – </a:t>
            </a:r>
            <a:r>
              <a:rPr lang="en-US" sz="2000" dirty="0" smtClean="0"/>
              <a:t>Moves to the beginning of the line.</a:t>
            </a:r>
            <a:endParaRPr lang="en-US" sz="2000" dirty="0"/>
          </a:p>
          <a:p>
            <a:pPr>
              <a:defRPr/>
            </a:pPr>
            <a:r>
              <a:rPr lang="en-US" sz="2000" b="1" dirty="0" smtClean="0"/>
              <a:t>Ctrl</a:t>
            </a:r>
            <a:r>
              <a:rPr lang="en-US" sz="2000" dirty="0"/>
              <a:t>-</a:t>
            </a:r>
            <a:r>
              <a:rPr lang="en-US" sz="2000" b="1" dirty="0" smtClean="0"/>
              <a:t>Z </a:t>
            </a:r>
            <a:r>
              <a:rPr lang="en-US" sz="2000" b="1" dirty="0"/>
              <a:t>–</a:t>
            </a:r>
            <a:r>
              <a:rPr lang="en-US" sz="2000" dirty="0" smtClean="0"/>
              <a:t> </a:t>
            </a:r>
            <a:r>
              <a:rPr lang="en-US" sz="2000" dirty="0"/>
              <a:t>Exits </a:t>
            </a:r>
            <a:r>
              <a:rPr lang="en-US" sz="2000" dirty="0" smtClean="0"/>
              <a:t>the configuration </a:t>
            </a:r>
            <a:r>
              <a:rPr lang="en-US" sz="2000" dirty="0"/>
              <a:t>mode and returns to user </a:t>
            </a:r>
            <a:r>
              <a:rPr lang="en-US" sz="2000" dirty="0" smtClean="0"/>
              <a:t>EXEC.</a:t>
            </a:r>
            <a:endParaRPr lang="en-US" sz="2000" dirty="0"/>
          </a:p>
          <a:p>
            <a:pPr>
              <a:defRPr/>
            </a:pPr>
            <a:r>
              <a:rPr lang="en-US" sz="2000" b="1" dirty="0"/>
              <a:t>Down </a:t>
            </a:r>
            <a:r>
              <a:rPr lang="en-US" sz="2000" b="1" dirty="0" smtClean="0"/>
              <a:t>Arrow </a:t>
            </a:r>
            <a:r>
              <a:rPr lang="en-US" sz="2000" b="1" dirty="0"/>
              <a:t>–</a:t>
            </a:r>
            <a:r>
              <a:rPr lang="en-US" sz="2000" dirty="0" smtClean="0"/>
              <a:t> </a:t>
            </a:r>
            <a:r>
              <a:rPr lang="en-US" sz="2000" dirty="0"/>
              <a:t>Allows the user to scroll forward through former </a:t>
            </a:r>
            <a:r>
              <a:rPr lang="en-US" sz="2000" dirty="0" smtClean="0"/>
              <a:t>commands.</a:t>
            </a:r>
            <a:endParaRPr lang="en-US" sz="2000" dirty="0"/>
          </a:p>
          <a:p>
            <a:pPr>
              <a:defRPr/>
            </a:pPr>
            <a:r>
              <a:rPr lang="en-US" sz="2000" b="1" dirty="0"/>
              <a:t>Up </a:t>
            </a:r>
            <a:r>
              <a:rPr lang="en-US" sz="2000" b="1" dirty="0" smtClean="0"/>
              <a:t>Arrow </a:t>
            </a:r>
            <a:r>
              <a:rPr lang="en-US" sz="2000" b="1" dirty="0"/>
              <a:t>–</a:t>
            </a:r>
            <a:r>
              <a:rPr lang="en-US" sz="2000" dirty="0" smtClean="0"/>
              <a:t> </a:t>
            </a:r>
            <a:r>
              <a:rPr lang="en-US" sz="2000" dirty="0"/>
              <a:t>Allows the user to scroll backward through former </a:t>
            </a:r>
            <a:r>
              <a:rPr lang="en-US" sz="2000" dirty="0" smtClean="0"/>
              <a:t>commands.</a:t>
            </a:r>
            <a:endParaRPr lang="en-US" sz="2000" dirty="0"/>
          </a:p>
          <a:p>
            <a:pPr>
              <a:defRPr/>
            </a:pPr>
            <a:r>
              <a:rPr lang="en-US" sz="2000" b="1" dirty="0" smtClean="0"/>
              <a:t>Ctrl</a:t>
            </a:r>
            <a:r>
              <a:rPr lang="en-US" sz="2000" dirty="0" smtClean="0"/>
              <a:t>-</a:t>
            </a:r>
            <a:r>
              <a:rPr lang="en-US" sz="2000" b="1" dirty="0" smtClean="0"/>
              <a:t>shift</a:t>
            </a:r>
            <a:r>
              <a:rPr lang="en-US" sz="2000" dirty="0" smtClean="0"/>
              <a:t>-</a:t>
            </a:r>
            <a:r>
              <a:rPr lang="en-US" sz="2000" b="1" dirty="0" smtClean="0"/>
              <a:t>6 </a:t>
            </a:r>
            <a:r>
              <a:rPr lang="en-US" sz="2000" b="1" dirty="0"/>
              <a:t>–</a:t>
            </a:r>
            <a:r>
              <a:rPr lang="en-US" sz="2000" dirty="0" smtClean="0"/>
              <a:t> </a:t>
            </a:r>
            <a:r>
              <a:rPr lang="en-US" sz="2000" dirty="0"/>
              <a:t>Allows the user to interrupt an IOS </a:t>
            </a:r>
            <a:r>
              <a:rPr lang="en-US" sz="2000" dirty="0" smtClean="0"/>
              <a:t>process such </a:t>
            </a:r>
            <a:r>
              <a:rPr lang="en-US" sz="2000" dirty="0"/>
              <a:t>as </a:t>
            </a:r>
            <a:r>
              <a:rPr lang="en-US" sz="2000" b="1" dirty="0" smtClean="0"/>
              <a:t>ping </a:t>
            </a:r>
            <a:r>
              <a:rPr lang="en-US" sz="2000" dirty="0" smtClean="0"/>
              <a:t>or</a:t>
            </a:r>
            <a:r>
              <a:rPr lang="en-US" sz="2000" dirty="0"/>
              <a:t> </a:t>
            </a:r>
            <a:r>
              <a:rPr lang="en-US" sz="2000" b="1" dirty="0" smtClean="0"/>
              <a:t>traceroute</a:t>
            </a:r>
            <a:r>
              <a:rPr lang="en-US" sz="2000" dirty="0" smtClean="0"/>
              <a:t>.</a:t>
            </a:r>
            <a:r>
              <a:rPr lang="en-US" sz="2000" b="1" dirty="0" smtClean="0"/>
              <a:t> </a:t>
            </a:r>
            <a:endParaRPr lang="en-US" sz="2000" dirty="0"/>
          </a:p>
          <a:p>
            <a:pPr>
              <a:defRPr/>
            </a:pPr>
            <a:r>
              <a:rPr lang="en-US" sz="2000" b="1" dirty="0" smtClean="0"/>
              <a:t>Ctrl</a:t>
            </a:r>
            <a:r>
              <a:rPr lang="en-US" sz="2000" dirty="0"/>
              <a:t>-</a:t>
            </a:r>
            <a:r>
              <a:rPr lang="en-US" sz="2000" b="1" dirty="0" smtClean="0"/>
              <a:t>C </a:t>
            </a:r>
            <a:r>
              <a:rPr lang="en-US" sz="2000" b="1" dirty="0"/>
              <a:t>–</a:t>
            </a:r>
            <a:r>
              <a:rPr lang="en-US" sz="2000" dirty="0" smtClean="0"/>
              <a:t> Exits </a:t>
            </a:r>
            <a:r>
              <a:rPr lang="en-US" sz="2000" dirty="0"/>
              <a:t>the current </a:t>
            </a:r>
            <a:r>
              <a:rPr lang="en-US" sz="2000" dirty="0" smtClean="0"/>
              <a:t>configuration or aborts the current command.</a:t>
            </a:r>
            <a:endParaRPr lang="en-US" sz="2000" dirty="0"/>
          </a:p>
          <a:p>
            <a:pPr marL="381000" indent="-381000" eaLnBrk="1" hangingPunct="1">
              <a:lnSpc>
                <a:spcPct val="75000"/>
              </a:lnSpc>
              <a:buFont typeface="Wingdings" pitchFamily="2" charset="2"/>
              <a:buNone/>
              <a:defRPr/>
            </a:pPr>
            <a:endParaRPr lang="en-US" altLang="ja-JP" sz="2000" dirty="0" smtClean="0">
              <a:ea typeface="ＭＳ Ｐゴシック" charset="-128"/>
            </a:endParaRPr>
          </a:p>
        </p:txBody>
      </p:sp>
    </p:spTree>
    <p:extLst>
      <p:ext uri="{BB962C8B-B14F-4D97-AF65-F5344CB8AC3E}">
        <p14:creationId xmlns:p14="http://schemas.microsoft.com/office/powerpoint/2010/main" val="2675503851"/>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77043" y="464231"/>
            <a:ext cx="8145463" cy="838200"/>
          </a:xfrm>
          <a:noFill/>
        </p:spPr>
        <p:txBody>
          <a:bodyPr/>
          <a:lstStyle/>
          <a:p>
            <a:pPr algn="ctr" eaLnBrk="1" hangingPunct="1">
              <a:defRPr/>
            </a:pPr>
            <a:r>
              <a:rPr lang="en-US" dirty="0" smtClean="0">
                <a:solidFill>
                  <a:srgbClr val="FFFFFF"/>
                </a:solidFill>
                <a:cs typeface="Arial" pitchFamily="34" charset="0"/>
              </a:rPr>
              <a:t>IOS </a:t>
            </a:r>
            <a:r>
              <a:rPr lang="en-US" dirty="0">
                <a:solidFill>
                  <a:srgbClr val="FFFFFF"/>
                </a:solidFill>
                <a:cs typeface="Arial" pitchFamily="34" charset="0"/>
              </a:rPr>
              <a:t>Command Structure</a:t>
            </a:r>
          </a:p>
        </p:txBody>
      </p:sp>
      <p:pic>
        <p:nvPicPr>
          <p:cNvPr id="2355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77963"/>
            <a:ext cx="9144000" cy="392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3994166390"/>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Some Router Configurations</a:t>
            </a:r>
            <a:endParaRPr lang="en-US" dirty="0"/>
          </a:p>
        </p:txBody>
      </p:sp>
      <p:sp>
        <p:nvSpPr>
          <p:cNvPr id="3" name="Content Placeholder 2"/>
          <p:cNvSpPr>
            <a:spLocks noGrp="1"/>
          </p:cNvSpPr>
          <p:nvPr>
            <p:ph idx="1"/>
          </p:nvPr>
        </p:nvSpPr>
        <p:spPr>
          <a:xfrm>
            <a:off x="725817" y="2382104"/>
            <a:ext cx="8132433" cy="3992563"/>
          </a:xfrm>
        </p:spPr>
        <p:txBody>
          <a:bodyPr>
            <a:normAutofit fontScale="92500" lnSpcReduction="20000"/>
          </a:bodyPr>
          <a:lstStyle/>
          <a:p>
            <a:r>
              <a:rPr lang="en-US" dirty="0" smtClean="0">
                <a:solidFill>
                  <a:schemeClr val="tx2">
                    <a:lumMod val="75000"/>
                    <a:lumOff val="25000"/>
                  </a:schemeClr>
                </a:solidFill>
              </a:rPr>
              <a:t>Configuring hostname</a:t>
            </a:r>
          </a:p>
          <a:p>
            <a:r>
              <a:rPr lang="en-US" dirty="0">
                <a:solidFill>
                  <a:schemeClr val="tx2">
                    <a:lumMod val="75000"/>
                    <a:lumOff val="25000"/>
                  </a:schemeClr>
                </a:solidFill>
              </a:rPr>
              <a:t>Disabling DNS </a:t>
            </a:r>
            <a:r>
              <a:rPr lang="en-US" dirty="0" smtClean="0">
                <a:solidFill>
                  <a:schemeClr val="tx2">
                    <a:lumMod val="75000"/>
                    <a:lumOff val="25000"/>
                  </a:schemeClr>
                </a:solidFill>
              </a:rPr>
              <a:t>Lookup</a:t>
            </a:r>
          </a:p>
          <a:p>
            <a:r>
              <a:rPr lang="en-US" dirty="0" smtClean="0">
                <a:solidFill>
                  <a:schemeClr val="tx2">
                    <a:lumMod val="75000"/>
                    <a:lumOff val="25000"/>
                  </a:schemeClr>
                </a:solidFill>
              </a:rPr>
              <a:t>Banner message</a:t>
            </a:r>
          </a:p>
          <a:p>
            <a:r>
              <a:rPr lang="en-US" dirty="0" smtClean="0">
                <a:solidFill>
                  <a:schemeClr val="tx2">
                    <a:lumMod val="75000"/>
                    <a:lumOff val="25000"/>
                  </a:schemeClr>
                </a:solidFill>
                <a:cs typeface="Arial" pitchFamily="34" charset="0"/>
              </a:rPr>
              <a:t>Limiting </a:t>
            </a:r>
            <a:r>
              <a:rPr lang="en-US" dirty="0">
                <a:solidFill>
                  <a:schemeClr val="tx2">
                    <a:lumMod val="75000"/>
                    <a:lumOff val="25000"/>
                  </a:schemeClr>
                </a:solidFill>
                <a:cs typeface="Arial" pitchFamily="34" charset="0"/>
              </a:rPr>
              <a:t>Access to Device </a:t>
            </a:r>
            <a:r>
              <a:rPr lang="en-US" dirty="0" smtClean="0">
                <a:solidFill>
                  <a:schemeClr val="tx2">
                    <a:lumMod val="75000"/>
                    <a:lumOff val="25000"/>
                  </a:schemeClr>
                </a:solidFill>
                <a:cs typeface="Arial" pitchFamily="34" charset="0"/>
              </a:rPr>
              <a:t>Configurations</a:t>
            </a:r>
          </a:p>
          <a:p>
            <a:r>
              <a:rPr lang="en-US" dirty="0">
                <a:solidFill>
                  <a:schemeClr val="tx2">
                    <a:lumMod val="75000"/>
                    <a:lumOff val="25000"/>
                  </a:schemeClr>
                </a:solidFill>
                <a:cs typeface="Arial" pitchFamily="34" charset="0"/>
              </a:rPr>
              <a:t>Encrypting Password </a:t>
            </a:r>
            <a:r>
              <a:rPr lang="en-US" dirty="0" smtClean="0">
                <a:solidFill>
                  <a:schemeClr val="tx2">
                    <a:lumMod val="75000"/>
                    <a:lumOff val="25000"/>
                  </a:schemeClr>
                </a:solidFill>
                <a:cs typeface="Arial" pitchFamily="34" charset="0"/>
              </a:rPr>
              <a:t>Display</a:t>
            </a:r>
          </a:p>
          <a:p>
            <a:r>
              <a:rPr lang="en-US" dirty="0" smtClean="0">
                <a:solidFill>
                  <a:schemeClr val="tx2">
                    <a:lumMod val="75000"/>
                    <a:lumOff val="25000"/>
                  </a:schemeClr>
                </a:solidFill>
                <a:cs typeface="Arial" pitchFamily="34" charset="0"/>
              </a:rPr>
              <a:t>Saving running </a:t>
            </a:r>
            <a:r>
              <a:rPr lang="en-US" dirty="0">
                <a:solidFill>
                  <a:schemeClr val="tx2">
                    <a:lumMod val="75000"/>
                    <a:lumOff val="25000"/>
                  </a:schemeClr>
                </a:solidFill>
                <a:cs typeface="Arial" pitchFamily="34" charset="0"/>
              </a:rPr>
              <a:t>c</a:t>
            </a:r>
            <a:r>
              <a:rPr lang="en-US" dirty="0" smtClean="0">
                <a:solidFill>
                  <a:schemeClr val="tx2">
                    <a:lumMod val="75000"/>
                    <a:lumOff val="25000"/>
                  </a:schemeClr>
                </a:solidFill>
                <a:cs typeface="Arial" pitchFamily="34" charset="0"/>
              </a:rPr>
              <a:t>onfiguration Files</a:t>
            </a:r>
          </a:p>
          <a:p>
            <a:pPr>
              <a:lnSpc>
                <a:spcPct val="80000"/>
              </a:lnSpc>
            </a:pPr>
            <a:r>
              <a:rPr lang="en-US" dirty="0">
                <a:solidFill>
                  <a:schemeClr val="tx2">
                    <a:lumMod val="75000"/>
                    <a:lumOff val="25000"/>
                  </a:schemeClr>
                </a:solidFill>
                <a:cs typeface="Arial" pitchFamily="34" charset="0"/>
              </a:rPr>
              <a:t>Enable IP on a Host, a Switch,  a Router Interface</a:t>
            </a:r>
          </a:p>
          <a:p>
            <a:pPr>
              <a:lnSpc>
                <a:spcPct val="80000"/>
              </a:lnSpc>
            </a:pPr>
            <a:r>
              <a:rPr lang="en-US" dirty="0">
                <a:solidFill>
                  <a:schemeClr val="tx2">
                    <a:lumMod val="75000"/>
                    <a:lumOff val="25000"/>
                  </a:schemeClr>
                </a:solidFill>
                <a:cs typeface="Arial" pitchFamily="34" charset="0"/>
              </a:rPr>
              <a:t>Verify Interface </a:t>
            </a:r>
            <a:r>
              <a:rPr lang="en-US" dirty="0" smtClean="0">
                <a:solidFill>
                  <a:schemeClr val="tx2">
                    <a:lumMod val="75000"/>
                    <a:lumOff val="25000"/>
                  </a:schemeClr>
                </a:solidFill>
                <a:cs typeface="Arial" pitchFamily="34" charset="0"/>
              </a:rPr>
              <a:t>Settings</a:t>
            </a:r>
            <a:endParaRPr lang="en-US" dirty="0">
              <a:solidFill>
                <a:schemeClr val="tx2">
                  <a:lumMod val="75000"/>
                  <a:lumOff val="25000"/>
                </a:schemeClr>
              </a:solidFill>
              <a:cs typeface="Arial" pitchFamily="34" charset="0"/>
            </a:endParaRPr>
          </a:p>
          <a:p>
            <a:endParaRPr lang="en-US" dirty="0">
              <a:solidFill>
                <a:schemeClr val="tx2">
                  <a:lumMod val="90000"/>
                  <a:lumOff val="10000"/>
                </a:schemeClr>
              </a:solidFill>
            </a:endParaRPr>
          </a:p>
        </p:txBody>
      </p:sp>
    </p:spTree>
    <p:extLst>
      <p:ext uri="{BB962C8B-B14F-4D97-AF65-F5344CB8AC3E}">
        <p14:creationId xmlns:p14="http://schemas.microsoft.com/office/powerpoint/2010/main" val="312911436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99877" y="660330"/>
            <a:ext cx="8145463" cy="838200"/>
          </a:xfrm>
          <a:noFill/>
        </p:spPr>
        <p:txBody>
          <a:bodyPr>
            <a:normAutofit/>
          </a:bodyPr>
          <a:lstStyle/>
          <a:p>
            <a:pPr algn="ctr" eaLnBrk="1" hangingPunct="1">
              <a:defRPr/>
            </a:pPr>
            <a:r>
              <a:rPr lang="en-US" dirty="0" smtClean="0">
                <a:solidFill>
                  <a:srgbClr val="FFFFFF"/>
                </a:solidFill>
              </a:rPr>
              <a:t>Configuring </a:t>
            </a:r>
            <a:r>
              <a:rPr lang="en-US" dirty="0" smtClean="0">
                <a:solidFill>
                  <a:srgbClr val="FFFFFF"/>
                </a:solidFill>
                <a:cs typeface="Arial" pitchFamily="34" charset="0"/>
              </a:rPr>
              <a:t>Hostnames</a:t>
            </a:r>
            <a:endParaRPr lang="en-US" dirty="0">
              <a:solidFill>
                <a:srgbClr val="FFFFFF"/>
              </a:solidFill>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877" y="2880042"/>
            <a:ext cx="8145463" cy="3028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1"/>
          <p:cNvSpPr>
            <a:spLocks noChangeArrowheads="1"/>
          </p:cNvSpPr>
          <p:nvPr/>
        </p:nvSpPr>
        <p:spPr bwMode="auto">
          <a:xfrm>
            <a:off x="704546" y="2120647"/>
            <a:ext cx="7840794" cy="5430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l" eaLnBrk="1" hangingPunct="1">
              <a:lnSpc>
                <a:spcPct val="75000"/>
              </a:lnSpc>
            </a:pPr>
            <a:r>
              <a:rPr lang="en-US" sz="1900" dirty="0">
                <a:cs typeface="Arial" charset="0"/>
              </a:rPr>
              <a:t>Hostnames allow devices to be identified by network administrators over a network or the Internet.</a:t>
            </a:r>
          </a:p>
        </p:txBody>
      </p:sp>
      <p:sp>
        <p:nvSpPr>
          <p:cNvPr id="6" name="Rectangle 5"/>
          <p:cNvSpPr/>
          <p:nvPr/>
        </p:nvSpPr>
        <p:spPr>
          <a:xfrm>
            <a:off x="3015732" y="6172832"/>
            <a:ext cx="3290760" cy="369332"/>
          </a:xfrm>
          <a:prstGeom prst="rect">
            <a:avLst/>
          </a:prstGeom>
        </p:spPr>
        <p:txBody>
          <a:bodyPr wrap="none">
            <a:spAutoFit/>
          </a:bodyPr>
          <a:lstStyle/>
          <a:p>
            <a:r>
              <a:rPr lang="en-US" dirty="0"/>
              <a:t>Router(</a:t>
            </a:r>
            <a:r>
              <a:rPr lang="en-US" dirty="0" err="1"/>
              <a:t>config</a:t>
            </a:r>
            <a:r>
              <a:rPr lang="en-US" dirty="0"/>
              <a:t>)# </a:t>
            </a:r>
            <a:r>
              <a:rPr lang="en-US" dirty="0" smtClean="0"/>
              <a:t>hostname NAME</a:t>
            </a:r>
            <a:endParaRPr lang="en-US" dirty="0"/>
          </a:p>
        </p:txBody>
      </p:sp>
    </p:spTree>
    <p:extLst>
      <p:ext uri="{BB962C8B-B14F-4D97-AF65-F5344CB8AC3E}">
        <p14:creationId xmlns:p14="http://schemas.microsoft.com/office/powerpoint/2010/main" val="1325578298"/>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Outline</a:t>
            </a:r>
            <a:endParaRPr lang="en-US" dirty="0"/>
          </a:p>
        </p:txBody>
      </p:sp>
      <p:sp>
        <p:nvSpPr>
          <p:cNvPr id="3" name="Content Placeholder 2"/>
          <p:cNvSpPr>
            <a:spLocks noGrp="1"/>
          </p:cNvSpPr>
          <p:nvPr>
            <p:ph idx="1"/>
          </p:nvPr>
        </p:nvSpPr>
        <p:spPr>
          <a:xfrm>
            <a:off x="622129" y="2133600"/>
            <a:ext cx="8236121" cy="3992563"/>
          </a:xfrm>
        </p:spPr>
        <p:txBody>
          <a:bodyPr/>
          <a:lstStyle/>
          <a:p>
            <a:r>
              <a:rPr lang="en-US" dirty="0" smtClean="0">
                <a:cs typeface="Arial" pitchFamily="34" charset="0"/>
              </a:rPr>
              <a:t>Accessing a router for configuration</a:t>
            </a:r>
          </a:p>
          <a:p>
            <a:r>
              <a:rPr lang="en-US" dirty="0"/>
              <a:t>Command-Line </a:t>
            </a:r>
            <a:r>
              <a:rPr lang="en-US" dirty="0" smtClean="0"/>
              <a:t>Interface (CLI)</a:t>
            </a:r>
          </a:p>
          <a:p>
            <a:r>
              <a:rPr lang="en-US" dirty="0"/>
              <a:t>IOS CLI </a:t>
            </a:r>
            <a:r>
              <a:rPr lang="en-US" dirty="0" smtClean="0"/>
              <a:t>modes</a:t>
            </a:r>
          </a:p>
          <a:p>
            <a:r>
              <a:rPr lang="en-US" dirty="0"/>
              <a:t>Some Router Configurations</a:t>
            </a:r>
          </a:p>
        </p:txBody>
      </p:sp>
    </p:spTree>
    <p:extLst>
      <p:ext uri="{BB962C8B-B14F-4D97-AF65-F5344CB8AC3E}">
        <p14:creationId xmlns:p14="http://schemas.microsoft.com/office/powerpoint/2010/main" val="343085015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Disabling DNS Lookup</a:t>
            </a:r>
          </a:p>
        </p:txBody>
      </p:sp>
      <p:sp>
        <p:nvSpPr>
          <p:cNvPr id="3" name="Content Placeholder 2"/>
          <p:cNvSpPr>
            <a:spLocks noGrp="1"/>
          </p:cNvSpPr>
          <p:nvPr>
            <p:ph idx="1"/>
          </p:nvPr>
        </p:nvSpPr>
        <p:spPr>
          <a:xfrm>
            <a:off x="959117" y="2133600"/>
            <a:ext cx="7899134" cy="3992563"/>
          </a:xfrm>
        </p:spPr>
        <p:txBody>
          <a:bodyPr>
            <a:normAutofit/>
          </a:bodyPr>
          <a:lstStyle/>
          <a:p>
            <a:r>
              <a:rPr lang="en-US" dirty="0"/>
              <a:t>IP domain name lookups or DNS resolution is enabled by default</a:t>
            </a:r>
            <a:r>
              <a:rPr lang="en-US" dirty="0" smtClean="0"/>
              <a:t>.</a:t>
            </a:r>
          </a:p>
          <a:p>
            <a:r>
              <a:rPr lang="en-US" dirty="0"/>
              <a:t>To disable DNS resolution, use the following command</a:t>
            </a:r>
            <a:r>
              <a:rPr lang="en-US" dirty="0" smtClean="0"/>
              <a:t>:</a:t>
            </a:r>
            <a:endParaRPr lang="en-US" dirty="0"/>
          </a:p>
          <a:p>
            <a:pPr marL="0" indent="0">
              <a:spcBef>
                <a:spcPts val="4400"/>
              </a:spcBef>
              <a:spcAft>
                <a:spcPts val="2400"/>
              </a:spcAft>
              <a:buNone/>
            </a:pPr>
            <a:r>
              <a:rPr lang="en-US" b="1" dirty="0" smtClean="0">
                <a:solidFill>
                  <a:srgbClr val="0000FF"/>
                </a:solidFill>
                <a:latin typeface="Courier New"/>
                <a:cs typeface="Courier New"/>
              </a:rPr>
              <a:t>    Router</a:t>
            </a:r>
            <a:r>
              <a:rPr lang="en-US" b="1" dirty="0">
                <a:solidFill>
                  <a:srgbClr val="0000FF"/>
                </a:solidFill>
                <a:latin typeface="Courier New"/>
                <a:cs typeface="Courier New"/>
              </a:rPr>
              <a:t>(</a:t>
            </a:r>
            <a:r>
              <a:rPr lang="en-US" b="1" dirty="0" err="1">
                <a:solidFill>
                  <a:srgbClr val="0000FF"/>
                </a:solidFill>
                <a:latin typeface="Courier New"/>
                <a:cs typeface="Courier New"/>
              </a:rPr>
              <a:t>config</a:t>
            </a:r>
            <a:r>
              <a:rPr lang="en-US" b="1" dirty="0">
                <a:solidFill>
                  <a:srgbClr val="0000FF"/>
                </a:solidFill>
                <a:latin typeface="Courier New"/>
                <a:cs typeface="Courier New"/>
              </a:rPr>
              <a:t>)#no </a:t>
            </a:r>
            <a:r>
              <a:rPr lang="en-US" b="1" dirty="0" err="1">
                <a:solidFill>
                  <a:srgbClr val="0000FF"/>
                </a:solidFill>
                <a:latin typeface="Courier New"/>
                <a:cs typeface="Courier New"/>
              </a:rPr>
              <a:t>ip</a:t>
            </a:r>
            <a:r>
              <a:rPr lang="en-US" b="1" dirty="0">
                <a:solidFill>
                  <a:srgbClr val="0000FF"/>
                </a:solidFill>
                <a:latin typeface="Courier New"/>
                <a:cs typeface="Courier New"/>
              </a:rPr>
              <a:t> domain-lookup </a:t>
            </a:r>
            <a:endParaRPr lang="en-US" b="1" dirty="0" smtClean="0">
              <a:solidFill>
                <a:srgbClr val="0000FF"/>
              </a:solidFill>
              <a:latin typeface="Courier New"/>
              <a:cs typeface="Courier New"/>
            </a:endParaRPr>
          </a:p>
          <a:p>
            <a:r>
              <a:rPr lang="en-US" dirty="0" smtClean="0"/>
              <a:t>Disables </a:t>
            </a:r>
            <a:r>
              <a:rPr lang="en-US" dirty="0"/>
              <a:t>the router from translating </a:t>
            </a:r>
            <a:r>
              <a:rPr lang="en-US" dirty="0" smtClean="0"/>
              <a:t>unfamiliar words </a:t>
            </a:r>
            <a:r>
              <a:rPr lang="en-US" dirty="0"/>
              <a:t>(typos) into IP addresses.</a:t>
            </a:r>
          </a:p>
        </p:txBody>
      </p:sp>
    </p:spTree>
    <p:extLst>
      <p:ext uri="{BB962C8B-B14F-4D97-AF65-F5344CB8AC3E}">
        <p14:creationId xmlns:p14="http://schemas.microsoft.com/office/powerpoint/2010/main" val="3321188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solidFill>
                  <a:srgbClr val="FFFFFF"/>
                </a:solidFill>
                <a:cs typeface="Arial" pitchFamily="34" charset="0"/>
              </a:rPr>
              <a:t>Banner Messages</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129" y="1891861"/>
            <a:ext cx="7698846" cy="476852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222088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03225" y="479199"/>
            <a:ext cx="8145463" cy="838200"/>
          </a:xfrm>
        </p:spPr>
        <p:txBody>
          <a:bodyPr>
            <a:normAutofit/>
          </a:bodyPr>
          <a:lstStyle/>
          <a:p>
            <a:pPr algn="ctr" eaLnBrk="1" hangingPunct="1">
              <a:defRPr/>
            </a:pPr>
            <a:r>
              <a:rPr lang="en-US" dirty="0" smtClean="0">
                <a:cs typeface="Arial" pitchFamily="34" charset="0"/>
              </a:rPr>
              <a:t>Securing Device Access</a:t>
            </a:r>
            <a:endParaRPr lang="en-US" dirty="0">
              <a:cs typeface="Arial" pitchFamily="34" charset="0"/>
            </a:endParaRPr>
          </a:p>
        </p:txBody>
      </p:sp>
      <p:sp>
        <p:nvSpPr>
          <p:cNvPr id="35843" name="Rectangle 1"/>
          <p:cNvSpPr>
            <a:spLocks noChangeArrowheads="1"/>
          </p:cNvSpPr>
          <p:nvPr/>
        </p:nvSpPr>
        <p:spPr bwMode="auto">
          <a:xfrm>
            <a:off x="471488" y="1703325"/>
            <a:ext cx="8077200" cy="406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20000"/>
              </a:lnSpc>
              <a:defRPr/>
            </a:pPr>
            <a:r>
              <a:rPr lang="en-US" sz="2400" dirty="0" smtClean="0"/>
              <a:t>These are device access passwords:</a:t>
            </a:r>
            <a:endParaRPr lang="en-US" sz="2400" dirty="0"/>
          </a:p>
          <a:p>
            <a:pPr algn="l">
              <a:lnSpc>
                <a:spcPct val="120000"/>
              </a:lnSpc>
              <a:defRPr/>
            </a:pPr>
            <a:endParaRPr lang="en-US" sz="2400" dirty="0"/>
          </a:p>
          <a:p>
            <a:pPr marL="342900" indent="-342900" algn="l">
              <a:lnSpc>
                <a:spcPct val="120000"/>
              </a:lnSpc>
              <a:buFont typeface="Wingdings" pitchFamily="2" charset="2"/>
              <a:buChar char="§"/>
              <a:defRPr/>
            </a:pPr>
            <a:r>
              <a:rPr lang="en-US" sz="2400" b="1" dirty="0" smtClean="0"/>
              <a:t>enable </a:t>
            </a:r>
            <a:r>
              <a:rPr lang="en-US" sz="2400" b="1" dirty="0"/>
              <a:t>password</a:t>
            </a:r>
            <a:r>
              <a:rPr lang="en-US" sz="2400" dirty="0"/>
              <a:t> </a:t>
            </a:r>
            <a:r>
              <a:rPr lang="en-US" sz="2400" dirty="0" smtClean="0"/>
              <a:t>– </a:t>
            </a:r>
            <a:r>
              <a:rPr lang="en-US" sz="2400" dirty="0"/>
              <a:t>Limits access to the privileged EXEC </a:t>
            </a:r>
            <a:r>
              <a:rPr lang="en-US" sz="2400" dirty="0" smtClean="0"/>
              <a:t>mode</a:t>
            </a:r>
            <a:endParaRPr lang="en-US" sz="2400" dirty="0"/>
          </a:p>
          <a:p>
            <a:pPr marL="342900" indent="-342900" algn="l">
              <a:lnSpc>
                <a:spcPct val="120000"/>
              </a:lnSpc>
              <a:buFont typeface="Wingdings" pitchFamily="2" charset="2"/>
              <a:buChar char="§"/>
              <a:defRPr/>
            </a:pPr>
            <a:r>
              <a:rPr lang="en-US" sz="2400" b="1" dirty="0"/>
              <a:t>e</a:t>
            </a:r>
            <a:r>
              <a:rPr lang="en-US" sz="2400" b="1" dirty="0" smtClean="0"/>
              <a:t>nable </a:t>
            </a:r>
            <a:r>
              <a:rPr lang="en-US" sz="2400" b="1" dirty="0"/>
              <a:t>secret</a:t>
            </a:r>
            <a:r>
              <a:rPr lang="en-US" sz="2400" dirty="0"/>
              <a:t>  – </a:t>
            </a:r>
            <a:r>
              <a:rPr lang="en-US" sz="2400" dirty="0" smtClean="0"/>
              <a:t>Encrypted, limits </a:t>
            </a:r>
            <a:r>
              <a:rPr lang="en-US" sz="2400" dirty="0"/>
              <a:t>access to the privileged EXEC </a:t>
            </a:r>
            <a:r>
              <a:rPr lang="en-US" sz="2400" dirty="0" smtClean="0"/>
              <a:t>mode</a:t>
            </a:r>
            <a:endParaRPr lang="en-US" sz="2400" dirty="0"/>
          </a:p>
          <a:p>
            <a:pPr marL="342900" indent="-342900" algn="l">
              <a:lnSpc>
                <a:spcPct val="120000"/>
              </a:lnSpc>
              <a:buFont typeface="Wingdings" pitchFamily="2" charset="2"/>
              <a:buChar char="§"/>
              <a:defRPr/>
            </a:pPr>
            <a:r>
              <a:rPr lang="en-US" sz="2400" b="1" dirty="0" smtClean="0"/>
              <a:t>console </a:t>
            </a:r>
            <a:r>
              <a:rPr lang="en-US" sz="2400" b="1" dirty="0"/>
              <a:t>password</a:t>
            </a:r>
            <a:r>
              <a:rPr lang="en-US" sz="2400" dirty="0"/>
              <a:t>  – Limits device access using the console </a:t>
            </a:r>
            <a:r>
              <a:rPr lang="en-US" sz="2400" dirty="0" smtClean="0"/>
              <a:t>connection</a:t>
            </a:r>
            <a:endParaRPr lang="en-US" sz="2400" dirty="0"/>
          </a:p>
          <a:p>
            <a:pPr marL="342900" indent="-342900" algn="l">
              <a:lnSpc>
                <a:spcPct val="120000"/>
              </a:lnSpc>
              <a:buFont typeface="Wingdings" pitchFamily="2" charset="2"/>
              <a:buChar char="§"/>
              <a:defRPr/>
            </a:pPr>
            <a:r>
              <a:rPr lang="en-US" sz="2400" b="1" dirty="0"/>
              <a:t>VTY </a:t>
            </a:r>
            <a:r>
              <a:rPr lang="en-US" sz="2400" b="1" dirty="0" smtClean="0"/>
              <a:t>password</a:t>
            </a:r>
            <a:r>
              <a:rPr lang="en-US" sz="2400" dirty="0" smtClean="0"/>
              <a:t> </a:t>
            </a:r>
            <a:r>
              <a:rPr lang="en-US" sz="2400" dirty="0"/>
              <a:t>– Limits device access over Telnet</a:t>
            </a:r>
          </a:p>
        </p:txBody>
      </p:sp>
    </p:spTree>
    <p:extLst>
      <p:ext uri="{BB962C8B-B14F-4D97-AF65-F5344CB8AC3E}">
        <p14:creationId xmlns:p14="http://schemas.microsoft.com/office/powerpoint/2010/main" val="677487495"/>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46868" y="493713"/>
            <a:ext cx="8145463" cy="838200"/>
          </a:xfrm>
        </p:spPr>
        <p:txBody>
          <a:bodyPr>
            <a:normAutofit fontScale="90000"/>
          </a:bodyPr>
          <a:lstStyle/>
          <a:p>
            <a:pPr eaLnBrk="1" hangingPunct="1">
              <a:defRPr/>
            </a:pPr>
            <a:r>
              <a:rPr lang="en-US" dirty="0" smtClean="0">
                <a:solidFill>
                  <a:srgbClr val="FFFFFF"/>
                </a:solidFill>
                <a:cs typeface="Arial" pitchFamily="34" charset="0"/>
              </a:rPr>
              <a:t>Securing Privileged EXEC Access Mode</a:t>
            </a:r>
            <a:endParaRPr lang="en-US" dirty="0">
              <a:solidFill>
                <a:srgbClr val="FFFFFF"/>
              </a:solidFill>
              <a:cs typeface="Arial" pitchFamily="34" charset="0"/>
            </a:endParaRPr>
          </a:p>
        </p:txBody>
      </p:sp>
      <p:sp>
        <p:nvSpPr>
          <p:cNvPr id="36867" name="Rectangle 6"/>
          <p:cNvSpPr>
            <a:spLocks noGrp="1" noChangeArrowheads="1"/>
          </p:cNvSpPr>
          <p:nvPr>
            <p:ph idx="1"/>
          </p:nvPr>
        </p:nvSpPr>
        <p:spPr>
          <a:xfrm>
            <a:off x="428263" y="1849969"/>
            <a:ext cx="8004537" cy="1717916"/>
          </a:xfrm>
        </p:spPr>
        <p:txBody>
          <a:bodyPr>
            <a:normAutofit fontScale="92500" lnSpcReduction="10000"/>
          </a:bodyPr>
          <a:lstStyle/>
          <a:p>
            <a:pPr eaLnBrk="1" hangingPunct="1">
              <a:lnSpc>
                <a:spcPct val="120000"/>
              </a:lnSpc>
            </a:pPr>
            <a:r>
              <a:rPr lang="en-US" sz="2000" dirty="0" smtClean="0">
                <a:cs typeface="Arial" charset="0"/>
              </a:rPr>
              <a:t>Use the </a:t>
            </a:r>
            <a:r>
              <a:rPr lang="en-US" sz="2000" b="1" dirty="0" smtClean="0">
                <a:latin typeface="Courier New" panose="02070309020205020404" pitchFamily="49" charset="0"/>
                <a:cs typeface="Courier New" panose="02070309020205020404" pitchFamily="49" charset="0"/>
              </a:rPr>
              <a:t>enable secret </a:t>
            </a:r>
            <a:r>
              <a:rPr lang="en-US" sz="2000" dirty="0" smtClean="0">
                <a:cs typeface="Arial" charset="0"/>
              </a:rPr>
              <a:t>command, not the older </a:t>
            </a:r>
            <a:r>
              <a:rPr lang="en-US" sz="2000" b="1" dirty="0" smtClean="0">
                <a:latin typeface="Courier New" panose="02070309020205020404" pitchFamily="49" charset="0"/>
                <a:cs typeface="Courier New" panose="02070309020205020404" pitchFamily="49" charset="0"/>
              </a:rPr>
              <a:t>enable password</a:t>
            </a:r>
            <a:r>
              <a:rPr lang="en-US" sz="2000" dirty="0" smtClean="0">
                <a:latin typeface="Courier New" panose="02070309020205020404" pitchFamily="49" charset="0"/>
                <a:cs typeface="Courier New" panose="02070309020205020404" pitchFamily="49" charset="0"/>
              </a:rPr>
              <a:t> </a:t>
            </a:r>
            <a:r>
              <a:rPr lang="en-US" sz="2000" dirty="0" smtClean="0">
                <a:cs typeface="Arial" charset="0"/>
              </a:rPr>
              <a:t>command.</a:t>
            </a:r>
          </a:p>
          <a:p>
            <a:pPr eaLnBrk="1" hangingPunct="1">
              <a:lnSpc>
                <a:spcPct val="120000"/>
              </a:lnSpc>
            </a:pPr>
            <a:r>
              <a:rPr lang="en-US" sz="2000" dirty="0" smtClean="0">
                <a:cs typeface="Arial" charset="0"/>
              </a:rPr>
              <a:t>The </a:t>
            </a:r>
            <a:r>
              <a:rPr lang="en-US" sz="2000" b="1" dirty="0" smtClean="0">
                <a:latin typeface="Courier New" panose="02070309020205020404" pitchFamily="49" charset="0"/>
                <a:cs typeface="Courier New" panose="02070309020205020404" pitchFamily="49" charset="0"/>
              </a:rPr>
              <a:t>enable secret</a:t>
            </a:r>
            <a:r>
              <a:rPr lang="en-US" sz="2000" dirty="0" smtClean="0">
                <a:cs typeface="Arial" charset="0"/>
              </a:rPr>
              <a:t> command provides greater security because the password is encrypted.</a:t>
            </a:r>
          </a:p>
        </p:txBody>
      </p:sp>
      <p:pic>
        <p:nvPicPr>
          <p:cNvPr id="3686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567885"/>
            <a:ext cx="6858000"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72186683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08215" y="428625"/>
            <a:ext cx="8145463" cy="838200"/>
          </a:xfrm>
        </p:spPr>
        <p:txBody>
          <a:bodyPr>
            <a:normAutofit/>
          </a:bodyPr>
          <a:lstStyle/>
          <a:p>
            <a:pPr algn="ctr" eaLnBrk="1" hangingPunct="1">
              <a:defRPr/>
            </a:pPr>
            <a:r>
              <a:rPr lang="en-US" dirty="0" smtClean="0">
                <a:solidFill>
                  <a:srgbClr val="FFFFFF"/>
                </a:solidFill>
                <a:cs typeface="Arial" pitchFamily="34" charset="0"/>
              </a:rPr>
              <a:t>Securing User EXEC Access</a:t>
            </a:r>
            <a:endParaRPr lang="en-US" dirty="0">
              <a:solidFill>
                <a:srgbClr val="FFFFFF"/>
              </a:solidFill>
              <a:cs typeface="Arial" pitchFamily="34" charset="0"/>
            </a:endParaRPr>
          </a:p>
        </p:txBody>
      </p:sp>
      <p:sp>
        <p:nvSpPr>
          <p:cNvPr id="4" name="TextBox 3"/>
          <p:cNvSpPr txBox="1"/>
          <p:nvPr/>
        </p:nvSpPr>
        <p:spPr>
          <a:xfrm>
            <a:off x="522294" y="4438734"/>
            <a:ext cx="7837935" cy="2363788"/>
          </a:xfrm>
          <a:prstGeom prst="rect">
            <a:avLst/>
          </a:prstGeom>
          <a:noFill/>
        </p:spPr>
        <p:txBody>
          <a:bodyPr wrap="square">
            <a:spAutoFit/>
          </a:bodyPr>
          <a:lstStyle/>
          <a:p>
            <a:pPr marL="342900" indent="-342900" algn="l">
              <a:buFont typeface="Wingdings" pitchFamily="2" charset="2"/>
              <a:buChar char="§"/>
              <a:defRPr/>
            </a:pPr>
            <a:r>
              <a:rPr lang="en-US" sz="2000" dirty="0">
                <a:latin typeface="+mn-lt"/>
              </a:rPr>
              <a:t>Console port must be </a:t>
            </a:r>
            <a:r>
              <a:rPr lang="en-US" sz="2000" dirty="0" smtClean="0">
                <a:latin typeface="+mn-lt"/>
              </a:rPr>
              <a:t>secured; it reduces </a:t>
            </a:r>
            <a:r>
              <a:rPr lang="en-US" sz="2000" dirty="0">
                <a:latin typeface="+mn-lt"/>
              </a:rPr>
              <a:t>the chance of unauthorized personnel physically plugging a cable into the device and gaining device </a:t>
            </a:r>
            <a:r>
              <a:rPr lang="en-US" sz="2000" dirty="0" smtClean="0">
                <a:latin typeface="+mn-lt"/>
              </a:rPr>
              <a:t>access.</a:t>
            </a:r>
            <a:endParaRPr lang="en-US" sz="2000" dirty="0">
              <a:latin typeface="+mn-lt"/>
            </a:endParaRPr>
          </a:p>
          <a:p>
            <a:pPr algn="l">
              <a:defRPr/>
            </a:pPr>
            <a:endParaRPr lang="en-US" sz="2000" dirty="0">
              <a:latin typeface="+mn-lt"/>
            </a:endParaRPr>
          </a:p>
          <a:p>
            <a:pPr marL="342900" indent="-342900" algn="l">
              <a:buFont typeface="Wingdings" pitchFamily="2" charset="2"/>
              <a:buChar char="§"/>
              <a:defRPr/>
            </a:pPr>
            <a:r>
              <a:rPr lang="en-US" sz="2000" dirty="0" smtClean="0">
                <a:latin typeface="+mn-lt"/>
              </a:rPr>
              <a:t>VTY lines </a:t>
            </a:r>
            <a:r>
              <a:rPr lang="en-US" sz="2000" dirty="0">
                <a:latin typeface="+mn-lt"/>
              </a:rPr>
              <a:t>allow access to a Cisco device via </a:t>
            </a:r>
            <a:r>
              <a:rPr lang="en-US" sz="2000" dirty="0" smtClean="0">
                <a:latin typeface="+mn-lt"/>
              </a:rPr>
              <a:t>Telnet. The number </a:t>
            </a:r>
            <a:r>
              <a:rPr lang="en-US" sz="2000" dirty="0">
                <a:latin typeface="+mn-lt"/>
              </a:rPr>
              <a:t>of </a:t>
            </a:r>
            <a:r>
              <a:rPr lang="en-US" sz="2000" dirty="0" smtClean="0">
                <a:latin typeface="+mn-lt"/>
              </a:rPr>
              <a:t>VTY lines </a:t>
            </a:r>
            <a:r>
              <a:rPr lang="en-US" sz="2000" dirty="0">
                <a:latin typeface="+mn-lt"/>
              </a:rPr>
              <a:t>supported varies with the type of device and the IOS </a:t>
            </a:r>
            <a:r>
              <a:rPr lang="en-US" sz="2000" dirty="0" smtClean="0">
                <a:latin typeface="+mn-lt"/>
              </a:rPr>
              <a:t>version.</a:t>
            </a:r>
            <a:endParaRPr lang="en-US" sz="2000" dirty="0">
              <a:latin typeface="+mn-lt"/>
            </a:endParaRPr>
          </a:p>
          <a:p>
            <a:pPr algn="l">
              <a:defRPr/>
            </a:pPr>
            <a:endParaRPr lang="en-US" dirty="0"/>
          </a:p>
        </p:txBody>
      </p:sp>
      <p:pic>
        <p:nvPicPr>
          <p:cNvPr id="2" name="Picture 1"/>
          <p:cNvPicPr>
            <a:picLocks noChangeAspect="1"/>
          </p:cNvPicPr>
          <p:nvPr/>
        </p:nvPicPr>
        <p:blipFill>
          <a:blip r:embed="rId3"/>
          <a:stretch>
            <a:fillRect/>
          </a:stretch>
        </p:blipFill>
        <p:spPr>
          <a:xfrm>
            <a:off x="1308948" y="1917778"/>
            <a:ext cx="6312132" cy="2339545"/>
          </a:xfrm>
          <a:prstGeom prst="rect">
            <a:avLst/>
          </a:prstGeom>
        </p:spPr>
      </p:pic>
    </p:spTree>
    <p:extLst>
      <p:ext uri="{BB962C8B-B14F-4D97-AF65-F5344CB8AC3E}">
        <p14:creationId xmlns:p14="http://schemas.microsoft.com/office/powerpoint/2010/main" val="1579154540"/>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64672" y="541338"/>
            <a:ext cx="8145463" cy="838200"/>
          </a:xfrm>
        </p:spPr>
        <p:txBody>
          <a:bodyPr>
            <a:normAutofit/>
          </a:bodyPr>
          <a:lstStyle/>
          <a:p>
            <a:pPr algn="ctr" eaLnBrk="1" hangingPunct="1">
              <a:defRPr/>
            </a:pPr>
            <a:r>
              <a:rPr lang="en-US" dirty="0" smtClean="0">
                <a:solidFill>
                  <a:srgbClr val="FFFFFF"/>
                </a:solidFill>
                <a:cs typeface="Arial" pitchFamily="34" charset="0"/>
              </a:rPr>
              <a:t>Encrypting Password Display</a:t>
            </a:r>
            <a:endParaRPr lang="en-US" dirty="0">
              <a:solidFill>
                <a:srgbClr val="FFFFFF"/>
              </a:solidFill>
              <a:cs typeface="Arial" pitchFamily="34" charset="0"/>
            </a:endParaRPr>
          </a:p>
        </p:txBody>
      </p:sp>
      <p:sp>
        <p:nvSpPr>
          <p:cNvPr id="5" name="Rectangle 6"/>
          <p:cNvSpPr>
            <a:spLocks noGrp="1" noChangeArrowheads="1"/>
          </p:cNvSpPr>
          <p:nvPr>
            <p:ph idx="1"/>
          </p:nvPr>
        </p:nvSpPr>
        <p:spPr>
          <a:xfrm>
            <a:off x="6634163" y="1517650"/>
            <a:ext cx="2365375" cy="5340350"/>
          </a:xfrm>
        </p:spPr>
        <p:txBody>
          <a:bodyPr/>
          <a:lstStyle/>
          <a:p>
            <a:pPr marL="0" indent="0">
              <a:buFont typeface="Wingdings" pitchFamily="2" charset="2"/>
              <a:buNone/>
              <a:defRPr/>
            </a:pPr>
            <a:r>
              <a:rPr lang="en-US" sz="1800" b="1" dirty="0" smtClean="0">
                <a:cs typeface="Arial" pitchFamily="34" charset="0"/>
              </a:rPr>
              <a:t>service password-encryption</a:t>
            </a:r>
            <a:endParaRPr lang="en-US" sz="1800" dirty="0">
              <a:cs typeface="Arial" pitchFamily="34" charset="0"/>
            </a:endParaRPr>
          </a:p>
          <a:p>
            <a:pPr eaLnBrk="1" hangingPunct="1">
              <a:lnSpc>
                <a:spcPct val="75000"/>
              </a:lnSpc>
              <a:defRPr/>
            </a:pPr>
            <a:r>
              <a:rPr lang="en-US" sz="1800" dirty="0" smtClean="0"/>
              <a:t>Prevents </a:t>
            </a:r>
            <a:r>
              <a:rPr lang="en-US" sz="1800" dirty="0"/>
              <a:t>passwords from showing up as plain text when viewing the configuration </a:t>
            </a:r>
            <a:r>
              <a:rPr lang="en-US" sz="1800" b="1" dirty="0"/>
              <a:t> </a:t>
            </a:r>
          </a:p>
          <a:p>
            <a:pPr eaLnBrk="1" hangingPunct="1">
              <a:lnSpc>
                <a:spcPct val="75000"/>
              </a:lnSpc>
              <a:defRPr/>
            </a:pPr>
            <a:r>
              <a:rPr lang="en-US" sz="1800" dirty="0" smtClean="0"/>
              <a:t>Keeps </a:t>
            </a:r>
            <a:r>
              <a:rPr lang="en-US" sz="1800" dirty="0"/>
              <a:t>unauthorized individuals from viewing passwords in the configuration file</a:t>
            </a:r>
          </a:p>
          <a:p>
            <a:pPr eaLnBrk="1" hangingPunct="1">
              <a:lnSpc>
                <a:spcPct val="75000"/>
              </a:lnSpc>
              <a:defRPr/>
            </a:pPr>
            <a:r>
              <a:rPr lang="en-US" sz="1800" dirty="0" smtClean="0"/>
              <a:t>Once </a:t>
            </a:r>
            <a:r>
              <a:rPr lang="en-US" sz="1800" dirty="0"/>
              <a:t>applied, removing the encryption service does not reverse the encryption</a:t>
            </a:r>
            <a:endParaRPr lang="en-US" altLang="ja-JP" sz="1800" dirty="0">
              <a:ea typeface="ＭＳ Ｐゴシック" pitchFamily="34" charset="-128"/>
            </a:endParaRPr>
          </a:p>
        </p:txBody>
      </p:sp>
      <p:pic>
        <p:nvPicPr>
          <p:cNvPr id="389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673" y="1840030"/>
            <a:ext cx="6038072" cy="4603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3583453211"/>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03225" y="420688"/>
            <a:ext cx="8145463" cy="838200"/>
          </a:xfrm>
        </p:spPr>
        <p:txBody>
          <a:bodyPr>
            <a:normAutofit/>
          </a:bodyPr>
          <a:lstStyle/>
          <a:p>
            <a:pPr algn="ctr" eaLnBrk="1" hangingPunct="1">
              <a:defRPr/>
            </a:pPr>
            <a:r>
              <a:rPr lang="en-US" dirty="0" smtClean="0">
                <a:solidFill>
                  <a:srgbClr val="FFFFFF"/>
                </a:solidFill>
                <a:cs typeface="Arial" pitchFamily="34" charset="0"/>
              </a:rPr>
              <a:t>Configuration </a:t>
            </a:r>
            <a:r>
              <a:rPr lang="en-US" dirty="0">
                <a:solidFill>
                  <a:srgbClr val="FFFFFF"/>
                </a:solidFill>
                <a:cs typeface="Arial" pitchFamily="34" charset="0"/>
              </a:rPr>
              <a:t>Files</a:t>
            </a:r>
          </a:p>
        </p:txBody>
      </p:sp>
      <p:pic>
        <p:nvPicPr>
          <p:cNvPr id="409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1917778"/>
            <a:ext cx="8145463" cy="4664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1144131801"/>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481013" y="2082800"/>
            <a:ext cx="7661275" cy="477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080" tIns="41040" rIns="82080" bIns="41040"/>
          <a:lstStyle>
            <a:lvl1pPr marL="234950" indent="-2349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ＭＳ Ｐゴシック" charset="0"/>
                <a:cs typeface="文泉驛正黑" charset="0"/>
              </a:defRPr>
            </a:lvl1pPr>
            <a:lvl2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文泉驛正黑" charset="0"/>
                <a:cs typeface="文泉驛正黑" charset="0"/>
              </a:defRPr>
            </a:lvl2pPr>
            <a:lvl3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文泉驛正黑" charset="0"/>
                <a:cs typeface="文泉驛正黑" charset="0"/>
              </a:defRPr>
            </a:lvl3pPr>
            <a:lvl4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文泉驛正黑" charset="0"/>
                <a:cs typeface="文泉驛正黑" charset="0"/>
              </a:defRPr>
            </a:lvl4pPr>
            <a:lvl5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文泉驛正黑" charset="0"/>
                <a:cs typeface="文泉驛正黑"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文泉驛正黑" charset="0"/>
                <a:cs typeface="文泉驛正黑"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文泉驛正黑" charset="0"/>
                <a:cs typeface="文泉驛正黑"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文泉驛正黑" charset="0"/>
                <a:cs typeface="文泉驛正黑"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文泉驛正黑" charset="0"/>
                <a:cs typeface="文泉驛正黑" charset="0"/>
              </a:defRPr>
            </a:lvl9pPr>
          </a:lstStyle>
          <a:p>
            <a:pPr eaLnBrk="1">
              <a:lnSpc>
                <a:spcPct val="100000"/>
              </a:lnSpc>
              <a:spcBef>
                <a:spcPts val="1000"/>
              </a:spcBef>
              <a:defRPr/>
            </a:pPr>
            <a:r>
              <a:rPr lang="en-US" sz="2000" dirty="0" smtClean="0">
                <a:solidFill>
                  <a:srgbClr val="000000"/>
                </a:solidFill>
              </a:rPr>
              <a:t>Network Documentation should include at least the following in a topology diagram and addressing table:</a:t>
            </a:r>
          </a:p>
          <a:p>
            <a:pPr eaLnBrk="1">
              <a:lnSpc>
                <a:spcPct val="95000"/>
              </a:lnSpc>
              <a:spcBef>
                <a:spcPts val="1000"/>
              </a:spcBef>
              <a:buClr>
                <a:srgbClr val="708CA1"/>
              </a:buClr>
              <a:buFont typeface="Wingdings" charset="0"/>
              <a:buChar char=""/>
              <a:defRPr/>
            </a:pPr>
            <a:r>
              <a:rPr lang="en-US" sz="2000" dirty="0" smtClean="0">
                <a:solidFill>
                  <a:srgbClr val="000000"/>
                </a:solidFill>
              </a:rPr>
              <a:t>Device names</a:t>
            </a:r>
          </a:p>
          <a:p>
            <a:pPr eaLnBrk="1">
              <a:lnSpc>
                <a:spcPct val="95000"/>
              </a:lnSpc>
              <a:spcBef>
                <a:spcPts val="1000"/>
              </a:spcBef>
              <a:buClr>
                <a:srgbClr val="708CA1"/>
              </a:buClr>
              <a:buFont typeface="Wingdings" charset="0"/>
              <a:buChar char=""/>
              <a:defRPr/>
            </a:pPr>
            <a:r>
              <a:rPr lang="en-US" sz="2000" dirty="0" smtClean="0">
                <a:solidFill>
                  <a:srgbClr val="000000"/>
                </a:solidFill>
              </a:rPr>
              <a:t>Interfaces </a:t>
            </a:r>
          </a:p>
          <a:p>
            <a:pPr eaLnBrk="1">
              <a:lnSpc>
                <a:spcPct val="95000"/>
              </a:lnSpc>
              <a:spcBef>
                <a:spcPts val="1000"/>
              </a:spcBef>
              <a:buClr>
                <a:srgbClr val="708CA1"/>
              </a:buClr>
              <a:buFont typeface="Wingdings" charset="0"/>
              <a:buChar char=""/>
              <a:defRPr/>
            </a:pPr>
            <a:r>
              <a:rPr lang="en-US" sz="2000" dirty="0" smtClean="0">
                <a:solidFill>
                  <a:srgbClr val="000000"/>
                </a:solidFill>
              </a:rPr>
              <a:t>IP addresses and </a:t>
            </a:r>
          </a:p>
          <a:p>
            <a:pPr eaLnBrk="1">
              <a:lnSpc>
                <a:spcPct val="100000"/>
              </a:lnSpc>
              <a:spcBef>
                <a:spcPts val="1000"/>
              </a:spcBef>
              <a:buClrTx/>
              <a:buSzTx/>
              <a:buFontTx/>
              <a:buNone/>
              <a:defRPr/>
            </a:pPr>
            <a:r>
              <a:rPr lang="en-US" sz="2000" dirty="0" smtClean="0">
                <a:solidFill>
                  <a:srgbClr val="000000"/>
                </a:solidFill>
              </a:rPr>
              <a:t>	subnet mask</a:t>
            </a:r>
          </a:p>
          <a:p>
            <a:pPr eaLnBrk="1">
              <a:lnSpc>
                <a:spcPct val="95000"/>
              </a:lnSpc>
              <a:spcBef>
                <a:spcPts val="1000"/>
              </a:spcBef>
              <a:buClr>
                <a:srgbClr val="708CA1"/>
              </a:buClr>
              <a:buFont typeface="Wingdings" charset="0"/>
              <a:buChar char=""/>
              <a:defRPr/>
            </a:pPr>
            <a:r>
              <a:rPr lang="en-US" sz="2000" dirty="0" smtClean="0">
                <a:solidFill>
                  <a:srgbClr val="000000"/>
                </a:solidFill>
              </a:rPr>
              <a:t>Default gateways</a:t>
            </a:r>
          </a:p>
          <a:p>
            <a:pPr eaLnBrk="1">
              <a:lnSpc>
                <a:spcPct val="100000"/>
              </a:lnSpc>
              <a:spcBef>
                <a:spcPts val="1200"/>
              </a:spcBef>
              <a:buClrTx/>
              <a:buSzTx/>
              <a:buFontTx/>
              <a:buNone/>
              <a:defRPr/>
            </a:pPr>
            <a:endParaRPr lang="en-US" sz="2400" dirty="0" smtClean="0">
              <a:solidFill>
                <a:srgbClr val="000000"/>
              </a:solidFill>
            </a:endParaRPr>
          </a:p>
          <a:p>
            <a:pPr eaLnBrk="1">
              <a:lnSpc>
                <a:spcPct val="95000"/>
              </a:lnSpc>
              <a:spcBef>
                <a:spcPts val="1200"/>
              </a:spcBef>
              <a:buClrTx/>
              <a:buSzTx/>
              <a:buFontTx/>
              <a:buNone/>
              <a:defRPr/>
            </a:pPr>
            <a:endParaRPr lang="en-US" sz="2400" dirty="0" smtClean="0">
              <a:solidFill>
                <a:srgbClr val="000000"/>
              </a:solidFill>
            </a:endParaRPr>
          </a:p>
        </p:txBody>
      </p:sp>
      <p:sp>
        <p:nvSpPr>
          <p:cNvPr id="10242" name="Rectangle 2"/>
          <p:cNvSpPr>
            <a:spLocks noGrp="1" noChangeArrowheads="1"/>
          </p:cNvSpPr>
          <p:nvPr>
            <p:ph type="title"/>
          </p:nvPr>
        </p:nvSpPr>
        <p:spPr>
          <a:xfrm>
            <a:off x="481013" y="679450"/>
            <a:ext cx="8145463" cy="838200"/>
          </a:xfrm>
        </p:spPr>
        <p:txBody>
          <a:bodyPr>
            <a:normAutofit/>
          </a:bodyPr>
          <a:lstStyle/>
          <a:p>
            <a:pPr algn="ctr">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smtClean="0">
                <a:latin typeface="Arial" charset="0"/>
                <a:cs typeface="文泉驛正黑" charset="0"/>
              </a:rPr>
              <a:t>Document </a:t>
            </a:r>
            <a:r>
              <a:rPr lang="en-US" sz="3200" dirty="0">
                <a:latin typeface="Arial" charset="0"/>
                <a:cs typeface="文泉驛正黑" charset="0"/>
              </a:rPr>
              <a:t>Network Addressing</a:t>
            </a:r>
          </a:p>
        </p:txBody>
      </p:sp>
      <p:pic>
        <p:nvPicPr>
          <p:cNvPr id="19460" name="Picture 3"/>
          <p:cNvPicPr>
            <a:picLocks noChangeAspect="1" noChangeArrowheads="1"/>
          </p:cNvPicPr>
          <p:nvPr/>
        </p:nvPicPr>
        <p:blipFill>
          <a:blip r:embed="rId3">
            <a:extLst>
              <a:ext uri="{28A0092B-C50C-407E-A947-70E740481C1C}">
                <a14:useLocalDpi xmlns:a14="http://schemas.microsoft.com/office/drawing/2010/main" val="0"/>
              </a:ext>
            </a:extLst>
          </a:blip>
          <a:srcRect l="45630" t="38493" r="14215" b="24802"/>
          <a:stretch>
            <a:fillRect/>
          </a:stretch>
        </p:blipFill>
        <p:spPr bwMode="auto">
          <a:xfrm>
            <a:off x="3241675" y="3236913"/>
            <a:ext cx="5902325" cy="3308350"/>
          </a:xfrm>
          <a:prstGeom prst="rect">
            <a:avLst/>
          </a:prstGeom>
          <a:noFill/>
          <a:ln>
            <a:noFill/>
          </a:ln>
          <a:effectLst/>
          <a:extLst>
            <a:ext uri="{909E8E84-426E-40dd-AFC4-6F175D3DCCD1}">
              <a14:hiddenFill xmlns:a14="http://schemas.microsoft.com/office/drawing/2010/main">
                <a:blipFill dpi="0" rotWithShape="0">
                  <a:blip/>
                  <a:srcRect l="45630" t="38493" r="14215" b="24802"/>
                  <a:stretch>
                    <a:fillRect/>
                  </a:stretch>
                </a:blip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45921070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solidFill>
                  <a:srgbClr val="FFFFFF"/>
                </a:solidFill>
                <a:latin typeface="Arial" charset="0"/>
                <a:cs typeface="文泉驛正黑" charset="0"/>
              </a:rPr>
              <a:t>Default Gateways</a:t>
            </a:r>
            <a:endParaRPr lang="en-US" dirty="0">
              <a:solidFill>
                <a:srgbClr val="FFFFFF"/>
              </a:solidFill>
            </a:endParaRPr>
          </a:p>
        </p:txBody>
      </p:sp>
      <p:sp>
        <p:nvSpPr>
          <p:cNvPr id="3" name="Content Placeholder 2"/>
          <p:cNvSpPr>
            <a:spLocks noGrp="1"/>
          </p:cNvSpPr>
          <p:nvPr>
            <p:ph idx="1"/>
          </p:nvPr>
        </p:nvSpPr>
        <p:spPr>
          <a:xfrm>
            <a:off x="502673" y="2133600"/>
            <a:ext cx="8355578" cy="3992563"/>
          </a:xfrm>
        </p:spPr>
        <p:txBody>
          <a:bodyPr>
            <a:normAutofit/>
          </a:bodyPr>
          <a:lstStyle/>
          <a:p>
            <a:pPr>
              <a:spcBef>
                <a:spcPts val="900"/>
              </a:spcBef>
              <a:defRPr/>
            </a:pPr>
            <a:r>
              <a:rPr lang="en-US" dirty="0">
                <a:solidFill>
                  <a:srgbClr val="000000"/>
                </a:solidFill>
              </a:rPr>
              <a:t> </a:t>
            </a:r>
            <a:r>
              <a:rPr lang="en-US" sz="2400" dirty="0">
                <a:solidFill>
                  <a:srgbClr val="000000"/>
                </a:solidFill>
              </a:rPr>
              <a:t>To enable network access devices must be configured with the following IP address information</a:t>
            </a:r>
          </a:p>
          <a:p>
            <a:pPr lvl="1">
              <a:spcBef>
                <a:spcPts val="700"/>
              </a:spcBef>
              <a:buClr>
                <a:srgbClr val="708CA1"/>
              </a:buClr>
              <a:buFont typeface="Wingdings" charset="0"/>
              <a:buChar char=""/>
              <a:defRPr/>
            </a:pPr>
            <a:r>
              <a:rPr lang="en-US" sz="2400" b="1" dirty="0">
                <a:solidFill>
                  <a:srgbClr val="000000"/>
                </a:solidFill>
                <a:ea typeface="ＭＳ Ｐゴシック" charset="0"/>
              </a:rPr>
              <a:t>IP address</a:t>
            </a:r>
            <a:r>
              <a:rPr lang="en-US" sz="2400" dirty="0">
                <a:solidFill>
                  <a:srgbClr val="000000"/>
                </a:solidFill>
                <a:ea typeface="ＭＳ Ｐゴシック" charset="0"/>
              </a:rPr>
              <a:t> - Identifies a unique host on a local network.</a:t>
            </a:r>
            <a:r>
              <a:rPr lang="en-US" sz="2400" b="1" dirty="0">
                <a:solidFill>
                  <a:srgbClr val="000000"/>
                </a:solidFill>
                <a:ea typeface="ＭＳ Ｐゴシック" charset="0"/>
              </a:rPr>
              <a:t> </a:t>
            </a:r>
          </a:p>
          <a:p>
            <a:pPr lvl="1">
              <a:spcBef>
                <a:spcPts val="700"/>
              </a:spcBef>
              <a:buClr>
                <a:srgbClr val="708CA1"/>
              </a:buClr>
              <a:buFont typeface="Wingdings" charset="0"/>
              <a:buChar char=""/>
              <a:defRPr/>
            </a:pPr>
            <a:r>
              <a:rPr lang="en-US" sz="2400" b="1" dirty="0">
                <a:solidFill>
                  <a:srgbClr val="000000"/>
                </a:solidFill>
                <a:ea typeface="ＭＳ Ｐゴシック" charset="0"/>
              </a:rPr>
              <a:t>Subnet mask </a:t>
            </a:r>
            <a:r>
              <a:rPr lang="en-US" sz="2400" dirty="0">
                <a:solidFill>
                  <a:srgbClr val="000000"/>
                </a:solidFill>
                <a:ea typeface="ＭＳ Ｐゴシック" charset="0"/>
              </a:rPr>
              <a:t>- Identifies the host’s network subnet.</a:t>
            </a:r>
          </a:p>
          <a:p>
            <a:pPr lvl="1">
              <a:spcBef>
                <a:spcPts val="700"/>
              </a:spcBef>
              <a:buClr>
                <a:srgbClr val="708CA1"/>
              </a:buClr>
              <a:buFont typeface="Wingdings" charset="0"/>
              <a:buChar char=""/>
              <a:defRPr/>
            </a:pPr>
            <a:r>
              <a:rPr lang="en-US" sz="2400" b="1" dirty="0">
                <a:solidFill>
                  <a:srgbClr val="000000"/>
                </a:solidFill>
                <a:ea typeface="ＭＳ Ｐゴシック" charset="0"/>
              </a:rPr>
              <a:t>Default gateway </a:t>
            </a:r>
            <a:r>
              <a:rPr lang="en-US" sz="2400" dirty="0">
                <a:solidFill>
                  <a:srgbClr val="000000"/>
                </a:solidFill>
                <a:ea typeface="ＭＳ Ｐゴシック" charset="0"/>
              </a:rPr>
              <a:t>- Identifies the router a packet is sent to to when the </a:t>
            </a:r>
            <a:r>
              <a:rPr lang="en-US" sz="2400" u="sng" dirty="0">
                <a:solidFill>
                  <a:srgbClr val="FF0000"/>
                </a:solidFill>
                <a:ea typeface="ＭＳ Ｐゴシック" charset="0"/>
              </a:rPr>
              <a:t>destination is not on the same local network subnet</a:t>
            </a:r>
            <a:r>
              <a:rPr lang="en-US" sz="2400" dirty="0">
                <a:solidFill>
                  <a:srgbClr val="FF0000"/>
                </a:solidFill>
                <a:ea typeface="ＭＳ Ｐゴシック" charset="0"/>
              </a:rPr>
              <a:t>.</a:t>
            </a:r>
          </a:p>
          <a:p>
            <a:pPr>
              <a:spcBef>
                <a:spcPts val="1200"/>
              </a:spcBef>
              <a:buClrTx/>
              <a:buSzTx/>
              <a:buNone/>
              <a:defRPr/>
            </a:pPr>
            <a:endParaRPr lang="en-US" dirty="0">
              <a:solidFill>
                <a:srgbClr val="000000"/>
              </a:solidFill>
            </a:endParaRPr>
          </a:p>
          <a:p>
            <a:endParaRPr lang="en-US" dirty="0"/>
          </a:p>
        </p:txBody>
      </p:sp>
    </p:spTree>
    <p:extLst>
      <p:ext uri="{BB962C8B-B14F-4D97-AF65-F5344CB8AC3E}">
        <p14:creationId xmlns:p14="http://schemas.microsoft.com/office/powerpoint/2010/main" val="184832784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l="47302" t="32544" r="14551" b="17657"/>
          <a:stretch>
            <a:fillRect/>
          </a:stretch>
        </p:blipFill>
        <p:spPr bwMode="auto">
          <a:xfrm>
            <a:off x="323850" y="620713"/>
            <a:ext cx="8640763" cy="5688012"/>
          </a:xfrm>
          <a:prstGeom prst="rect">
            <a:avLst/>
          </a:prstGeom>
          <a:noFill/>
          <a:ln>
            <a:noFill/>
          </a:ln>
          <a:effectLst/>
          <a:extLst>
            <a:ext uri="{909E8E84-426E-40dd-AFC4-6F175D3DCCD1}">
              <a14:hiddenFill xmlns:a14="http://schemas.microsoft.com/office/drawing/2010/main">
                <a:blipFill dpi="0" rotWithShape="0">
                  <a:blip/>
                  <a:srcRect l="47302" t="32544" r="14551" b="17657"/>
                  <a:stretch>
                    <a:fillRect/>
                  </a:stretch>
                </a:blip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427309307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19555" y="559056"/>
            <a:ext cx="8145463" cy="838200"/>
          </a:xfrm>
          <a:noFill/>
        </p:spPr>
        <p:txBody>
          <a:bodyPr>
            <a:normAutofit/>
          </a:bodyPr>
          <a:lstStyle/>
          <a:p>
            <a:pPr algn="ctr">
              <a:defRPr/>
            </a:pPr>
            <a:r>
              <a:rPr lang="en-US" dirty="0">
                <a:cs typeface="Arial" pitchFamily="34" charset="0"/>
              </a:rPr>
              <a:t>Getting Access to the Router</a:t>
            </a:r>
          </a:p>
        </p:txBody>
      </p:sp>
      <p:sp>
        <p:nvSpPr>
          <p:cNvPr id="14339" name="Rectangle 6"/>
          <p:cNvSpPr>
            <a:spLocks noGrp="1" noChangeArrowheads="1"/>
          </p:cNvSpPr>
          <p:nvPr>
            <p:ph idx="1"/>
          </p:nvPr>
        </p:nvSpPr>
        <p:spPr>
          <a:xfrm>
            <a:off x="465366" y="2003701"/>
            <a:ext cx="8264525" cy="2603500"/>
          </a:xfrm>
        </p:spPr>
        <p:txBody>
          <a:bodyPr/>
          <a:lstStyle/>
          <a:p>
            <a:pPr marL="381000" indent="-381000" eaLnBrk="1" hangingPunct="1">
              <a:lnSpc>
                <a:spcPct val="75000"/>
              </a:lnSpc>
              <a:buFont typeface="Wingdings" pitchFamily="2" charset="2"/>
              <a:buNone/>
              <a:defRPr/>
            </a:pPr>
            <a:r>
              <a:rPr lang="en-US" altLang="ja-JP" sz="2000" dirty="0" smtClean="0">
                <a:ea typeface="ＭＳ Ｐゴシック" charset="-128"/>
                <a:cs typeface="Arial" pitchFamily="34" charset="0"/>
              </a:rPr>
              <a:t>Most common methods to access the CLI:</a:t>
            </a:r>
          </a:p>
          <a:p>
            <a:pPr marL="342900" indent="-342900" eaLnBrk="1" hangingPunct="1">
              <a:lnSpc>
                <a:spcPct val="75000"/>
              </a:lnSpc>
              <a:buFont typeface="Arial"/>
              <a:buChar char="•"/>
              <a:defRPr/>
            </a:pPr>
            <a:r>
              <a:rPr lang="en-US" altLang="ja-JP" sz="2000" b="0" dirty="0" smtClean="0">
                <a:ea typeface="ＭＳ Ｐゴシック" charset="-128"/>
                <a:cs typeface="Arial" pitchFamily="34" charset="0"/>
              </a:rPr>
              <a:t>Console port</a:t>
            </a:r>
          </a:p>
          <a:p>
            <a:pPr marL="342900" indent="-342900" eaLnBrk="1" hangingPunct="1">
              <a:lnSpc>
                <a:spcPct val="75000"/>
              </a:lnSpc>
              <a:buFont typeface="Arial"/>
              <a:buChar char="•"/>
              <a:defRPr/>
            </a:pPr>
            <a:r>
              <a:rPr lang="en-US" altLang="ja-JP" sz="2000" b="0" dirty="0" smtClean="0">
                <a:ea typeface="ＭＳ Ｐゴシック" charset="-128"/>
                <a:cs typeface="Arial" pitchFamily="34" charset="0"/>
              </a:rPr>
              <a:t>Telnet or SSH</a:t>
            </a:r>
          </a:p>
          <a:p>
            <a:pPr marL="342900" indent="-342900" eaLnBrk="1" hangingPunct="1">
              <a:lnSpc>
                <a:spcPct val="75000"/>
              </a:lnSpc>
              <a:buFont typeface="Arial"/>
              <a:buChar char="•"/>
              <a:defRPr/>
            </a:pPr>
            <a:r>
              <a:rPr lang="en-US" altLang="ja-JP" sz="2000" b="0" dirty="0" smtClean="0">
                <a:ea typeface="ＭＳ Ｐゴシック" charset="-128"/>
                <a:cs typeface="Arial" pitchFamily="34" charset="0"/>
              </a:rPr>
              <a:t>AUX port</a:t>
            </a:r>
          </a:p>
          <a:p>
            <a:pPr marL="0" indent="0" eaLnBrk="1" hangingPunct="1">
              <a:lnSpc>
                <a:spcPct val="75000"/>
              </a:lnSpc>
              <a:buFont typeface="Wingdings" pitchFamily="2" charset="2"/>
              <a:buNone/>
              <a:defRPr/>
            </a:pPr>
            <a:endParaRPr lang="en-US" altLang="ja-JP" sz="2000" dirty="0">
              <a:ea typeface="ＭＳ Ｐゴシック" charset="-128"/>
            </a:endParaRPr>
          </a:p>
          <a:p>
            <a:pPr marL="0" indent="0" eaLnBrk="1" hangingPunct="1">
              <a:lnSpc>
                <a:spcPct val="75000"/>
              </a:lnSpc>
              <a:buFont typeface="Wingdings" pitchFamily="2" charset="2"/>
              <a:buNone/>
              <a:defRPr/>
            </a:pPr>
            <a:endParaRPr lang="en-US" altLang="ja-JP" sz="2000" dirty="0" smtClean="0">
              <a:ea typeface="ＭＳ Ｐゴシック" charset="-128"/>
            </a:endParaRPr>
          </a:p>
        </p:txBody>
      </p:sp>
      <p:pic>
        <p:nvPicPr>
          <p:cNvPr id="3" name="Picture 2"/>
          <p:cNvPicPr>
            <a:picLocks noChangeAspect="1"/>
          </p:cNvPicPr>
          <p:nvPr/>
        </p:nvPicPr>
        <p:blipFill>
          <a:blip r:embed="rId3"/>
          <a:stretch>
            <a:fillRect/>
          </a:stretch>
        </p:blipFill>
        <p:spPr>
          <a:xfrm>
            <a:off x="0" y="4333873"/>
            <a:ext cx="9144000" cy="2324592"/>
          </a:xfrm>
          <a:prstGeom prst="rect">
            <a:avLst/>
          </a:prstGeom>
        </p:spPr>
      </p:pic>
    </p:spTree>
    <p:extLst>
      <p:ext uri="{BB962C8B-B14F-4D97-AF65-F5344CB8AC3E}">
        <p14:creationId xmlns:p14="http://schemas.microsoft.com/office/powerpoint/2010/main" val="340614208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rgbClr val="FFFFFF"/>
                </a:solidFill>
                <a:latin typeface="Arial" charset="0"/>
                <a:cs typeface="文泉驛正黑" charset="0"/>
              </a:rPr>
              <a:t>Enable IP on a Host</a:t>
            </a:r>
            <a:endParaRPr lang="en-US" dirty="0"/>
          </a:p>
        </p:txBody>
      </p:sp>
      <p:sp>
        <p:nvSpPr>
          <p:cNvPr id="3" name="Content Placeholder 2"/>
          <p:cNvSpPr>
            <a:spLocks noGrp="1"/>
          </p:cNvSpPr>
          <p:nvPr>
            <p:ph idx="1"/>
          </p:nvPr>
        </p:nvSpPr>
        <p:spPr>
          <a:xfrm>
            <a:off x="687867" y="2038257"/>
            <a:ext cx="8170383" cy="4235230"/>
          </a:xfrm>
        </p:spPr>
        <p:txBody>
          <a:bodyPr/>
          <a:lstStyle/>
          <a:p>
            <a:r>
              <a:rPr lang="en-US" dirty="0" smtClean="0"/>
              <a:t>There are two ways: Static or Dynamic IP addresses</a:t>
            </a:r>
            <a:endParaRPr lang="en-US" dirty="0"/>
          </a:p>
        </p:txBody>
      </p:sp>
      <p:pic>
        <p:nvPicPr>
          <p:cNvPr id="4" name="Picture 3"/>
          <p:cNvPicPr>
            <a:picLocks noChangeAspect="1"/>
          </p:cNvPicPr>
          <p:nvPr/>
        </p:nvPicPr>
        <p:blipFill>
          <a:blip r:embed="rId2"/>
          <a:stretch>
            <a:fillRect/>
          </a:stretch>
        </p:blipFill>
        <p:spPr>
          <a:xfrm>
            <a:off x="1957776" y="2618869"/>
            <a:ext cx="4904406" cy="4001051"/>
          </a:xfrm>
          <a:prstGeom prst="rect">
            <a:avLst/>
          </a:prstGeom>
        </p:spPr>
      </p:pic>
    </p:spTree>
    <p:extLst>
      <p:ext uri="{BB962C8B-B14F-4D97-AF65-F5344CB8AC3E}">
        <p14:creationId xmlns:p14="http://schemas.microsoft.com/office/powerpoint/2010/main" val="372508114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solidFill>
                  <a:srgbClr val="FFFFFF"/>
                </a:solidFill>
                <a:latin typeface="Arial" charset="0"/>
                <a:cs typeface="文泉驛正黑" charset="0"/>
              </a:rPr>
              <a:t>Enable IP on a Host</a:t>
            </a:r>
            <a:endParaRPr lang="en-US" dirty="0">
              <a:solidFill>
                <a:srgbClr val="FFFFFF"/>
              </a:solidFill>
            </a:endParaRPr>
          </a:p>
        </p:txBody>
      </p:sp>
      <p:sp>
        <p:nvSpPr>
          <p:cNvPr id="3" name="Content Placeholder 2"/>
          <p:cNvSpPr>
            <a:spLocks noGrp="1"/>
          </p:cNvSpPr>
          <p:nvPr>
            <p:ph idx="1"/>
          </p:nvPr>
        </p:nvSpPr>
        <p:spPr>
          <a:xfrm>
            <a:off x="502673" y="2133600"/>
            <a:ext cx="8355578" cy="3992563"/>
          </a:xfrm>
        </p:spPr>
        <p:txBody>
          <a:bodyPr/>
          <a:lstStyle/>
          <a:p>
            <a:pPr>
              <a:lnSpc>
                <a:spcPct val="95000"/>
              </a:lnSpc>
              <a:spcBef>
                <a:spcPts val="1200"/>
              </a:spcBef>
              <a:buClr>
                <a:srgbClr val="708CA1"/>
              </a:buClr>
              <a:buFont typeface="Wingdings" charset="0"/>
              <a:buChar char=""/>
              <a:defRPr/>
            </a:pPr>
            <a:r>
              <a:rPr lang="en-US" b="1" dirty="0">
                <a:solidFill>
                  <a:srgbClr val="000000"/>
                </a:solidFill>
              </a:rPr>
              <a:t>Statically Assigned IP address </a:t>
            </a:r>
            <a:r>
              <a:rPr lang="en-US" dirty="0">
                <a:solidFill>
                  <a:srgbClr val="000000"/>
                </a:solidFill>
              </a:rPr>
              <a:t>– </a:t>
            </a:r>
          </a:p>
          <a:p>
            <a:pPr lvl="1">
              <a:lnSpc>
                <a:spcPct val="95000"/>
              </a:lnSpc>
              <a:spcBef>
                <a:spcPts val="1200"/>
              </a:spcBef>
              <a:buClr>
                <a:srgbClr val="708CA1"/>
              </a:buClr>
              <a:buFont typeface="Wingdings" charset="0"/>
              <a:buChar char=""/>
              <a:defRPr/>
            </a:pPr>
            <a:r>
              <a:rPr lang="en-US" sz="2000" dirty="0">
                <a:solidFill>
                  <a:srgbClr val="000000"/>
                </a:solidFill>
              </a:rPr>
              <a:t>Host is manually assigned the IP address, subnet mask and default gateway. DNS server IP address can also  be assigned.</a:t>
            </a:r>
          </a:p>
          <a:p>
            <a:pPr lvl="1">
              <a:lnSpc>
                <a:spcPct val="95000"/>
              </a:lnSpc>
              <a:spcBef>
                <a:spcPts val="1200"/>
              </a:spcBef>
              <a:buClr>
                <a:srgbClr val="708CA1"/>
              </a:buClr>
              <a:buFont typeface="Wingdings" charset="0"/>
              <a:buChar char=""/>
              <a:defRPr/>
            </a:pPr>
            <a:r>
              <a:rPr lang="en-US" sz="2000" dirty="0">
                <a:solidFill>
                  <a:srgbClr val="000000"/>
                </a:solidFill>
              </a:rPr>
              <a:t>Used to identify specific network resources such as network servers and printers</a:t>
            </a:r>
          </a:p>
          <a:p>
            <a:pPr lvl="1">
              <a:lnSpc>
                <a:spcPct val="95000"/>
              </a:lnSpc>
              <a:spcBef>
                <a:spcPts val="1200"/>
              </a:spcBef>
              <a:buClr>
                <a:srgbClr val="708CA1"/>
              </a:buClr>
              <a:buFont typeface="Wingdings" charset="0"/>
              <a:buChar char=""/>
              <a:defRPr/>
            </a:pPr>
            <a:r>
              <a:rPr lang="en-US" sz="2000" dirty="0">
                <a:solidFill>
                  <a:srgbClr val="000000"/>
                </a:solidFill>
              </a:rPr>
              <a:t>Can be used in very small networks with few hosts.</a:t>
            </a:r>
          </a:p>
          <a:p>
            <a:pPr marL="0" indent="0">
              <a:buNone/>
            </a:pPr>
            <a:endParaRPr lang="en-US" dirty="0"/>
          </a:p>
        </p:txBody>
      </p:sp>
    </p:spTree>
    <p:extLst>
      <p:ext uri="{BB962C8B-B14F-4D97-AF65-F5344CB8AC3E}">
        <p14:creationId xmlns:p14="http://schemas.microsoft.com/office/powerpoint/2010/main" val="120672000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rgbClr val="FFFFFF"/>
                </a:solidFill>
                <a:latin typeface="Arial" charset="0"/>
                <a:cs typeface="文泉驛正黑" charset="0"/>
              </a:rPr>
              <a:t>Enable IP on a Host</a:t>
            </a:r>
            <a:endParaRPr lang="en-US" dirty="0"/>
          </a:p>
        </p:txBody>
      </p:sp>
      <p:sp>
        <p:nvSpPr>
          <p:cNvPr id="3" name="Content Placeholder 2"/>
          <p:cNvSpPr>
            <a:spLocks noGrp="1"/>
          </p:cNvSpPr>
          <p:nvPr>
            <p:ph idx="1"/>
          </p:nvPr>
        </p:nvSpPr>
        <p:spPr>
          <a:xfrm>
            <a:off x="608499" y="2133600"/>
            <a:ext cx="8249752" cy="3992563"/>
          </a:xfrm>
        </p:spPr>
        <p:txBody>
          <a:bodyPr/>
          <a:lstStyle/>
          <a:p>
            <a:pPr>
              <a:lnSpc>
                <a:spcPct val="95000"/>
              </a:lnSpc>
              <a:spcBef>
                <a:spcPts val="1200"/>
              </a:spcBef>
              <a:buClr>
                <a:srgbClr val="708CA1"/>
              </a:buClr>
              <a:buFont typeface="Wingdings" charset="0"/>
              <a:buChar char=""/>
              <a:defRPr/>
            </a:pPr>
            <a:r>
              <a:rPr lang="en-US" b="1" dirty="0">
                <a:solidFill>
                  <a:srgbClr val="000000"/>
                </a:solidFill>
              </a:rPr>
              <a:t>Dynamically Assigned IP Address </a:t>
            </a:r>
            <a:r>
              <a:rPr lang="en-US" dirty="0">
                <a:solidFill>
                  <a:srgbClr val="000000"/>
                </a:solidFill>
              </a:rPr>
              <a:t>– </a:t>
            </a:r>
          </a:p>
          <a:p>
            <a:pPr lvl="1">
              <a:lnSpc>
                <a:spcPct val="95000"/>
              </a:lnSpc>
              <a:spcBef>
                <a:spcPts val="1200"/>
              </a:spcBef>
              <a:buClr>
                <a:srgbClr val="708CA1"/>
              </a:buClr>
              <a:buFont typeface="Wingdings" charset="0"/>
              <a:buChar char=""/>
              <a:defRPr/>
            </a:pPr>
            <a:r>
              <a:rPr lang="en-US" sz="2000" dirty="0">
                <a:solidFill>
                  <a:srgbClr val="000000"/>
                </a:solidFill>
              </a:rPr>
              <a:t>IP Address information is dynamically assigned by a server using Dynamic Host Configuration Protocol (DHCP)</a:t>
            </a:r>
          </a:p>
          <a:p>
            <a:pPr lvl="1">
              <a:lnSpc>
                <a:spcPct val="95000"/>
              </a:lnSpc>
              <a:spcBef>
                <a:spcPts val="1200"/>
              </a:spcBef>
              <a:buClr>
                <a:srgbClr val="708CA1"/>
              </a:buClr>
              <a:buFont typeface="Wingdings" charset="0"/>
              <a:buChar char=""/>
              <a:defRPr/>
            </a:pPr>
            <a:r>
              <a:rPr lang="en-US" sz="2000" dirty="0">
                <a:solidFill>
                  <a:srgbClr val="000000"/>
                </a:solidFill>
              </a:rPr>
              <a:t>Most hosts acquire their IP address information through </a:t>
            </a:r>
            <a:r>
              <a:rPr lang="en-US" sz="2000" dirty="0" smtClean="0">
                <a:solidFill>
                  <a:srgbClr val="000000"/>
                </a:solidFill>
              </a:rPr>
              <a:t>DHCP</a:t>
            </a:r>
            <a:endParaRPr lang="en-US" sz="2000" dirty="0">
              <a:solidFill>
                <a:srgbClr val="000000"/>
              </a:solidFill>
            </a:endParaRPr>
          </a:p>
          <a:p>
            <a:pPr lvl="1">
              <a:lnSpc>
                <a:spcPct val="95000"/>
              </a:lnSpc>
              <a:spcBef>
                <a:spcPts val="1200"/>
              </a:spcBef>
              <a:buClr>
                <a:srgbClr val="708CA1"/>
              </a:buClr>
              <a:buFont typeface="Wingdings" charset="0"/>
              <a:buChar char=""/>
              <a:defRPr/>
            </a:pPr>
            <a:r>
              <a:rPr lang="en-US" sz="2000" dirty="0">
                <a:solidFill>
                  <a:srgbClr val="000000"/>
                </a:solidFill>
              </a:rPr>
              <a:t>DHCP services can be provided by Cisco routers</a:t>
            </a:r>
          </a:p>
          <a:p>
            <a:pPr marL="0" indent="0">
              <a:buNone/>
            </a:pPr>
            <a:endParaRPr lang="en-US" dirty="0"/>
          </a:p>
        </p:txBody>
      </p:sp>
    </p:spTree>
    <p:extLst>
      <p:ext uri="{BB962C8B-B14F-4D97-AF65-F5344CB8AC3E}">
        <p14:creationId xmlns:p14="http://schemas.microsoft.com/office/powerpoint/2010/main" val="62402987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solidFill>
                  <a:srgbClr val="FFFFFF"/>
                </a:solidFill>
                <a:latin typeface="Arial" charset="0"/>
                <a:cs typeface="文泉驛正黑" charset="0"/>
              </a:rPr>
              <a:t>Enable IP on a Switch</a:t>
            </a:r>
            <a:endParaRPr lang="en-US" dirty="0">
              <a:solidFill>
                <a:srgbClr val="FFFFFF"/>
              </a:solidFill>
            </a:endParaRPr>
          </a:p>
        </p:txBody>
      </p:sp>
      <p:sp>
        <p:nvSpPr>
          <p:cNvPr id="3" name="Content Placeholder 2"/>
          <p:cNvSpPr>
            <a:spLocks noGrp="1"/>
          </p:cNvSpPr>
          <p:nvPr>
            <p:ph idx="1"/>
          </p:nvPr>
        </p:nvSpPr>
        <p:spPr>
          <a:xfrm>
            <a:off x="284163" y="2124488"/>
            <a:ext cx="3446192" cy="3992563"/>
          </a:xfrm>
        </p:spPr>
        <p:txBody>
          <a:bodyPr>
            <a:normAutofit/>
          </a:bodyPr>
          <a:lstStyle/>
          <a:p>
            <a:pPr>
              <a:lnSpc>
                <a:spcPct val="95000"/>
              </a:lnSpc>
              <a:spcBef>
                <a:spcPts val="1000"/>
              </a:spcBef>
              <a:buClr>
                <a:srgbClr val="708CA1"/>
              </a:buClr>
              <a:buFont typeface="Wingdings" charset="0"/>
              <a:buChar char=""/>
              <a:defRPr/>
            </a:pPr>
            <a:r>
              <a:rPr lang="en-US" dirty="0">
                <a:solidFill>
                  <a:srgbClr val="000000"/>
                </a:solidFill>
              </a:rPr>
              <a:t>Network infrastructure devices require IP addresses to enable remote management. </a:t>
            </a:r>
          </a:p>
          <a:p>
            <a:pPr>
              <a:lnSpc>
                <a:spcPct val="95000"/>
              </a:lnSpc>
              <a:spcBef>
                <a:spcPts val="1000"/>
              </a:spcBef>
              <a:buClr>
                <a:srgbClr val="708CA1"/>
              </a:buClr>
              <a:buFont typeface="Wingdings" charset="0"/>
              <a:buChar char=""/>
              <a:defRPr/>
            </a:pPr>
            <a:r>
              <a:rPr lang="en-US" dirty="0">
                <a:solidFill>
                  <a:srgbClr val="000000"/>
                </a:solidFill>
              </a:rPr>
              <a:t>On a switch the management IP address is assigned on a virtual interface</a:t>
            </a:r>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l="45183" t="28769" r="17427" b="17859"/>
          <a:stretch>
            <a:fillRect/>
          </a:stretch>
        </p:blipFill>
        <p:spPr bwMode="auto">
          <a:xfrm>
            <a:off x="4127201" y="2124488"/>
            <a:ext cx="4444679" cy="4328700"/>
          </a:xfrm>
          <a:prstGeom prst="rect">
            <a:avLst/>
          </a:prstGeom>
          <a:noFill/>
          <a:ln>
            <a:noFill/>
          </a:ln>
          <a:effectLst/>
          <a:extLst>
            <a:ext uri="{909E8E84-426E-40dd-AFC4-6F175D3DCCD1}">
              <a14:hiddenFill xmlns:a14="http://schemas.microsoft.com/office/drawing/2010/main">
                <a:blipFill dpi="0" rotWithShape="0">
                  <a:blip/>
                  <a:srcRect l="45183" t="28769" r="17427" b="17859"/>
                  <a:stretch>
                    <a:fillRect/>
                  </a:stretch>
                </a:blip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20668390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rgbClr val="FFFFFF"/>
                </a:solidFill>
                <a:latin typeface="Arial" charset="0"/>
                <a:cs typeface="文泉驛正黑" charset="0"/>
              </a:rPr>
              <a:t>Enable IP on a </a:t>
            </a:r>
            <a:r>
              <a:rPr lang="en-US" sz="4000" dirty="0" smtClean="0">
                <a:solidFill>
                  <a:srgbClr val="FFFFFF"/>
                </a:solidFill>
                <a:latin typeface="Arial" charset="0"/>
                <a:cs typeface="文泉驛正黑" charset="0"/>
              </a:rPr>
              <a:t>Router Interface</a:t>
            </a:r>
            <a:endParaRPr lang="en-US" dirty="0"/>
          </a:p>
        </p:txBody>
      </p:sp>
      <p:sp>
        <p:nvSpPr>
          <p:cNvPr id="3" name="Content Placeholder 2"/>
          <p:cNvSpPr>
            <a:spLocks noGrp="1"/>
          </p:cNvSpPr>
          <p:nvPr>
            <p:ph idx="1"/>
          </p:nvPr>
        </p:nvSpPr>
        <p:spPr>
          <a:xfrm>
            <a:off x="608499" y="2133600"/>
            <a:ext cx="8249752" cy="3992563"/>
          </a:xfrm>
        </p:spPr>
        <p:txBody>
          <a:bodyPr/>
          <a:lstStyle/>
          <a:p>
            <a:pPr>
              <a:lnSpc>
                <a:spcPct val="120000"/>
              </a:lnSpc>
              <a:spcBef>
                <a:spcPts val="1000"/>
              </a:spcBef>
              <a:defRPr/>
            </a:pPr>
            <a:r>
              <a:rPr lang="en-US" sz="2800" dirty="0">
                <a:solidFill>
                  <a:srgbClr val="000000"/>
                </a:solidFill>
              </a:rPr>
              <a:t>To be available a router interface  must be:</a:t>
            </a:r>
          </a:p>
          <a:p>
            <a:pPr>
              <a:lnSpc>
                <a:spcPct val="120000"/>
              </a:lnSpc>
              <a:spcBef>
                <a:spcPts val="1000"/>
              </a:spcBef>
              <a:buClr>
                <a:srgbClr val="708CA1"/>
              </a:buClr>
              <a:buFont typeface="Wingdings" charset="0"/>
              <a:buChar char=""/>
              <a:defRPr/>
            </a:pPr>
            <a:r>
              <a:rPr lang="en-US" dirty="0">
                <a:solidFill>
                  <a:srgbClr val="000000"/>
                </a:solidFill>
              </a:rPr>
              <a:t>Configured with an </a:t>
            </a:r>
            <a:r>
              <a:rPr lang="en-US" dirty="0">
                <a:solidFill>
                  <a:srgbClr val="0000FF"/>
                </a:solidFill>
              </a:rPr>
              <a:t>address</a:t>
            </a:r>
            <a:r>
              <a:rPr lang="en-US" dirty="0">
                <a:solidFill>
                  <a:srgbClr val="000000"/>
                </a:solidFill>
              </a:rPr>
              <a:t> and </a:t>
            </a:r>
            <a:r>
              <a:rPr lang="en-US" dirty="0">
                <a:solidFill>
                  <a:srgbClr val="0000FF"/>
                </a:solidFill>
              </a:rPr>
              <a:t>subnet mask</a:t>
            </a:r>
            <a:r>
              <a:rPr lang="en-US" dirty="0">
                <a:solidFill>
                  <a:srgbClr val="000000"/>
                </a:solidFill>
              </a:rPr>
              <a:t> .</a:t>
            </a:r>
          </a:p>
          <a:p>
            <a:pPr>
              <a:lnSpc>
                <a:spcPct val="120000"/>
              </a:lnSpc>
              <a:spcBef>
                <a:spcPts val="1000"/>
              </a:spcBef>
              <a:buClr>
                <a:srgbClr val="708CA1"/>
              </a:buClr>
              <a:buFont typeface="Wingdings" charset="0"/>
              <a:buChar char=""/>
              <a:defRPr/>
            </a:pPr>
            <a:r>
              <a:rPr lang="en-US" dirty="0">
                <a:solidFill>
                  <a:srgbClr val="0000FF"/>
                </a:solidFill>
              </a:rPr>
              <a:t>Activated</a:t>
            </a:r>
            <a:r>
              <a:rPr lang="en-US" dirty="0">
                <a:solidFill>
                  <a:srgbClr val="000000"/>
                </a:solidFill>
              </a:rPr>
              <a:t> </a:t>
            </a:r>
            <a:r>
              <a:rPr lang="en-US" b="1" dirty="0">
                <a:solidFill>
                  <a:srgbClr val="000000"/>
                </a:solidFill>
              </a:rPr>
              <a:t>– </a:t>
            </a:r>
            <a:r>
              <a:rPr lang="en-US" dirty="0">
                <a:solidFill>
                  <a:srgbClr val="000000"/>
                </a:solidFill>
              </a:rPr>
              <a:t>by default LAN and WAN interfaces are not activated. Must be activated using </a:t>
            </a:r>
            <a:r>
              <a:rPr lang="en-US" dirty="0">
                <a:solidFill>
                  <a:schemeClr val="accent2"/>
                </a:solidFill>
              </a:rPr>
              <a:t>no shutdown </a:t>
            </a:r>
            <a:r>
              <a:rPr lang="en-US" dirty="0">
                <a:solidFill>
                  <a:srgbClr val="000000"/>
                </a:solidFill>
              </a:rPr>
              <a:t>command.</a:t>
            </a:r>
          </a:p>
          <a:p>
            <a:pPr>
              <a:lnSpc>
                <a:spcPct val="120000"/>
              </a:lnSpc>
              <a:spcBef>
                <a:spcPts val="1000"/>
              </a:spcBef>
              <a:buClr>
                <a:srgbClr val="708CA1"/>
              </a:buClr>
              <a:buFont typeface="Wingdings" charset="0"/>
              <a:buChar char=""/>
              <a:defRPr/>
            </a:pPr>
            <a:r>
              <a:rPr lang="en-US" dirty="0">
                <a:solidFill>
                  <a:srgbClr val="0000FF"/>
                </a:solidFill>
              </a:rPr>
              <a:t>Other parameters </a:t>
            </a:r>
            <a:r>
              <a:rPr lang="en-US" dirty="0">
                <a:solidFill>
                  <a:srgbClr val="000000"/>
                </a:solidFill>
              </a:rPr>
              <a:t>-  serial cable end labeled DCE must be configured with the clock rate</a:t>
            </a:r>
            <a:r>
              <a:rPr lang="en-US" b="1" dirty="0">
                <a:solidFill>
                  <a:srgbClr val="000000"/>
                </a:solidFill>
              </a:rPr>
              <a:t> </a:t>
            </a:r>
            <a:r>
              <a:rPr lang="en-US" dirty="0">
                <a:solidFill>
                  <a:srgbClr val="000000"/>
                </a:solidFill>
              </a:rPr>
              <a:t>command.</a:t>
            </a:r>
          </a:p>
          <a:p>
            <a:pPr>
              <a:lnSpc>
                <a:spcPct val="120000"/>
              </a:lnSpc>
              <a:spcBef>
                <a:spcPts val="1000"/>
              </a:spcBef>
              <a:buClr>
                <a:srgbClr val="708CA1"/>
              </a:buClr>
              <a:buFont typeface="Wingdings" charset="0"/>
              <a:buChar char=""/>
              <a:defRPr/>
            </a:pPr>
            <a:r>
              <a:rPr lang="en-US" dirty="0">
                <a:solidFill>
                  <a:srgbClr val="0000FF"/>
                </a:solidFill>
              </a:rPr>
              <a:t>Optional description </a:t>
            </a:r>
            <a:r>
              <a:rPr lang="en-US" dirty="0">
                <a:solidFill>
                  <a:srgbClr val="000000"/>
                </a:solidFill>
              </a:rPr>
              <a:t>can be included.</a:t>
            </a:r>
          </a:p>
          <a:p>
            <a:pPr marL="0" indent="0">
              <a:lnSpc>
                <a:spcPct val="120000"/>
              </a:lnSpc>
              <a:buNone/>
            </a:pPr>
            <a:endParaRPr lang="en-US" dirty="0"/>
          </a:p>
        </p:txBody>
      </p:sp>
    </p:spTree>
    <p:extLst>
      <p:ext uri="{BB962C8B-B14F-4D97-AF65-F5344CB8AC3E}">
        <p14:creationId xmlns:p14="http://schemas.microsoft.com/office/powerpoint/2010/main" val="79286143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Configuring Interfaces</a:t>
            </a:r>
          </a:p>
        </p:txBody>
      </p:sp>
      <p:sp>
        <p:nvSpPr>
          <p:cNvPr id="3" name="Content Placeholder 2"/>
          <p:cNvSpPr>
            <a:spLocks noGrp="1"/>
          </p:cNvSpPr>
          <p:nvPr>
            <p:ph idx="1"/>
          </p:nvPr>
        </p:nvSpPr>
        <p:spPr>
          <a:xfrm>
            <a:off x="518441" y="2133600"/>
            <a:ext cx="8339809" cy="3992563"/>
          </a:xfrm>
        </p:spPr>
        <p:txBody>
          <a:bodyPr/>
          <a:lstStyle/>
          <a:p>
            <a:r>
              <a:rPr lang="en-US" dirty="0"/>
              <a:t>STEPS</a:t>
            </a:r>
          </a:p>
          <a:p>
            <a:pPr marL="0" indent="0">
              <a:buNone/>
            </a:pPr>
            <a:r>
              <a:rPr lang="en-US" dirty="0" smtClean="0"/>
              <a:t>      1</a:t>
            </a:r>
            <a:r>
              <a:rPr lang="en-US" dirty="0">
                <a:latin typeface="Courier New"/>
                <a:cs typeface="Courier New"/>
              </a:rPr>
              <a:t>. interface </a:t>
            </a:r>
            <a:r>
              <a:rPr lang="en-US" i="1" dirty="0" smtClean="0"/>
              <a:t>type </a:t>
            </a:r>
            <a:r>
              <a:rPr lang="en-US" dirty="0" smtClean="0"/>
              <a:t>  </a:t>
            </a:r>
            <a:r>
              <a:rPr lang="en-US" i="1" dirty="0" smtClean="0"/>
              <a:t>number</a:t>
            </a:r>
            <a:endParaRPr lang="en-US" i="1" dirty="0"/>
          </a:p>
          <a:p>
            <a:pPr marL="0" indent="0">
              <a:buNone/>
            </a:pPr>
            <a:r>
              <a:rPr lang="en-US" dirty="0" smtClean="0"/>
              <a:t>      2</a:t>
            </a:r>
            <a:r>
              <a:rPr lang="en-US" dirty="0"/>
              <a:t>. </a:t>
            </a:r>
            <a:r>
              <a:rPr lang="en-US" dirty="0" smtClean="0"/>
              <a:t>   </a:t>
            </a:r>
            <a:r>
              <a:rPr lang="en-US" dirty="0" err="1" smtClean="0">
                <a:latin typeface="Courier New"/>
                <a:cs typeface="Courier New"/>
              </a:rPr>
              <a:t>ip</a:t>
            </a:r>
            <a:r>
              <a:rPr lang="en-US" dirty="0" smtClean="0">
                <a:latin typeface="Courier New"/>
                <a:cs typeface="Courier New"/>
              </a:rPr>
              <a:t> address </a:t>
            </a:r>
            <a:r>
              <a:rPr lang="en-US" i="1" dirty="0" err="1"/>
              <a:t>ip</a:t>
            </a:r>
            <a:r>
              <a:rPr lang="en-US" i="1" dirty="0"/>
              <a:t>-address </a:t>
            </a:r>
            <a:r>
              <a:rPr lang="en-US" i="1" dirty="0" smtClean="0"/>
              <a:t>    mask</a:t>
            </a:r>
            <a:endParaRPr lang="en-US" i="1" dirty="0"/>
          </a:p>
          <a:p>
            <a:pPr marL="0" indent="0">
              <a:buNone/>
            </a:pPr>
            <a:r>
              <a:rPr lang="en-US" dirty="0" smtClean="0"/>
              <a:t>      3</a:t>
            </a:r>
            <a:r>
              <a:rPr lang="en-US" dirty="0"/>
              <a:t>. </a:t>
            </a:r>
            <a:r>
              <a:rPr lang="en-US" dirty="0" smtClean="0"/>
              <a:t>   </a:t>
            </a:r>
            <a:r>
              <a:rPr lang="en-US" dirty="0" smtClean="0">
                <a:latin typeface="Courier New"/>
                <a:cs typeface="Courier New"/>
              </a:rPr>
              <a:t>no </a:t>
            </a:r>
            <a:r>
              <a:rPr lang="en-US" dirty="0">
                <a:latin typeface="Courier New"/>
                <a:cs typeface="Courier New"/>
              </a:rPr>
              <a:t>shutdown</a:t>
            </a:r>
          </a:p>
          <a:p>
            <a:pPr marL="0" indent="0">
              <a:buNone/>
            </a:pPr>
            <a:r>
              <a:rPr lang="en-US" dirty="0" smtClean="0"/>
              <a:t>      4</a:t>
            </a:r>
            <a:r>
              <a:rPr lang="en-US" dirty="0"/>
              <a:t>. </a:t>
            </a:r>
            <a:r>
              <a:rPr lang="en-US" dirty="0" smtClean="0"/>
              <a:t>   </a:t>
            </a:r>
            <a:r>
              <a:rPr lang="en-US" dirty="0" smtClean="0">
                <a:latin typeface="Courier New"/>
                <a:cs typeface="Courier New"/>
              </a:rPr>
              <a:t>exit</a:t>
            </a:r>
            <a:endParaRPr lang="en-US" dirty="0">
              <a:latin typeface="Courier New"/>
              <a:cs typeface="Courier New"/>
            </a:endParaRPr>
          </a:p>
        </p:txBody>
      </p:sp>
    </p:spTree>
    <p:extLst>
      <p:ext uri="{BB962C8B-B14F-4D97-AF65-F5344CB8AC3E}">
        <p14:creationId xmlns:p14="http://schemas.microsoft.com/office/powerpoint/2010/main" val="987805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Configuring Interfaces</a:t>
            </a:r>
            <a:endParaRPr lang="en-US" dirty="0"/>
          </a:p>
        </p:txBody>
      </p:sp>
      <p:pic>
        <p:nvPicPr>
          <p:cNvPr id="4" name="Picture 3"/>
          <p:cNvPicPr>
            <a:picLocks noChangeAspect="1"/>
          </p:cNvPicPr>
          <p:nvPr/>
        </p:nvPicPr>
        <p:blipFill>
          <a:blip r:embed="rId3"/>
          <a:stretch>
            <a:fillRect/>
          </a:stretch>
        </p:blipFill>
        <p:spPr>
          <a:xfrm>
            <a:off x="544363" y="1865945"/>
            <a:ext cx="8216307" cy="4732895"/>
          </a:xfrm>
          <a:prstGeom prst="rect">
            <a:avLst/>
          </a:prstGeom>
        </p:spPr>
      </p:pic>
    </p:spTree>
    <p:extLst>
      <p:ext uri="{BB962C8B-B14F-4D97-AF65-F5344CB8AC3E}">
        <p14:creationId xmlns:p14="http://schemas.microsoft.com/office/powerpoint/2010/main" val="302935311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47304" t="28572" r="17339" b="15079"/>
          <a:stretch>
            <a:fillRect/>
          </a:stretch>
        </p:blipFill>
        <p:spPr bwMode="auto">
          <a:xfrm>
            <a:off x="468313" y="549275"/>
            <a:ext cx="8424862" cy="6048375"/>
          </a:xfrm>
          <a:prstGeom prst="rect">
            <a:avLst/>
          </a:prstGeom>
          <a:noFill/>
          <a:ln>
            <a:noFill/>
          </a:ln>
          <a:effectLst/>
          <a:extLst>
            <a:ext uri="{909E8E84-426E-40dd-AFC4-6F175D3DCCD1}">
              <a14:hiddenFill xmlns:a14="http://schemas.microsoft.com/office/drawing/2010/main">
                <a:blipFill dpi="0" rotWithShape="0">
                  <a:blip/>
                  <a:srcRect l="47304" t="28572" r="17339" b="15079"/>
                  <a:stretch>
                    <a:fillRect/>
                  </a:stretch>
                </a:blip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32867250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latin typeface="Arial" charset="0"/>
                <a:cs typeface="文泉驛正黑" charset="0"/>
              </a:rPr>
              <a:t>Verify Interface Settings</a:t>
            </a:r>
            <a:endParaRPr lang="en-US" dirty="0"/>
          </a:p>
        </p:txBody>
      </p:sp>
      <p:sp>
        <p:nvSpPr>
          <p:cNvPr id="3" name="Content Placeholder 2"/>
          <p:cNvSpPr>
            <a:spLocks noGrp="1"/>
          </p:cNvSpPr>
          <p:nvPr>
            <p:ph idx="1"/>
          </p:nvPr>
        </p:nvSpPr>
        <p:spPr>
          <a:xfrm>
            <a:off x="483281" y="2133600"/>
            <a:ext cx="8101727" cy="4272844"/>
          </a:xfrm>
        </p:spPr>
        <p:txBody>
          <a:bodyPr>
            <a:normAutofit/>
          </a:bodyPr>
          <a:lstStyle/>
          <a:p>
            <a:pPr>
              <a:spcBef>
                <a:spcPts val="900"/>
              </a:spcBef>
              <a:defRPr/>
            </a:pPr>
            <a:r>
              <a:rPr lang="en-US" dirty="0">
                <a:solidFill>
                  <a:srgbClr val="000000"/>
                </a:solidFill>
              </a:rPr>
              <a:t>Show commands to verify operation and configuration of interface.</a:t>
            </a:r>
          </a:p>
          <a:p>
            <a:pPr>
              <a:lnSpc>
                <a:spcPct val="95000"/>
              </a:lnSpc>
              <a:spcBef>
                <a:spcPts val="900"/>
              </a:spcBef>
              <a:buClr>
                <a:srgbClr val="708CA1"/>
              </a:buClr>
              <a:buFont typeface="Wingdings" charset="0"/>
              <a:buChar char=""/>
              <a:defRPr/>
            </a:pPr>
            <a:r>
              <a:rPr lang="en-US" b="1" dirty="0">
                <a:solidFill>
                  <a:srgbClr val="000000"/>
                </a:solidFill>
              </a:rPr>
              <a:t>show </a:t>
            </a:r>
            <a:r>
              <a:rPr lang="en-US" b="1" dirty="0" err="1">
                <a:solidFill>
                  <a:srgbClr val="000000"/>
                </a:solidFill>
              </a:rPr>
              <a:t>ip</a:t>
            </a:r>
            <a:r>
              <a:rPr lang="en-US" b="1" dirty="0">
                <a:solidFill>
                  <a:srgbClr val="000000"/>
                </a:solidFill>
              </a:rPr>
              <a:t> interfaces brief</a:t>
            </a:r>
          </a:p>
          <a:p>
            <a:pPr>
              <a:lnSpc>
                <a:spcPct val="95000"/>
              </a:lnSpc>
              <a:spcBef>
                <a:spcPts val="900"/>
              </a:spcBef>
              <a:buClr>
                <a:srgbClr val="708CA1"/>
              </a:buClr>
              <a:buFont typeface="Wingdings" charset="0"/>
              <a:buChar char=""/>
              <a:defRPr/>
            </a:pPr>
            <a:r>
              <a:rPr lang="en-US" b="1" dirty="0" smtClean="0">
                <a:solidFill>
                  <a:srgbClr val="000000"/>
                </a:solidFill>
              </a:rPr>
              <a:t>show </a:t>
            </a:r>
            <a:r>
              <a:rPr lang="en-US" b="1" dirty="0">
                <a:solidFill>
                  <a:srgbClr val="000000"/>
                </a:solidFill>
              </a:rPr>
              <a:t>running-</a:t>
            </a:r>
            <a:r>
              <a:rPr lang="en-US" b="1" dirty="0" err="1">
                <a:solidFill>
                  <a:srgbClr val="000000"/>
                </a:solidFill>
              </a:rPr>
              <a:t>config</a:t>
            </a:r>
            <a:r>
              <a:rPr lang="en-US" b="1" dirty="0">
                <a:solidFill>
                  <a:srgbClr val="000000"/>
                </a:solidFill>
              </a:rPr>
              <a:t> </a:t>
            </a:r>
          </a:p>
          <a:p>
            <a:pPr>
              <a:spcBef>
                <a:spcPts val="900"/>
              </a:spcBef>
              <a:buClrTx/>
              <a:buSzTx/>
              <a:buNone/>
              <a:defRPr/>
            </a:pPr>
            <a:r>
              <a:rPr lang="en-US" dirty="0">
                <a:solidFill>
                  <a:srgbClr val="000000"/>
                </a:solidFill>
              </a:rPr>
              <a:t>Show commands to gather more detailed interface information.</a:t>
            </a:r>
          </a:p>
          <a:p>
            <a:pPr>
              <a:lnSpc>
                <a:spcPct val="95000"/>
              </a:lnSpc>
              <a:spcBef>
                <a:spcPts val="900"/>
              </a:spcBef>
              <a:buClr>
                <a:srgbClr val="708CA1"/>
              </a:buClr>
              <a:buFont typeface="Wingdings" charset="0"/>
              <a:buChar char=""/>
              <a:defRPr/>
            </a:pPr>
            <a:r>
              <a:rPr lang="en-US" b="1" dirty="0">
                <a:solidFill>
                  <a:srgbClr val="000000"/>
                </a:solidFill>
              </a:rPr>
              <a:t>show interfaces</a:t>
            </a:r>
          </a:p>
          <a:p>
            <a:pPr>
              <a:lnSpc>
                <a:spcPct val="95000"/>
              </a:lnSpc>
              <a:spcBef>
                <a:spcPts val="900"/>
              </a:spcBef>
              <a:buClr>
                <a:srgbClr val="708CA1"/>
              </a:buClr>
              <a:buFont typeface="Wingdings" charset="0"/>
              <a:buChar char=""/>
              <a:defRPr/>
            </a:pPr>
            <a:r>
              <a:rPr lang="en-US" b="1" dirty="0">
                <a:solidFill>
                  <a:srgbClr val="000000"/>
                </a:solidFill>
              </a:rPr>
              <a:t>show </a:t>
            </a:r>
            <a:r>
              <a:rPr lang="en-US" b="1" dirty="0" err="1">
                <a:solidFill>
                  <a:srgbClr val="000000"/>
                </a:solidFill>
              </a:rPr>
              <a:t>ip</a:t>
            </a:r>
            <a:r>
              <a:rPr lang="en-US" b="1" dirty="0">
                <a:solidFill>
                  <a:srgbClr val="000000"/>
                </a:solidFill>
              </a:rPr>
              <a:t> interfaces</a:t>
            </a:r>
          </a:p>
          <a:p>
            <a:endParaRPr lang="en-US" dirty="0"/>
          </a:p>
        </p:txBody>
      </p:sp>
    </p:spTree>
    <p:extLst>
      <p:ext uri="{BB962C8B-B14F-4D97-AF65-F5344CB8AC3E}">
        <p14:creationId xmlns:p14="http://schemas.microsoft.com/office/powerpoint/2010/main" val="30584119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8000" y="874889"/>
            <a:ext cx="8184443" cy="5757333"/>
          </a:xfrm>
          <a:prstGeom prst="rect">
            <a:avLst/>
          </a:prstGeom>
        </p:spPr>
      </p:pic>
    </p:spTree>
    <p:extLst>
      <p:ext uri="{BB962C8B-B14F-4D97-AF65-F5344CB8AC3E}">
        <p14:creationId xmlns:p14="http://schemas.microsoft.com/office/powerpoint/2010/main" val="2978334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cs typeface="Arial" pitchFamily="34" charset="0"/>
              </a:rPr>
              <a:t>Getting Access to the Router</a:t>
            </a:r>
            <a:endParaRPr lang="en-US" dirty="0"/>
          </a:p>
        </p:txBody>
      </p:sp>
      <p:pic>
        <p:nvPicPr>
          <p:cNvPr id="5" name="Picture 4"/>
          <p:cNvPicPr>
            <a:picLocks noChangeAspect="1"/>
          </p:cNvPicPr>
          <p:nvPr/>
        </p:nvPicPr>
        <p:blipFill>
          <a:blip r:embed="rId2">
            <a:clrChange>
              <a:clrFrom>
                <a:srgbClr val="FFFFFF"/>
              </a:clrFrom>
              <a:clrTo>
                <a:srgbClr val="FFFFFF">
                  <a:alpha val="0"/>
                </a:srgbClr>
              </a:clrTo>
            </a:clrChange>
          </a:blip>
          <a:stretch>
            <a:fillRect/>
          </a:stretch>
        </p:blipFill>
        <p:spPr>
          <a:xfrm>
            <a:off x="230885" y="2021442"/>
            <a:ext cx="8627365" cy="4649819"/>
          </a:xfrm>
          <a:prstGeom prst="rect">
            <a:avLst/>
          </a:prstGeom>
        </p:spPr>
      </p:pic>
    </p:spTree>
    <p:extLst>
      <p:ext uri="{BB962C8B-B14F-4D97-AF65-F5344CB8AC3E}">
        <p14:creationId xmlns:p14="http://schemas.microsoft.com/office/powerpoint/2010/main" val="2117024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63" y="476432"/>
            <a:ext cx="8574087" cy="967840"/>
          </a:xfrm>
          <a:noFill/>
        </p:spPr>
        <p:txBody>
          <a:bodyPr/>
          <a:lstStyle/>
          <a:p>
            <a:pPr algn="ctr"/>
            <a:r>
              <a:rPr lang="en-US" dirty="0"/>
              <a:t>Command-Line Interface</a:t>
            </a:r>
          </a:p>
        </p:txBody>
      </p:sp>
      <p:sp>
        <p:nvSpPr>
          <p:cNvPr id="3" name="Content Placeholder 2"/>
          <p:cNvSpPr>
            <a:spLocks noGrp="1"/>
          </p:cNvSpPr>
          <p:nvPr>
            <p:ph idx="1"/>
          </p:nvPr>
        </p:nvSpPr>
        <p:spPr>
          <a:xfrm>
            <a:off x="442529" y="2133600"/>
            <a:ext cx="8415722" cy="3992563"/>
          </a:xfrm>
        </p:spPr>
        <p:txBody>
          <a:bodyPr>
            <a:normAutofit/>
          </a:bodyPr>
          <a:lstStyle/>
          <a:p>
            <a:r>
              <a:rPr lang="en-US" dirty="0"/>
              <a:t>CLI </a:t>
            </a:r>
            <a:r>
              <a:rPr lang="en-US" dirty="0" smtClean="0">
                <a:sym typeface="Wingdings"/>
              </a:rPr>
              <a:t> </a:t>
            </a:r>
            <a:r>
              <a:rPr lang="en-US" dirty="0" smtClean="0"/>
              <a:t>command</a:t>
            </a:r>
            <a:r>
              <a:rPr lang="en-US" dirty="0"/>
              <a:t>-line interface of the IOS. </a:t>
            </a:r>
            <a:endParaRPr lang="en-US" dirty="0" smtClean="0"/>
          </a:p>
          <a:p>
            <a:r>
              <a:rPr lang="en-US" dirty="0" smtClean="0"/>
              <a:t>CLI </a:t>
            </a:r>
            <a:r>
              <a:rPr lang="en-US" dirty="0"/>
              <a:t>is the primary interface used </a:t>
            </a:r>
            <a:r>
              <a:rPr lang="en-US" dirty="0" smtClean="0"/>
              <a:t>to</a:t>
            </a:r>
            <a:br>
              <a:rPr lang="en-US" dirty="0" smtClean="0"/>
            </a:br>
            <a:r>
              <a:rPr lang="en-US" dirty="0" smtClean="0"/>
              <a:t> </a:t>
            </a:r>
            <a:r>
              <a:rPr lang="en-US" dirty="0"/>
              <a:t>configure, manage, and troubleshoot Cisco devices. </a:t>
            </a:r>
            <a:endParaRPr lang="en-US" dirty="0" smtClean="0"/>
          </a:p>
          <a:p>
            <a:r>
              <a:rPr lang="en-US" dirty="0" smtClean="0"/>
              <a:t>This </a:t>
            </a:r>
            <a:r>
              <a:rPr lang="en-US" dirty="0"/>
              <a:t>user interface enables you to directly execute IOS commands, and it can be accessed </a:t>
            </a:r>
            <a:r>
              <a:rPr lang="en-US" dirty="0" smtClean="0"/>
              <a:t>through</a:t>
            </a:r>
            <a:br>
              <a:rPr lang="en-US" dirty="0" smtClean="0"/>
            </a:br>
            <a:r>
              <a:rPr lang="en-US" dirty="0" smtClean="0"/>
              <a:t>       </a:t>
            </a:r>
            <a:r>
              <a:rPr lang="en-US" dirty="0"/>
              <a:t>a console, modem, or Telnet connection</a:t>
            </a:r>
            <a:r>
              <a:rPr lang="en-US" dirty="0" smtClean="0"/>
              <a:t>.</a:t>
            </a:r>
          </a:p>
          <a:p>
            <a:r>
              <a:rPr lang="en-US" dirty="0" smtClean="0"/>
              <a:t> </a:t>
            </a:r>
            <a:r>
              <a:rPr lang="en-US" dirty="0"/>
              <a:t>Access by any of these methods is generally referred to as an EXEC session</a:t>
            </a:r>
          </a:p>
        </p:txBody>
      </p:sp>
    </p:spTree>
    <p:extLst>
      <p:ext uri="{BB962C8B-B14F-4D97-AF65-F5344CB8AC3E}">
        <p14:creationId xmlns:p14="http://schemas.microsoft.com/office/powerpoint/2010/main" val="37397464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0" y="505828"/>
            <a:ext cx="8145462" cy="838200"/>
          </a:xfrm>
          <a:noFill/>
        </p:spPr>
        <p:txBody>
          <a:bodyPr/>
          <a:lstStyle/>
          <a:p>
            <a:pPr algn="ctr" eaLnBrk="1" hangingPunct="1">
              <a:defRPr/>
            </a:pPr>
            <a:r>
              <a:rPr lang="en-US" dirty="0" smtClean="0">
                <a:cs typeface="Arial" pitchFamily="34" charset="0"/>
              </a:rPr>
              <a:t>Console </a:t>
            </a:r>
            <a:r>
              <a:rPr lang="en-US" dirty="0">
                <a:cs typeface="Arial" pitchFamily="34" charset="0"/>
              </a:rPr>
              <a:t>Access Method</a:t>
            </a:r>
          </a:p>
        </p:txBody>
      </p:sp>
      <p:sp>
        <p:nvSpPr>
          <p:cNvPr id="14339" name="Rectangle 6"/>
          <p:cNvSpPr>
            <a:spLocks noGrp="1" noChangeArrowheads="1"/>
          </p:cNvSpPr>
          <p:nvPr>
            <p:ph idx="1"/>
          </p:nvPr>
        </p:nvSpPr>
        <p:spPr>
          <a:xfrm>
            <a:off x="464458" y="2155302"/>
            <a:ext cx="8335963" cy="4399485"/>
          </a:xfrm>
        </p:spPr>
        <p:txBody>
          <a:bodyPr/>
          <a:lstStyle/>
          <a:p>
            <a:pPr marL="0" indent="0" eaLnBrk="1" hangingPunct="1">
              <a:lnSpc>
                <a:spcPct val="75000"/>
              </a:lnSpc>
              <a:buFont typeface="Wingdings" pitchFamily="2" charset="2"/>
              <a:buNone/>
              <a:defRPr/>
            </a:pPr>
            <a:r>
              <a:rPr lang="en-US" altLang="ja-JP" b="1" dirty="0" smtClean="0">
                <a:ea typeface="ＭＳ Ｐゴシック" charset="-128"/>
                <a:cs typeface="Arial" pitchFamily="34" charset="0"/>
              </a:rPr>
              <a:t>Console Port</a:t>
            </a:r>
          </a:p>
          <a:p>
            <a:pPr eaLnBrk="1" hangingPunct="1">
              <a:lnSpc>
                <a:spcPct val="75000"/>
              </a:lnSpc>
              <a:defRPr/>
            </a:pPr>
            <a:r>
              <a:rPr lang="en-US" altLang="ja-JP" sz="2000" dirty="0" smtClean="0">
                <a:ea typeface="ＭＳ Ｐゴシック" charset="-128"/>
                <a:cs typeface="Arial" pitchFamily="34" charset="0"/>
              </a:rPr>
              <a:t>Device is accessible even if no networking services have been configured (out-of-band access)</a:t>
            </a:r>
          </a:p>
          <a:p>
            <a:pPr eaLnBrk="1" hangingPunct="1">
              <a:lnSpc>
                <a:spcPct val="75000"/>
              </a:lnSpc>
              <a:defRPr/>
            </a:pPr>
            <a:r>
              <a:rPr lang="en-US" altLang="ja-JP" sz="2000" dirty="0" smtClean="0">
                <a:ea typeface="ＭＳ Ｐゴシック" charset="-128"/>
                <a:cs typeface="Arial" pitchFamily="34" charset="0"/>
              </a:rPr>
              <a:t>Need a special console cable</a:t>
            </a:r>
          </a:p>
          <a:p>
            <a:pPr eaLnBrk="1" hangingPunct="1">
              <a:lnSpc>
                <a:spcPct val="75000"/>
              </a:lnSpc>
              <a:defRPr/>
            </a:pPr>
            <a:r>
              <a:rPr lang="en-US" altLang="ja-JP" sz="2000" dirty="0" smtClean="0">
                <a:ea typeface="ＭＳ Ｐゴシック" charset="-128"/>
                <a:cs typeface="Arial" pitchFamily="34" charset="0"/>
              </a:rPr>
              <a:t>Allows configuration commands to be entered</a:t>
            </a:r>
          </a:p>
          <a:p>
            <a:pPr eaLnBrk="1" hangingPunct="1">
              <a:lnSpc>
                <a:spcPct val="75000"/>
              </a:lnSpc>
              <a:defRPr/>
            </a:pPr>
            <a:r>
              <a:rPr lang="en-US" altLang="ja-JP" sz="2000" dirty="0" smtClean="0">
                <a:ea typeface="ＭＳ Ｐゴシック" charset="-128"/>
                <a:cs typeface="Arial" pitchFamily="34" charset="0"/>
              </a:rPr>
              <a:t>Should be configured with passwords to prevent unauthorized access</a:t>
            </a:r>
          </a:p>
          <a:p>
            <a:pPr eaLnBrk="1" hangingPunct="1">
              <a:lnSpc>
                <a:spcPct val="75000"/>
              </a:lnSpc>
              <a:defRPr/>
            </a:pPr>
            <a:r>
              <a:rPr lang="en-US" altLang="ja-JP" sz="2000" dirty="0" smtClean="0">
                <a:ea typeface="ＭＳ Ｐゴシック" charset="-128"/>
                <a:cs typeface="Arial" pitchFamily="34" charset="0"/>
              </a:rPr>
              <a:t>Device should be located in a secure room so console port cannot be easily accessed</a:t>
            </a:r>
          </a:p>
          <a:p>
            <a:pPr eaLnBrk="1" hangingPunct="1">
              <a:lnSpc>
                <a:spcPct val="75000"/>
              </a:lnSpc>
              <a:defRPr/>
            </a:pPr>
            <a:endParaRPr lang="en-US" altLang="ja-JP" sz="2000" dirty="0">
              <a:ea typeface="ＭＳ Ｐゴシック" charset="-128"/>
            </a:endParaRPr>
          </a:p>
          <a:p>
            <a:pPr marL="0" indent="0" eaLnBrk="1" hangingPunct="1">
              <a:lnSpc>
                <a:spcPct val="75000"/>
              </a:lnSpc>
              <a:buFont typeface="Wingdings" pitchFamily="2" charset="2"/>
              <a:buNone/>
              <a:defRPr/>
            </a:pPr>
            <a:endParaRPr lang="en-US" altLang="ja-JP" sz="2000" dirty="0" smtClean="0">
              <a:ea typeface="ＭＳ Ｐゴシック" charset="-128"/>
            </a:endParaRPr>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1143" y="5415439"/>
            <a:ext cx="3085319" cy="1139349"/>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chemeClr val="bg2"/>
                  </a:outerShdw>
                </a:effectLst>
              </a14:hiddenEffects>
            </a:ext>
          </a:extLst>
        </p:spPr>
      </p:pic>
    </p:spTree>
    <p:extLst>
      <p:ext uri="{BB962C8B-B14F-4D97-AF65-F5344CB8AC3E}">
        <p14:creationId xmlns:p14="http://schemas.microsoft.com/office/powerpoint/2010/main" val="841458284"/>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1463" y="4940300"/>
            <a:ext cx="4605337" cy="1595438"/>
          </a:xfrm>
          <a:prstGeom prst="rect">
            <a:avLst/>
          </a:prstGeom>
          <a:noFill/>
          <a:ln w="9525" algn="ctr">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338" name="Rectangle 2"/>
          <p:cNvSpPr>
            <a:spLocks noGrp="1" noChangeArrowheads="1"/>
          </p:cNvSpPr>
          <p:nvPr>
            <p:ph type="title"/>
          </p:nvPr>
        </p:nvSpPr>
        <p:spPr>
          <a:xfrm>
            <a:off x="315006" y="632176"/>
            <a:ext cx="8143875" cy="838200"/>
          </a:xfrm>
          <a:noFill/>
        </p:spPr>
        <p:txBody>
          <a:bodyPr>
            <a:normAutofit fontScale="90000"/>
          </a:bodyPr>
          <a:lstStyle/>
          <a:p>
            <a:pPr eaLnBrk="1" hangingPunct="1">
              <a:defRPr/>
            </a:pPr>
            <a:r>
              <a:rPr lang="en-US" dirty="0" smtClean="0">
                <a:solidFill>
                  <a:srgbClr val="FFFFFF"/>
                </a:solidFill>
                <a:cs typeface="Arial" pitchFamily="34" charset="0"/>
              </a:rPr>
              <a:t>Telnet</a:t>
            </a:r>
            <a:r>
              <a:rPr lang="en-US" dirty="0">
                <a:solidFill>
                  <a:srgbClr val="FFFFFF"/>
                </a:solidFill>
                <a:cs typeface="Arial" pitchFamily="34" charset="0"/>
              </a:rPr>
              <a:t>, SSH, and AUX Access Methods</a:t>
            </a:r>
          </a:p>
        </p:txBody>
      </p:sp>
      <p:sp>
        <p:nvSpPr>
          <p:cNvPr id="15363" name="Rectangle 6"/>
          <p:cNvSpPr>
            <a:spLocks noGrp="1" noChangeArrowheads="1"/>
          </p:cNvSpPr>
          <p:nvPr>
            <p:ph idx="1"/>
          </p:nvPr>
        </p:nvSpPr>
        <p:spPr>
          <a:xfrm>
            <a:off x="365125" y="1808915"/>
            <a:ext cx="8216900" cy="4726823"/>
          </a:xfrm>
        </p:spPr>
        <p:txBody>
          <a:bodyPr>
            <a:normAutofit/>
          </a:bodyPr>
          <a:lstStyle/>
          <a:p>
            <a:pPr marL="381000" indent="-381000" eaLnBrk="1" hangingPunct="1">
              <a:lnSpc>
                <a:spcPct val="75000"/>
              </a:lnSpc>
              <a:spcBef>
                <a:spcPts val="800"/>
              </a:spcBef>
              <a:buFont typeface="Wingdings" pitchFamily="2" charset="2"/>
              <a:buNone/>
              <a:defRPr/>
            </a:pPr>
            <a:r>
              <a:rPr lang="en-US" altLang="ja-JP" sz="2000" b="1" dirty="0" smtClean="0">
                <a:ea typeface="ＭＳ Ｐゴシック" charset="-128"/>
                <a:cs typeface="Arial" pitchFamily="34" charset="0"/>
              </a:rPr>
              <a:t>Telnet</a:t>
            </a:r>
            <a:r>
              <a:rPr lang="en-US" altLang="ja-JP" sz="2000" dirty="0" smtClean="0">
                <a:ea typeface="ＭＳ Ｐゴシック" charset="-128"/>
                <a:cs typeface="Arial" pitchFamily="34" charset="0"/>
              </a:rPr>
              <a:t> </a:t>
            </a:r>
          </a:p>
          <a:p>
            <a:pPr eaLnBrk="1" hangingPunct="1">
              <a:lnSpc>
                <a:spcPct val="75000"/>
              </a:lnSpc>
              <a:spcBef>
                <a:spcPts val="800"/>
              </a:spcBef>
              <a:defRPr/>
            </a:pPr>
            <a:r>
              <a:rPr lang="en-US" altLang="ja-JP" sz="2000" dirty="0" smtClean="0">
                <a:ea typeface="ＭＳ Ｐゴシック" charset="-128"/>
                <a:cs typeface="Arial" pitchFamily="34" charset="0"/>
              </a:rPr>
              <a:t>Method for remotely accessing the CLI over a network</a:t>
            </a:r>
          </a:p>
          <a:p>
            <a:pPr eaLnBrk="1" hangingPunct="1">
              <a:lnSpc>
                <a:spcPct val="75000"/>
              </a:lnSpc>
              <a:spcBef>
                <a:spcPts val="800"/>
              </a:spcBef>
              <a:defRPr/>
            </a:pPr>
            <a:r>
              <a:rPr lang="en-US" altLang="ja-JP" sz="2000" dirty="0" smtClean="0">
                <a:ea typeface="ＭＳ Ｐゴシック" charset="-128"/>
                <a:cs typeface="Arial" pitchFamily="34" charset="0"/>
              </a:rPr>
              <a:t>Require active networking services and one active interface that is configured</a:t>
            </a:r>
          </a:p>
          <a:p>
            <a:pPr eaLnBrk="1" hangingPunct="1">
              <a:lnSpc>
                <a:spcPct val="75000"/>
              </a:lnSpc>
              <a:spcBef>
                <a:spcPts val="800"/>
              </a:spcBef>
              <a:defRPr/>
            </a:pPr>
            <a:endParaRPr lang="en-US" altLang="ja-JP" sz="2000" dirty="0">
              <a:ea typeface="ＭＳ Ｐゴシック" charset="-128"/>
              <a:cs typeface="Arial" pitchFamily="34" charset="0"/>
            </a:endParaRPr>
          </a:p>
          <a:p>
            <a:pPr marL="0" indent="0" eaLnBrk="1" hangingPunct="1">
              <a:lnSpc>
                <a:spcPct val="75000"/>
              </a:lnSpc>
              <a:spcBef>
                <a:spcPts val="800"/>
              </a:spcBef>
              <a:buFont typeface="Wingdings" pitchFamily="2" charset="2"/>
              <a:buNone/>
              <a:defRPr/>
            </a:pPr>
            <a:r>
              <a:rPr lang="en-US" altLang="ja-JP" sz="2000" b="1" dirty="0" smtClean="0">
                <a:ea typeface="ＭＳ Ｐゴシック" charset="-128"/>
                <a:cs typeface="Arial" pitchFamily="34" charset="0"/>
              </a:rPr>
              <a:t>Secure Shell (SSH)</a:t>
            </a:r>
          </a:p>
          <a:p>
            <a:pPr eaLnBrk="1" hangingPunct="1">
              <a:lnSpc>
                <a:spcPct val="75000"/>
              </a:lnSpc>
              <a:spcBef>
                <a:spcPts val="800"/>
              </a:spcBef>
              <a:defRPr/>
            </a:pPr>
            <a:r>
              <a:rPr lang="en-US" altLang="ja-JP" sz="2000" dirty="0" smtClean="0">
                <a:ea typeface="ＭＳ Ｐゴシック" charset="-128"/>
                <a:cs typeface="Arial" pitchFamily="34" charset="0"/>
              </a:rPr>
              <a:t>Remote login similar to Telnet, but utilizes more security</a:t>
            </a:r>
          </a:p>
          <a:p>
            <a:pPr eaLnBrk="1" hangingPunct="1">
              <a:lnSpc>
                <a:spcPct val="75000"/>
              </a:lnSpc>
              <a:spcBef>
                <a:spcPts val="800"/>
              </a:spcBef>
              <a:defRPr/>
            </a:pPr>
            <a:r>
              <a:rPr lang="en-US" altLang="ja-JP" sz="2000" dirty="0" smtClean="0">
                <a:ea typeface="ＭＳ Ｐゴシック" charset="-128"/>
                <a:cs typeface="Arial" pitchFamily="34" charset="0"/>
              </a:rPr>
              <a:t>Stronger password authentication</a:t>
            </a:r>
          </a:p>
          <a:p>
            <a:pPr eaLnBrk="1" hangingPunct="1">
              <a:lnSpc>
                <a:spcPct val="75000"/>
              </a:lnSpc>
              <a:spcBef>
                <a:spcPts val="800"/>
              </a:spcBef>
              <a:defRPr/>
            </a:pPr>
            <a:r>
              <a:rPr lang="en-US" altLang="ja-JP" sz="2000" dirty="0" smtClean="0">
                <a:ea typeface="ＭＳ Ｐゴシック" charset="-128"/>
                <a:cs typeface="Arial" pitchFamily="34" charset="0"/>
              </a:rPr>
              <a:t>Uses encryption when transporting data</a:t>
            </a:r>
          </a:p>
          <a:p>
            <a:pPr marL="0" indent="0" eaLnBrk="1" hangingPunct="1">
              <a:lnSpc>
                <a:spcPct val="75000"/>
              </a:lnSpc>
              <a:spcBef>
                <a:spcPts val="800"/>
              </a:spcBef>
              <a:buFont typeface="Wingdings" pitchFamily="2" charset="2"/>
              <a:buNone/>
              <a:defRPr/>
            </a:pPr>
            <a:endParaRPr lang="en-US" altLang="ja-JP" sz="2000" dirty="0" smtClean="0">
              <a:ea typeface="ＭＳ Ｐゴシック" charset="-128"/>
              <a:cs typeface="Arial" pitchFamily="34" charset="0"/>
            </a:endParaRPr>
          </a:p>
          <a:p>
            <a:pPr marL="0" indent="0" eaLnBrk="1" hangingPunct="1">
              <a:lnSpc>
                <a:spcPct val="75000"/>
              </a:lnSpc>
              <a:spcBef>
                <a:spcPts val="800"/>
              </a:spcBef>
              <a:buFont typeface="Wingdings" pitchFamily="2" charset="2"/>
              <a:buNone/>
              <a:defRPr/>
            </a:pPr>
            <a:r>
              <a:rPr lang="en-US" altLang="ja-JP" sz="2000" b="1" dirty="0" smtClean="0">
                <a:ea typeface="ＭＳ Ｐゴシック" charset="-128"/>
                <a:cs typeface="Arial" pitchFamily="34" charset="0"/>
              </a:rPr>
              <a:t>Aux </a:t>
            </a:r>
            <a:r>
              <a:rPr lang="en-US" altLang="ja-JP" sz="2000" b="1" dirty="0">
                <a:ea typeface="ＭＳ Ｐゴシック" charset="-128"/>
                <a:cs typeface="Arial" pitchFamily="34" charset="0"/>
              </a:rPr>
              <a:t>Port</a:t>
            </a:r>
          </a:p>
          <a:p>
            <a:pPr eaLnBrk="1" hangingPunct="1">
              <a:lnSpc>
                <a:spcPct val="75000"/>
              </a:lnSpc>
              <a:spcBef>
                <a:spcPts val="800"/>
              </a:spcBef>
              <a:defRPr/>
            </a:pPr>
            <a:r>
              <a:rPr lang="en-US" altLang="ja-JP" sz="2000" dirty="0">
                <a:ea typeface="ＭＳ Ｐゴシック" charset="-128"/>
                <a:cs typeface="Arial" pitchFamily="34" charset="0"/>
              </a:rPr>
              <a:t>Out-of-band connection</a:t>
            </a:r>
          </a:p>
          <a:p>
            <a:pPr eaLnBrk="1" hangingPunct="1">
              <a:lnSpc>
                <a:spcPct val="75000"/>
              </a:lnSpc>
              <a:spcBef>
                <a:spcPts val="800"/>
              </a:spcBef>
              <a:defRPr/>
            </a:pPr>
            <a:r>
              <a:rPr lang="en-US" altLang="ja-JP" sz="2000" dirty="0">
                <a:ea typeface="ＭＳ Ｐゴシック" charset="-128"/>
                <a:cs typeface="Arial" pitchFamily="34" charset="0"/>
              </a:rPr>
              <a:t>Uses telephone line</a:t>
            </a:r>
          </a:p>
          <a:p>
            <a:pPr eaLnBrk="1" hangingPunct="1">
              <a:lnSpc>
                <a:spcPct val="75000"/>
              </a:lnSpc>
              <a:spcBef>
                <a:spcPts val="800"/>
              </a:spcBef>
              <a:defRPr/>
            </a:pPr>
            <a:r>
              <a:rPr lang="en-US" altLang="ja-JP" sz="2000" dirty="0">
                <a:ea typeface="ＭＳ Ｐゴシック" charset="-128"/>
                <a:cs typeface="Arial" pitchFamily="34" charset="0"/>
              </a:rPr>
              <a:t>Can be used like console port </a:t>
            </a:r>
          </a:p>
          <a:p>
            <a:pPr eaLnBrk="1" hangingPunct="1">
              <a:lnSpc>
                <a:spcPct val="75000"/>
              </a:lnSpc>
              <a:defRPr/>
            </a:pPr>
            <a:endParaRPr lang="en-US" altLang="ja-JP" sz="2000" dirty="0" smtClean="0">
              <a:ea typeface="ＭＳ Ｐゴシック" charset="-128"/>
              <a:cs typeface="Arial" pitchFamily="34" charset="0"/>
            </a:endParaRPr>
          </a:p>
          <a:p>
            <a:pPr eaLnBrk="1" hangingPunct="1">
              <a:lnSpc>
                <a:spcPct val="75000"/>
              </a:lnSpc>
              <a:defRPr/>
            </a:pPr>
            <a:endParaRPr lang="en-US" altLang="ja-JP" sz="2000" dirty="0" smtClean="0">
              <a:ea typeface="ＭＳ Ｐゴシック" charset="-128"/>
            </a:endParaRPr>
          </a:p>
        </p:txBody>
      </p:sp>
      <p:pic>
        <p:nvPicPr>
          <p:cNvPr id="163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6638" y="4940300"/>
            <a:ext cx="554037" cy="79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spTree>
    <p:extLst>
      <p:ext uri="{BB962C8B-B14F-4D97-AF65-F5344CB8AC3E}">
        <p14:creationId xmlns:p14="http://schemas.microsoft.com/office/powerpoint/2010/main" val="4140012634"/>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63" y="437944"/>
            <a:ext cx="8574087" cy="967840"/>
          </a:xfrm>
          <a:noFill/>
        </p:spPr>
        <p:txBody>
          <a:bodyPr/>
          <a:lstStyle/>
          <a:p>
            <a:pPr algn="ctr"/>
            <a:r>
              <a:rPr lang="en-US" dirty="0"/>
              <a:t>EXEC Levels or Modes</a:t>
            </a:r>
          </a:p>
        </p:txBody>
      </p:sp>
      <p:sp>
        <p:nvSpPr>
          <p:cNvPr id="3" name="Content Placeholder 2"/>
          <p:cNvSpPr>
            <a:spLocks noGrp="1"/>
          </p:cNvSpPr>
          <p:nvPr>
            <p:ph idx="1"/>
          </p:nvPr>
        </p:nvSpPr>
        <p:spPr>
          <a:xfrm>
            <a:off x="538731" y="1944547"/>
            <a:ext cx="8319519" cy="4762155"/>
          </a:xfrm>
        </p:spPr>
        <p:txBody>
          <a:bodyPr>
            <a:normAutofit/>
          </a:bodyPr>
          <a:lstStyle/>
          <a:p>
            <a:r>
              <a:rPr lang="en-US" dirty="0" smtClean="0"/>
              <a:t>Two </a:t>
            </a:r>
            <a:r>
              <a:rPr lang="en-US" dirty="0"/>
              <a:t>different EXEC sessions </a:t>
            </a:r>
            <a:r>
              <a:rPr lang="en-US" dirty="0" smtClean="0"/>
              <a:t>exist:	</a:t>
            </a:r>
          </a:p>
          <a:p>
            <a:pPr lvl="1"/>
            <a:r>
              <a:rPr lang="en-US" dirty="0" smtClean="0"/>
              <a:t>User </a:t>
            </a:r>
            <a:r>
              <a:rPr lang="en-US" dirty="0"/>
              <a:t>EXEC level </a:t>
            </a:r>
            <a:endParaRPr lang="en-US" dirty="0" smtClean="0"/>
          </a:p>
          <a:p>
            <a:pPr lvl="1"/>
            <a:r>
              <a:rPr lang="en-US" dirty="0" smtClean="0"/>
              <a:t>Privileged </a:t>
            </a:r>
            <a:r>
              <a:rPr lang="en-US" dirty="0"/>
              <a:t>EXEC level</a:t>
            </a:r>
            <a:r>
              <a:rPr lang="en-US" dirty="0" smtClean="0"/>
              <a:t>.</a:t>
            </a:r>
          </a:p>
          <a:p>
            <a:pPr lvl="1"/>
            <a:endParaRPr lang="en-US" dirty="0" smtClean="0"/>
          </a:p>
          <a:p>
            <a:pPr lvl="1"/>
            <a:endParaRPr lang="en-US" dirty="0" smtClean="0"/>
          </a:p>
          <a:p>
            <a:pPr marL="457200" lvl="1" indent="0">
              <a:buNone/>
            </a:pPr>
            <a:endParaRPr lang="en-US" dirty="0"/>
          </a:p>
          <a:p>
            <a:pPr marL="457200" lvl="1" indent="0">
              <a:buNone/>
            </a:pPr>
            <a:endParaRPr lang="en-US" dirty="0" smtClean="0"/>
          </a:p>
          <a:p>
            <a:pPr marL="457200" lvl="1" indent="0">
              <a:buNone/>
            </a:pPr>
            <a:endParaRPr lang="en-US" dirty="0" smtClean="0"/>
          </a:p>
          <a:p>
            <a:r>
              <a:rPr lang="en-US" dirty="0" smtClean="0"/>
              <a:t>Password </a:t>
            </a:r>
            <a:r>
              <a:rPr lang="en-US" dirty="0"/>
              <a:t>protection to the privileged EXEC level is highly recommended to prevent unauthorized configuration changes from being made to the router.</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211" y="3254139"/>
            <a:ext cx="5378240" cy="2103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337672995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63" y="399456"/>
            <a:ext cx="8574087" cy="967840"/>
          </a:xfrm>
          <a:noFill/>
        </p:spPr>
        <p:txBody>
          <a:bodyPr/>
          <a:lstStyle/>
          <a:p>
            <a:pPr algn="ctr"/>
            <a:r>
              <a:rPr lang="en-US" dirty="0">
                <a:solidFill>
                  <a:srgbClr val="FFFFFF"/>
                </a:solidFill>
                <a:cs typeface="Arial" pitchFamily="34" charset="0"/>
              </a:rPr>
              <a:t>Cisco IOS Modes of Operation</a:t>
            </a:r>
            <a:endParaRPr lang="en-US" dirty="0"/>
          </a:p>
        </p:txBody>
      </p:sp>
      <p:sp>
        <p:nvSpPr>
          <p:cNvPr id="3" name="Content Placeholder 2"/>
          <p:cNvSpPr>
            <a:spLocks noGrp="1"/>
          </p:cNvSpPr>
          <p:nvPr>
            <p:ph idx="1"/>
          </p:nvPr>
        </p:nvSpPr>
        <p:spPr>
          <a:xfrm>
            <a:off x="500251" y="2133600"/>
            <a:ext cx="8358000" cy="3992563"/>
          </a:xfrm>
        </p:spPr>
        <p:txBody>
          <a:bodyPr>
            <a:normAutofit/>
          </a:bodyPr>
          <a:lstStyle/>
          <a:p>
            <a:r>
              <a:rPr lang="en-US" dirty="0"/>
              <a:t>Cisco IOS software is structured in a hierarchical </a:t>
            </a:r>
            <a:r>
              <a:rPr lang="en-US" dirty="0" smtClean="0"/>
              <a:t>manner</a:t>
            </a:r>
          </a:p>
          <a:p>
            <a:pPr marL="0" indent="0">
              <a:buNone/>
            </a:pP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982" y="2980331"/>
            <a:ext cx="6888063" cy="3508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4893845"/>
      </p:ext>
    </p:extLst>
  </p:cSld>
  <p:clrMapOvr>
    <a:masterClrMapping/>
  </p:clrMapOvr>
</p:sld>
</file>

<file path=ppt/theme/theme1.xml><?xml version="1.0" encoding="utf-8"?>
<a:theme xmlns:a="http://schemas.openxmlformats.org/drawingml/2006/main" name="Spectrum">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Spectrum.thmx</Template>
  <TotalTime>315</TotalTime>
  <Words>1786</Words>
  <Application>Microsoft Macintosh PowerPoint</Application>
  <PresentationFormat>On-screen Show (4:3)</PresentationFormat>
  <Paragraphs>321</Paragraphs>
  <Slides>39</Slides>
  <Notes>22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Spectrum</vt:lpstr>
      <vt:lpstr>Router Configurations</vt:lpstr>
      <vt:lpstr>Outline</vt:lpstr>
      <vt:lpstr>Getting Access to the Router</vt:lpstr>
      <vt:lpstr>Getting Access to the Router</vt:lpstr>
      <vt:lpstr>Command-Line Interface</vt:lpstr>
      <vt:lpstr>Console Access Method</vt:lpstr>
      <vt:lpstr>Telnet, SSH, and AUX Access Methods</vt:lpstr>
      <vt:lpstr>EXEC Levels or Modes</vt:lpstr>
      <vt:lpstr>Cisco IOS Modes of Operation</vt:lpstr>
      <vt:lpstr>Global Configuration Mode and Submodes</vt:lpstr>
      <vt:lpstr>Navigating Between IOS Modes</vt:lpstr>
      <vt:lpstr>Navigating Between IOS Modes (cont.)</vt:lpstr>
      <vt:lpstr>PowerPoint Presentation</vt:lpstr>
      <vt:lpstr>Context-Sensitive Help</vt:lpstr>
      <vt:lpstr>Command Syntax Check</vt:lpstr>
      <vt:lpstr>Hot Keys and Shortcuts</vt:lpstr>
      <vt:lpstr>IOS Command Structure</vt:lpstr>
      <vt:lpstr>Some Router Configurations</vt:lpstr>
      <vt:lpstr>Configuring Hostnames</vt:lpstr>
      <vt:lpstr>Disabling DNS Lookup</vt:lpstr>
      <vt:lpstr>Banner Messages</vt:lpstr>
      <vt:lpstr>Securing Device Access</vt:lpstr>
      <vt:lpstr>Securing Privileged EXEC Access Mode</vt:lpstr>
      <vt:lpstr>Securing User EXEC Access</vt:lpstr>
      <vt:lpstr>Encrypting Password Display</vt:lpstr>
      <vt:lpstr>Configuration Files</vt:lpstr>
      <vt:lpstr>Document Network Addressing</vt:lpstr>
      <vt:lpstr>Default Gateways</vt:lpstr>
      <vt:lpstr>PowerPoint Presentation</vt:lpstr>
      <vt:lpstr>Enable IP on a Host</vt:lpstr>
      <vt:lpstr>Enable IP on a Host</vt:lpstr>
      <vt:lpstr>Enable IP on a Host</vt:lpstr>
      <vt:lpstr>Enable IP on a Switch</vt:lpstr>
      <vt:lpstr>Enable IP on a Router Interface</vt:lpstr>
      <vt:lpstr>Configuring Interfaces</vt:lpstr>
      <vt:lpstr>Configuring Interfaces</vt:lpstr>
      <vt:lpstr>PowerPoint Presentation</vt:lpstr>
      <vt:lpstr>Verify Interface Settings</vt:lpstr>
      <vt:lpstr>PowerPoint Presentation</vt:lpstr>
    </vt:vector>
  </TitlesOfParts>
  <Company>KSU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Nour Alhariqi</dc:creator>
  <cp:lastModifiedBy>Nour Alhariqi</cp:lastModifiedBy>
  <cp:revision>20</cp:revision>
  <dcterms:created xsi:type="dcterms:W3CDTF">2016-01-27T15:23:04Z</dcterms:created>
  <dcterms:modified xsi:type="dcterms:W3CDTF">2019-01-15T16:17:02Z</dcterms:modified>
</cp:coreProperties>
</file>