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68" r:id="rId4"/>
    <p:sldId id="269" r:id="rId5"/>
    <p:sldId id="270" r:id="rId6"/>
    <p:sldId id="271" r:id="rId7"/>
    <p:sldId id="273" r:id="rId8"/>
    <p:sldId id="272" r:id="rId9"/>
    <p:sldId id="274" r:id="rId10"/>
    <p:sldId id="275" r:id="rId11"/>
    <p:sldId id="276" r:id="rId12"/>
    <p:sldId id="290" r:id="rId13"/>
    <p:sldId id="277" r:id="rId14"/>
    <p:sldId id="280" r:id="rId15"/>
    <p:sldId id="279" r:id="rId16"/>
    <p:sldId id="281" r:id="rId17"/>
    <p:sldId id="278" r:id="rId18"/>
    <p:sldId id="282" r:id="rId19"/>
    <p:sldId id="284" r:id="rId20"/>
    <p:sldId id="283" r:id="rId21"/>
    <p:sldId id="287" r:id="rId22"/>
    <p:sldId id="288" r:id="rId23"/>
    <p:sldId id="285" r:id="rId24"/>
    <p:sldId id="289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3"/>
    <a:srgbClr val="F3F1BF"/>
    <a:srgbClr val="FFFF99"/>
    <a:srgbClr val="94329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9" autoAdjust="0"/>
    <p:restoredTop sz="91614" autoAdjust="0"/>
  </p:normalViewPr>
  <p:slideViewPr>
    <p:cSldViewPr>
      <p:cViewPr varScale="1">
        <p:scale>
          <a:sx n="59" d="100"/>
          <a:sy n="59" d="100"/>
        </p:scale>
        <p:origin x="837" y="2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78190-BB97-4FCB-9BC7-E3422B641694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F81AE80D-A883-4C0A-80D6-4DE154457DDE}">
      <dgm:prSet phldrT="[Text]" phldr="1"/>
      <dgm:spPr/>
      <dgm:t>
        <a:bodyPr/>
        <a:lstStyle/>
        <a:p>
          <a:pPr rtl="1"/>
          <a:endParaRPr lang="ar-SA" dirty="0"/>
        </a:p>
      </dgm:t>
    </dgm:pt>
    <dgm:pt modelId="{EE7E22F2-7B9B-4457-838F-850609CC2940}" type="parTrans" cxnId="{FEF5C6AD-C40F-4098-89E6-41281721E6B1}">
      <dgm:prSet/>
      <dgm:spPr/>
      <dgm:t>
        <a:bodyPr/>
        <a:lstStyle/>
        <a:p>
          <a:pPr rtl="1"/>
          <a:endParaRPr lang="ar-SA"/>
        </a:p>
      </dgm:t>
    </dgm:pt>
    <dgm:pt modelId="{85761C14-065D-4E75-B0FB-E966EE73B9B1}" type="sibTrans" cxnId="{FEF5C6AD-C40F-4098-89E6-41281721E6B1}">
      <dgm:prSet/>
      <dgm:spPr/>
      <dgm:t>
        <a:bodyPr/>
        <a:lstStyle/>
        <a:p>
          <a:pPr rtl="1"/>
          <a:endParaRPr lang="ar-SA"/>
        </a:p>
      </dgm:t>
    </dgm:pt>
    <dgm:pt modelId="{6D801436-1B18-4D2A-AF80-736134784F7B}">
      <dgm:prSet phldrT="[Text]" custT="1"/>
      <dgm:spPr/>
      <dgm:t>
        <a:bodyPr/>
        <a:lstStyle/>
        <a:p>
          <a:pPr rtl="0"/>
          <a:endParaRPr lang="ar-SA" sz="2000" b="1" dirty="0"/>
        </a:p>
      </dgm:t>
    </dgm:pt>
    <dgm:pt modelId="{6C3C1B22-F552-43DC-A280-523FE37EB55D}" type="parTrans" cxnId="{B0999AC3-DF8A-41B9-8A88-40C44223EFC1}">
      <dgm:prSet/>
      <dgm:spPr/>
      <dgm:t>
        <a:bodyPr/>
        <a:lstStyle/>
        <a:p>
          <a:pPr rtl="1"/>
          <a:endParaRPr lang="ar-SA"/>
        </a:p>
      </dgm:t>
    </dgm:pt>
    <dgm:pt modelId="{1710122E-15E4-48AA-8297-EE68BB8C9E12}" type="sibTrans" cxnId="{B0999AC3-DF8A-41B9-8A88-40C44223EFC1}">
      <dgm:prSet/>
      <dgm:spPr/>
      <dgm:t>
        <a:bodyPr/>
        <a:lstStyle/>
        <a:p>
          <a:pPr rtl="1"/>
          <a:endParaRPr lang="ar-SA"/>
        </a:p>
      </dgm:t>
    </dgm:pt>
    <dgm:pt modelId="{6532F5E2-BDAD-45EE-AF1D-F0414DBB9A44}">
      <dgm:prSet phldrT="[Text]" custT="1"/>
      <dgm:spPr/>
      <dgm:t>
        <a:bodyPr/>
        <a:lstStyle/>
        <a:p>
          <a:pPr rtl="0"/>
          <a:endParaRPr lang="ar-SA" sz="2000" b="1" dirty="0"/>
        </a:p>
      </dgm:t>
    </dgm:pt>
    <dgm:pt modelId="{703E6A63-A026-47F2-909B-A824F8ED1C0F}" type="parTrans" cxnId="{A2DF2931-8AED-435B-8129-509C432A9583}">
      <dgm:prSet/>
      <dgm:spPr/>
      <dgm:t>
        <a:bodyPr/>
        <a:lstStyle/>
        <a:p>
          <a:pPr rtl="1"/>
          <a:endParaRPr lang="ar-SA"/>
        </a:p>
      </dgm:t>
    </dgm:pt>
    <dgm:pt modelId="{12FD6E70-5657-4422-BCC4-1017C9151BC9}" type="sibTrans" cxnId="{A2DF2931-8AED-435B-8129-509C432A9583}">
      <dgm:prSet/>
      <dgm:spPr/>
      <dgm:t>
        <a:bodyPr/>
        <a:lstStyle/>
        <a:p>
          <a:pPr rtl="1"/>
          <a:endParaRPr lang="ar-SA"/>
        </a:p>
      </dgm:t>
    </dgm:pt>
    <dgm:pt modelId="{59C7A134-3F37-4C9B-A085-A9096B2EFE05}">
      <dgm:prSet phldrT="[Text]" custT="1"/>
      <dgm:spPr/>
      <dgm:t>
        <a:bodyPr/>
        <a:lstStyle/>
        <a:p>
          <a:pPr rtl="0"/>
          <a:endParaRPr lang="ar-SA" sz="2000" b="1" dirty="0"/>
        </a:p>
      </dgm:t>
    </dgm:pt>
    <dgm:pt modelId="{A7B076D4-27F4-4B67-AF01-ED9A483D5BF4}" type="sibTrans" cxnId="{4A9B0DCA-8DF6-4810-9F49-9C6FB2E99C8F}">
      <dgm:prSet/>
      <dgm:spPr/>
      <dgm:t>
        <a:bodyPr/>
        <a:lstStyle/>
        <a:p>
          <a:pPr rtl="1"/>
          <a:endParaRPr lang="ar-SA"/>
        </a:p>
      </dgm:t>
    </dgm:pt>
    <dgm:pt modelId="{117AADF9-5223-4736-8CE3-864899B81375}" type="parTrans" cxnId="{4A9B0DCA-8DF6-4810-9F49-9C6FB2E99C8F}">
      <dgm:prSet/>
      <dgm:spPr/>
      <dgm:t>
        <a:bodyPr/>
        <a:lstStyle/>
        <a:p>
          <a:pPr rtl="1"/>
          <a:endParaRPr lang="ar-SA"/>
        </a:p>
      </dgm:t>
    </dgm:pt>
    <dgm:pt modelId="{CA39A0E2-9F65-476F-A673-6203D9E48B6C}">
      <dgm:prSet custT="1"/>
      <dgm:spPr/>
      <dgm:t>
        <a:bodyPr/>
        <a:lstStyle/>
        <a:p>
          <a:pPr algn="ctr" rtl="0"/>
          <a:r>
            <a:rPr lang="en-US" sz="2000" b="1" dirty="0">
              <a:latin typeface="Arabic Typesetting" pitchFamily="66" charset="-78"/>
              <a:cs typeface="Arabic Typesetting" pitchFamily="66" charset="-78"/>
            </a:rPr>
            <a:t>2. </a:t>
          </a:r>
          <a:r>
            <a:rPr lang="en-US" sz="2000" b="1" dirty="0" err="1">
              <a:latin typeface="Arabic Typesetting" pitchFamily="66" charset="-78"/>
              <a:cs typeface="Arabic Typesetting" pitchFamily="66" charset="-78"/>
            </a:rPr>
            <a:t>Ninhydrin</a:t>
          </a:r>
          <a:r>
            <a:rPr lang="en-US" sz="2000" b="1" dirty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sz="2000" b="1" dirty="0" err="1">
              <a:latin typeface="Arabic Typesetting" pitchFamily="66" charset="-78"/>
              <a:cs typeface="Arabic Typesetting" pitchFamily="66" charset="-78"/>
            </a:rPr>
            <a:t>tes</a:t>
          </a:r>
          <a:endParaRPr lang="ar-SA" sz="2000" b="1" dirty="0"/>
        </a:p>
      </dgm:t>
    </dgm:pt>
    <dgm:pt modelId="{14133449-6D79-411B-BDF9-16372DB73454}" type="parTrans" cxnId="{59255D52-2926-4C10-844E-E2516DA60167}">
      <dgm:prSet/>
      <dgm:spPr/>
      <dgm:t>
        <a:bodyPr/>
        <a:lstStyle/>
        <a:p>
          <a:pPr rtl="1"/>
          <a:endParaRPr lang="ar-SA"/>
        </a:p>
      </dgm:t>
    </dgm:pt>
    <dgm:pt modelId="{4F529F10-AB34-4894-B503-B52EE757836F}" type="sibTrans" cxnId="{59255D52-2926-4C10-844E-E2516DA60167}">
      <dgm:prSet/>
      <dgm:spPr/>
      <dgm:t>
        <a:bodyPr/>
        <a:lstStyle/>
        <a:p>
          <a:pPr rtl="1"/>
          <a:endParaRPr lang="ar-SA"/>
        </a:p>
      </dgm:t>
    </dgm:pt>
    <dgm:pt modelId="{F0AD7644-C02A-4DBB-B414-90342D027C6F}">
      <dgm:prSet custT="1"/>
      <dgm:spPr/>
      <dgm:t>
        <a:bodyPr/>
        <a:lstStyle/>
        <a:p>
          <a:pPr algn="ctr" rtl="0"/>
          <a:r>
            <a:rPr lang="en-US" sz="20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3.Xanthoproteic test</a:t>
          </a:r>
          <a:endParaRPr lang="ar-SA" sz="2000" b="1" dirty="0">
            <a:solidFill>
              <a:schemeClr val="tx1"/>
            </a:solidFill>
          </a:endParaRPr>
        </a:p>
      </dgm:t>
    </dgm:pt>
    <dgm:pt modelId="{609CE3CF-9AB4-4B59-99E7-8D7BFA4A576C}" type="parTrans" cxnId="{E0F0B21B-8018-479F-ADD2-6E9B82DB61F8}">
      <dgm:prSet/>
      <dgm:spPr/>
      <dgm:t>
        <a:bodyPr/>
        <a:lstStyle/>
        <a:p>
          <a:pPr rtl="1"/>
          <a:endParaRPr lang="ar-SA"/>
        </a:p>
      </dgm:t>
    </dgm:pt>
    <dgm:pt modelId="{21FFA1AC-299B-472C-98AE-09DA94FB4100}" type="sibTrans" cxnId="{E0F0B21B-8018-479F-ADD2-6E9B82DB61F8}">
      <dgm:prSet/>
      <dgm:spPr/>
      <dgm:t>
        <a:bodyPr/>
        <a:lstStyle/>
        <a:p>
          <a:pPr rtl="1"/>
          <a:endParaRPr lang="ar-SA"/>
        </a:p>
      </dgm:t>
    </dgm:pt>
    <dgm:pt modelId="{329F550E-330B-4D91-9D15-0093E2A7854C}">
      <dgm:prSet custT="1"/>
      <dgm:spPr/>
      <dgm:t>
        <a:bodyPr/>
        <a:lstStyle/>
        <a:p>
          <a:pPr algn="ctr" rtl="0"/>
          <a:r>
            <a:rPr lang="en-US" sz="2000" b="1" dirty="0">
              <a:latin typeface="Arabic Typesetting" pitchFamily="66" charset="-78"/>
              <a:cs typeface="Arabic Typesetting" pitchFamily="66" charset="-78"/>
            </a:rPr>
            <a:t>4. </a:t>
          </a:r>
          <a:r>
            <a:rPr lang="en-US" sz="2000" b="1" dirty="0" err="1">
              <a:latin typeface="Arabic Typesetting" pitchFamily="66" charset="-78"/>
              <a:cs typeface="Arabic Typesetting" pitchFamily="66" charset="-78"/>
            </a:rPr>
            <a:t>Millon's</a:t>
          </a:r>
          <a:r>
            <a:rPr lang="en-US" sz="2000" b="1" dirty="0">
              <a:latin typeface="Arabic Typesetting" pitchFamily="66" charset="-78"/>
              <a:cs typeface="Arabic Typesetting" pitchFamily="66" charset="-78"/>
            </a:rPr>
            <a:t> test</a:t>
          </a:r>
          <a:endParaRPr lang="ar-SA" sz="2000" b="1" dirty="0"/>
        </a:p>
      </dgm:t>
    </dgm:pt>
    <dgm:pt modelId="{D336A603-F82B-42D2-8524-ADE8DE621065}" type="parTrans" cxnId="{FE5EAE96-3F70-42F6-8258-354B50C383C9}">
      <dgm:prSet/>
      <dgm:spPr/>
      <dgm:t>
        <a:bodyPr/>
        <a:lstStyle/>
        <a:p>
          <a:pPr rtl="1"/>
          <a:endParaRPr lang="ar-SA"/>
        </a:p>
      </dgm:t>
    </dgm:pt>
    <dgm:pt modelId="{D1DF6D0D-1EA4-4B43-9FC0-41C1F853615C}" type="sibTrans" cxnId="{FE5EAE96-3F70-42F6-8258-354B50C383C9}">
      <dgm:prSet/>
      <dgm:spPr/>
      <dgm:t>
        <a:bodyPr/>
        <a:lstStyle/>
        <a:p>
          <a:pPr rtl="1"/>
          <a:endParaRPr lang="ar-SA"/>
        </a:p>
      </dgm:t>
    </dgm:pt>
    <dgm:pt modelId="{DCCDB937-3676-49FB-89B1-743BDA046A3B}">
      <dgm:prSet custT="1"/>
      <dgm:spPr/>
      <dgm:t>
        <a:bodyPr/>
        <a:lstStyle/>
        <a:p>
          <a:pPr algn="ctr" rtl="0"/>
          <a:r>
            <a:rPr lang="en-US" sz="2000" b="1" dirty="0">
              <a:latin typeface="Arabic Typesetting" pitchFamily="66" charset="-78"/>
              <a:cs typeface="Arabic Typesetting" pitchFamily="66" charset="-78"/>
            </a:rPr>
            <a:t>6.</a:t>
          </a:r>
          <a:r>
            <a:rPr lang="en-US" sz="20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sz="2000" b="1" dirty="0">
              <a:latin typeface="Arabic Typesetting" pitchFamily="66" charset="-78"/>
              <a:cs typeface="Arabic Typesetting" pitchFamily="66" charset="-78"/>
            </a:rPr>
            <a:t>Lead sulfite test</a:t>
          </a:r>
          <a:endParaRPr lang="ar-SA" sz="2000" b="1" dirty="0"/>
        </a:p>
      </dgm:t>
    </dgm:pt>
    <dgm:pt modelId="{41D6FA22-3554-4A1A-AC9A-E5CFA6EDEA1A}" type="parTrans" cxnId="{EF3E07C0-8362-4AC4-8284-DD9E5555C3D4}">
      <dgm:prSet/>
      <dgm:spPr/>
      <dgm:t>
        <a:bodyPr/>
        <a:lstStyle/>
        <a:p>
          <a:pPr rtl="1"/>
          <a:endParaRPr lang="ar-SA"/>
        </a:p>
      </dgm:t>
    </dgm:pt>
    <dgm:pt modelId="{60D4CD22-F9D7-4E54-B765-7F97E796F5A7}" type="sibTrans" cxnId="{EF3E07C0-8362-4AC4-8284-DD9E5555C3D4}">
      <dgm:prSet/>
      <dgm:spPr/>
      <dgm:t>
        <a:bodyPr/>
        <a:lstStyle/>
        <a:p>
          <a:pPr rtl="1"/>
          <a:endParaRPr lang="ar-SA"/>
        </a:p>
      </dgm:t>
    </dgm:pt>
    <dgm:pt modelId="{3334F29B-1DF7-44D9-B920-C09F83F3A45C}">
      <dgm:prSet custT="1"/>
      <dgm:spPr/>
      <dgm:t>
        <a:bodyPr/>
        <a:lstStyle/>
        <a:p>
          <a:pPr algn="ctr" rtl="0"/>
          <a:r>
            <a:rPr lang="en-US" sz="2000" b="1" dirty="0">
              <a:latin typeface="Arabic Typesetting" pitchFamily="66" charset="-78"/>
              <a:cs typeface="Arabic Typesetting" pitchFamily="66" charset="-78"/>
            </a:rPr>
            <a:t>1.Solubility test</a:t>
          </a:r>
          <a:endParaRPr lang="ar-SA" sz="2000" b="1" dirty="0"/>
        </a:p>
      </dgm:t>
    </dgm:pt>
    <dgm:pt modelId="{F809684E-91F5-45A8-A251-63DA9793A86F}" type="sibTrans" cxnId="{604A83E9-9702-421F-A42F-364D417907D9}">
      <dgm:prSet/>
      <dgm:spPr/>
      <dgm:t>
        <a:bodyPr/>
        <a:lstStyle/>
        <a:p>
          <a:pPr rtl="1"/>
          <a:endParaRPr lang="ar-SA"/>
        </a:p>
      </dgm:t>
    </dgm:pt>
    <dgm:pt modelId="{D2BD8001-1706-4B79-98BF-DF3CC816759D}" type="parTrans" cxnId="{604A83E9-9702-421F-A42F-364D417907D9}">
      <dgm:prSet/>
      <dgm:spPr/>
      <dgm:t>
        <a:bodyPr/>
        <a:lstStyle/>
        <a:p>
          <a:pPr rtl="1"/>
          <a:endParaRPr lang="ar-SA"/>
        </a:p>
      </dgm:t>
    </dgm:pt>
    <dgm:pt modelId="{93608DE6-86F7-4522-AB4F-D33818994362}">
      <dgm:prSet custT="1"/>
      <dgm:spPr/>
      <dgm:t>
        <a:bodyPr/>
        <a:lstStyle/>
        <a:p>
          <a:pPr algn="ctr" rtl="0"/>
          <a:r>
            <a:rPr lang="en-US" sz="2000" b="1" dirty="0">
              <a:latin typeface="Arabic Typesetting" pitchFamily="66" charset="-78"/>
              <a:cs typeface="Arabic Typesetting" pitchFamily="66" charset="-78"/>
            </a:rPr>
            <a:t>5.Sakaguchi Test</a:t>
          </a:r>
          <a:endParaRPr lang="ar-SA" sz="2000" b="1" dirty="0"/>
        </a:p>
      </dgm:t>
    </dgm:pt>
    <dgm:pt modelId="{A458C4E7-7688-4001-8FED-9D95D095C694}" type="sibTrans" cxnId="{A1DFC2D7-518B-4FFA-97BC-F079C0FD30A3}">
      <dgm:prSet/>
      <dgm:spPr/>
      <dgm:t>
        <a:bodyPr/>
        <a:lstStyle/>
        <a:p>
          <a:pPr rtl="1"/>
          <a:endParaRPr lang="ar-SA"/>
        </a:p>
      </dgm:t>
    </dgm:pt>
    <dgm:pt modelId="{F15F61C2-2835-41BA-A972-B20D166F6ADF}" type="parTrans" cxnId="{A1DFC2D7-518B-4FFA-97BC-F079C0FD30A3}">
      <dgm:prSet/>
      <dgm:spPr/>
      <dgm:t>
        <a:bodyPr/>
        <a:lstStyle/>
        <a:p>
          <a:pPr rtl="1"/>
          <a:endParaRPr lang="ar-SA"/>
        </a:p>
      </dgm:t>
    </dgm:pt>
    <dgm:pt modelId="{477BFC90-D919-4336-9B60-91C8F34EC2E4}">
      <dgm:prSet phldrT="[Text]" phldr="1" custT="1"/>
      <dgm:spPr/>
      <dgm:t>
        <a:bodyPr/>
        <a:lstStyle/>
        <a:p>
          <a:pPr rtl="0"/>
          <a:endParaRPr lang="ar-SA" sz="2000" b="1" dirty="0"/>
        </a:p>
      </dgm:t>
    </dgm:pt>
    <dgm:pt modelId="{382AC60B-F9F5-4235-A314-D3214734FA97}" type="sibTrans" cxnId="{0204D602-5CAC-4DA2-BD34-80446CFB311F}">
      <dgm:prSet/>
      <dgm:spPr/>
      <dgm:t>
        <a:bodyPr/>
        <a:lstStyle/>
        <a:p>
          <a:pPr rtl="1"/>
          <a:endParaRPr lang="ar-SA"/>
        </a:p>
      </dgm:t>
    </dgm:pt>
    <dgm:pt modelId="{7C52E032-C718-49BE-ADEE-C5DCBC39DBC7}" type="parTrans" cxnId="{0204D602-5CAC-4DA2-BD34-80446CFB311F}">
      <dgm:prSet/>
      <dgm:spPr/>
      <dgm:t>
        <a:bodyPr/>
        <a:lstStyle/>
        <a:p>
          <a:pPr rtl="1"/>
          <a:endParaRPr lang="ar-SA"/>
        </a:p>
      </dgm:t>
    </dgm:pt>
    <dgm:pt modelId="{5D765873-9D1A-4E4A-A704-2482F6CC454A}">
      <dgm:prSet custT="1"/>
      <dgm:spPr/>
      <dgm:t>
        <a:bodyPr/>
        <a:lstStyle/>
        <a:p>
          <a:pPr algn="ctr" rtl="0"/>
          <a:endParaRPr lang="ar-SA" sz="2000" b="1" dirty="0"/>
        </a:p>
      </dgm:t>
    </dgm:pt>
    <dgm:pt modelId="{9F51B6BF-7AA3-4B3E-B8BA-B6ADE5A815AF}" type="sibTrans" cxnId="{6CACB20F-E9F0-4DFE-A84B-8472AFF06A3E}">
      <dgm:prSet/>
      <dgm:spPr/>
      <dgm:t>
        <a:bodyPr/>
        <a:lstStyle/>
        <a:p>
          <a:pPr rtl="1"/>
          <a:endParaRPr lang="ar-SA"/>
        </a:p>
      </dgm:t>
    </dgm:pt>
    <dgm:pt modelId="{8C63F468-AFB5-4F44-B4C1-DCA9267753C1}" type="parTrans" cxnId="{6CACB20F-E9F0-4DFE-A84B-8472AFF06A3E}">
      <dgm:prSet/>
      <dgm:spPr/>
      <dgm:t>
        <a:bodyPr/>
        <a:lstStyle/>
        <a:p>
          <a:pPr rtl="1"/>
          <a:endParaRPr lang="ar-SA"/>
        </a:p>
      </dgm:t>
    </dgm:pt>
    <dgm:pt modelId="{3CC105AD-1B17-4EC0-8DCA-8BD70953D940}" type="pres">
      <dgm:prSet presAssocID="{BFB78190-BB97-4FCB-9BC7-E3422B641694}" presName="linearFlow" presStyleCnt="0">
        <dgm:presLayoutVars>
          <dgm:dir/>
          <dgm:animLvl val="lvl"/>
          <dgm:resizeHandles val="exact"/>
        </dgm:presLayoutVars>
      </dgm:prSet>
      <dgm:spPr/>
    </dgm:pt>
    <dgm:pt modelId="{74481586-36BF-49E4-A75D-F06F39BF8322}" type="pres">
      <dgm:prSet presAssocID="{F81AE80D-A883-4C0A-80D6-4DE154457DDE}" presName="composite" presStyleCnt="0"/>
      <dgm:spPr/>
    </dgm:pt>
    <dgm:pt modelId="{B3E78873-DAA4-4218-86A1-069DBA199B91}" type="pres">
      <dgm:prSet presAssocID="{F81AE80D-A883-4C0A-80D6-4DE154457DDE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0E2833E0-F4B0-4A8C-BAB6-A3A940B45057}" type="pres">
      <dgm:prSet presAssocID="{F81AE80D-A883-4C0A-80D6-4DE154457DDE}" presName="descendantText" presStyleLbl="alignAcc1" presStyleIdx="0" presStyleCnt="6">
        <dgm:presLayoutVars>
          <dgm:bulletEnabled val="1"/>
        </dgm:presLayoutVars>
      </dgm:prSet>
      <dgm:spPr/>
    </dgm:pt>
    <dgm:pt modelId="{13576492-4BA3-4326-AD6E-AB408142F022}" type="pres">
      <dgm:prSet presAssocID="{85761C14-065D-4E75-B0FB-E966EE73B9B1}" presName="sp" presStyleCnt="0"/>
      <dgm:spPr/>
    </dgm:pt>
    <dgm:pt modelId="{FD212CCF-27A7-45C2-8960-C6FECFF96FD0}" type="pres">
      <dgm:prSet presAssocID="{59C7A134-3F37-4C9B-A085-A9096B2EFE05}" presName="composite" presStyleCnt="0"/>
      <dgm:spPr/>
    </dgm:pt>
    <dgm:pt modelId="{B68D77C6-C5ED-4AC8-B776-5C4404B0B886}" type="pres">
      <dgm:prSet presAssocID="{59C7A134-3F37-4C9B-A085-A9096B2EFE05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2F5604E3-B43F-4152-895A-0687F21A0424}" type="pres">
      <dgm:prSet presAssocID="{59C7A134-3F37-4C9B-A085-A9096B2EFE05}" presName="descendantText" presStyleLbl="alignAcc1" presStyleIdx="1" presStyleCnt="6">
        <dgm:presLayoutVars>
          <dgm:bulletEnabled val="1"/>
        </dgm:presLayoutVars>
      </dgm:prSet>
      <dgm:spPr/>
    </dgm:pt>
    <dgm:pt modelId="{0BDCA4DE-27EC-4275-8729-4D227AD72DF4}" type="pres">
      <dgm:prSet presAssocID="{A7B076D4-27F4-4B67-AF01-ED9A483D5BF4}" presName="sp" presStyleCnt="0"/>
      <dgm:spPr/>
    </dgm:pt>
    <dgm:pt modelId="{13DA417D-9E4C-4E65-80EF-36F407C498A3}" type="pres">
      <dgm:prSet presAssocID="{6532F5E2-BDAD-45EE-AF1D-F0414DBB9A44}" presName="composite" presStyleCnt="0"/>
      <dgm:spPr/>
    </dgm:pt>
    <dgm:pt modelId="{83D8072A-7CC3-464B-B3F1-86B3503C24B8}" type="pres">
      <dgm:prSet presAssocID="{6532F5E2-BDAD-45EE-AF1D-F0414DBB9A44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DC9E9E75-58C3-4A14-A596-79F3A85BDDBD}" type="pres">
      <dgm:prSet presAssocID="{6532F5E2-BDAD-45EE-AF1D-F0414DBB9A44}" presName="descendantText" presStyleLbl="alignAcc1" presStyleIdx="2" presStyleCnt="6">
        <dgm:presLayoutVars>
          <dgm:bulletEnabled val="1"/>
        </dgm:presLayoutVars>
      </dgm:prSet>
      <dgm:spPr/>
    </dgm:pt>
    <dgm:pt modelId="{2EA6DC5C-583F-4017-9869-DD6A021B6DA3}" type="pres">
      <dgm:prSet presAssocID="{12FD6E70-5657-4422-BCC4-1017C9151BC9}" presName="sp" presStyleCnt="0"/>
      <dgm:spPr/>
    </dgm:pt>
    <dgm:pt modelId="{FA1A84BA-BD62-4C4B-BE51-2C2014BCC4C2}" type="pres">
      <dgm:prSet presAssocID="{6D801436-1B18-4D2A-AF80-736134784F7B}" presName="composite" presStyleCnt="0"/>
      <dgm:spPr/>
    </dgm:pt>
    <dgm:pt modelId="{DC97F1B0-466F-4671-92CB-AF1D1376407B}" type="pres">
      <dgm:prSet presAssocID="{6D801436-1B18-4D2A-AF80-736134784F7B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421214FD-5B60-4464-92D5-0A1BA2EC582C}" type="pres">
      <dgm:prSet presAssocID="{6D801436-1B18-4D2A-AF80-736134784F7B}" presName="descendantText" presStyleLbl="alignAcc1" presStyleIdx="3" presStyleCnt="6">
        <dgm:presLayoutVars>
          <dgm:bulletEnabled val="1"/>
        </dgm:presLayoutVars>
      </dgm:prSet>
      <dgm:spPr/>
    </dgm:pt>
    <dgm:pt modelId="{01B86324-999A-4D42-ACB0-1C39ED020D2D}" type="pres">
      <dgm:prSet presAssocID="{1710122E-15E4-48AA-8297-EE68BB8C9E12}" presName="sp" presStyleCnt="0"/>
      <dgm:spPr/>
    </dgm:pt>
    <dgm:pt modelId="{36483766-4FEC-4D37-9380-E3F7066050AB}" type="pres">
      <dgm:prSet presAssocID="{477BFC90-D919-4336-9B60-91C8F34EC2E4}" presName="composite" presStyleCnt="0"/>
      <dgm:spPr/>
    </dgm:pt>
    <dgm:pt modelId="{50D140A5-E673-457E-8E9A-456E1298D4D0}" type="pres">
      <dgm:prSet presAssocID="{477BFC90-D919-4336-9B60-91C8F34EC2E4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4A5818DA-CC76-4F99-BBCB-1363B85A5540}" type="pres">
      <dgm:prSet presAssocID="{477BFC90-D919-4336-9B60-91C8F34EC2E4}" presName="descendantText" presStyleLbl="alignAcc1" presStyleIdx="4" presStyleCnt="6">
        <dgm:presLayoutVars>
          <dgm:bulletEnabled val="1"/>
        </dgm:presLayoutVars>
      </dgm:prSet>
      <dgm:spPr/>
    </dgm:pt>
    <dgm:pt modelId="{D1A3B7F0-7FB4-40FC-B4F8-F61EB9642EE2}" type="pres">
      <dgm:prSet presAssocID="{382AC60B-F9F5-4235-A314-D3214734FA97}" presName="sp" presStyleCnt="0"/>
      <dgm:spPr/>
    </dgm:pt>
    <dgm:pt modelId="{7896842A-8C9F-4492-AE14-2D477F3C18EE}" type="pres">
      <dgm:prSet presAssocID="{5D765873-9D1A-4E4A-A704-2482F6CC454A}" presName="composite" presStyleCnt="0"/>
      <dgm:spPr/>
    </dgm:pt>
    <dgm:pt modelId="{83650918-71E0-4901-9199-2962063C446E}" type="pres">
      <dgm:prSet presAssocID="{5D765873-9D1A-4E4A-A704-2482F6CC454A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A5DC0E77-EACE-4A6A-A64C-8075B817CFDD}" type="pres">
      <dgm:prSet presAssocID="{5D765873-9D1A-4E4A-A704-2482F6CC454A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0204D602-5CAC-4DA2-BD34-80446CFB311F}" srcId="{BFB78190-BB97-4FCB-9BC7-E3422B641694}" destId="{477BFC90-D919-4336-9B60-91C8F34EC2E4}" srcOrd="4" destOrd="0" parTransId="{7C52E032-C718-49BE-ADEE-C5DCBC39DBC7}" sibTransId="{382AC60B-F9F5-4235-A314-D3214734FA97}"/>
    <dgm:cxn modelId="{6CACB20F-E9F0-4DFE-A84B-8472AFF06A3E}" srcId="{BFB78190-BB97-4FCB-9BC7-E3422B641694}" destId="{5D765873-9D1A-4E4A-A704-2482F6CC454A}" srcOrd="5" destOrd="0" parTransId="{8C63F468-AFB5-4F44-B4C1-DCA9267753C1}" sibTransId="{9F51B6BF-7AA3-4B3E-B8BA-B6ADE5A815AF}"/>
    <dgm:cxn modelId="{E0F0B21B-8018-479F-ADD2-6E9B82DB61F8}" srcId="{6532F5E2-BDAD-45EE-AF1D-F0414DBB9A44}" destId="{F0AD7644-C02A-4DBB-B414-90342D027C6F}" srcOrd="0" destOrd="0" parTransId="{609CE3CF-9AB4-4B59-99E7-8D7BFA4A576C}" sibTransId="{21FFA1AC-299B-472C-98AE-09DA94FB4100}"/>
    <dgm:cxn modelId="{63CA8D22-03B2-44E0-BF0C-93E31AF1EF0C}" type="presOf" srcId="{329F550E-330B-4D91-9D15-0093E2A7854C}" destId="{421214FD-5B60-4464-92D5-0A1BA2EC582C}" srcOrd="0" destOrd="0" presId="urn:microsoft.com/office/officeart/2005/8/layout/chevron2"/>
    <dgm:cxn modelId="{4F369826-6C53-46BA-AC78-58BD4ADA4398}" type="presOf" srcId="{6D801436-1B18-4D2A-AF80-736134784F7B}" destId="{DC97F1B0-466F-4671-92CB-AF1D1376407B}" srcOrd="0" destOrd="0" presId="urn:microsoft.com/office/officeart/2005/8/layout/chevron2"/>
    <dgm:cxn modelId="{57D1812C-5904-4C62-B44E-C1AEF6F08BBA}" type="presOf" srcId="{BFB78190-BB97-4FCB-9BC7-E3422B641694}" destId="{3CC105AD-1B17-4EC0-8DCA-8BD70953D940}" srcOrd="0" destOrd="0" presId="urn:microsoft.com/office/officeart/2005/8/layout/chevron2"/>
    <dgm:cxn modelId="{3DB4F32D-E1B4-4222-A754-E1350AB96876}" type="presOf" srcId="{F81AE80D-A883-4C0A-80D6-4DE154457DDE}" destId="{B3E78873-DAA4-4218-86A1-069DBA199B91}" srcOrd="0" destOrd="0" presId="urn:microsoft.com/office/officeart/2005/8/layout/chevron2"/>
    <dgm:cxn modelId="{A2DF2931-8AED-435B-8129-509C432A9583}" srcId="{BFB78190-BB97-4FCB-9BC7-E3422B641694}" destId="{6532F5E2-BDAD-45EE-AF1D-F0414DBB9A44}" srcOrd="2" destOrd="0" parTransId="{703E6A63-A026-47F2-909B-A824F8ED1C0F}" sibTransId="{12FD6E70-5657-4422-BCC4-1017C9151BC9}"/>
    <dgm:cxn modelId="{D703C93C-0313-4434-B907-66D40007A559}" type="presOf" srcId="{6532F5E2-BDAD-45EE-AF1D-F0414DBB9A44}" destId="{83D8072A-7CC3-464B-B3F1-86B3503C24B8}" srcOrd="0" destOrd="0" presId="urn:microsoft.com/office/officeart/2005/8/layout/chevron2"/>
    <dgm:cxn modelId="{59255D52-2926-4C10-844E-E2516DA60167}" srcId="{59C7A134-3F37-4C9B-A085-A9096B2EFE05}" destId="{CA39A0E2-9F65-476F-A673-6203D9E48B6C}" srcOrd="0" destOrd="0" parTransId="{14133449-6D79-411B-BDF9-16372DB73454}" sibTransId="{4F529F10-AB34-4894-B503-B52EE757836F}"/>
    <dgm:cxn modelId="{3CE3C057-0A89-479A-B6BA-ADB25B38E092}" type="presOf" srcId="{DCCDB937-3676-49FB-89B1-743BDA046A3B}" destId="{A5DC0E77-EACE-4A6A-A64C-8075B817CFDD}" srcOrd="0" destOrd="0" presId="urn:microsoft.com/office/officeart/2005/8/layout/chevron2"/>
    <dgm:cxn modelId="{60545C7C-BC51-459B-BA27-AD7EF90BE1A8}" type="presOf" srcId="{477BFC90-D919-4336-9B60-91C8F34EC2E4}" destId="{50D140A5-E673-457E-8E9A-456E1298D4D0}" srcOrd="0" destOrd="0" presId="urn:microsoft.com/office/officeart/2005/8/layout/chevron2"/>
    <dgm:cxn modelId="{ABCF5392-A33B-4258-9203-E569BB58DF51}" type="presOf" srcId="{F0AD7644-C02A-4DBB-B414-90342D027C6F}" destId="{DC9E9E75-58C3-4A14-A596-79F3A85BDDBD}" srcOrd="0" destOrd="0" presId="urn:microsoft.com/office/officeart/2005/8/layout/chevron2"/>
    <dgm:cxn modelId="{FE5EAE96-3F70-42F6-8258-354B50C383C9}" srcId="{6D801436-1B18-4D2A-AF80-736134784F7B}" destId="{329F550E-330B-4D91-9D15-0093E2A7854C}" srcOrd="0" destOrd="0" parTransId="{D336A603-F82B-42D2-8524-ADE8DE621065}" sibTransId="{D1DF6D0D-1EA4-4B43-9FC0-41C1F853615C}"/>
    <dgm:cxn modelId="{BE06D29E-AD48-4DE6-94A5-4AF74EED7409}" type="presOf" srcId="{CA39A0E2-9F65-476F-A673-6203D9E48B6C}" destId="{2F5604E3-B43F-4152-895A-0687F21A0424}" srcOrd="0" destOrd="0" presId="urn:microsoft.com/office/officeart/2005/8/layout/chevron2"/>
    <dgm:cxn modelId="{FEF5C6AD-C40F-4098-89E6-41281721E6B1}" srcId="{BFB78190-BB97-4FCB-9BC7-E3422B641694}" destId="{F81AE80D-A883-4C0A-80D6-4DE154457DDE}" srcOrd="0" destOrd="0" parTransId="{EE7E22F2-7B9B-4457-838F-850609CC2940}" sibTransId="{85761C14-065D-4E75-B0FB-E966EE73B9B1}"/>
    <dgm:cxn modelId="{B636B2B9-B323-4FC7-9DE6-A9002CC0D857}" type="presOf" srcId="{5D765873-9D1A-4E4A-A704-2482F6CC454A}" destId="{83650918-71E0-4901-9199-2962063C446E}" srcOrd="0" destOrd="0" presId="urn:microsoft.com/office/officeart/2005/8/layout/chevron2"/>
    <dgm:cxn modelId="{F94159BC-0E28-4887-BA1D-8B2D2476C1E4}" type="presOf" srcId="{3334F29B-1DF7-44D9-B920-C09F83F3A45C}" destId="{0E2833E0-F4B0-4A8C-BAB6-A3A940B45057}" srcOrd="0" destOrd="0" presId="urn:microsoft.com/office/officeart/2005/8/layout/chevron2"/>
    <dgm:cxn modelId="{EF3E07C0-8362-4AC4-8284-DD9E5555C3D4}" srcId="{5D765873-9D1A-4E4A-A704-2482F6CC454A}" destId="{DCCDB937-3676-49FB-89B1-743BDA046A3B}" srcOrd="0" destOrd="0" parTransId="{41D6FA22-3554-4A1A-AC9A-E5CFA6EDEA1A}" sibTransId="{60D4CD22-F9D7-4E54-B765-7F97E796F5A7}"/>
    <dgm:cxn modelId="{B0999AC3-DF8A-41B9-8A88-40C44223EFC1}" srcId="{BFB78190-BB97-4FCB-9BC7-E3422B641694}" destId="{6D801436-1B18-4D2A-AF80-736134784F7B}" srcOrd="3" destOrd="0" parTransId="{6C3C1B22-F552-43DC-A280-523FE37EB55D}" sibTransId="{1710122E-15E4-48AA-8297-EE68BB8C9E12}"/>
    <dgm:cxn modelId="{4A9B0DCA-8DF6-4810-9F49-9C6FB2E99C8F}" srcId="{BFB78190-BB97-4FCB-9BC7-E3422B641694}" destId="{59C7A134-3F37-4C9B-A085-A9096B2EFE05}" srcOrd="1" destOrd="0" parTransId="{117AADF9-5223-4736-8CE3-864899B81375}" sibTransId="{A7B076D4-27F4-4B67-AF01-ED9A483D5BF4}"/>
    <dgm:cxn modelId="{BA145CD7-5061-4F1F-AE43-330BC5D61FD4}" type="presOf" srcId="{59C7A134-3F37-4C9B-A085-A9096B2EFE05}" destId="{B68D77C6-C5ED-4AC8-B776-5C4404B0B886}" srcOrd="0" destOrd="0" presId="urn:microsoft.com/office/officeart/2005/8/layout/chevron2"/>
    <dgm:cxn modelId="{A1DFC2D7-518B-4FFA-97BC-F079C0FD30A3}" srcId="{477BFC90-D919-4336-9B60-91C8F34EC2E4}" destId="{93608DE6-86F7-4522-AB4F-D33818994362}" srcOrd="0" destOrd="0" parTransId="{F15F61C2-2835-41BA-A972-B20D166F6ADF}" sibTransId="{A458C4E7-7688-4001-8FED-9D95D095C694}"/>
    <dgm:cxn modelId="{604A83E9-9702-421F-A42F-364D417907D9}" srcId="{F81AE80D-A883-4C0A-80D6-4DE154457DDE}" destId="{3334F29B-1DF7-44D9-B920-C09F83F3A45C}" srcOrd="0" destOrd="0" parTransId="{D2BD8001-1706-4B79-98BF-DF3CC816759D}" sibTransId="{F809684E-91F5-45A8-A251-63DA9793A86F}"/>
    <dgm:cxn modelId="{CFE1C4F2-8BC1-43FB-8617-83A598F71844}" type="presOf" srcId="{93608DE6-86F7-4522-AB4F-D33818994362}" destId="{4A5818DA-CC76-4F99-BBCB-1363B85A5540}" srcOrd="0" destOrd="0" presId="urn:microsoft.com/office/officeart/2005/8/layout/chevron2"/>
    <dgm:cxn modelId="{D8C41F42-BA73-443D-A103-CC40A5AE1A64}" type="presParOf" srcId="{3CC105AD-1B17-4EC0-8DCA-8BD70953D940}" destId="{74481586-36BF-49E4-A75D-F06F39BF8322}" srcOrd="0" destOrd="0" presId="urn:microsoft.com/office/officeart/2005/8/layout/chevron2"/>
    <dgm:cxn modelId="{EA225230-1E88-4368-A7B4-BECFCC5EE963}" type="presParOf" srcId="{74481586-36BF-49E4-A75D-F06F39BF8322}" destId="{B3E78873-DAA4-4218-86A1-069DBA199B91}" srcOrd="0" destOrd="0" presId="urn:microsoft.com/office/officeart/2005/8/layout/chevron2"/>
    <dgm:cxn modelId="{98788FD8-9094-405A-B011-1CB0A0129BE6}" type="presParOf" srcId="{74481586-36BF-49E4-A75D-F06F39BF8322}" destId="{0E2833E0-F4B0-4A8C-BAB6-A3A940B45057}" srcOrd="1" destOrd="0" presId="urn:microsoft.com/office/officeart/2005/8/layout/chevron2"/>
    <dgm:cxn modelId="{68FADD9E-E15B-441A-A075-0E905555E2CF}" type="presParOf" srcId="{3CC105AD-1B17-4EC0-8DCA-8BD70953D940}" destId="{13576492-4BA3-4326-AD6E-AB408142F022}" srcOrd="1" destOrd="0" presId="urn:microsoft.com/office/officeart/2005/8/layout/chevron2"/>
    <dgm:cxn modelId="{9AAD12D6-2032-46D5-9C85-6CC109886730}" type="presParOf" srcId="{3CC105AD-1B17-4EC0-8DCA-8BD70953D940}" destId="{FD212CCF-27A7-45C2-8960-C6FECFF96FD0}" srcOrd="2" destOrd="0" presId="urn:microsoft.com/office/officeart/2005/8/layout/chevron2"/>
    <dgm:cxn modelId="{177CC803-6826-420D-832B-24881813C220}" type="presParOf" srcId="{FD212CCF-27A7-45C2-8960-C6FECFF96FD0}" destId="{B68D77C6-C5ED-4AC8-B776-5C4404B0B886}" srcOrd="0" destOrd="0" presId="urn:microsoft.com/office/officeart/2005/8/layout/chevron2"/>
    <dgm:cxn modelId="{709CB422-A5FA-4E90-B78D-9B29CBC31EC7}" type="presParOf" srcId="{FD212CCF-27A7-45C2-8960-C6FECFF96FD0}" destId="{2F5604E3-B43F-4152-895A-0687F21A0424}" srcOrd="1" destOrd="0" presId="urn:microsoft.com/office/officeart/2005/8/layout/chevron2"/>
    <dgm:cxn modelId="{8D5AA946-B037-43C2-9728-9EDB75E6BC36}" type="presParOf" srcId="{3CC105AD-1B17-4EC0-8DCA-8BD70953D940}" destId="{0BDCA4DE-27EC-4275-8729-4D227AD72DF4}" srcOrd="3" destOrd="0" presId="urn:microsoft.com/office/officeart/2005/8/layout/chevron2"/>
    <dgm:cxn modelId="{27A1D2B7-D5F4-461F-AC5B-CEA6BBE1C8B4}" type="presParOf" srcId="{3CC105AD-1B17-4EC0-8DCA-8BD70953D940}" destId="{13DA417D-9E4C-4E65-80EF-36F407C498A3}" srcOrd="4" destOrd="0" presId="urn:microsoft.com/office/officeart/2005/8/layout/chevron2"/>
    <dgm:cxn modelId="{D29A8A81-524C-499F-8A61-737A4D4C65A2}" type="presParOf" srcId="{13DA417D-9E4C-4E65-80EF-36F407C498A3}" destId="{83D8072A-7CC3-464B-B3F1-86B3503C24B8}" srcOrd="0" destOrd="0" presId="urn:microsoft.com/office/officeart/2005/8/layout/chevron2"/>
    <dgm:cxn modelId="{7764DB45-F8EF-4D68-A7A1-05AF443CCB56}" type="presParOf" srcId="{13DA417D-9E4C-4E65-80EF-36F407C498A3}" destId="{DC9E9E75-58C3-4A14-A596-79F3A85BDDBD}" srcOrd="1" destOrd="0" presId="urn:microsoft.com/office/officeart/2005/8/layout/chevron2"/>
    <dgm:cxn modelId="{5481798F-559F-4953-9A4A-96824D3974F0}" type="presParOf" srcId="{3CC105AD-1B17-4EC0-8DCA-8BD70953D940}" destId="{2EA6DC5C-583F-4017-9869-DD6A021B6DA3}" srcOrd="5" destOrd="0" presId="urn:microsoft.com/office/officeart/2005/8/layout/chevron2"/>
    <dgm:cxn modelId="{6FE39A30-B074-4A89-86C7-22916261A8DB}" type="presParOf" srcId="{3CC105AD-1B17-4EC0-8DCA-8BD70953D940}" destId="{FA1A84BA-BD62-4C4B-BE51-2C2014BCC4C2}" srcOrd="6" destOrd="0" presId="urn:microsoft.com/office/officeart/2005/8/layout/chevron2"/>
    <dgm:cxn modelId="{921937B4-E05A-4CB4-98F3-CB0518D16A08}" type="presParOf" srcId="{FA1A84BA-BD62-4C4B-BE51-2C2014BCC4C2}" destId="{DC97F1B0-466F-4671-92CB-AF1D1376407B}" srcOrd="0" destOrd="0" presId="urn:microsoft.com/office/officeart/2005/8/layout/chevron2"/>
    <dgm:cxn modelId="{7DAA8FBC-34EE-4E96-93DD-12ADF88C7849}" type="presParOf" srcId="{FA1A84BA-BD62-4C4B-BE51-2C2014BCC4C2}" destId="{421214FD-5B60-4464-92D5-0A1BA2EC582C}" srcOrd="1" destOrd="0" presId="urn:microsoft.com/office/officeart/2005/8/layout/chevron2"/>
    <dgm:cxn modelId="{7EE863D1-86DA-4624-B4D0-285EAEE49736}" type="presParOf" srcId="{3CC105AD-1B17-4EC0-8DCA-8BD70953D940}" destId="{01B86324-999A-4D42-ACB0-1C39ED020D2D}" srcOrd="7" destOrd="0" presId="urn:microsoft.com/office/officeart/2005/8/layout/chevron2"/>
    <dgm:cxn modelId="{928E0475-5784-49BE-9B25-3B9054CFD601}" type="presParOf" srcId="{3CC105AD-1B17-4EC0-8DCA-8BD70953D940}" destId="{36483766-4FEC-4D37-9380-E3F7066050AB}" srcOrd="8" destOrd="0" presId="urn:microsoft.com/office/officeart/2005/8/layout/chevron2"/>
    <dgm:cxn modelId="{06CC2BC3-588A-4376-882E-C46E87ED8738}" type="presParOf" srcId="{36483766-4FEC-4D37-9380-E3F7066050AB}" destId="{50D140A5-E673-457E-8E9A-456E1298D4D0}" srcOrd="0" destOrd="0" presId="urn:microsoft.com/office/officeart/2005/8/layout/chevron2"/>
    <dgm:cxn modelId="{34008100-2228-4D2E-AFF8-D4FA84E8DDF9}" type="presParOf" srcId="{36483766-4FEC-4D37-9380-E3F7066050AB}" destId="{4A5818DA-CC76-4F99-BBCB-1363B85A5540}" srcOrd="1" destOrd="0" presId="urn:microsoft.com/office/officeart/2005/8/layout/chevron2"/>
    <dgm:cxn modelId="{322A31B4-D144-473D-A6B8-07CD937CC86D}" type="presParOf" srcId="{3CC105AD-1B17-4EC0-8DCA-8BD70953D940}" destId="{D1A3B7F0-7FB4-40FC-B4F8-F61EB9642EE2}" srcOrd="9" destOrd="0" presId="urn:microsoft.com/office/officeart/2005/8/layout/chevron2"/>
    <dgm:cxn modelId="{23754C31-B8E5-42D0-B6D8-0A2DFB7FC531}" type="presParOf" srcId="{3CC105AD-1B17-4EC0-8DCA-8BD70953D940}" destId="{7896842A-8C9F-4492-AE14-2D477F3C18EE}" srcOrd="10" destOrd="0" presId="urn:microsoft.com/office/officeart/2005/8/layout/chevron2"/>
    <dgm:cxn modelId="{F30D4F49-9C36-4082-ACAD-7235B238F01B}" type="presParOf" srcId="{7896842A-8C9F-4492-AE14-2D477F3C18EE}" destId="{83650918-71E0-4901-9199-2962063C446E}" srcOrd="0" destOrd="0" presId="urn:microsoft.com/office/officeart/2005/8/layout/chevron2"/>
    <dgm:cxn modelId="{BCE7B8AA-7764-4F3F-A754-C501DFD01708}" type="presParOf" srcId="{7896842A-8C9F-4492-AE14-2D477F3C18EE}" destId="{A5DC0E77-EACE-4A6A-A64C-8075B817CF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78873-DAA4-4218-86A1-069DBA199B91}">
      <dsp:nvSpPr>
        <dsp:cNvPr id="0" name=""/>
        <dsp:cNvSpPr/>
      </dsp:nvSpPr>
      <dsp:spPr>
        <a:xfrm rot="5400000">
          <a:off x="-125058" y="128923"/>
          <a:ext cx="833725" cy="58360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600" kern="1200" dirty="0"/>
        </a:p>
      </dsp:txBody>
      <dsp:txXfrm rot="-5400000">
        <a:off x="2" y="295668"/>
        <a:ext cx="583607" cy="250118"/>
      </dsp:txXfrm>
    </dsp:sp>
    <dsp:sp modelId="{0E2833E0-F4B0-4A8C-BAB6-A3A940B45057}">
      <dsp:nvSpPr>
        <dsp:cNvPr id="0" name=""/>
        <dsp:cNvSpPr/>
      </dsp:nvSpPr>
      <dsp:spPr>
        <a:xfrm rot="5400000">
          <a:off x="4084843" y="-3497370"/>
          <a:ext cx="541921" cy="7544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Arabic Typesetting" pitchFamily="66" charset="-78"/>
              <a:cs typeface="Arabic Typesetting" pitchFamily="66" charset="-78"/>
            </a:rPr>
            <a:t>1.Solubility test</a:t>
          </a:r>
          <a:endParaRPr lang="ar-SA" sz="2000" b="1" kern="1200" dirty="0"/>
        </a:p>
      </dsp:txBody>
      <dsp:txXfrm rot="-5400000">
        <a:off x="583608" y="30319"/>
        <a:ext cx="7517938" cy="489013"/>
      </dsp:txXfrm>
    </dsp:sp>
    <dsp:sp modelId="{B68D77C6-C5ED-4AC8-B776-5C4404B0B886}">
      <dsp:nvSpPr>
        <dsp:cNvPr id="0" name=""/>
        <dsp:cNvSpPr/>
      </dsp:nvSpPr>
      <dsp:spPr>
        <a:xfrm rot="5400000">
          <a:off x="-125058" y="863743"/>
          <a:ext cx="833725" cy="583607"/>
        </a:xfrm>
        <a:prstGeom prst="chevron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/>
        </a:p>
      </dsp:txBody>
      <dsp:txXfrm rot="-5400000">
        <a:off x="2" y="1030488"/>
        <a:ext cx="583607" cy="250118"/>
      </dsp:txXfrm>
    </dsp:sp>
    <dsp:sp modelId="{2F5604E3-B43F-4152-895A-0687F21A0424}">
      <dsp:nvSpPr>
        <dsp:cNvPr id="0" name=""/>
        <dsp:cNvSpPr/>
      </dsp:nvSpPr>
      <dsp:spPr>
        <a:xfrm rot="5400000">
          <a:off x="4084843" y="-2762550"/>
          <a:ext cx="541921" cy="7544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Arabic Typesetting" pitchFamily="66" charset="-78"/>
              <a:cs typeface="Arabic Typesetting" pitchFamily="66" charset="-78"/>
            </a:rPr>
            <a:t>2. </a:t>
          </a:r>
          <a:r>
            <a:rPr lang="en-US" sz="2000" b="1" kern="1200" dirty="0" err="1">
              <a:latin typeface="Arabic Typesetting" pitchFamily="66" charset="-78"/>
              <a:cs typeface="Arabic Typesetting" pitchFamily="66" charset="-78"/>
            </a:rPr>
            <a:t>Ninhydrin</a:t>
          </a:r>
          <a:r>
            <a:rPr lang="en-US" sz="2000" b="1" kern="1200" dirty="0"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sz="2000" b="1" kern="1200" dirty="0" err="1">
              <a:latin typeface="Arabic Typesetting" pitchFamily="66" charset="-78"/>
              <a:cs typeface="Arabic Typesetting" pitchFamily="66" charset="-78"/>
            </a:rPr>
            <a:t>tes</a:t>
          </a:r>
          <a:endParaRPr lang="ar-SA" sz="2000" b="1" kern="1200" dirty="0"/>
        </a:p>
      </dsp:txBody>
      <dsp:txXfrm rot="-5400000">
        <a:off x="583608" y="765139"/>
        <a:ext cx="7517938" cy="489013"/>
      </dsp:txXfrm>
    </dsp:sp>
    <dsp:sp modelId="{83D8072A-7CC3-464B-B3F1-86B3503C24B8}">
      <dsp:nvSpPr>
        <dsp:cNvPr id="0" name=""/>
        <dsp:cNvSpPr/>
      </dsp:nvSpPr>
      <dsp:spPr>
        <a:xfrm rot="5400000">
          <a:off x="-125058" y="1598564"/>
          <a:ext cx="833725" cy="583607"/>
        </a:xfrm>
        <a:prstGeom prst="chevron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/>
        </a:p>
      </dsp:txBody>
      <dsp:txXfrm rot="-5400000">
        <a:off x="2" y="1765309"/>
        <a:ext cx="583607" cy="250118"/>
      </dsp:txXfrm>
    </dsp:sp>
    <dsp:sp modelId="{DC9E9E75-58C3-4A14-A596-79F3A85BDDBD}">
      <dsp:nvSpPr>
        <dsp:cNvPr id="0" name=""/>
        <dsp:cNvSpPr/>
      </dsp:nvSpPr>
      <dsp:spPr>
        <a:xfrm rot="5400000">
          <a:off x="4084843" y="-2027730"/>
          <a:ext cx="541921" cy="7544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rPr>
            <a:t>3.Xanthoproteic test</a:t>
          </a:r>
          <a:endParaRPr lang="ar-SA" sz="2000" b="1" kern="1200" dirty="0">
            <a:solidFill>
              <a:schemeClr val="tx1"/>
            </a:solidFill>
          </a:endParaRPr>
        </a:p>
      </dsp:txBody>
      <dsp:txXfrm rot="-5400000">
        <a:off x="583608" y="1499959"/>
        <a:ext cx="7517938" cy="489013"/>
      </dsp:txXfrm>
    </dsp:sp>
    <dsp:sp modelId="{DC97F1B0-466F-4671-92CB-AF1D1376407B}">
      <dsp:nvSpPr>
        <dsp:cNvPr id="0" name=""/>
        <dsp:cNvSpPr/>
      </dsp:nvSpPr>
      <dsp:spPr>
        <a:xfrm rot="5400000">
          <a:off x="-125058" y="2333384"/>
          <a:ext cx="833725" cy="583607"/>
        </a:xfrm>
        <a:prstGeom prst="chevron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/>
        </a:p>
      </dsp:txBody>
      <dsp:txXfrm rot="-5400000">
        <a:off x="2" y="2500129"/>
        <a:ext cx="583607" cy="250118"/>
      </dsp:txXfrm>
    </dsp:sp>
    <dsp:sp modelId="{421214FD-5B60-4464-92D5-0A1BA2EC582C}">
      <dsp:nvSpPr>
        <dsp:cNvPr id="0" name=""/>
        <dsp:cNvSpPr/>
      </dsp:nvSpPr>
      <dsp:spPr>
        <a:xfrm rot="5400000">
          <a:off x="4084843" y="-1292909"/>
          <a:ext cx="541921" cy="7544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Arabic Typesetting" pitchFamily="66" charset="-78"/>
              <a:cs typeface="Arabic Typesetting" pitchFamily="66" charset="-78"/>
            </a:rPr>
            <a:t>4. </a:t>
          </a:r>
          <a:r>
            <a:rPr lang="en-US" sz="2000" b="1" kern="1200" dirty="0" err="1">
              <a:latin typeface="Arabic Typesetting" pitchFamily="66" charset="-78"/>
              <a:cs typeface="Arabic Typesetting" pitchFamily="66" charset="-78"/>
            </a:rPr>
            <a:t>Millon's</a:t>
          </a:r>
          <a:r>
            <a:rPr lang="en-US" sz="2000" b="1" kern="1200" dirty="0">
              <a:latin typeface="Arabic Typesetting" pitchFamily="66" charset="-78"/>
              <a:cs typeface="Arabic Typesetting" pitchFamily="66" charset="-78"/>
            </a:rPr>
            <a:t> test</a:t>
          </a:r>
          <a:endParaRPr lang="ar-SA" sz="2000" b="1" kern="1200" dirty="0"/>
        </a:p>
      </dsp:txBody>
      <dsp:txXfrm rot="-5400000">
        <a:off x="583608" y="2234780"/>
        <a:ext cx="7517938" cy="489013"/>
      </dsp:txXfrm>
    </dsp:sp>
    <dsp:sp modelId="{50D140A5-E673-457E-8E9A-456E1298D4D0}">
      <dsp:nvSpPr>
        <dsp:cNvPr id="0" name=""/>
        <dsp:cNvSpPr/>
      </dsp:nvSpPr>
      <dsp:spPr>
        <a:xfrm rot="5400000">
          <a:off x="-125058" y="3068204"/>
          <a:ext cx="833725" cy="583607"/>
        </a:xfrm>
        <a:prstGeom prst="chevron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/>
        </a:p>
      </dsp:txBody>
      <dsp:txXfrm rot="-5400000">
        <a:off x="2" y="3234949"/>
        <a:ext cx="583607" cy="250118"/>
      </dsp:txXfrm>
    </dsp:sp>
    <dsp:sp modelId="{4A5818DA-CC76-4F99-BBCB-1363B85A5540}">
      <dsp:nvSpPr>
        <dsp:cNvPr id="0" name=""/>
        <dsp:cNvSpPr/>
      </dsp:nvSpPr>
      <dsp:spPr>
        <a:xfrm rot="5400000">
          <a:off x="4084843" y="-558089"/>
          <a:ext cx="541921" cy="7544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Arabic Typesetting" pitchFamily="66" charset="-78"/>
              <a:cs typeface="Arabic Typesetting" pitchFamily="66" charset="-78"/>
            </a:rPr>
            <a:t>5.Sakaguchi Test</a:t>
          </a:r>
          <a:endParaRPr lang="ar-SA" sz="2000" b="1" kern="1200" dirty="0"/>
        </a:p>
      </dsp:txBody>
      <dsp:txXfrm rot="-5400000">
        <a:off x="583608" y="2969600"/>
        <a:ext cx="7517938" cy="489013"/>
      </dsp:txXfrm>
    </dsp:sp>
    <dsp:sp modelId="{83650918-71E0-4901-9199-2962063C446E}">
      <dsp:nvSpPr>
        <dsp:cNvPr id="0" name=""/>
        <dsp:cNvSpPr/>
      </dsp:nvSpPr>
      <dsp:spPr>
        <a:xfrm rot="5400000">
          <a:off x="-125058" y="3803025"/>
          <a:ext cx="833725" cy="583607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/>
        </a:p>
      </dsp:txBody>
      <dsp:txXfrm rot="-5400000">
        <a:off x="2" y="3969770"/>
        <a:ext cx="583607" cy="250118"/>
      </dsp:txXfrm>
    </dsp:sp>
    <dsp:sp modelId="{A5DC0E77-EACE-4A6A-A64C-8075B817CFDD}">
      <dsp:nvSpPr>
        <dsp:cNvPr id="0" name=""/>
        <dsp:cNvSpPr/>
      </dsp:nvSpPr>
      <dsp:spPr>
        <a:xfrm rot="5400000">
          <a:off x="4084843" y="176730"/>
          <a:ext cx="541921" cy="75443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Arabic Typesetting" pitchFamily="66" charset="-78"/>
              <a:cs typeface="Arabic Typesetting" pitchFamily="66" charset="-78"/>
            </a:rPr>
            <a:t>6.</a:t>
          </a:r>
          <a:r>
            <a:rPr lang="en-US" sz="2000" b="1" kern="12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rPr>
            <a:t> </a:t>
          </a:r>
          <a:r>
            <a:rPr lang="en-US" sz="2000" b="1" kern="1200" dirty="0">
              <a:latin typeface="Arabic Typesetting" pitchFamily="66" charset="-78"/>
              <a:cs typeface="Arabic Typesetting" pitchFamily="66" charset="-78"/>
            </a:rPr>
            <a:t>Lead sulfite test</a:t>
          </a:r>
          <a:endParaRPr lang="ar-SA" sz="2000" b="1" kern="1200" dirty="0"/>
        </a:p>
      </dsp:txBody>
      <dsp:txXfrm rot="-5400000">
        <a:off x="583608" y="3704419"/>
        <a:ext cx="7517938" cy="489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B97D6C-0142-4F98-9E08-8EB98C611772}" type="datetimeFigureOut">
              <a:rPr lang="ar-SA" smtClean="0"/>
              <a:t>13/05/1439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4ABC9A-5289-47BD-8AB6-F2B4ADA651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871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524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نظري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1310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ar-SA" dirty="0"/>
              <a:t>نظري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8079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807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6092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230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662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4535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2910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0229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754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BC9A-5289-47BD-8AB6-F2B4ADA651CD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171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5990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spsphil17.wordpress.com/2013/03/12/test-for-amino-acids-and-proteins/&amp;ei=TQK5VP3gGdLkapzYgZgO&amp;psig=AFQjCNG4QyiR8mDwu-04Hd1rWEvMJXVx4g&amp;ust=142149728309838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hyperlink" Target="https://www.google.com.sa/url?sa=i&amp;rct=j&amp;q=&amp;esrc=s&amp;source=images&amp;cd=&amp;cad=rja&amp;uact=8&amp;ved=0CAcQjRw&amp;url=https://chemtips.wordpress.com/2012/07/&amp;ei=8AK5VKb0JsXVataCgPgP&amp;psig=AFQjCNFHWuclpItUC2hrCM_7SKT2rNofqQ&amp;ust=1421497413101090" TargetMode="Externa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com.sa/url?sa=i&amp;rct=j&amp;q=&amp;esrc=s&amp;source=images&amp;cd=&amp;cad=rja&amp;uact=8&amp;ved=0CAcQjRw&amp;url=http://en.wikipedia.org/wiki/Arginine&amp;ei=2B65VNvDIsLoaqnXguAC&amp;psig=AFQjCNG3lFvTMP2jeKi3WmRa1--1VUqx9A&amp;ust=1421504571360073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hyperlink" Target="http://www.google.com.sa/url?sa=i&amp;rct=j&amp;q=&amp;esrc=s&amp;source=images&amp;cd=&amp;cad=rja&amp;uact=8&amp;ved=0CAcQjRw&amp;url=http://www.answers.com/Q/What_does_a_positive_result_in_bial's_orcinol_test_indicate&amp;ei=zBy5VI2QD5bzapTCgZAB&amp;psig=AFQjCNFzd9mRnD_HpNcA9EO0MBnJ4vyJlg&amp;ust=1421504050645751" TargetMode="Externa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www.crscientific.com/article-redox3.html&amp;ei=SyK5VOGDFYzpaLfOgWg&amp;psig=AFQjCNFQF2qzKq8IK83Ph9NjhHtXVw-IIQ&amp;ust=142150546879450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04" y="1787525"/>
            <a:ext cx="11480800" cy="1460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000" dirty="0"/>
          </a:p>
          <a:p>
            <a:endParaRPr lang="ar-SA" sz="2000" dirty="0"/>
          </a:p>
          <a:p>
            <a:pPr algn="ctr"/>
            <a:r>
              <a:rPr lang="en-US" sz="4889" dirty="0">
                <a:latin typeface="Book Antiqua" panose="02040602050305030304" pitchFamily="18" charset="0"/>
              </a:rPr>
              <a:t> </a:t>
            </a:r>
            <a:r>
              <a:rPr lang="en-US" sz="4889" dirty="0">
                <a:latin typeface="Book Antiqua" panose="02040602050305030304" pitchFamily="18" charset="0"/>
                <a:cs typeface="Arabic Typesetting" pitchFamily="66" charset="-78"/>
              </a:rPr>
              <a:t>Qualitative tests of amino acids </a:t>
            </a:r>
            <a:endParaRPr lang="ar-SA" sz="4889" dirty="0">
              <a:latin typeface="Book Antiqua" panose="02040602050305030304" pitchFamily="18" charset="0"/>
              <a:cs typeface="Arabic Typesetting" pitchFamily="66" charset="-78"/>
            </a:endParaRPr>
          </a:p>
        </p:txBody>
      </p:sp>
      <p:pic>
        <p:nvPicPr>
          <p:cNvPr id="6" name="Picture 5" descr="I11-15-aminoac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4419600"/>
            <a:ext cx="3614808" cy="141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315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048" y="-42333"/>
            <a:ext cx="9956800" cy="2588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0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4-Light Absorption: </a:t>
            </a:r>
          </a:p>
          <a:p>
            <a:endParaRPr lang="en-US" sz="4000" b="1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The aromatic amino acids tryptophan , tyrosine , phenyl alanine absorb ultraviolet light at 280nm ,which explains the absorption of proteins at </a:t>
            </a:r>
            <a:r>
              <a:rPr lang="en-US" sz="3111" b="1" dirty="0">
                <a:latin typeface="Arabic Typesetting" pitchFamily="66" charset="-78"/>
                <a:cs typeface="Arabic Typesetting" pitchFamily="66" charset="-78"/>
              </a:rPr>
              <a:t>280nm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ar-SA" sz="311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7170" name="Picture 2" descr="http://www.biotek.com/assets/tech_resources/130/peptides_synht_fi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3598334"/>
            <a:ext cx="5334001" cy="25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7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383" y="-401107"/>
            <a:ext cx="116703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000" dirty="0"/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Qualitative tests of amino acids</a:t>
            </a:r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9335404"/>
              </p:ext>
            </p:extLst>
          </p:nvPr>
        </p:nvGraphicFramePr>
        <p:xfrm>
          <a:off x="2032000" y="1260475"/>
          <a:ext cx="8128000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137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11" y="1227668"/>
            <a:ext cx="8910916" cy="41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2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07852"/>
            <a:ext cx="10871200" cy="604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1.Solubility test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</a:p>
          <a:p>
            <a:endParaRPr lang="en-US" sz="311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111" b="1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-Objective:</a:t>
            </a:r>
          </a:p>
          <a:p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investigate the solubility of selected amino acid in various solutions. </a:t>
            </a:r>
          </a:p>
          <a:p>
            <a:endParaRPr lang="en-US" sz="311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111" b="1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-Principle: </a:t>
            </a:r>
          </a:p>
          <a:p>
            <a:pPr fontAlgn="t"/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Polar amino acids are more soluble in water[polar] than non-polar, </a:t>
            </a:r>
            <a:r>
              <a:rPr lang="en-US" sz="311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due to 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presence of amino and carboxyl group which enables amino acids to accept and donate protons to aqueous solution.</a:t>
            </a:r>
          </a:p>
          <a:p>
            <a:pPr fontAlgn="t"/>
            <a:endParaRPr lang="en-US" sz="3111" dirty="0">
              <a:latin typeface="Arabic Typesetting" pitchFamily="66" charset="-78"/>
              <a:cs typeface="Arabic Typesetting" pitchFamily="66" charset="-78"/>
            </a:endParaRPr>
          </a:p>
          <a:p>
            <a:pPr fontAlgn="t"/>
            <a:r>
              <a:rPr lang="en-US" sz="3556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Polar amino acids are soluble in polar solvent, and vice versa.  </a:t>
            </a:r>
          </a:p>
          <a:p>
            <a:pPr fontAlgn="t"/>
            <a:endParaRPr lang="en-US" sz="311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137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1" y="-126999"/>
            <a:ext cx="10752626" cy="6624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000" dirty="0"/>
          </a:p>
          <a:p>
            <a:r>
              <a:rPr lang="en-US" sz="3111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</a:t>
            </a:r>
            <a:r>
              <a:rPr lang="en-US" sz="311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</a:p>
          <a:p>
            <a:r>
              <a:rPr lang="en-US" sz="2667" dirty="0">
                <a:latin typeface="Arabic Typesetting" pitchFamily="66" charset="-78"/>
                <a:cs typeface="Arabic Typesetting" pitchFamily="66" charset="-78"/>
              </a:rPr>
              <a:t>1.Add 4ml of different solvents in 3 clean test tubes then place 1 ml of each amino acid. </a:t>
            </a:r>
          </a:p>
          <a:p>
            <a:r>
              <a:rPr lang="en-US" sz="2667" dirty="0">
                <a:latin typeface="Arabic Typesetting" pitchFamily="66" charset="-78"/>
                <a:cs typeface="Arabic Typesetting" pitchFamily="66" charset="-78"/>
              </a:rPr>
              <a:t>2.Shake the tubes thoroughly, then leave the solution for about one minute. </a:t>
            </a:r>
          </a:p>
          <a:p>
            <a:r>
              <a:rPr lang="en-US" sz="2667" dirty="0">
                <a:latin typeface="Arabic Typesetting" pitchFamily="66" charset="-78"/>
                <a:cs typeface="Arabic Typesetting" pitchFamily="66" charset="-78"/>
              </a:rPr>
              <a:t>3.Notice what happened to the solution .</a:t>
            </a:r>
          </a:p>
          <a:p>
            <a:r>
              <a:rPr lang="en-US" sz="2667" dirty="0">
                <a:latin typeface="Arabic Typesetting" pitchFamily="66" charset="-78"/>
                <a:cs typeface="Arabic Typesetting" pitchFamily="66" charset="-78"/>
              </a:rPr>
              <a:t>4. Record your result .</a:t>
            </a: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Result:</a:t>
            </a: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602818"/>
              </p:ext>
            </p:extLst>
          </p:nvPr>
        </p:nvGraphicFramePr>
        <p:xfrm>
          <a:off x="2438400" y="3429000"/>
          <a:ext cx="6096000" cy="2302934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26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Arginine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glycine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endParaRPr lang="ar-SA" sz="2200" dirty="0"/>
                    </a:p>
                  </a:txBody>
                  <a:tcPr marL="121920" marR="121920" marT="50800" marB="50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rtl="1"/>
                      <a:endParaRPr lang="ar-SA" sz="2200" dirty="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endParaRPr lang="ar-SA" sz="2200" dirty="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o.1M HCL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 marT="50800" marB="50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0.1M </a:t>
                      </a:r>
                      <a:r>
                        <a:rPr lang="en-US" sz="20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NaOH</a:t>
                      </a: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 marT="50800" marB="50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Chloroform 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50800" marB="50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13623" r="38667" b="8103"/>
          <a:stretch/>
        </p:blipFill>
        <p:spPr>
          <a:xfrm>
            <a:off x="9652001" y="2023533"/>
            <a:ext cx="1169234" cy="1584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67" t="9645" r="55074" b="21378"/>
          <a:stretch/>
        </p:blipFill>
        <p:spPr>
          <a:xfrm>
            <a:off x="9840667" y="4445000"/>
            <a:ext cx="1101432" cy="144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137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7744"/>
            <a:ext cx="11176000" cy="693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2. Ninhydrin test:</a:t>
            </a:r>
          </a:p>
          <a:p>
            <a:endParaRPr lang="en-US" sz="3111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111" b="1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</a:p>
          <a:p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 -to detect α-L-amino acids</a:t>
            </a:r>
          </a:p>
          <a:p>
            <a:endParaRPr lang="en-US" sz="3111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3111" b="1" dirty="0">
              <a:solidFill>
                <a:schemeClr val="accent3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111" b="1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Principle:</a:t>
            </a:r>
            <a:endParaRPr lang="ar-SA" sz="3111" b="1" dirty="0">
              <a:solidFill>
                <a:schemeClr val="accent3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111" b="1" dirty="0">
                <a:latin typeface="Arabic Typesetting" pitchFamily="66" charset="-78"/>
                <a:cs typeface="Arabic Typesetting" pitchFamily="66" charset="-78"/>
              </a:rPr>
              <a:t>1.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Ninhydrin (triketohydrindene hydrate) degrades amino acids into aldehydes (on pH range 4-8), ammonia and CO2 though a series of reactions. </a:t>
            </a:r>
            <a:endParaRPr lang="ar-SA" sz="3111" dirty="0"/>
          </a:p>
          <a:p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The net result is ninhydrin in a partially reduced from hydrindantin.  </a:t>
            </a:r>
          </a:p>
          <a:p>
            <a:endParaRPr lang="en-US" sz="3111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111" b="1" dirty="0">
                <a:latin typeface="Arabic Typesetting" pitchFamily="66" charset="-78"/>
                <a:cs typeface="Arabic Typesetting" pitchFamily="66" charset="-78"/>
              </a:rPr>
              <a:t>2.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Ninhydrin then condenses with ammonia and hydrindantin to produce an intensely </a:t>
            </a:r>
            <a:r>
              <a:rPr lang="en-US" sz="3111" b="1" dirty="0">
                <a:solidFill>
                  <a:srgbClr val="943296"/>
                </a:solidFill>
                <a:latin typeface="Arabic Typesetting" pitchFamily="66" charset="-78"/>
                <a:cs typeface="Arabic Typesetting" pitchFamily="66" charset="-78"/>
              </a:rPr>
              <a:t>blue or purple 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pigment, sometimes called ruhemann's purple </a:t>
            </a:r>
            <a:endParaRPr lang="ar-SA" sz="3111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311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Picture 2" descr="http://met.fzu.edu.cn/eduonline/chemistry/english/bjkc/image/picture/jawd2_clip_image01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4"/>
          <a:stretch/>
        </p:blipFill>
        <p:spPr bwMode="auto">
          <a:xfrm>
            <a:off x="6477000" y="76200"/>
            <a:ext cx="5308600" cy="35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7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1" y="296334"/>
            <a:ext cx="11365569" cy="4332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All amino acids that have a </a:t>
            </a:r>
            <a:r>
              <a:rPr lang="en-US" sz="2889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free amino group 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will give positive result (</a:t>
            </a:r>
            <a:r>
              <a:rPr lang="en-US" sz="2889" b="1" dirty="0">
                <a:solidFill>
                  <a:srgbClr val="943296"/>
                </a:solidFill>
                <a:latin typeface="Arabic Typesetting" pitchFamily="66" charset="-78"/>
                <a:cs typeface="Arabic Typesetting" pitchFamily="66" charset="-78"/>
              </a:rPr>
              <a:t>purple color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) .</a:t>
            </a:r>
          </a:p>
          <a:p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While </a:t>
            </a:r>
            <a:r>
              <a:rPr lang="en-US" sz="2889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not free amino group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-proline and hydroxy-proline (amino acids) will give a </a:t>
            </a:r>
            <a:endParaRPr lang="ar-SA" sz="2889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en-US" sz="2889" b="1" dirty="0">
                <a:latin typeface="Arabic Typesetting" pitchFamily="66" charset="-78"/>
                <a:cs typeface="Arabic Typesetting" pitchFamily="66" charset="-78"/>
              </a:rPr>
              <a:t>yellow color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).</a:t>
            </a:r>
          </a:p>
          <a:p>
            <a:endParaRPr lang="ar-SA" sz="2889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89" b="1" dirty="0">
                <a:latin typeface="Arabic Typesetting" pitchFamily="66" charset="-78"/>
                <a:cs typeface="Arabic Typesetting" pitchFamily="66" charset="-78"/>
              </a:rPr>
              <a:t>Note: 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Many substances other than amino acids, such as amines will yield a blue color with ninhydrin, particularly if reaction is carried out on filter paper. </a:t>
            </a:r>
          </a:p>
          <a:p>
            <a:endParaRPr lang="ar-SA" sz="3111" dirty="0">
              <a:latin typeface="Arabic Typesetting" pitchFamily="66" charset="-78"/>
              <a:cs typeface="Arabic Typesetting" pitchFamily="66" charset="-78"/>
            </a:endParaRPr>
          </a:p>
          <a:p>
            <a:endParaRPr lang="ar-SA" sz="3111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/>
          </a:p>
        </p:txBody>
      </p:sp>
      <p:pic>
        <p:nvPicPr>
          <p:cNvPr id="20490" name="Picture 10" descr="https://biochemistryisagoodthing.files.wordpress.com/2013/02/ninhydrin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6"/>
          <a:stretch/>
        </p:blipFill>
        <p:spPr bwMode="auto">
          <a:xfrm>
            <a:off x="2641600" y="3909111"/>
            <a:ext cx="5730240" cy="265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2.gstatic.com/images?q=tbn:ANd9GcTIgOFWblb7nEqeDD3MZKC1oLmTyh1fS1zRtwG7QoOi7il-NSnwjA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6" t="11060"/>
          <a:stretch/>
        </p:blipFill>
        <p:spPr bwMode="auto">
          <a:xfrm>
            <a:off x="8703843" y="3825080"/>
            <a:ext cx="834969" cy="1185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6" descr="https://encrypted-tbn0.gstatic.com/images?q=tbn:ANd9GcSUPvPGb4Pr-SOeKkK9fyWmENUfpl-zuLlrj60AKX8qSFqcsHvM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3" t="23009" r="34520" b="40073"/>
          <a:stretch/>
        </p:blipFill>
        <p:spPr bwMode="auto">
          <a:xfrm>
            <a:off x="8733238" y="5102582"/>
            <a:ext cx="776179" cy="1235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43024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10363200" cy="6659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Method:</a:t>
            </a:r>
            <a:endParaRPr lang="ar-SA" sz="2667" b="1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67" dirty="0">
                <a:latin typeface="Arabic Typesetting" pitchFamily="66" charset="-78"/>
                <a:cs typeface="Arabic Typesetting" pitchFamily="66" charset="-78"/>
              </a:rPr>
              <a:t>1-Place 1 ml of each of the solutions in a test tube and add 1 ml of ninhydrin solution. </a:t>
            </a:r>
          </a:p>
          <a:p>
            <a:r>
              <a:rPr lang="en-US" sz="2667" dirty="0">
                <a:latin typeface="Arabic Typesetting" pitchFamily="66" charset="-78"/>
                <a:cs typeface="Arabic Typesetting" pitchFamily="66" charset="-78"/>
              </a:rPr>
              <a:t>2- Boil the mixture over a water bath for 2 min. </a:t>
            </a:r>
          </a:p>
          <a:p>
            <a:r>
              <a:rPr lang="en-US" sz="2667" dirty="0">
                <a:latin typeface="Arabic Typesetting" pitchFamily="66" charset="-78"/>
                <a:cs typeface="Arabic Typesetting" pitchFamily="66" charset="-78"/>
              </a:rPr>
              <a:t>3- Allow to cool and observe the blue color formed </a:t>
            </a:r>
          </a:p>
          <a:p>
            <a:r>
              <a:rPr lang="en-US" sz="2667" dirty="0">
                <a:latin typeface="Arabic Typesetting" pitchFamily="66" charset="-78"/>
                <a:cs typeface="Arabic Typesetting" pitchFamily="66" charset="-78"/>
              </a:rPr>
              <a:t>4- Complete the below table.</a:t>
            </a: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Result:</a:t>
            </a: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endParaRPr lang="ar-SA" sz="2667" dirty="0"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562834"/>
              </p:ext>
            </p:extLst>
          </p:nvPr>
        </p:nvGraphicFramePr>
        <p:xfrm>
          <a:off x="914399" y="3396753"/>
          <a:ext cx="7518403" cy="1761068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354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0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267"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/>
                        <a:t>Conclusion</a:t>
                      </a:r>
                      <a:endParaRPr lang="ar-SA" sz="2200" dirty="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200" dirty="0"/>
                        <a:t>Result</a:t>
                      </a:r>
                      <a:endParaRPr lang="ar-SA" sz="2200" dirty="0"/>
                    </a:p>
                  </a:txBody>
                  <a:tcPr marL="121920" marR="121920" marT="50800" marB="50800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200" dirty="0"/>
                        <a:t>Tube</a:t>
                      </a:r>
                      <a:endParaRPr lang="ar-SA" sz="2200" dirty="0"/>
                    </a:p>
                  </a:txBody>
                  <a:tcPr marL="121920" marR="121920" marT="50800" marB="5080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rtl="1"/>
                      <a:endParaRPr lang="ar-SA" sz="2200" dirty="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Glycine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200" dirty="0"/>
                        <a:t>A</a:t>
                      </a:r>
                      <a:endParaRPr lang="ar-SA" sz="2200" dirty="0"/>
                    </a:p>
                  </a:txBody>
                  <a:tcPr marL="121920" marR="121920" marT="50800" marB="50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rtl="1"/>
                      <a:endParaRPr lang="ar-SA" sz="2200" dirty="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Tryptophan 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200" dirty="0"/>
                        <a:t>B</a:t>
                      </a:r>
                      <a:endParaRPr lang="ar-SA" sz="2200" dirty="0"/>
                    </a:p>
                  </a:txBody>
                  <a:tcPr marL="121920" marR="121920" marT="50800" marB="50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Proline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200" dirty="0"/>
                        <a:t>C</a:t>
                      </a:r>
                      <a:endParaRPr lang="ar-SA" sz="2200" dirty="0"/>
                    </a:p>
                  </a:txBody>
                  <a:tcPr marL="121920" marR="121920" marT="50800" marB="50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3" r="28555"/>
          <a:stretch/>
        </p:blipFill>
        <p:spPr bwMode="auto">
          <a:xfrm>
            <a:off x="9144001" y="4507796"/>
            <a:ext cx="2222500" cy="222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1372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11060771" cy="474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3.Xanthoproteic test :</a:t>
            </a:r>
          </a:p>
          <a:p>
            <a:endParaRPr lang="en-US" sz="3111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89" b="1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</a:p>
          <a:p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to differentiate between </a:t>
            </a:r>
            <a:r>
              <a:rPr lang="en-US" sz="2889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aromatic amino acids 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which give positive results [</a:t>
            </a:r>
            <a:r>
              <a:rPr lang="en-US" sz="2889" b="1" dirty="0">
                <a:latin typeface="Arabic Typesetting" pitchFamily="66" charset="-78"/>
                <a:cs typeface="Arabic Typesetting" pitchFamily="66" charset="-78"/>
              </a:rPr>
              <a:t>yellow color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] and other amino acids. </a:t>
            </a:r>
          </a:p>
          <a:p>
            <a:endParaRPr lang="en-US" sz="2889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89" b="1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Principle:</a:t>
            </a:r>
          </a:p>
          <a:p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Concentrated nitric acid react with aromatic nucleus present in the amino acid side chain [nitration reaction] 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  <a:sym typeface="Wingdings" panose="05000000000000000000" pitchFamily="2" charset="2"/>
              </a:rPr>
              <a:t>giving the solution </a:t>
            </a:r>
            <a:r>
              <a:rPr lang="en-US" sz="2889" b="1" dirty="0">
                <a:latin typeface="Arabic Typesetting" pitchFamily="66" charset="-78"/>
                <a:cs typeface="Arabic Typesetting" pitchFamily="66" charset="-78"/>
                <a:sym typeface="Wingdings" panose="05000000000000000000" pitchFamily="2" charset="2"/>
              </a:rPr>
              <a:t>yellow color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  <a:sym typeface="Wingdings" panose="05000000000000000000" pitchFamily="2" charset="2"/>
              </a:rPr>
              <a:t>.</a:t>
            </a:r>
          </a:p>
          <a:p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 </a:t>
            </a:r>
          </a:p>
        </p:txBody>
      </p:sp>
      <p:pic>
        <p:nvPicPr>
          <p:cNvPr id="19458" name="Picture 2" descr="Aromatic Amino Aci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7"/>
          <a:stretch/>
        </p:blipFill>
        <p:spPr bwMode="auto">
          <a:xfrm>
            <a:off x="5871545" y="4284766"/>
            <a:ext cx="5911341" cy="25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4180694"/>
            <a:ext cx="6096000" cy="7420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SA" sz="2000" dirty="0"/>
          </a:p>
          <a:p>
            <a:r>
              <a:rPr lang="en-US" sz="2000" dirty="0"/>
              <a:t>* </a:t>
            </a:r>
            <a:r>
              <a:rPr lang="en-US" sz="2222" dirty="0">
                <a:latin typeface="Arabic Typesetting" pitchFamily="66" charset="-78"/>
                <a:cs typeface="Arabic Typesetting" pitchFamily="66" charset="-78"/>
              </a:rPr>
              <a:t>The salts of these derivatives are orange in color. </a:t>
            </a:r>
            <a:endParaRPr lang="ar-SA" sz="2222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3024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528" y="87578"/>
            <a:ext cx="10160000" cy="2315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9" b="1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Note:</a:t>
            </a:r>
          </a:p>
          <a:p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Amino acids </a:t>
            </a:r>
            <a:r>
              <a:rPr lang="en-US" sz="2889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tyrosine and tryptophan 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  <a:sym typeface="Wingdings" panose="05000000000000000000" pitchFamily="2" charset="2"/>
              </a:rPr>
              <a:t>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contain activated benzene rings [aromatic nucleus] which are easily nitrated to yellow colored compounds. </a:t>
            </a:r>
          </a:p>
          <a:p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The aromatic ring of </a:t>
            </a:r>
            <a:r>
              <a:rPr lang="en-US" sz="2889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phenyl alanine</a:t>
            </a:r>
            <a:r>
              <a:rPr lang="en-US" sz="2889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89" b="1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dose not react 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with nitric acid despite it contains a benzene ring, but it is </a:t>
            </a:r>
            <a:r>
              <a:rPr lang="en-US" sz="2889" b="1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not activated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, therefore it will not react</a:t>
            </a:r>
          </a:p>
        </p:txBody>
      </p:sp>
      <p:pic>
        <p:nvPicPr>
          <p:cNvPr id="8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9" r="35821" b="11840"/>
          <a:stretch/>
        </p:blipFill>
        <p:spPr>
          <a:xfrm>
            <a:off x="7823200" y="2667000"/>
            <a:ext cx="2941584" cy="3786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302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3"/>
          <p:cNvSpPr txBox="1"/>
          <p:nvPr/>
        </p:nvSpPr>
        <p:spPr>
          <a:xfrm>
            <a:off x="423333" y="-42333"/>
            <a:ext cx="11006667" cy="49489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cs typeface="Arabic Typesetting" pitchFamily="66" charset="-78"/>
              </a:rPr>
              <a:t>Amino acids :</a:t>
            </a:r>
          </a:p>
          <a:p>
            <a:pPr algn="l" rtl="0"/>
            <a:endParaRPr lang="en-US" sz="3111" b="1" dirty="0">
              <a:solidFill>
                <a:schemeClr val="tx2"/>
              </a:solidFill>
              <a:latin typeface="Book Antiqua" panose="02040602050305030304" pitchFamily="18" charset="0"/>
              <a:cs typeface="Arabic Typesetting" pitchFamily="66" charset="-78"/>
            </a:endParaRPr>
          </a:p>
          <a:p>
            <a:endParaRPr lang="ar-SA" sz="3111" dirty="0">
              <a:latin typeface="Book Antiqua" panose="02040602050305030304" pitchFamily="18" charset="0"/>
            </a:endParaRPr>
          </a:p>
          <a:p>
            <a:pPr marL="507995" indent="-50799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67" dirty="0">
                <a:latin typeface="Book Antiqua" panose="02040602050305030304" pitchFamily="18" charset="0"/>
                <a:cs typeface="Arabic Typesetting" pitchFamily="66" charset="-78"/>
              </a:rPr>
              <a:t>Amino acid play A central role as building block of proteins. </a:t>
            </a:r>
          </a:p>
          <a:p>
            <a:pPr marL="507995" indent="-50799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67" dirty="0">
                <a:latin typeface="Book Antiqua" panose="02040602050305030304" pitchFamily="18" charset="0"/>
                <a:cs typeface="Arabic Typesetting" pitchFamily="66" charset="-78"/>
              </a:rPr>
              <a:t>as intermediates in metabolism</a:t>
            </a:r>
            <a:r>
              <a:rPr lang="en-US" sz="2667" dirty="0">
                <a:latin typeface="Book Antiqua" panose="02040602050305030304" pitchFamily="18" charset="0"/>
              </a:rPr>
              <a:t>, </a:t>
            </a:r>
            <a:r>
              <a:rPr lang="en-US" sz="2667" dirty="0">
                <a:latin typeface="Book Antiqua" panose="02040602050305030304" pitchFamily="18" charset="0"/>
                <a:cs typeface="Arabic Typesetting" pitchFamily="66" charset="-78"/>
              </a:rPr>
              <a:t>converted to specialized products. </a:t>
            </a:r>
          </a:p>
          <a:p>
            <a:pPr marL="507995" indent="-50799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67" dirty="0">
                <a:latin typeface="Book Antiqua" panose="02040602050305030304" pitchFamily="18" charset="0"/>
                <a:cs typeface="Arabic Typesetting" pitchFamily="66" charset="-78"/>
              </a:rPr>
              <a:t>There are </a:t>
            </a:r>
            <a:r>
              <a:rPr lang="en-US" sz="2667" b="1" dirty="0">
                <a:latin typeface="Book Antiqua" panose="02040602050305030304" pitchFamily="18" charset="0"/>
                <a:cs typeface="Arabic Typesetting" pitchFamily="66" charset="-78"/>
              </a:rPr>
              <a:t>20 </a:t>
            </a:r>
            <a:r>
              <a:rPr lang="en-US" sz="2667" dirty="0">
                <a:latin typeface="Book Antiqua" panose="02040602050305030304" pitchFamily="18" charset="0"/>
                <a:cs typeface="Arabic Typesetting" pitchFamily="66" charset="-78"/>
              </a:rPr>
              <a:t>natural amino acids that are found within proteins.</a:t>
            </a:r>
            <a:r>
              <a:rPr lang="en-US" sz="2667" b="1" dirty="0">
                <a:solidFill>
                  <a:schemeClr val="tx2"/>
                </a:solidFill>
                <a:latin typeface="Book Antiqua" panose="02040602050305030304" pitchFamily="18" charset="0"/>
                <a:cs typeface="Aparajit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667" b="1" dirty="0">
                <a:solidFill>
                  <a:schemeClr val="tx2"/>
                </a:solidFill>
                <a:latin typeface="Book Antiqua" panose="02040602050305030304" pitchFamily="18" charset="0"/>
                <a:cs typeface="Arabic Typesetting" pitchFamily="66" charset="-78"/>
              </a:rPr>
              <a:t>     </a:t>
            </a:r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cs typeface="Arabic Typesetting" pitchFamily="66" charset="-78"/>
              </a:rPr>
              <a:t>All of them are L-</a:t>
            </a:r>
            <a:r>
              <a:rPr lang="el-GR" sz="2667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cs typeface="Arabic Typesetting" pitchFamily="66" charset="-78"/>
              </a:rPr>
              <a:t>α</a:t>
            </a:r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cs typeface="Arabic Typesetting" pitchFamily="66" charset="-78"/>
              </a:rPr>
              <a:t> amino acids.</a:t>
            </a:r>
            <a:endParaRPr lang="ar-SA" sz="2667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Arabic Typesetting" pitchFamily="66" charset="-78"/>
            </a:endParaRPr>
          </a:p>
          <a:p>
            <a:pPr algn="l" rtl="0"/>
            <a:endParaRPr lang="en-US" sz="2667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l" rtl="0"/>
            <a:endParaRPr lang="ar-SA" sz="2667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Picture 2" descr="Chain of Amino Acids and Protein Molec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2" y="3669453"/>
            <a:ext cx="3378201" cy="30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astbleep.com/assets/notes/thumb/6570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14"/>
          <a:stretch/>
        </p:blipFill>
        <p:spPr bwMode="auto">
          <a:xfrm>
            <a:off x="1524002" y="5000957"/>
            <a:ext cx="3073401" cy="15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02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-231987"/>
            <a:ext cx="10566400" cy="368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000" dirty="0"/>
          </a:p>
          <a:p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Method:</a:t>
            </a:r>
          </a:p>
          <a:p>
            <a:r>
              <a:rPr lang="en-US" sz="2667" dirty="0">
                <a:latin typeface="Arabic Typesetting" pitchFamily="66" charset="-78"/>
                <a:cs typeface="Arabic Typesetting" pitchFamily="66" charset="-78"/>
              </a:rPr>
              <a:t>1- Label four tubes (1 - 4), then add 1 ml of each amino acid solutions and phenol solution to those test tubes each alone. </a:t>
            </a:r>
          </a:p>
          <a:p>
            <a:r>
              <a:rPr lang="en-US" sz="2667" dirty="0">
                <a:latin typeface="Arabic Typesetting" pitchFamily="66" charset="-78"/>
                <a:cs typeface="Arabic Typesetting" pitchFamily="66" charset="-78"/>
              </a:rPr>
              <a:t>2- Add 1 ml of concentrated HNO3. then record your result </a:t>
            </a:r>
          </a:p>
          <a:p>
            <a:r>
              <a:rPr lang="en-US" sz="2667" dirty="0">
                <a:latin typeface="Arabic Typesetting" pitchFamily="66" charset="-78"/>
                <a:cs typeface="Arabic Typesetting" pitchFamily="66" charset="-78"/>
              </a:rPr>
              <a:t>3-Now COOL THOROUGHLY under the tap and CAUTIOSLY add 5 drops of 10M NaOH to make the solution strongly alkaline(the alkaline is added to be sure about the nitration). </a:t>
            </a: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Result:</a:t>
            </a:r>
            <a:endParaRPr lang="ar-SA" sz="2667" b="1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7132"/>
              </p:ext>
            </p:extLst>
          </p:nvPr>
        </p:nvGraphicFramePr>
        <p:xfrm>
          <a:off x="609599" y="4062307"/>
          <a:ext cx="5638801" cy="2201335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90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267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NaOH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HNO3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endParaRPr lang="ar-SA" sz="2200" dirty="0"/>
                    </a:p>
                  </a:txBody>
                  <a:tcPr marL="121920" marR="121920" marT="50800" marB="50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Tyrosine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 marT="50800" marB="50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rtl="1"/>
                      <a:endParaRPr lang="ar-SA" sz="2200" dirty="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Tryptophan 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50800" marB="50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plenylalnin</a:t>
                      </a:r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50800" marB="50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Glycine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 marT="50800" marB="508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1" r="19511" b="17364"/>
          <a:stretch/>
        </p:blipFill>
        <p:spPr bwMode="auto">
          <a:xfrm>
            <a:off x="8304107" y="4424541"/>
            <a:ext cx="2898987" cy="2042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 rot="5400000">
            <a:off x="8303761" y="4693744"/>
            <a:ext cx="805744" cy="3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1600" tIns="50800" rIns="101600" bIns="50800" anchor="t" anchorCtr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111"/>
              </a:spcAft>
            </a:pPr>
            <a:r>
              <a:rPr lang="en-US" sz="1333" b="1" dirty="0">
                <a:latin typeface="Calibri"/>
                <a:ea typeface="Calibri"/>
                <a:cs typeface="Arial"/>
              </a:rPr>
              <a:t>Tyrosine</a:t>
            </a:r>
            <a:endParaRPr lang="en-US" sz="1333" dirty="0">
              <a:latin typeface="Calibri"/>
              <a:ea typeface="Calibri"/>
              <a:cs typeface="Arial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 rot="5400000">
            <a:off x="8912070" y="4806207"/>
            <a:ext cx="1097844" cy="3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1600" tIns="50800" rIns="101600" bIns="50800" anchor="t" anchorCtr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111"/>
              </a:spcAft>
            </a:pPr>
            <a:r>
              <a:rPr lang="en-US" sz="1333" b="1" dirty="0">
                <a:latin typeface="Calibri"/>
                <a:ea typeface="Calibri"/>
                <a:cs typeface="Arial"/>
              </a:rPr>
              <a:t>Tryptophan</a:t>
            </a:r>
            <a:endParaRPr lang="en-US" sz="1333" dirty="0">
              <a:latin typeface="Calibri"/>
              <a:ea typeface="Calibri"/>
              <a:cs typeface="Arial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 rot="5400000">
            <a:off x="9498597" y="4806207"/>
            <a:ext cx="1258711" cy="3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1600" tIns="50800" rIns="101600" bIns="50800" anchor="t" anchorCtr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111"/>
              </a:spcAft>
            </a:pPr>
            <a:r>
              <a:rPr lang="en-US" sz="1333" b="1" dirty="0">
                <a:latin typeface="Calibri"/>
                <a:ea typeface="Calibri"/>
                <a:cs typeface="Arial"/>
              </a:rPr>
              <a:t>phenylalanine</a:t>
            </a:r>
            <a:endParaRPr lang="en-US" sz="1333" dirty="0">
              <a:latin typeface="Calibri"/>
              <a:ea typeface="Calibri"/>
              <a:cs typeface="Arial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 rot="5400000">
            <a:off x="10465195" y="4702561"/>
            <a:ext cx="805744" cy="3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1600" tIns="50800" rIns="101600" bIns="50800" anchor="t" anchorCtr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111"/>
              </a:spcAft>
            </a:pPr>
            <a:r>
              <a:rPr lang="en-US" sz="1333" b="1" dirty="0">
                <a:latin typeface="Calibri"/>
                <a:ea typeface="Calibri"/>
                <a:cs typeface="Arial"/>
              </a:rPr>
              <a:t>phenol</a:t>
            </a:r>
            <a:endParaRPr lang="en-US" sz="1333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024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13981"/>
            <a:ext cx="10871200" cy="474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4. Sakaguchi Test:</a:t>
            </a:r>
          </a:p>
          <a:p>
            <a:endParaRPr lang="en-US" sz="2889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PH" sz="2889" b="1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  <a:endParaRPr lang="en-US" sz="2889" b="1" dirty="0">
              <a:solidFill>
                <a:schemeClr val="accent3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PH" sz="2889" dirty="0">
                <a:latin typeface="Arabic Typesetting" pitchFamily="66" charset="-78"/>
                <a:cs typeface="Arabic Typesetting" pitchFamily="66" charset="-78"/>
              </a:rPr>
              <a:t>detection of 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amino acid containing </a:t>
            </a:r>
            <a:r>
              <a:rPr lang="en-US" sz="2889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gauanidium group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. In other words it’s a test for, </a:t>
            </a:r>
            <a:r>
              <a:rPr lang="en-US" sz="2889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arginine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endParaRPr lang="en-US" sz="2889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PH" sz="2889" b="1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Principle:</a:t>
            </a:r>
            <a:endParaRPr lang="en-US" sz="2889" b="1" dirty="0">
              <a:solidFill>
                <a:schemeClr val="accent3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PH" sz="2889" dirty="0">
                <a:latin typeface="Arabic Typesetting" pitchFamily="66" charset="-78"/>
                <a:cs typeface="Arabic Typesetting" pitchFamily="66" charset="-78"/>
              </a:rPr>
              <a:t> In </a:t>
            </a:r>
            <a:r>
              <a:rPr lang="en-US" sz="2889" b="1" dirty="0">
                <a:latin typeface="Arabic Typesetting" pitchFamily="66" charset="-78"/>
                <a:cs typeface="Arabic Typesetting" pitchFamily="66" charset="-78"/>
              </a:rPr>
              <a:t>alkaline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 solution</a:t>
            </a:r>
            <a:r>
              <a:rPr lang="en-PH" sz="2889" dirty="0">
                <a:latin typeface="Arabic Typesetting" pitchFamily="66" charset="-78"/>
                <a:cs typeface="Arabic Typesetting" pitchFamily="66" charset="-78"/>
              </a:rPr>
              <a:t>, arginine react with α-naphthol and sodium hypobromite /chlorite as an oxidize agent, to form  </a:t>
            </a:r>
            <a:r>
              <a:rPr lang="en-PH" sz="2889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red complexes </a:t>
            </a:r>
            <a:r>
              <a:rPr lang="en-PH" sz="2889" dirty="0">
                <a:latin typeface="Arabic Typesetting" pitchFamily="66" charset="-78"/>
                <a:cs typeface="Arabic Typesetting" pitchFamily="66" charset="-78"/>
              </a:rPr>
              <a:t>as a positive result.</a:t>
            </a:r>
            <a:endParaRPr lang="en-US" sz="2889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3111" dirty="0"/>
          </a:p>
          <a:p>
            <a:endParaRPr lang="ar-SA" sz="2889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4578" name="Picture 2" descr="https://encrypted-tbn2.gstatic.com/images?q=tbn:ANd9GcT33EdLADdpzgTjauLv5C92i1p8a6g1kJLpg1XcQLcRSx3VFzz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2844800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86324" y="457200"/>
            <a:ext cx="1219200" cy="8534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86824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-59135"/>
            <a:ext cx="8636000" cy="327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000" dirty="0"/>
          </a:p>
          <a:p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Method: </a:t>
            </a:r>
            <a:endParaRPr lang="en-US" sz="2667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67" dirty="0">
                <a:latin typeface="Arabic Typesetting" pitchFamily="66" charset="-78"/>
                <a:cs typeface="Arabic Typesetting" pitchFamily="66" charset="-78"/>
              </a:rPr>
              <a:t>•Label 2 test tube and put in each one 2 ml of the amino acid solution . </a:t>
            </a:r>
          </a:p>
          <a:p>
            <a:r>
              <a:rPr lang="en-US" sz="2667" dirty="0">
                <a:latin typeface="Arabic Typesetting" pitchFamily="66" charset="-78"/>
                <a:cs typeface="Arabic Typesetting" pitchFamily="66" charset="-78"/>
              </a:rPr>
              <a:t>•Add to each tube 2ml of NaOH solution. Mix well </a:t>
            </a:r>
          </a:p>
          <a:p>
            <a:r>
              <a:rPr lang="en-US" sz="2667" dirty="0">
                <a:latin typeface="Arabic Typesetting" pitchFamily="66" charset="-78"/>
                <a:cs typeface="Arabic Typesetting" pitchFamily="66" charset="-78"/>
              </a:rPr>
              <a:t>•Add to each tube 2ml of α-naphthol solution. Mix well </a:t>
            </a:r>
          </a:p>
          <a:p>
            <a:r>
              <a:rPr lang="en-US" sz="2667" dirty="0">
                <a:latin typeface="Arabic Typesetting" pitchFamily="66" charset="-78"/>
                <a:cs typeface="Arabic Typesetting" pitchFamily="66" charset="-78"/>
              </a:rPr>
              <a:t>•Add to each tube 5 drops of sodium hypobromite solution, and record your result </a:t>
            </a:r>
          </a:p>
          <a:p>
            <a:endParaRPr lang="en-US" sz="2667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67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Result: </a:t>
            </a:r>
            <a:endParaRPr lang="en-US" sz="2667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72392"/>
              </p:ext>
            </p:extLst>
          </p:nvPr>
        </p:nvGraphicFramePr>
        <p:xfrm>
          <a:off x="658369" y="3830108"/>
          <a:ext cx="7270495" cy="1591734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6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Conclusion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Observation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Tube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 marT="50800" marB="50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rtl="1"/>
                      <a:endParaRPr lang="ar-SA" sz="2200" dirty="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Glycine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 marT="50800" marB="50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rtl="1"/>
                      <a:endParaRPr lang="ar-SA" sz="220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pPr rtl="1"/>
                      <a:endParaRPr lang="ar-SA" sz="2200" dirty="0"/>
                    </a:p>
                  </a:txBody>
                  <a:tcPr marL="121920" marR="121920" marT="50800" marB="50800"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Arginine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21920" marR="121920" marT="50800" marB="50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58" r="33261"/>
          <a:stretch/>
        </p:blipFill>
        <p:spPr bwMode="auto">
          <a:xfrm>
            <a:off x="8985674" y="2998894"/>
            <a:ext cx="1484207" cy="2360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 rot="5400000">
            <a:off x="9045860" y="3293200"/>
            <a:ext cx="805744" cy="3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1600" tIns="50800" rIns="101600" bIns="50800" anchor="t" anchorCtr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111"/>
              </a:spcAft>
            </a:pPr>
            <a:r>
              <a:rPr lang="en-US" sz="1333" b="1" dirty="0">
                <a:latin typeface="Calibri"/>
                <a:ea typeface="Calibri"/>
                <a:cs typeface="Arial"/>
              </a:rPr>
              <a:t>Glycine</a:t>
            </a:r>
            <a:endParaRPr lang="en-US" sz="1333" dirty="0">
              <a:latin typeface="Calibri"/>
              <a:ea typeface="Calibri"/>
              <a:cs typeface="Arial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 rot="5400000">
            <a:off x="9625847" y="3303501"/>
            <a:ext cx="805744" cy="3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1600" tIns="50800" rIns="101600" bIns="50800" anchor="t" anchorCtr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111"/>
              </a:spcAft>
            </a:pPr>
            <a:r>
              <a:rPr lang="en-US" sz="1333" b="1" dirty="0">
                <a:latin typeface="Calibri"/>
                <a:ea typeface="Calibri"/>
                <a:cs typeface="Arial"/>
              </a:rPr>
              <a:t>Arginine</a:t>
            </a:r>
            <a:endParaRPr lang="en-US" sz="1333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824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94130"/>
            <a:ext cx="10566400" cy="4469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5.Millon's test: </a:t>
            </a:r>
          </a:p>
          <a:p>
            <a:r>
              <a:rPr lang="en-US" sz="2889" b="1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</a:p>
          <a:p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This test is specific for </a:t>
            </a:r>
            <a:r>
              <a:rPr lang="en-US" sz="2889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tyrosine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. Because it is the only amino acid </a:t>
            </a:r>
            <a:r>
              <a:rPr lang="en-US" sz="2778" dirty="0">
                <a:latin typeface="Arabic Typesetting" pitchFamily="66" charset="-78"/>
                <a:cs typeface="Arabic Typesetting" pitchFamily="66" charset="-78"/>
              </a:rPr>
              <a:t>containing </a:t>
            </a:r>
          </a:p>
          <a:p>
            <a:r>
              <a:rPr lang="en-US" sz="2778" dirty="0">
                <a:latin typeface="Arabic Typesetting" pitchFamily="66" charset="-78"/>
                <a:cs typeface="Arabic Typesetting" pitchFamily="66" charset="-78"/>
              </a:rPr>
              <a:t>a </a:t>
            </a:r>
            <a:r>
              <a:rPr lang="en-US" sz="2778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phenol group</a:t>
            </a:r>
            <a:r>
              <a:rPr lang="en-US" sz="2778" dirty="0">
                <a:latin typeface="Arabic Typesetting" pitchFamily="66" charset="-78"/>
                <a:cs typeface="Arabic Typesetting" pitchFamily="66" charset="-78"/>
              </a:rPr>
              <a:t>, a hydroxyl group attached to benzene ring.</a:t>
            </a:r>
            <a:endParaRPr lang="ar-SA" sz="2778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778" b="1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778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Principle:</a:t>
            </a:r>
            <a:endParaRPr lang="ar-SA" sz="3111" dirty="0"/>
          </a:p>
          <a:p>
            <a:r>
              <a:rPr lang="en-US" sz="2778" dirty="0">
                <a:latin typeface="Arabic Typesetting" pitchFamily="66" charset="-78"/>
                <a:cs typeface="Arabic Typesetting" pitchFamily="66" charset="-78"/>
              </a:rPr>
              <a:t>The phenol group of tyrosine is first </a:t>
            </a:r>
            <a:r>
              <a:rPr lang="en-US" sz="2778" b="1" dirty="0">
                <a:latin typeface="Arabic Typesetting" pitchFamily="66" charset="-78"/>
                <a:cs typeface="Arabic Typesetting" pitchFamily="66" charset="-78"/>
              </a:rPr>
              <a:t>nitrated by nitric acid </a:t>
            </a:r>
            <a:r>
              <a:rPr lang="en-US" sz="2778" dirty="0">
                <a:latin typeface="Arabic Typesetting" pitchFamily="66" charset="-78"/>
                <a:cs typeface="Arabic Typesetting" pitchFamily="66" charset="-78"/>
              </a:rPr>
              <a:t>in the test solution. Then the nitrated tyrosine complexes mercury ions in the solution to form a </a:t>
            </a:r>
            <a:r>
              <a:rPr lang="en-US" sz="2778" b="1" dirty="0">
                <a:latin typeface="Arabic Typesetting" pitchFamily="66" charset="-78"/>
                <a:cs typeface="Arabic Typesetting" pitchFamily="66" charset="-78"/>
              </a:rPr>
              <a:t>brick-red </a:t>
            </a:r>
            <a:r>
              <a:rPr lang="en-US" sz="2778" dirty="0">
                <a:latin typeface="Arabic Typesetting" pitchFamily="66" charset="-78"/>
                <a:cs typeface="Arabic Typesetting" pitchFamily="66" charset="-78"/>
              </a:rPr>
              <a:t>solution or precipitate of nitrated tyrosine, in all cases, appearance of </a:t>
            </a:r>
            <a:r>
              <a:rPr lang="en-US" sz="2778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red color </a:t>
            </a:r>
            <a:r>
              <a:rPr lang="en-US" sz="2778" b="1" dirty="0">
                <a:latin typeface="Arabic Typesetting" pitchFamily="66" charset="-78"/>
                <a:cs typeface="Arabic Typesetting" pitchFamily="66" charset="-78"/>
              </a:rPr>
              <a:t>is positive test</a:t>
            </a:r>
            <a:r>
              <a:rPr lang="en-US" sz="2778" dirty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en-US" sz="2778" b="1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amino%20acids.jpg"/>
          <p:cNvPicPr>
            <a:picLocks noChangeAspect="1"/>
          </p:cNvPicPr>
          <p:nvPr/>
        </p:nvPicPr>
        <p:blipFill rotWithShape="1">
          <a:blip r:embed="rId3" cstate="print"/>
          <a:srcRect l="65976" t="11166" r="18915" b="68765"/>
          <a:stretch/>
        </p:blipFill>
        <p:spPr>
          <a:xfrm>
            <a:off x="10264884" y="202222"/>
            <a:ext cx="1419604" cy="1454257"/>
          </a:xfrm>
          <a:prstGeom prst="rect">
            <a:avLst/>
          </a:prstGeom>
          <a:ln>
            <a:noFill/>
          </a:ln>
        </p:spPr>
      </p:pic>
      <p:pic>
        <p:nvPicPr>
          <p:cNvPr id="8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2" y="4445001"/>
            <a:ext cx="5284174" cy="16017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791" y="4505724"/>
            <a:ext cx="6096000" cy="1049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SA" sz="2000" dirty="0"/>
          </a:p>
          <a:p>
            <a:r>
              <a:rPr lang="en-US" sz="2111" b="1" dirty="0">
                <a:latin typeface="Arabic Typesetting" pitchFamily="66" charset="-78"/>
                <a:cs typeface="Arabic Typesetting" pitchFamily="66" charset="-78"/>
              </a:rPr>
              <a:t>Note: all phenols </a:t>
            </a:r>
            <a:r>
              <a:rPr lang="en-US" sz="2111" dirty="0">
                <a:latin typeface="Arabic Typesetting" pitchFamily="66" charset="-78"/>
                <a:cs typeface="Arabic Typesetting" pitchFamily="66" charset="-78"/>
              </a:rPr>
              <a:t>(compound having benzene ring </a:t>
            </a:r>
          </a:p>
          <a:p>
            <a:r>
              <a:rPr lang="en-US" sz="2111" dirty="0">
                <a:latin typeface="Arabic Typesetting" pitchFamily="66" charset="-78"/>
                <a:cs typeface="Arabic Typesetting" pitchFamily="66" charset="-78"/>
              </a:rPr>
              <a:t>and OH attached to it) give </a:t>
            </a:r>
            <a:r>
              <a:rPr lang="en-US" sz="2111" b="1" dirty="0">
                <a:latin typeface="Arabic Typesetting" pitchFamily="66" charset="-78"/>
                <a:cs typeface="Arabic Typesetting" pitchFamily="66" charset="-78"/>
              </a:rPr>
              <a:t>positive </a:t>
            </a:r>
            <a:r>
              <a:rPr lang="en-US" sz="2111" dirty="0">
                <a:latin typeface="Arabic Typesetting" pitchFamily="66" charset="-78"/>
                <a:cs typeface="Arabic Typesetting" pitchFamily="66" charset="-78"/>
              </a:rPr>
              <a:t>results in Millon’s test</a:t>
            </a:r>
            <a:r>
              <a:rPr lang="en-US" sz="2000" dirty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ar-SA" sz="20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" name="Picture 2" descr="https://encrypted-tbn2.gstatic.com/images?q=tbn:ANd9GcRyoBnxtfOFJdGp40b1NTL5_mjJQFNyF2909cV0C9grL7UdzUZmJA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47" t="19521" r="33620"/>
          <a:stretch/>
        </p:blipFill>
        <p:spPr bwMode="auto">
          <a:xfrm>
            <a:off x="9504014" y="5103016"/>
            <a:ext cx="1199324" cy="1608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43024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10871200" cy="617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6. Lead Sulfite Test: </a:t>
            </a:r>
          </a:p>
          <a:p>
            <a:endParaRPr lang="en-US" sz="2667" b="1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89" b="1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</a:p>
          <a:p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This test specific for</a:t>
            </a:r>
            <a:r>
              <a:rPr lang="en-US" sz="2889" b="1" dirty="0">
                <a:latin typeface="Arabic Typesetting" pitchFamily="66" charset="-78"/>
                <a:cs typeface="Arabic Typesetting" pitchFamily="66" charset="-78"/>
              </a:rPr>
              <a:t>–SH [sulfhydral group ]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containing amino acid (</a:t>
            </a:r>
            <a:r>
              <a:rPr lang="en-US" sz="2889" b="1" dirty="0">
                <a:latin typeface="Arabic Typesetting" pitchFamily="66" charset="-78"/>
                <a:cs typeface="Arabic Typesetting" pitchFamily="66" charset="-78"/>
              </a:rPr>
              <a:t>Cysteine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).</a:t>
            </a:r>
          </a:p>
          <a:p>
            <a:endParaRPr lang="en-US" sz="2889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89" b="1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Principle:</a:t>
            </a:r>
          </a:p>
          <a:p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- Sulfur in cystine, is converted to </a:t>
            </a:r>
            <a:r>
              <a:rPr lang="en-US" sz="2889" u="sng" dirty="0">
                <a:latin typeface="Arabic Typesetting" pitchFamily="66" charset="-78"/>
                <a:cs typeface="Arabic Typesetting" pitchFamily="66" charset="-78"/>
              </a:rPr>
              <a:t>sodium sulfide 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by boiling with 40% NaOH. </a:t>
            </a:r>
          </a:p>
          <a:p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- The Na2S can be detected by the precipitation of PbS (</a:t>
            </a:r>
            <a:r>
              <a:rPr lang="en-US" sz="2889" u="sng" dirty="0">
                <a:latin typeface="Arabic Typesetting" pitchFamily="66" charset="-78"/>
                <a:cs typeface="Arabic Typesetting" pitchFamily="66" charset="-78"/>
              </a:rPr>
              <a:t>lead sulfide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) from an </a:t>
            </a:r>
            <a:r>
              <a:rPr lang="en-US" sz="2889" b="1" dirty="0">
                <a:latin typeface="Arabic Typesetting" pitchFamily="66" charset="-78"/>
                <a:cs typeface="Arabic Typesetting" pitchFamily="66" charset="-78"/>
              </a:rPr>
              <a:t>alkaline</a:t>
            </a:r>
            <a:r>
              <a:rPr lang="en-US" sz="2889" dirty="0">
                <a:latin typeface="Arabic Typesetting" pitchFamily="66" charset="-78"/>
                <a:cs typeface="Arabic Typesetting" pitchFamily="66" charset="-78"/>
              </a:rPr>
              <a:t> solution when adding lead acetate Pb (CH3COO)2. </a:t>
            </a:r>
          </a:p>
          <a:p>
            <a:endParaRPr lang="ar-SA" sz="2889" dirty="0">
              <a:latin typeface="Arabic Typesetting" pitchFamily="66" charset="-78"/>
              <a:cs typeface="Arabic Typesetting" pitchFamily="66" charset="-78"/>
            </a:endParaRPr>
          </a:p>
          <a:p>
            <a:endParaRPr lang="ar-SA" sz="2889" dirty="0">
              <a:latin typeface="Arabic Typesetting" pitchFamily="66" charset="-78"/>
              <a:cs typeface="Arabic Typesetting" pitchFamily="66" charset="-78"/>
            </a:endParaRPr>
          </a:p>
          <a:p>
            <a:endParaRPr lang="ar-SA" sz="2889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22530" name="Picture 2" descr="https://encrypted-tbn1.gstatic.com/images?q=tbn:ANd9GcQLHOXINE3pcdBiGPh0xf8JWcyNCKDvI6PMCKJ14CsSbyQfYbDU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r="12000"/>
          <a:stretch/>
        </p:blipFill>
        <p:spPr bwMode="auto">
          <a:xfrm>
            <a:off x="9448801" y="3865882"/>
            <a:ext cx="1475796" cy="20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2" t="77985" r="26574" b="12500"/>
          <a:stretch/>
        </p:blipFill>
        <p:spPr bwMode="auto">
          <a:xfrm>
            <a:off x="1320800" y="4667740"/>
            <a:ext cx="5791200" cy="789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 descr="amino%20acids.jpg"/>
          <p:cNvPicPr>
            <a:picLocks noChangeAspect="1"/>
          </p:cNvPicPr>
          <p:nvPr/>
        </p:nvPicPr>
        <p:blipFill rotWithShape="1">
          <a:blip r:embed="rId6" cstate="print"/>
          <a:srcRect l="35337" t="46679" r="52745" b="41176"/>
          <a:stretch/>
        </p:blipFill>
        <p:spPr>
          <a:xfrm>
            <a:off x="7721601" y="5489264"/>
            <a:ext cx="1475796" cy="13162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824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-42332"/>
            <a:ext cx="10871200" cy="573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Questions:</a:t>
            </a:r>
          </a:p>
          <a:p>
            <a:endParaRPr lang="en-US" sz="4000" b="1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- Why proline gives a yellow color in </a:t>
            </a:r>
            <a:r>
              <a:rPr lang="en-US" sz="3111" dirty="0" err="1">
                <a:latin typeface="Arabic Typesetting" pitchFamily="66" charset="-78"/>
                <a:cs typeface="Arabic Typesetting" pitchFamily="66" charset="-78"/>
              </a:rPr>
              <a:t>ninhydrin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 test? </a:t>
            </a:r>
          </a:p>
          <a:p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- Discuss the reasons of which aromatic amino acids give positive result but not aliphatic ones in </a:t>
            </a:r>
            <a:r>
              <a:rPr lang="en-US" sz="3111" dirty="0" err="1">
                <a:latin typeface="Arabic Typesetting" pitchFamily="66" charset="-78"/>
                <a:cs typeface="Arabic Typesetting" pitchFamily="66" charset="-78"/>
              </a:rPr>
              <a:t>Xanthoproteic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 test?</a:t>
            </a:r>
          </a:p>
          <a:p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- Which of the amino acids contain (-SH) group? </a:t>
            </a:r>
          </a:p>
          <a:p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- What is the difference between </a:t>
            </a:r>
            <a:r>
              <a:rPr lang="en-US" sz="3111" dirty="0" err="1">
                <a:latin typeface="Arabic Typesetting" pitchFamily="66" charset="-78"/>
                <a:cs typeface="Arabic Typesetting" pitchFamily="66" charset="-78"/>
              </a:rPr>
              <a:t>cystein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 and </a:t>
            </a:r>
            <a:r>
              <a:rPr lang="en-US" sz="3111" dirty="0" err="1">
                <a:latin typeface="Arabic Typesetting" pitchFamily="66" charset="-78"/>
                <a:cs typeface="Arabic Typesetting" pitchFamily="66" charset="-78"/>
              </a:rPr>
              <a:t>cystin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 ? </a:t>
            </a:r>
          </a:p>
          <a:p>
            <a:endParaRPr lang="en-US" sz="3556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67" b="1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ar-SA" sz="2889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4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3112" y="-36216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SA" sz="2000" dirty="0"/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Amino acids structure </a:t>
            </a:r>
            <a:endParaRPr lang="ar-SA" sz="4000" b="1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3999" y="829735"/>
            <a:ext cx="3872033" cy="24519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مستطيل 5"/>
          <p:cNvSpPr/>
          <p:nvPr/>
        </p:nvSpPr>
        <p:spPr>
          <a:xfrm>
            <a:off x="287380" y="3622040"/>
            <a:ext cx="11425269" cy="3169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endParaRPr lang="en-US" sz="2222" dirty="0"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-All amino acids  found in proteins have this basic structure, differing only in the </a:t>
            </a:r>
            <a:r>
              <a:rPr lang="en-US" sz="3111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structure of the R-group</a:t>
            </a:r>
            <a:r>
              <a:rPr lang="en-US" sz="3111" b="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or the side chain.</a:t>
            </a:r>
          </a:p>
          <a:p>
            <a:pPr algn="l">
              <a:buNone/>
            </a:pPr>
            <a:endParaRPr lang="en-US" sz="3111" dirty="0">
              <a:latin typeface="Arabic Typesetting" pitchFamily="66" charset="-78"/>
              <a:cs typeface="Arabic Typesetting" pitchFamily="66" charset="-78"/>
            </a:endParaRPr>
          </a:p>
          <a:p>
            <a:pPr algn="l"/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-The simplest, and smallest, amino acid found in proteins is glycine for which the R-group is hydrogen (H).</a:t>
            </a:r>
          </a:p>
          <a:p>
            <a:pPr algn="l">
              <a:buNone/>
            </a:pPr>
            <a:r>
              <a:rPr lang="en-US" sz="2222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550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-21166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SA" sz="2000" dirty="0"/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Classification of amino acids : </a:t>
            </a:r>
            <a:endParaRPr lang="ar-SA" sz="4000" b="1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007173"/>
            <a:ext cx="10312400" cy="3990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000" dirty="0"/>
          </a:p>
          <a:p>
            <a:endParaRPr lang="ar-SA" sz="2000" dirty="0"/>
          </a:p>
          <a:p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Classification of amino acid depending on the R-group ionization (polarity) in water:</a:t>
            </a:r>
          </a:p>
          <a:p>
            <a:r>
              <a:rPr lang="en-US" sz="311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1-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 Non-polar. </a:t>
            </a:r>
          </a:p>
          <a:p>
            <a:r>
              <a:rPr lang="en-US" sz="311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2- 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Uncharged polar. </a:t>
            </a:r>
          </a:p>
          <a:p>
            <a:r>
              <a:rPr lang="en-US" sz="311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3-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polar amino acids :</a:t>
            </a:r>
          </a:p>
          <a:p>
            <a:r>
              <a:rPr lang="en-US" sz="311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        A-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Basic polar (positively charged). </a:t>
            </a:r>
          </a:p>
          <a:p>
            <a:r>
              <a:rPr lang="en-US" sz="311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        B-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 Acidic polar (negatively charged). </a:t>
            </a:r>
          </a:p>
          <a:p>
            <a:r>
              <a:rPr lang="en-US" sz="2667" dirty="0">
                <a:latin typeface="Arabic Typesetting" pitchFamily="66" charset="-78"/>
                <a:cs typeface="Arabic Typesetting" pitchFamily="66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550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OFFICE14\Lines\BD14997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6731000"/>
            <a:ext cx="7620000" cy="10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mino%20acids.jpg"/>
          <p:cNvPicPr>
            <a:picLocks noChangeAspect="1"/>
          </p:cNvPicPr>
          <p:nvPr/>
        </p:nvPicPr>
        <p:blipFill rotWithShape="1">
          <a:blip r:embed="rId3" cstate="print"/>
          <a:srcRect l="4209" t="7478" r="3693" b="18462"/>
          <a:stretch/>
        </p:blipFill>
        <p:spPr>
          <a:xfrm>
            <a:off x="533400" y="152400"/>
            <a:ext cx="10835049" cy="663151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4550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-365258"/>
            <a:ext cx="10757408" cy="511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000" dirty="0"/>
          </a:p>
          <a:p>
            <a:pPr algn="ctr"/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Some properties of Amino Acids :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pPr algn="ctr"/>
            <a:endParaRPr lang="en-US" sz="4000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1-</a:t>
            </a:r>
            <a:r>
              <a:rPr lang="en-US" sz="2667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Amphoteric Compounds: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which mean they can </a:t>
            </a:r>
            <a:r>
              <a:rPr lang="en-US" sz="3111" b="1" dirty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act as acids and bases</a:t>
            </a:r>
          </a:p>
          <a:p>
            <a:pPr marL="507995" indent="-507995">
              <a:buFont typeface="Wingdings" pitchFamily="2" charset="2"/>
              <a:buChar char="§"/>
            </a:pP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Due to presence of carboxyl group COOH that able to </a:t>
            </a:r>
            <a:r>
              <a:rPr lang="en-US" sz="3111" b="1" dirty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donate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 proton(H</a:t>
            </a:r>
            <a:r>
              <a:rPr lang="en-US" sz="3111" baseline="30000" dirty="0">
                <a:latin typeface="Arabic Typesetting" pitchFamily="66" charset="-78"/>
                <a:cs typeface="Arabic Typesetting" pitchFamily="66" charset="-78"/>
              </a:rPr>
              <a:t>+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), and convert to COO</a:t>
            </a:r>
            <a:r>
              <a:rPr lang="ar-SA" sz="3111" dirty="0">
                <a:latin typeface="Arabic Typesetting" pitchFamily="66" charset="-78"/>
                <a:cs typeface="Arabic Typesetting" pitchFamily="66" charset="-78"/>
              </a:rPr>
              <a:t>) </a:t>
            </a:r>
            <a:r>
              <a:rPr lang="ar-SA" sz="3111" baseline="30000" dirty="0">
                <a:latin typeface="Arabic Typesetting" pitchFamily="66" charset="-78"/>
                <a:cs typeface="Arabic Typesetting" pitchFamily="66" charset="-78"/>
              </a:rPr>
              <a:t> -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COOH 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  <a:sym typeface="Wingdings" panose="05000000000000000000" pitchFamily="2" charset="2"/>
              </a:rPr>
              <a:t> 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COO </a:t>
            </a:r>
            <a:r>
              <a:rPr lang="ar-SA" sz="3111" baseline="30000" dirty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3111" baseline="300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  <a:sym typeface="Wingdings" panose="05000000000000000000" pitchFamily="2" charset="2"/>
              </a:rPr>
              <a:t>).</a:t>
            </a:r>
            <a:endParaRPr lang="en-US" sz="3111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3111" dirty="0">
              <a:latin typeface="Arabic Typesetting" pitchFamily="66" charset="-78"/>
              <a:cs typeface="Arabic Typesetting" pitchFamily="66" charset="-78"/>
            </a:endParaRPr>
          </a:p>
          <a:p>
            <a:pPr marL="507995" indent="-507995">
              <a:buFont typeface="Wingdings" pitchFamily="2" charset="2"/>
              <a:buChar char="§"/>
            </a:pP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Also presence of amino group NH2 which is enable to </a:t>
            </a:r>
            <a:r>
              <a:rPr lang="en-US" sz="3111" b="1" dirty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accept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 this proton(H</a:t>
            </a:r>
            <a:r>
              <a:rPr lang="en-US" sz="3111" baseline="30000" dirty="0">
                <a:latin typeface="Arabic Typesetting" pitchFamily="66" charset="-78"/>
                <a:cs typeface="Arabic Typesetting" pitchFamily="66" charset="-78"/>
              </a:rPr>
              <a:t>+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) and convert into NH3</a:t>
            </a:r>
            <a:r>
              <a:rPr lang="en-US" sz="3111" baseline="30000" dirty="0">
                <a:latin typeface="Arabic Typesetting" pitchFamily="66" charset="-78"/>
                <a:cs typeface="Arabic Typesetting" pitchFamily="66" charset="-78"/>
              </a:rPr>
              <a:t>+</a:t>
            </a:r>
            <a:r>
              <a:rPr lang="en-US" sz="3111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(NH2 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  <a:sym typeface="Wingdings" panose="05000000000000000000" pitchFamily="2" charset="2"/>
              </a:rPr>
              <a:t> 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NH3</a:t>
            </a:r>
            <a:r>
              <a:rPr lang="en-US" sz="3111" baseline="30000" dirty="0">
                <a:latin typeface="Arabic Typesetting" pitchFamily="66" charset="-78"/>
                <a:cs typeface="Arabic Typesetting" pitchFamily="66" charset="-78"/>
              </a:rPr>
              <a:t>+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  <a:sym typeface="Wingdings" panose="05000000000000000000" pitchFamily="2" charset="2"/>
              </a:rPr>
              <a:t> ).</a:t>
            </a:r>
            <a:endParaRPr lang="ar-SA" sz="3111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074" name="Picture 2" descr="http://www.austincc.edu/apreview/NursingPics/FluidPics/Pictur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5291667"/>
            <a:ext cx="7590714" cy="17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7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287"/>
            <a:ext cx="9406102" cy="22451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مستطيل 2"/>
          <p:cNvSpPr/>
          <p:nvPr/>
        </p:nvSpPr>
        <p:spPr>
          <a:xfrm>
            <a:off x="3846634" y="2478288"/>
            <a:ext cx="4498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2000" b="1" dirty="0"/>
              <a:t>Amino acids are amphoteric Compounds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711200" y="3344333"/>
            <a:ext cx="10769600" cy="214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000" dirty="0"/>
          </a:p>
          <a:p>
            <a:endParaRPr lang="ar-SA" sz="2000" dirty="0"/>
          </a:p>
          <a:p>
            <a:r>
              <a:rPr lang="en-US" sz="3111" b="1" dirty="0">
                <a:latin typeface="Arabic Typesetting" pitchFamily="66" charset="-78"/>
                <a:cs typeface="Arabic Typesetting" pitchFamily="66" charset="-78"/>
              </a:rPr>
              <a:t>Amphoteric 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properties of amino acids due to the presence of their ionizable α-amino and α-carboxylic group can act sometimes as acids and  sometimes as bases </a:t>
            </a:r>
            <a:r>
              <a:rPr lang="en-US" sz="3111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depending on the pH of their media 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137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-42333"/>
            <a:ext cx="10871200" cy="388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0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2- Isoelectric point (PI):</a:t>
            </a:r>
          </a:p>
          <a:p>
            <a:endParaRPr lang="en-US" sz="3111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It is the pH value at which concentration of anionic and cationic groups are equal (i.e. the net charge of this molecule equals </a:t>
            </a:r>
            <a:r>
              <a:rPr lang="en-US" sz="311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zero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).</a:t>
            </a:r>
          </a:p>
          <a:p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It</a:t>
            </a:r>
            <a:r>
              <a:rPr lang="en-US" sz="3111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is known as a point at which the molecule does not move to either cathode or anode if it is put in electric field and its </a:t>
            </a:r>
            <a:r>
              <a:rPr lang="en-US" sz="311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solubility is minimum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 so it is </a:t>
            </a:r>
            <a:r>
              <a:rPr lang="en-US" sz="3111" u="sng" dirty="0">
                <a:latin typeface="Arabic Typesetting" pitchFamily="66" charset="-78"/>
                <a:cs typeface="Arabic Typesetting" pitchFamily="66" charset="-78"/>
              </a:rPr>
              <a:t>possible to precipitate at this point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r>
              <a:rPr lang="en-US" sz="3111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Each amino acid have a different PI </a:t>
            </a:r>
            <a:endParaRPr lang="ar-SA" sz="3111" dirty="0">
              <a:solidFill>
                <a:schemeClr val="accent3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Picture 5" descr="http://www.foodnetworksolution.com/uploaded/Zwitterio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4704043"/>
            <a:ext cx="6320013" cy="197277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7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-42333"/>
            <a:ext cx="10464800" cy="306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sz="20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3-Optical Activity :</a:t>
            </a:r>
          </a:p>
          <a:p>
            <a:endParaRPr lang="ar-SA" sz="4000" b="1" dirty="0">
              <a:solidFill>
                <a:schemeClr val="accent6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Amino acids are able to rotate polarized light either to the left (livo) L- a.a or to the right (dextro) D- a.a , since they have an </a:t>
            </a:r>
            <a:r>
              <a:rPr lang="en-US" sz="3111" b="1" dirty="0">
                <a:solidFill>
                  <a:schemeClr val="accent3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asymmetric C 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atom (a carbon atom linked to 4 different groups), </a:t>
            </a:r>
            <a:r>
              <a:rPr lang="en-US" sz="3111" dirty="0">
                <a:solidFill>
                  <a:schemeClr val="accent6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except glycine </a:t>
            </a:r>
            <a:r>
              <a:rPr lang="en-US" sz="3111" dirty="0">
                <a:latin typeface="Arabic Typesetting" pitchFamily="66" charset="-78"/>
                <a:cs typeface="Arabic Typesetting" pitchFamily="66" charset="-78"/>
              </a:rPr>
              <a:t>which lacks asymmetric C atom (has 2 H+ on α-C) . </a:t>
            </a:r>
            <a:endParaRPr lang="ar-SA" sz="311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4868333"/>
            <a:ext cx="4228781" cy="149870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137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4996</TotalTime>
  <Words>1359</Words>
  <Application>Microsoft Office PowerPoint</Application>
  <PresentationFormat>Widescreen</PresentationFormat>
  <Paragraphs>228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Aparajita</vt:lpstr>
      <vt:lpstr>Arabic Typesetting</vt:lpstr>
      <vt:lpstr>Arial</vt:lpstr>
      <vt:lpstr>Book Antiqua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nourah khalid</cp:lastModifiedBy>
  <cp:revision>99</cp:revision>
  <dcterms:created xsi:type="dcterms:W3CDTF">2006-08-16T00:00:00Z</dcterms:created>
  <dcterms:modified xsi:type="dcterms:W3CDTF">2018-01-29T07:47:10Z</dcterms:modified>
</cp:coreProperties>
</file>