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4"/>
  </p:sldMasterIdLst>
  <p:notesMasterIdLst>
    <p:notesMasterId r:id="rId26"/>
  </p:notesMasterIdLst>
  <p:sldIdLst>
    <p:sldId id="270" r:id="rId5"/>
    <p:sldId id="272" r:id="rId6"/>
    <p:sldId id="273" r:id="rId7"/>
    <p:sldId id="256" r:id="rId8"/>
    <p:sldId id="258" r:id="rId9"/>
    <p:sldId id="259" r:id="rId10"/>
    <p:sldId id="260" r:id="rId11"/>
    <p:sldId id="261" r:id="rId12"/>
    <p:sldId id="262" r:id="rId13"/>
    <p:sldId id="275" r:id="rId14"/>
    <p:sldId id="276" r:id="rId15"/>
    <p:sldId id="277" r:id="rId16"/>
    <p:sldId id="263" r:id="rId17"/>
    <p:sldId id="264" r:id="rId18"/>
    <p:sldId id="265" r:id="rId19"/>
    <p:sldId id="267" r:id="rId20"/>
    <p:sldId id="269" r:id="rId21"/>
    <p:sldId id="278" r:id="rId22"/>
    <p:sldId id="280" r:id="rId23"/>
    <p:sldId id="274" r:id="rId24"/>
    <p:sldId id="279" r:id="rId25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92" d="100"/>
          <a:sy n="92" d="100"/>
        </p:scale>
        <p:origin x="-75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3BB37FE-8B6C-4517-9C30-19D4A01EA6FD}" type="datetimeFigureOut">
              <a:rPr lang="ar-SA" smtClean="0"/>
              <a:pPr/>
              <a:t>30/12/1439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919C4C3-C6F0-47CA-9FD3-76E201BAFBE9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40359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fld id="{B7C5F640-2D0A-4F8F-9DA5-359052C75797}" type="datetime1">
              <a:rPr lang="ar-SA" smtClean="0"/>
              <a:t>30/12/1439</a:t>
            </a:fld>
            <a:endParaRPr lang="ar-SA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fld id="{1BB31D5E-2C1F-4865-92DA-4327F3C77861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B77AB-74C1-4830-9C9C-13F8B61955FC}" type="datetime1">
              <a:rPr lang="ar-SA" smtClean="0"/>
              <a:t>30/12/1439</a:t>
            </a:fld>
            <a:endParaRPr lang="ar-SA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B31D5E-2C1F-4865-92DA-4327F3C77861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E041E-6D7D-4885-A24D-08E3C01891A3}" type="datetime1">
              <a:rPr lang="ar-SA" smtClean="0"/>
              <a:t>30/12/1439</a:t>
            </a:fld>
            <a:endParaRPr lang="ar-SA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B31D5E-2C1F-4865-92DA-4327F3C77861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95887-3424-4608-BE87-531359549643}" type="datetime1">
              <a:rPr lang="ar-SA" smtClean="0"/>
              <a:t>30/12/1439</a:t>
            </a:fld>
            <a:endParaRPr lang="ar-SA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B31D5E-2C1F-4865-92DA-4327F3C77861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fld id="{BF4A7474-475E-4BB1-90CA-F01DD49FA25A}" type="datetime1">
              <a:rPr lang="ar-SA" smtClean="0"/>
              <a:t>30/12/1439</a:t>
            </a:fld>
            <a:endParaRPr lang="ar-SA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fld id="{1BB31D5E-2C1F-4865-92DA-4327F3C77861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endParaRPr lang="ar-SA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241E3-4872-475D-A546-C481855C877A}" type="datetime1">
              <a:rPr lang="ar-SA" smtClean="0"/>
              <a:t>30/12/1439</a:t>
            </a:fld>
            <a:endParaRPr lang="ar-SA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B31D5E-2C1F-4865-92DA-4327F3C77861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C9410-9A58-4404-9BBF-78C37C20F3BE}" type="datetime1">
              <a:rPr lang="ar-SA" smtClean="0"/>
              <a:t>30/12/1439</a:t>
            </a:fld>
            <a:endParaRPr lang="ar-SA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B31D5E-2C1F-4865-92DA-4327F3C77861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FA70E-E346-4687-8B89-5FC85F615A36}" type="datetime1">
              <a:rPr lang="ar-SA" smtClean="0"/>
              <a:t>30/12/1439</a:t>
            </a:fld>
            <a:endParaRPr lang="ar-S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B31D5E-2C1F-4865-92DA-4327F3C77861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D1619-5ECA-40C7-BA55-812A5782774C}" type="datetime1">
              <a:rPr lang="ar-SA" smtClean="0"/>
              <a:t>30/12/1439</a:t>
            </a:fld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B31D5E-2C1F-4865-92DA-4327F3C77861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86E2C-9F8D-4BE2-B770-B4A240C88AB0}" type="datetime1">
              <a:rPr lang="ar-SA" smtClean="0"/>
              <a:t>30/12/1439</a:t>
            </a:fld>
            <a:endParaRPr lang="ar-SA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B31D5E-2C1F-4865-92DA-4327F3C77861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31629-6BF2-4C69-92E7-4E6E28A7A5C0}" type="datetime1">
              <a:rPr lang="ar-SA" smtClean="0"/>
              <a:t>30/12/1439</a:t>
            </a:fld>
            <a:endParaRPr lang="ar-SA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B31D5E-2C1F-4865-92DA-4327F3C77861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BB31D5E-2C1F-4865-92DA-4327F3C77861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0CFBFAD-0156-4303-AE8E-00B336A49FE0}" type="datetime1">
              <a:rPr lang="ar-SA" smtClean="0"/>
              <a:t>30/12/1439</a:t>
            </a:fld>
            <a:endParaRPr lang="ar-S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tc.ksu.edu.sa/en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etc.ksu.edu.sa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9632" y="3573016"/>
            <a:ext cx="5040560" cy="2133600"/>
          </a:xfrm>
        </p:spPr>
        <p:txBody>
          <a:bodyPr/>
          <a:lstStyle/>
          <a:p>
            <a:pPr algn="ctr"/>
            <a:r>
              <a:rPr lang="en-US" cap="none" dirty="0" smtClean="0"/>
              <a:t>Creating Your First C Program</a:t>
            </a:r>
          </a:p>
          <a:p>
            <a:pPr algn="ctr"/>
            <a:r>
              <a:rPr lang="en-US" cap="none" dirty="0" smtClean="0"/>
              <a:t> Using Visual Studio 2010</a:t>
            </a:r>
            <a:endParaRPr lang="ar-SA" cap="non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1124744"/>
            <a:ext cx="3962400" cy="2133600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1101csc</a:t>
            </a:r>
            <a:endParaRPr lang="ar-SA" sz="6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27" y="171255"/>
            <a:ext cx="5457825" cy="5690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665339" y="1628800"/>
            <a:ext cx="1080120" cy="36004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3923928" y="3212976"/>
            <a:ext cx="576064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1835696" y="1700808"/>
            <a:ext cx="576064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366495" y="1315422"/>
            <a:ext cx="17075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1 -Right click</a:t>
            </a:r>
            <a:endParaRPr lang="ar-SA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636912"/>
            <a:ext cx="3114675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4211960" y="2819541"/>
            <a:ext cx="3289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</a:t>
            </a:r>
            <a:endParaRPr lang="ar-SA" dirty="0"/>
          </a:p>
        </p:txBody>
      </p:sp>
      <p:sp>
        <p:nvSpPr>
          <p:cNvPr id="13" name="Rectangle 12"/>
          <p:cNvSpPr/>
          <p:nvPr/>
        </p:nvSpPr>
        <p:spPr>
          <a:xfrm>
            <a:off x="5218468" y="2260654"/>
            <a:ext cx="34820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3 change the extension to .C</a:t>
            </a:r>
            <a:endParaRPr lang="ar-SA" dirty="0"/>
          </a:p>
        </p:txBody>
      </p:sp>
      <p:sp>
        <p:nvSpPr>
          <p:cNvPr id="14" name="Rectangle 13"/>
          <p:cNvSpPr/>
          <p:nvPr/>
        </p:nvSpPr>
        <p:spPr>
          <a:xfrm>
            <a:off x="6228184" y="404664"/>
            <a:ext cx="23487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Other way to do it </a:t>
            </a:r>
            <a:endParaRPr lang="ar-SA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7649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68540"/>
            <a:ext cx="8837684" cy="5807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3131840" y="5661248"/>
            <a:ext cx="1080120" cy="36004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Rounded Rectangle 4"/>
          <p:cNvSpPr/>
          <p:nvPr/>
        </p:nvSpPr>
        <p:spPr>
          <a:xfrm>
            <a:off x="102359" y="908720"/>
            <a:ext cx="1080120" cy="36004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Rectangle 5"/>
          <p:cNvSpPr/>
          <p:nvPr/>
        </p:nvSpPr>
        <p:spPr>
          <a:xfrm>
            <a:off x="2051720" y="2132856"/>
            <a:ext cx="57422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The most important 3 windows in the interface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734980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Rectangle 2"/>
          <p:cNvSpPr/>
          <p:nvPr/>
        </p:nvSpPr>
        <p:spPr>
          <a:xfrm>
            <a:off x="1547664" y="332656"/>
            <a:ext cx="5166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altLang="ar-SA" b="1" dirty="0">
                <a:solidFill>
                  <a:srgbClr val="0070C0"/>
                </a:solidFill>
                <a:latin typeface="Times New Roman" pitchFamily="18" charset="0"/>
              </a:rPr>
              <a:t>If it’s not shown in the IDE</a:t>
            </a:r>
            <a:r>
              <a:rPr lang="en-US" altLang="ar-SA" b="1" dirty="0" smtClean="0">
                <a:solidFill>
                  <a:srgbClr val="0070C0"/>
                </a:solidFill>
                <a:latin typeface="Times New Roman" pitchFamily="18" charset="0"/>
              </a:rPr>
              <a:t>,  </a:t>
            </a:r>
            <a:r>
              <a:rPr lang="en-US" altLang="ar-SA" b="1" dirty="0">
                <a:solidFill>
                  <a:srgbClr val="0070C0"/>
                </a:solidFill>
                <a:latin typeface="Times New Roman" pitchFamily="18" charset="0"/>
              </a:rPr>
              <a:t>select </a:t>
            </a:r>
            <a:r>
              <a:rPr lang="en-US" altLang="ar-SA" b="1" dirty="0" smtClean="0">
                <a:solidFill>
                  <a:srgbClr val="0070C0"/>
                </a:solidFill>
                <a:latin typeface="Arial" pitchFamily="34" charset="0"/>
              </a:rPr>
              <a:t>View menu</a:t>
            </a:r>
            <a:endParaRPr lang="en-US" altLang="ar-SA" b="1" i="1" dirty="0">
              <a:solidFill>
                <a:srgbClr val="0070C0"/>
              </a:solidFill>
              <a:latin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091"/>
          <a:stretch/>
        </p:blipFill>
        <p:spPr bwMode="auto">
          <a:xfrm>
            <a:off x="1071563" y="676092"/>
            <a:ext cx="7000875" cy="5735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4355976" y="1484784"/>
            <a:ext cx="648072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4355976" y="2996952"/>
            <a:ext cx="648072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4336740" y="3225552"/>
            <a:ext cx="648072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19762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5" name="Rectangle 4"/>
          <p:cNvSpPr/>
          <p:nvPr/>
        </p:nvSpPr>
        <p:spPr>
          <a:xfrm>
            <a:off x="24755" y="61183"/>
            <a:ext cx="192552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 a 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small </a:t>
            </a:r>
          </a:p>
          <a:p>
            <a:pPr algn="l" rtl="0"/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printing program</a:t>
            </a:r>
          </a:p>
          <a:p>
            <a:pPr algn="l" rtl="0"/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shown</a:t>
            </a:r>
            <a:endParaRPr lang="ar-SA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61718"/>
            <a:ext cx="5839371" cy="6796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1" y="44624"/>
            <a:ext cx="6636149" cy="62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3275856" y="2060848"/>
            <a:ext cx="648072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SA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1513725" y="260648"/>
            <a:ext cx="648072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932040" y="2924944"/>
            <a:ext cx="27754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check your code syntax</a:t>
            </a:r>
            <a:endParaRPr lang="ar-S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648"/>
            <a:ext cx="6208002" cy="6112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H="1">
            <a:off x="3779912" y="4077072"/>
            <a:ext cx="1080120" cy="28803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4788024" y="5661248"/>
            <a:ext cx="540060" cy="28803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6205792" cy="4869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H="1" flipV="1">
            <a:off x="1943708" y="476672"/>
            <a:ext cx="648072" cy="7200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 flipV="1">
            <a:off x="3563888" y="980728"/>
            <a:ext cx="648072" cy="7200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008" y="2492896"/>
            <a:ext cx="2314575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163" y="2509838"/>
            <a:ext cx="6543675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45" y="344503"/>
            <a:ext cx="6257925" cy="376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182479" y="2636912"/>
            <a:ext cx="1080120" cy="36004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Rounded Rectangular Callout 3"/>
          <p:cNvSpPr/>
          <p:nvPr/>
        </p:nvSpPr>
        <p:spPr>
          <a:xfrm>
            <a:off x="2987824" y="2348880"/>
            <a:ext cx="4248472" cy="629745"/>
          </a:xfrm>
          <a:prstGeom prst="wedgeRoundRectCallout">
            <a:avLst>
              <a:gd name="adj1" fmla="val -67423"/>
              <a:gd name="adj2" fmla="val 9662"/>
              <a:gd name="adj3" fmla="val 16667"/>
            </a:avLst>
          </a:prstGeom>
          <a:noFill/>
          <a:ln>
            <a:gradFill>
              <a:gsLst>
                <a:gs pos="0">
                  <a:schemeClr val="tx1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If </a:t>
            </a:r>
            <a:r>
              <a:rPr lang="en-US" u="sng" dirty="0" smtClean="0">
                <a:solidFill>
                  <a:srgbClr val="0070C0"/>
                </a:solidFill>
              </a:rPr>
              <a:t>your </a:t>
            </a:r>
            <a:r>
              <a:rPr lang="en-US" u="sng" dirty="0">
                <a:solidFill>
                  <a:srgbClr val="0070C0"/>
                </a:solidFill>
              </a:rPr>
              <a:t>code contains syntax errors it will be underlined in </a:t>
            </a:r>
            <a:r>
              <a:rPr lang="en-US" u="sng" dirty="0" smtClean="0">
                <a:solidFill>
                  <a:srgbClr val="0070C0"/>
                </a:solidFill>
              </a:rPr>
              <a:t>red</a:t>
            </a:r>
            <a:endParaRPr lang="en-US" u="sng" dirty="0">
              <a:solidFill>
                <a:srgbClr val="0070C0"/>
              </a:solidFill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24"/>
          <a:stretch/>
        </p:blipFill>
        <p:spPr bwMode="auto">
          <a:xfrm>
            <a:off x="156545" y="3140968"/>
            <a:ext cx="4543425" cy="326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V="1">
            <a:off x="2627784" y="4963794"/>
            <a:ext cx="0" cy="4320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3131840" y="5877272"/>
            <a:ext cx="1080120" cy="36004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217849"/>
            <a:ext cx="3949965" cy="3189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 flipV="1">
            <a:off x="5796136" y="4342040"/>
            <a:ext cx="0" cy="4320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8676456" y="4283077"/>
            <a:ext cx="0" cy="4320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7092280" y="6021186"/>
            <a:ext cx="1080120" cy="36004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005938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4756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Display Line </a:t>
            </a:r>
            <a:b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Numbers</a:t>
            </a:r>
            <a:b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in the Editor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" y="937363"/>
            <a:ext cx="1552575" cy="27146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244" y="11360"/>
            <a:ext cx="3946556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1907704" y="188640"/>
            <a:ext cx="432048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053083" y="5301208"/>
            <a:ext cx="504056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536"/>
          <a:stretch/>
        </p:blipFill>
        <p:spPr bwMode="auto">
          <a:xfrm>
            <a:off x="3707904" y="1844824"/>
            <a:ext cx="5200600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 flipH="1">
            <a:off x="4860032" y="2924944"/>
            <a:ext cx="432048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5292080" y="3501008"/>
            <a:ext cx="432048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6173260" y="4869160"/>
            <a:ext cx="504056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7122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90" y="1556792"/>
            <a:ext cx="8388424" cy="509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8" name="TextBox 7"/>
          <p:cNvSpPr txBox="1"/>
          <p:nvPr/>
        </p:nvSpPr>
        <p:spPr>
          <a:xfrm>
            <a:off x="323528" y="694437"/>
            <a:ext cx="8064896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b="1" dirty="0" smtClean="0">
                <a:solidFill>
                  <a:srgbClr val="FF0000"/>
                </a:solidFill>
              </a:rPr>
              <a:t>1-</a:t>
            </a:r>
            <a:r>
              <a:rPr lang="en-US" dirty="0" smtClean="0"/>
              <a:t>Open your internet explorer then type the address of  </a:t>
            </a:r>
            <a:r>
              <a:rPr lang="en-US" dirty="0" smtClean="0"/>
              <a:t>the(</a:t>
            </a:r>
            <a:r>
              <a:rPr lang="en-US" b="1" dirty="0">
                <a:hlinkClick r:id="rId3"/>
              </a:rPr>
              <a:t>e-Transactions &amp; </a:t>
            </a:r>
            <a:r>
              <a:rPr lang="en-US" b="1" dirty="0" smtClean="0">
                <a:hlinkClick r:id="rId3"/>
              </a:rPr>
              <a:t>Communications</a:t>
            </a:r>
            <a:r>
              <a:rPr lang="en-US" dirty="0"/>
              <a:t>) </a:t>
            </a:r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etc.ksu.edu.sa</a:t>
            </a:r>
            <a:endParaRPr lang="en-US" dirty="0" smtClean="0"/>
          </a:p>
          <a:p>
            <a:pPr algn="l" rtl="0"/>
            <a:r>
              <a:rPr lang="en-US" dirty="0" smtClean="0"/>
              <a:t> </a:t>
            </a:r>
            <a:r>
              <a:rPr lang="en-US" dirty="0" smtClean="0"/>
              <a:t>in the address bar then press </a:t>
            </a:r>
            <a:r>
              <a:rPr lang="en-US" b="1" dirty="0" smtClean="0"/>
              <a:t>Enter</a:t>
            </a:r>
            <a:endParaRPr lang="ar-SA" b="1" dirty="0"/>
          </a:p>
        </p:txBody>
      </p:sp>
      <p:sp>
        <p:nvSpPr>
          <p:cNvPr id="14" name="Rectangle 13"/>
          <p:cNvSpPr/>
          <p:nvPr/>
        </p:nvSpPr>
        <p:spPr>
          <a:xfrm>
            <a:off x="6395800" y="2492896"/>
            <a:ext cx="9252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2-</a:t>
            </a:r>
            <a:r>
              <a:rPr lang="en-US" dirty="0" smtClean="0"/>
              <a:t>Click</a:t>
            </a:r>
            <a:endParaRPr lang="ar-SA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6588224" y="2924944"/>
            <a:ext cx="540407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70256" y="199506"/>
            <a:ext cx="850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dirty="0">
                <a:solidFill>
                  <a:srgbClr val="FF0000"/>
                </a:solidFill>
              </a:rPr>
              <a:t>(1)Download and Install Microsoft Visual Studio 2010 on your PC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96136" y="2924944"/>
            <a:ext cx="792088" cy="36004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Rounded Rectangle 16"/>
          <p:cNvSpPr/>
          <p:nvPr/>
        </p:nvSpPr>
        <p:spPr>
          <a:xfrm>
            <a:off x="1763688" y="1585958"/>
            <a:ext cx="1080120" cy="36004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780928"/>
            <a:ext cx="5362575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836712"/>
            <a:ext cx="455295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395536" y="332656"/>
            <a:ext cx="6912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u="sng" dirty="0">
                <a:solidFill>
                  <a:schemeClr val="accent5">
                    <a:lumMod val="75000"/>
                  </a:schemeClr>
                </a:solidFill>
              </a:rPr>
              <a:t>a common mistake you could face it when you build your program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760899" y="1722451"/>
            <a:ext cx="1080120" cy="36004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14"/>
          <a:stretch/>
        </p:blipFill>
        <p:spPr bwMode="auto">
          <a:xfrm>
            <a:off x="33358" y="1"/>
            <a:ext cx="4238625" cy="270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>
            <a:off x="539552" y="260648"/>
            <a:ext cx="475114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539552" y="2564904"/>
            <a:ext cx="475114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051" y="2233475"/>
            <a:ext cx="6513417" cy="462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2267744" y="3212976"/>
            <a:ext cx="475114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392776" y="3861048"/>
            <a:ext cx="475114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630333" y="4005064"/>
            <a:ext cx="475114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7524328" y="3356992"/>
            <a:ext cx="605006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139952" y="4224586"/>
            <a:ext cx="4572000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pPr algn="l" rtl="0"/>
            <a:r>
              <a:rPr lang="en-US" dirty="0">
                <a:solidFill>
                  <a:srgbClr val="FF0000"/>
                </a:solidFill>
              </a:rPr>
              <a:t>change the incremental linking value from yes to no or vice versa</a:t>
            </a:r>
          </a:p>
        </p:txBody>
      </p:sp>
    </p:spTree>
    <p:extLst>
      <p:ext uri="{BB962C8B-B14F-4D97-AF65-F5344CB8AC3E}">
        <p14:creationId xmlns:p14="http://schemas.microsoft.com/office/powerpoint/2010/main" val="153618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672"/>
          <a:stretch/>
        </p:blipFill>
        <p:spPr bwMode="auto">
          <a:xfrm>
            <a:off x="2499481" y="70723"/>
            <a:ext cx="5679646" cy="3586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8" name="TextBox 7"/>
          <p:cNvSpPr txBox="1"/>
          <p:nvPr/>
        </p:nvSpPr>
        <p:spPr>
          <a:xfrm>
            <a:off x="893377" y="1908260"/>
            <a:ext cx="129614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b="1" dirty="0" smtClean="0">
                <a:solidFill>
                  <a:srgbClr val="FF0000"/>
                </a:solidFill>
              </a:rPr>
              <a:t>3-</a:t>
            </a:r>
            <a:r>
              <a:rPr lang="en-US" dirty="0" smtClean="0"/>
              <a:t>Click on</a:t>
            </a:r>
            <a:endParaRPr lang="ar-SA" b="1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051720" y="2420888"/>
            <a:ext cx="360040" cy="54006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2411760" y="2492896"/>
            <a:ext cx="792088" cy="93610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Rectangle 13"/>
          <p:cNvSpPr/>
          <p:nvPr/>
        </p:nvSpPr>
        <p:spPr>
          <a:xfrm>
            <a:off x="323381" y="4941168"/>
            <a:ext cx="8064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b="1" dirty="0" smtClean="0">
                <a:solidFill>
                  <a:srgbClr val="FF0000"/>
                </a:solidFill>
              </a:rPr>
              <a:t>4-</a:t>
            </a:r>
            <a:r>
              <a:rPr lang="en-US" dirty="0" smtClean="0"/>
              <a:t>After being downloaded on your PC, click on the installation icon then follow the wizard</a:t>
            </a:r>
            <a:endParaRPr lang="ar-SA" dirty="0"/>
          </a:p>
        </p:txBody>
      </p:sp>
      <p:sp>
        <p:nvSpPr>
          <p:cNvPr id="2" name="Rectangle 1"/>
          <p:cNvSpPr/>
          <p:nvPr/>
        </p:nvSpPr>
        <p:spPr>
          <a:xfrm>
            <a:off x="902893" y="3645024"/>
            <a:ext cx="74855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altLang="ar-SA" dirty="0">
                <a:solidFill>
                  <a:srgbClr val="0000FF"/>
                </a:solidFill>
                <a:latin typeface="Times New Roman" pitchFamily="18" charset="0"/>
              </a:rPr>
              <a:t>Visual Studio</a:t>
            </a:r>
            <a:r>
              <a:rPr lang="en-US" altLang="ar-SA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ar-SA" dirty="0">
                <a:solidFill>
                  <a:srgbClr val="0000FF"/>
                </a:solidFill>
                <a:latin typeface="Times New Roman" pitchFamily="18" charset="0"/>
              </a:rPr>
              <a:t>2010</a:t>
            </a:r>
            <a:r>
              <a:rPr lang="en-US" altLang="ar-SA" dirty="0">
                <a:solidFill>
                  <a:srgbClr val="000000"/>
                </a:solidFill>
                <a:latin typeface="Times New Roman" pitchFamily="18" charset="0"/>
              </a:rPr>
              <a:t> is Microsoft’s Integrated Development Environment (IDE) for creating, running and debugging programs (also called </a:t>
            </a:r>
            <a:r>
              <a:rPr lang="en-US" altLang="ar-SA" dirty="0">
                <a:solidFill>
                  <a:srgbClr val="0000FF"/>
                </a:solidFill>
                <a:latin typeface="Times New Roman" pitchFamily="18" charset="0"/>
              </a:rPr>
              <a:t>applications</a:t>
            </a:r>
            <a:r>
              <a:rPr lang="en-US" altLang="ar-SA" dirty="0">
                <a:solidFill>
                  <a:srgbClr val="000000"/>
                </a:solidFill>
                <a:latin typeface="Times New Roman" pitchFamily="18" charset="0"/>
              </a:rPr>
              <a:t>) written in various .NET programming languages.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4139952" y="620688"/>
            <a:ext cx="864096" cy="4320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TextBox 4"/>
          <p:cNvSpPr txBox="1"/>
          <p:nvPr/>
        </p:nvSpPr>
        <p:spPr>
          <a:xfrm>
            <a:off x="7164288" y="1058369"/>
            <a:ext cx="1872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dirty="0">
                <a:solidFill>
                  <a:srgbClr val="FF0000"/>
                </a:solidFill>
              </a:rPr>
              <a:t>(2)Getting Start With Microsoft Visual Studio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Arrow Connector 3"/>
          <p:cNvCxnSpPr/>
          <p:nvPr/>
        </p:nvCxnSpPr>
        <p:spPr>
          <a:xfrm flipV="1">
            <a:off x="1115616" y="1628800"/>
            <a:ext cx="432048" cy="21602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 flipV="1">
            <a:off x="4211960" y="1556792"/>
            <a:ext cx="288032" cy="4320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2915816" y="4725144"/>
            <a:ext cx="432048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3635896" y="4941168"/>
            <a:ext cx="576064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6876256" y="5733256"/>
            <a:ext cx="0" cy="28803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Arrow Connector 3"/>
          <p:cNvCxnSpPr/>
          <p:nvPr/>
        </p:nvCxnSpPr>
        <p:spPr>
          <a:xfrm>
            <a:off x="5004048" y="4869160"/>
            <a:ext cx="216024" cy="36004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Arrow Connector 3"/>
          <p:cNvCxnSpPr/>
          <p:nvPr/>
        </p:nvCxnSpPr>
        <p:spPr>
          <a:xfrm flipH="1">
            <a:off x="4572000" y="3140968"/>
            <a:ext cx="432048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5292080" y="4869160"/>
            <a:ext cx="432048" cy="28803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Arrow Connector 3"/>
          <p:cNvCxnSpPr/>
          <p:nvPr/>
        </p:nvCxnSpPr>
        <p:spPr>
          <a:xfrm flipV="1">
            <a:off x="395536" y="2132856"/>
            <a:ext cx="288032" cy="28803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Rounded Rectangle 5"/>
          <p:cNvSpPr/>
          <p:nvPr/>
        </p:nvSpPr>
        <p:spPr>
          <a:xfrm>
            <a:off x="143508" y="548680"/>
            <a:ext cx="1080120" cy="36004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" t="11303" r="1248" b="7561"/>
          <a:stretch/>
        </p:blipFill>
        <p:spPr bwMode="auto">
          <a:xfrm>
            <a:off x="318972" y="476672"/>
            <a:ext cx="7209911" cy="4277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H="1">
            <a:off x="4088842" y="1196752"/>
            <a:ext cx="648072" cy="21602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3167844" y="4293096"/>
            <a:ext cx="504056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6660232" y="4078188"/>
            <a:ext cx="0" cy="4320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1" name="Rectangle 10"/>
          <p:cNvSpPr/>
          <p:nvPr/>
        </p:nvSpPr>
        <p:spPr>
          <a:xfrm>
            <a:off x="1467949" y="4785874"/>
            <a:ext cx="480131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dirty="0" smtClean="0">
                <a:solidFill>
                  <a:srgbClr val="FF0000"/>
                </a:solidFill>
              </a:rPr>
              <a:t>change </a:t>
            </a:r>
            <a:r>
              <a:rPr lang="en-US" dirty="0">
                <a:solidFill>
                  <a:srgbClr val="FF0000"/>
                </a:solidFill>
              </a:rPr>
              <a:t>extension to .</a:t>
            </a:r>
            <a:r>
              <a:rPr lang="en-US" b="1" dirty="0">
                <a:solidFill>
                  <a:srgbClr val="FF0000"/>
                </a:solidFill>
              </a:rPr>
              <a:t>C, </a:t>
            </a:r>
            <a:endParaRPr lang="en-US" b="1" dirty="0" smtClean="0">
              <a:solidFill>
                <a:srgbClr val="FF0000"/>
              </a:solidFill>
            </a:endParaRPr>
          </a:p>
          <a:p>
            <a:pPr algn="l" rtl="0"/>
            <a:r>
              <a:rPr lang="en-US" dirty="0" smtClean="0">
                <a:solidFill>
                  <a:srgbClr val="FF0000"/>
                </a:solidFill>
              </a:rPr>
              <a:t>default </a:t>
            </a:r>
            <a:r>
              <a:rPr lang="en-US" dirty="0">
                <a:solidFill>
                  <a:srgbClr val="FF0000"/>
                </a:solidFill>
              </a:rPr>
              <a:t>is </a:t>
            </a:r>
            <a:r>
              <a:rPr lang="en-US" b="1" dirty="0">
                <a:solidFill>
                  <a:srgbClr val="FF0000"/>
                </a:solidFill>
              </a:rPr>
              <a:t>.CPP. </a:t>
            </a:r>
            <a:endParaRPr lang="en-US" b="1" dirty="0" smtClean="0">
              <a:solidFill>
                <a:srgbClr val="FF0000"/>
              </a:solidFill>
            </a:endParaRPr>
          </a:p>
          <a:p>
            <a:pPr algn="l" rtl="0"/>
            <a:r>
              <a:rPr lang="en-US" dirty="0" smtClean="0">
                <a:solidFill>
                  <a:srgbClr val="FF0000"/>
                </a:solidFill>
              </a:rPr>
              <a:t>To </a:t>
            </a:r>
            <a:r>
              <a:rPr lang="en-US" dirty="0">
                <a:solidFill>
                  <a:srgbClr val="FF0000"/>
                </a:solidFill>
              </a:rPr>
              <a:t>work with C language program source file </a:t>
            </a:r>
            <a:endParaRPr lang="en-US" dirty="0" smtClean="0">
              <a:solidFill>
                <a:srgbClr val="FF0000"/>
              </a:solidFill>
            </a:endParaRPr>
          </a:p>
          <a:p>
            <a:pPr algn="l" rtl="0"/>
            <a:r>
              <a:rPr lang="en-US" dirty="0" smtClean="0">
                <a:solidFill>
                  <a:srgbClr val="FF0000"/>
                </a:solidFill>
              </a:rPr>
              <a:t>The name </a:t>
            </a:r>
            <a:r>
              <a:rPr lang="en-US" dirty="0">
                <a:solidFill>
                  <a:srgbClr val="FF0000"/>
                </a:solidFill>
              </a:rPr>
              <a:t>should be with extension </a:t>
            </a:r>
            <a:r>
              <a:rPr lang="en-US" b="1" dirty="0">
                <a:solidFill>
                  <a:srgbClr val="FF0000"/>
                </a:solidFill>
              </a:rPr>
              <a:t>.C.</a:t>
            </a:r>
            <a:r>
              <a:rPr lang="en-US" dirty="0">
                <a:solidFill>
                  <a:srgbClr val="FF0000"/>
                </a:solidFill>
              </a:rPr>
              <a:t> </a:t>
            </a:r>
            <a:endParaRPr lang="ar-SA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mposit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55613FBFDAE9E4986BA5425285758B8" ma:contentTypeVersion="0" ma:contentTypeDescription="Create a new document." ma:contentTypeScope="" ma:versionID="0545cbd6bd7f785bdce1139fa8609ad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F99EAAC-C6F7-48BF-8BB4-F732A66A5D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0ED30CC1-E59E-4E82-BB95-9E24AE9050A8}">
  <ds:schemaRefs>
    <ds:schemaRef ds:uri="http://schemas.openxmlformats.org/package/2006/metadata/core-properties"/>
    <ds:schemaRef ds:uri="http://purl.org/dc/elements/1.1/"/>
    <ds:schemaRef ds:uri="http://www.w3.org/XML/1998/namespace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9216783-A24B-4782-9A08-44A4DB71633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266</TotalTime>
  <Words>197</Words>
  <Application>Microsoft Office PowerPoint</Application>
  <PresentationFormat>On-screen Show (4:3)</PresentationFormat>
  <Paragraphs>29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Composite</vt:lpstr>
      <vt:lpstr>1101csc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SEVEN</dc:creator>
  <cp:lastModifiedBy>Nouf</cp:lastModifiedBy>
  <cp:revision>26</cp:revision>
  <dcterms:created xsi:type="dcterms:W3CDTF">2012-02-12T18:17:29Z</dcterms:created>
  <dcterms:modified xsi:type="dcterms:W3CDTF">2018-09-10T07:48:40Z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0x010100D55613FBFDAE9E4986BA5425285758B8</vt:lpwstr>
  </property>
</Properties>
</file>