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4"/>
  </p:sldMasterIdLst>
  <p:notesMasterIdLst>
    <p:notesMasterId r:id="rId26"/>
  </p:notesMasterIdLst>
  <p:sldIdLst>
    <p:sldId id="270" r:id="rId5"/>
    <p:sldId id="272" r:id="rId6"/>
    <p:sldId id="273" r:id="rId7"/>
    <p:sldId id="256" r:id="rId8"/>
    <p:sldId id="258" r:id="rId9"/>
    <p:sldId id="259" r:id="rId10"/>
    <p:sldId id="260" r:id="rId11"/>
    <p:sldId id="261" r:id="rId12"/>
    <p:sldId id="262" r:id="rId13"/>
    <p:sldId id="275" r:id="rId14"/>
    <p:sldId id="276" r:id="rId15"/>
    <p:sldId id="277" r:id="rId16"/>
    <p:sldId id="263" r:id="rId17"/>
    <p:sldId id="264" r:id="rId18"/>
    <p:sldId id="265" r:id="rId19"/>
    <p:sldId id="267" r:id="rId20"/>
    <p:sldId id="269" r:id="rId21"/>
    <p:sldId id="278" r:id="rId22"/>
    <p:sldId id="280" r:id="rId23"/>
    <p:sldId id="274" r:id="rId24"/>
    <p:sldId id="279" r:id="rId2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3BB37FE-8B6C-4517-9C30-19D4A01EA6FD}" type="datetimeFigureOut">
              <a:rPr lang="ar-SA" smtClean="0"/>
              <a:pPr/>
              <a:t>28/05/1441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919C4C3-C6F0-47CA-9FD3-76E201BAFBE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0359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B7C5F640-2D0A-4F8F-9DA5-359052C75797}" type="datetime1">
              <a:rPr lang="ar-SA" smtClean="0"/>
              <a:t>28/05/1441</a:t>
            </a:fld>
            <a:endParaRPr lang="ar-S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1BB31D5E-2C1F-4865-92DA-4327F3C7786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B77AB-74C1-4830-9C9C-13F8B61955FC}" type="datetime1">
              <a:rPr lang="ar-SA" smtClean="0"/>
              <a:t>28/05/1441</a:t>
            </a:fld>
            <a:endParaRPr lang="ar-S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B31D5E-2C1F-4865-92DA-4327F3C7786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E041E-6D7D-4885-A24D-08E3C01891A3}" type="datetime1">
              <a:rPr lang="ar-SA" smtClean="0"/>
              <a:t>28/05/1441</a:t>
            </a:fld>
            <a:endParaRPr lang="ar-S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B31D5E-2C1F-4865-92DA-4327F3C7786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5887-3424-4608-BE87-531359549643}" type="datetime1">
              <a:rPr lang="ar-SA" smtClean="0"/>
              <a:t>28/05/1441</a:t>
            </a:fld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B31D5E-2C1F-4865-92DA-4327F3C7786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BF4A7474-475E-4BB1-90CA-F01DD49FA25A}" type="datetime1">
              <a:rPr lang="ar-SA" smtClean="0"/>
              <a:t>28/05/1441</a:t>
            </a:fld>
            <a:endParaRPr lang="ar-S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1BB31D5E-2C1F-4865-92DA-4327F3C7786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ar-SA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41E3-4872-475D-A546-C481855C877A}" type="datetime1">
              <a:rPr lang="ar-SA" smtClean="0"/>
              <a:t>28/05/1441</a:t>
            </a:fld>
            <a:endParaRPr lang="ar-S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B31D5E-2C1F-4865-92DA-4327F3C7786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9410-9A58-4404-9BBF-78C37C20F3BE}" type="datetime1">
              <a:rPr lang="ar-SA" smtClean="0"/>
              <a:t>28/05/1441</a:t>
            </a:fld>
            <a:endParaRPr lang="ar-S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B31D5E-2C1F-4865-92DA-4327F3C7786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A70E-E346-4687-8B89-5FC85F615A36}" type="datetime1">
              <a:rPr lang="ar-SA" smtClean="0"/>
              <a:t>28/05/1441</a:t>
            </a:fld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B31D5E-2C1F-4865-92DA-4327F3C7786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1619-5ECA-40C7-BA55-812A5782774C}" type="datetime1">
              <a:rPr lang="ar-SA" smtClean="0"/>
              <a:t>28/05/1441</a:t>
            </a:fld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B31D5E-2C1F-4865-92DA-4327F3C7786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86E2C-9F8D-4BE2-B770-B4A240C88AB0}" type="datetime1">
              <a:rPr lang="ar-SA" smtClean="0"/>
              <a:t>28/05/1441</a:t>
            </a:fld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B31D5E-2C1F-4865-92DA-4327F3C7786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1629-6BF2-4C69-92E7-4E6E28A7A5C0}" type="datetime1">
              <a:rPr lang="ar-SA" smtClean="0"/>
              <a:t>28/05/1441</a:t>
            </a:fld>
            <a:endParaRPr lang="ar-SA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B31D5E-2C1F-4865-92DA-4327F3C7786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B31D5E-2C1F-4865-92DA-4327F3C7786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CFBFAD-0156-4303-AE8E-00B336A49FE0}" type="datetime1">
              <a:rPr lang="ar-SA" smtClean="0"/>
              <a:t>28/05/1441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tc.ksu.edu.sa/e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tc.ksu.edu.sa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573016"/>
            <a:ext cx="5040560" cy="2133600"/>
          </a:xfrm>
        </p:spPr>
        <p:txBody>
          <a:bodyPr/>
          <a:lstStyle/>
          <a:p>
            <a:pPr algn="ctr"/>
            <a:r>
              <a:rPr lang="en-US" cap="none" dirty="0"/>
              <a:t>Creating Your First C Program</a:t>
            </a:r>
          </a:p>
          <a:p>
            <a:pPr algn="ctr"/>
            <a:r>
              <a:rPr lang="en-US" cap="none" dirty="0"/>
              <a:t> Using Visual Studio 2010</a:t>
            </a:r>
            <a:endParaRPr lang="ar-SA" cap="non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124744"/>
            <a:ext cx="3962400" cy="213360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1101csc</a:t>
            </a:r>
            <a:endParaRPr lang="ar-SA" sz="6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27" y="171255"/>
            <a:ext cx="5457825" cy="569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65339" y="1628800"/>
            <a:ext cx="1080120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923928" y="3212976"/>
            <a:ext cx="57606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835696" y="1700808"/>
            <a:ext cx="57606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366495" y="1315422"/>
            <a:ext cx="1707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1 -Right click</a:t>
            </a:r>
            <a:endParaRPr lang="ar-SA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36912"/>
            <a:ext cx="31146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211960" y="2819541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  <a:endParaRPr lang="ar-SA" dirty="0"/>
          </a:p>
        </p:txBody>
      </p:sp>
      <p:sp>
        <p:nvSpPr>
          <p:cNvPr id="13" name="Rectangle 12"/>
          <p:cNvSpPr/>
          <p:nvPr/>
        </p:nvSpPr>
        <p:spPr>
          <a:xfrm>
            <a:off x="5218468" y="2260654"/>
            <a:ext cx="3482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 change the extension to .C</a:t>
            </a:r>
            <a:endParaRPr lang="ar-SA" dirty="0"/>
          </a:p>
        </p:txBody>
      </p:sp>
      <p:sp>
        <p:nvSpPr>
          <p:cNvPr id="14" name="Rectangle 13"/>
          <p:cNvSpPr/>
          <p:nvPr/>
        </p:nvSpPr>
        <p:spPr>
          <a:xfrm>
            <a:off x="6228184" y="404664"/>
            <a:ext cx="2348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Other way to do it </a:t>
            </a:r>
            <a:endParaRPr lang="ar-S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764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8540"/>
            <a:ext cx="8837684" cy="580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131840" y="5661248"/>
            <a:ext cx="1080120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ounded Rectangle 4"/>
          <p:cNvSpPr/>
          <p:nvPr/>
        </p:nvSpPr>
        <p:spPr>
          <a:xfrm>
            <a:off x="102359" y="908720"/>
            <a:ext cx="1080120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Rectangle 5"/>
          <p:cNvSpPr/>
          <p:nvPr/>
        </p:nvSpPr>
        <p:spPr>
          <a:xfrm>
            <a:off x="2051720" y="2132856"/>
            <a:ext cx="5742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most important 3 windows in the interface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3498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Rectangle 2"/>
          <p:cNvSpPr/>
          <p:nvPr/>
        </p:nvSpPr>
        <p:spPr>
          <a:xfrm>
            <a:off x="1547664" y="332656"/>
            <a:ext cx="5166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altLang="ar-SA" b="1" dirty="0">
                <a:solidFill>
                  <a:srgbClr val="0070C0"/>
                </a:solidFill>
                <a:latin typeface="Times New Roman" pitchFamily="18" charset="0"/>
              </a:rPr>
              <a:t>If it’s not shown in the IDE,  select </a:t>
            </a:r>
            <a:r>
              <a:rPr lang="en-US" altLang="ar-SA" b="1" dirty="0">
                <a:solidFill>
                  <a:srgbClr val="0070C0"/>
                </a:solidFill>
                <a:latin typeface="Arial" pitchFamily="34" charset="0"/>
              </a:rPr>
              <a:t>View menu</a:t>
            </a:r>
            <a:endParaRPr lang="en-US" altLang="ar-SA" b="1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91"/>
          <a:stretch/>
        </p:blipFill>
        <p:spPr bwMode="auto">
          <a:xfrm>
            <a:off x="1071563" y="676092"/>
            <a:ext cx="7000875" cy="573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355976" y="1484784"/>
            <a:ext cx="64807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355976" y="2996952"/>
            <a:ext cx="64807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336740" y="3225552"/>
            <a:ext cx="64807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976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Rectangle 4"/>
          <p:cNvSpPr/>
          <p:nvPr/>
        </p:nvSpPr>
        <p:spPr>
          <a:xfrm>
            <a:off x="24755" y="61183"/>
            <a:ext cx="19255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 small </a:t>
            </a:r>
          </a:p>
          <a:p>
            <a:pPr algn="l" rtl="0"/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printing program</a:t>
            </a:r>
          </a:p>
          <a:p>
            <a:pPr algn="l" rtl="0"/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shown</a:t>
            </a:r>
            <a:endParaRPr lang="ar-SA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1718"/>
            <a:ext cx="5839371" cy="679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" y="44624"/>
            <a:ext cx="6636149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3275856" y="2060848"/>
            <a:ext cx="64807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513725" y="260648"/>
            <a:ext cx="64807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932040" y="2924944"/>
            <a:ext cx="2775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check your code syntax</a:t>
            </a:r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6208002" cy="611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3779912" y="4077072"/>
            <a:ext cx="108012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788024" y="5661248"/>
            <a:ext cx="54006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05792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1943708" y="476672"/>
            <a:ext cx="648072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3563888" y="980728"/>
            <a:ext cx="648072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008" y="2492896"/>
            <a:ext cx="23145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2509838"/>
            <a:ext cx="65436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45" y="344503"/>
            <a:ext cx="625792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182479" y="2636912"/>
            <a:ext cx="1080120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Rounded Rectangular Callout 3"/>
          <p:cNvSpPr/>
          <p:nvPr/>
        </p:nvSpPr>
        <p:spPr>
          <a:xfrm>
            <a:off x="2987824" y="2348880"/>
            <a:ext cx="4248472" cy="629745"/>
          </a:xfrm>
          <a:prstGeom prst="wedgeRoundRectCallout">
            <a:avLst>
              <a:gd name="adj1" fmla="val -67423"/>
              <a:gd name="adj2" fmla="val 9662"/>
              <a:gd name="adj3" fmla="val 16667"/>
            </a:avLst>
          </a:prstGeom>
          <a:noFill/>
          <a:ln>
            <a:gradFill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If </a:t>
            </a:r>
            <a:r>
              <a:rPr lang="en-US" u="sng" dirty="0">
                <a:solidFill>
                  <a:srgbClr val="0070C0"/>
                </a:solidFill>
              </a:rPr>
              <a:t>your code contains syntax errors it will be underlined in red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4"/>
          <a:stretch/>
        </p:blipFill>
        <p:spPr bwMode="auto">
          <a:xfrm>
            <a:off x="156545" y="3140968"/>
            <a:ext cx="4543425" cy="326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2627784" y="4963794"/>
            <a:ext cx="0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3131840" y="5877272"/>
            <a:ext cx="1080120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17849"/>
            <a:ext cx="3949965" cy="31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5796136" y="4342040"/>
            <a:ext cx="0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8676456" y="4283077"/>
            <a:ext cx="0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7092280" y="6021186"/>
            <a:ext cx="1080120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0593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475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Display Line </a:t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Numbers</a:t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the Editor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" y="937363"/>
            <a:ext cx="1552575" cy="27146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244" y="11360"/>
            <a:ext cx="394655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1907704" y="188640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053083" y="5301208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6"/>
          <a:stretch/>
        </p:blipFill>
        <p:spPr bwMode="auto">
          <a:xfrm>
            <a:off x="3707904" y="1844824"/>
            <a:ext cx="52006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4860032" y="2924944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292080" y="3501008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173260" y="4869160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122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90" y="1556792"/>
            <a:ext cx="8388424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TextBox 7"/>
          <p:cNvSpPr txBox="1"/>
          <p:nvPr/>
        </p:nvSpPr>
        <p:spPr>
          <a:xfrm>
            <a:off x="323528" y="694437"/>
            <a:ext cx="806489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1-</a:t>
            </a:r>
            <a:r>
              <a:rPr lang="en-US" dirty="0"/>
              <a:t>Open your internet explorer then type the address of  the(</a:t>
            </a:r>
            <a:r>
              <a:rPr lang="en-US" b="1" dirty="0">
                <a:hlinkClick r:id="rId3"/>
              </a:rPr>
              <a:t>e-Transactions &amp; Communications</a:t>
            </a:r>
            <a:r>
              <a:rPr lang="en-US" dirty="0"/>
              <a:t>) </a:t>
            </a:r>
            <a:r>
              <a:rPr lang="en-US" dirty="0">
                <a:hlinkClick r:id="rId4"/>
              </a:rPr>
              <a:t>http://etc.ksu.edu.sa</a:t>
            </a:r>
            <a:endParaRPr lang="en-US" dirty="0"/>
          </a:p>
          <a:p>
            <a:pPr algn="l" rtl="0"/>
            <a:r>
              <a:rPr lang="en-US" dirty="0"/>
              <a:t> in the address bar then press </a:t>
            </a:r>
            <a:r>
              <a:rPr lang="en-US" b="1" dirty="0"/>
              <a:t>Enter</a:t>
            </a:r>
            <a:endParaRPr lang="ar-SA" b="1" dirty="0"/>
          </a:p>
        </p:txBody>
      </p:sp>
      <p:sp>
        <p:nvSpPr>
          <p:cNvPr id="14" name="Rectangle 13"/>
          <p:cNvSpPr/>
          <p:nvPr/>
        </p:nvSpPr>
        <p:spPr>
          <a:xfrm>
            <a:off x="6395800" y="2492896"/>
            <a:ext cx="925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2-</a:t>
            </a:r>
            <a:r>
              <a:rPr lang="en-US" dirty="0"/>
              <a:t>Click</a:t>
            </a:r>
            <a:endParaRPr lang="ar-SA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588224" y="2924944"/>
            <a:ext cx="54040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0256" y="199506"/>
            <a:ext cx="850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(1)Download and Install Microsoft Visual Studio 2010 on your PC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96136" y="2924944"/>
            <a:ext cx="792088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Rounded Rectangle 16"/>
          <p:cNvSpPr/>
          <p:nvPr/>
        </p:nvSpPr>
        <p:spPr>
          <a:xfrm>
            <a:off x="1763688" y="1585958"/>
            <a:ext cx="1080120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80928"/>
            <a:ext cx="53625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45529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95536" y="332656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u="sng" dirty="0">
                <a:solidFill>
                  <a:schemeClr val="accent5">
                    <a:lumMod val="75000"/>
                  </a:schemeClr>
                </a:solidFill>
              </a:rPr>
              <a:t>a common mistake you could face it when you build your program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760899" y="1722451"/>
            <a:ext cx="1080120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14"/>
          <a:stretch/>
        </p:blipFill>
        <p:spPr bwMode="auto">
          <a:xfrm>
            <a:off x="33358" y="1"/>
            <a:ext cx="4238625" cy="270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539552" y="260648"/>
            <a:ext cx="47511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39552" y="2564904"/>
            <a:ext cx="47511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051" y="2233475"/>
            <a:ext cx="6513417" cy="462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267744" y="3212976"/>
            <a:ext cx="47511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392776" y="3861048"/>
            <a:ext cx="47511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630333" y="4005064"/>
            <a:ext cx="47511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524328" y="3356992"/>
            <a:ext cx="60500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139952" y="4224586"/>
            <a:ext cx="457200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change the incremental linking value from yes to no or vice versa</a:t>
            </a:r>
          </a:p>
        </p:txBody>
      </p:sp>
    </p:spTree>
    <p:extLst>
      <p:ext uri="{BB962C8B-B14F-4D97-AF65-F5344CB8AC3E}">
        <p14:creationId xmlns:p14="http://schemas.microsoft.com/office/powerpoint/2010/main" val="153618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72"/>
          <a:stretch/>
        </p:blipFill>
        <p:spPr bwMode="auto">
          <a:xfrm>
            <a:off x="2499481" y="70723"/>
            <a:ext cx="5679646" cy="358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TextBox 7"/>
          <p:cNvSpPr txBox="1"/>
          <p:nvPr/>
        </p:nvSpPr>
        <p:spPr>
          <a:xfrm>
            <a:off x="893377" y="1908260"/>
            <a:ext cx="1296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3-</a:t>
            </a:r>
            <a:r>
              <a:rPr lang="en-US" dirty="0"/>
              <a:t>Click on</a:t>
            </a:r>
            <a:endParaRPr lang="ar-SA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051720" y="2420888"/>
            <a:ext cx="360040" cy="5400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411760" y="2492896"/>
            <a:ext cx="792088" cy="9361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Rectangle 13"/>
          <p:cNvSpPr/>
          <p:nvPr/>
        </p:nvSpPr>
        <p:spPr>
          <a:xfrm>
            <a:off x="323381" y="494116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4-</a:t>
            </a:r>
            <a:r>
              <a:rPr lang="en-US" dirty="0"/>
              <a:t>After being downloaded on your PC, click on the installation icon then follow the wizard</a:t>
            </a:r>
            <a:endParaRPr lang="ar-SA" dirty="0"/>
          </a:p>
        </p:txBody>
      </p:sp>
      <p:sp>
        <p:nvSpPr>
          <p:cNvPr id="2" name="Rectangle 1"/>
          <p:cNvSpPr/>
          <p:nvPr/>
        </p:nvSpPr>
        <p:spPr>
          <a:xfrm>
            <a:off x="902893" y="3645024"/>
            <a:ext cx="74855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altLang="ar-SA" dirty="0">
                <a:solidFill>
                  <a:srgbClr val="0000FF"/>
                </a:solidFill>
                <a:latin typeface="Times New Roman" pitchFamily="18" charset="0"/>
              </a:rPr>
              <a:t>Visual Studio</a:t>
            </a:r>
            <a:r>
              <a:rPr lang="en-US" altLang="ar-SA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ar-SA" dirty="0">
                <a:solidFill>
                  <a:srgbClr val="0000FF"/>
                </a:solidFill>
                <a:latin typeface="Times New Roman" pitchFamily="18" charset="0"/>
              </a:rPr>
              <a:t>2010</a:t>
            </a:r>
            <a:r>
              <a:rPr lang="en-US" altLang="ar-SA" dirty="0">
                <a:solidFill>
                  <a:srgbClr val="000000"/>
                </a:solidFill>
                <a:latin typeface="Times New Roman" pitchFamily="18" charset="0"/>
              </a:rPr>
              <a:t> is Microsoft’s Integrated Development Environment (IDE) for creating, running and debugging programs (also called </a:t>
            </a:r>
            <a:r>
              <a:rPr lang="en-US" altLang="ar-SA" dirty="0">
                <a:solidFill>
                  <a:srgbClr val="0000FF"/>
                </a:solidFill>
                <a:latin typeface="Times New Roman" pitchFamily="18" charset="0"/>
              </a:rPr>
              <a:t>applications</a:t>
            </a:r>
            <a:r>
              <a:rPr lang="en-US" altLang="ar-SA" dirty="0">
                <a:solidFill>
                  <a:srgbClr val="000000"/>
                </a:solidFill>
                <a:latin typeface="Times New Roman" pitchFamily="18" charset="0"/>
              </a:rPr>
              <a:t>) written in various .NET programming languages.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4139952" y="620688"/>
            <a:ext cx="864096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TextBox 4"/>
          <p:cNvSpPr txBox="1"/>
          <p:nvPr/>
        </p:nvSpPr>
        <p:spPr>
          <a:xfrm>
            <a:off x="7164288" y="1058369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(2)Getting Start With Microsoft Visual Studio 2010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V="1">
            <a:off x="1115616" y="1628800"/>
            <a:ext cx="432048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4211960" y="1556792"/>
            <a:ext cx="288032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915816" y="4725144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635896" y="4941168"/>
            <a:ext cx="57606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876256" y="5733256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5004048" y="4869160"/>
            <a:ext cx="216024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H="1">
            <a:off x="4572000" y="3140968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292080" y="4869160"/>
            <a:ext cx="432048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V="1">
            <a:off x="395536" y="2132856"/>
            <a:ext cx="288032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Rounded Rectangle 5"/>
          <p:cNvSpPr/>
          <p:nvPr/>
        </p:nvSpPr>
        <p:spPr>
          <a:xfrm>
            <a:off x="143508" y="548680"/>
            <a:ext cx="1080120" cy="3600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" t="11303" r="1248" b="7561"/>
          <a:stretch/>
        </p:blipFill>
        <p:spPr bwMode="auto">
          <a:xfrm>
            <a:off x="318972" y="476672"/>
            <a:ext cx="7209911" cy="427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4088842" y="1196752"/>
            <a:ext cx="648072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167844" y="4293096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660232" y="4078188"/>
            <a:ext cx="0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Rectangle 10"/>
          <p:cNvSpPr/>
          <p:nvPr/>
        </p:nvSpPr>
        <p:spPr>
          <a:xfrm>
            <a:off x="1467949" y="4785874"/>
            <a:ext cx="48013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change extension to .</a:t>
            </a:r>
            <a:r>
              <a:rPr lang="en-US" b="1" dirty="0">
                <a:solidFill>
                  <a:srgbClr val="FF0000"/>
                </a:solidFill>
              </a:rPr>
              <a:t>C, 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default is </a:t>
            </a:r>
            <a:r>
              <a:rPr lang="en-US" b="1" dirty="0">
                <a:solidFill>
                  <a:srgbClr val="FF0000"/>
                </a:solidFill>
              </a:rPr>
              <a:t>.CPP. 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To work with C language program source file 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The name should be with extension </a:t>
            </a:r>
            <a:r>
              <a:rPr lang="en-US" b="1" dirty="0">
                <a:solidFill>
                  <a:srgbClr val="FF0000"/>
                </a:solidFill>
              </a:rPr>
              <a:t>.C.</a:t>
            </a:r>
            <a:r>
              <a:rPr lang="en-US" dirty="0">
                <a:solidFill>
                  <a:srgbClr val="FF0000"/>
                </a:solidFill>
              </a:rPr>
              <a:t> </a:t>
            </a:r>
            <a:endParaRPr lang="ar-S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5613FBFDAE9E4986BA5425285758B8" ma:contentTypeVersion="0" ma:contentTypeDescription="Create a new document." ma:contentTypeScope="" ma:versionID="0545cbd6bd7f785bdce1139fa8609ad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99EAAC-C6F7-48BF-8BB4-F732A66A5D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ED30CC1-E59E-4E82-BB95-9E24AE9050A8}">
  <ds:schemaRefs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9216783-A24B-4782-9A08-44A4DB7163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325</TotalTime>
  <Words>197</Words>
  <Application>Microsoft Office PowerPoint</Application>
  <PresentationFormat>On-screen Show (4:3)</PresentationFormat>
  <Paragraphs>29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Composite</vt:lpstr>
      <vt:lpstr>1101csc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SEVEN</dc:creator>
  <cp:lastModifiedBy>Maram Abdullatif Aldakheel</cp:lastModifiedBy>
  <cp:revision>26</cp:revision>
  <dcterms:created xsi:type="dcterms:W3CDTF">2012-02-12T18:17:29Z</dcterms:created>
  <dcterms:modified xsi:type="dcterms:W3CDTF">2020-01-23T06:42:26Z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0x010100D55613FBFDAE9E4986BA5425285758B8</vt:lpwstr>
  </property>
</Properties>
</file>