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F525541-217A-3747-BE86-4EF6D1F10CA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FC3E176-0564-E345-BBCB-4A4265AAC66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5541-217A-3747-BE86-4EF6D1F10CA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E176-0564-E345-BBCB-4A4265AAC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5541-217A-3747-BE86-4EF6D1F10CA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E176-0564-E345-BBCB-4A4265AAC6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C80B4-CF4B-0347-BB14-B4ACA6902AC4}" type="datetime1">
              <a:rPr lang="en-US"/>
              <a:pPr/>
              <a:t>4/8/2017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D5B36-2E40-CD42-B123-8C39078F1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5541-217A-3747-BE86-4EF6D1F10CA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E176-0564-E345-BBCB-4A4265AAC6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F525541-217A-3747-BE86-4EF6D1F10CA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FC3E176-0564-E345-BBCB-4A4265AAC6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5541-217A-3747-BE86-4EF6D1F10CA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E176-0564-E345-BBCB-4A4265AAC6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5541-217A-3747-BE86-4EF6D1F10CA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E176-0564-E345-BBCB-4A4265AAC6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5541-217A-3747-BE86-4EF6D1F10CA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E176-0564-E345-BBCB-4A4265AAC6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5541-217A-3747-BE86-4EF6D1F10CA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E176-0564-E345-BBCB-4A4265AAC66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5541-217A-3747-BE86-4EF6D1F10CA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E176-0564-E345-BBCB-4A4265AAC6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5541-217A-3747-BE86-4EF6D1F10CA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E176-0564-E345-BBCB-4A4265AAC6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525541-217A-3747-BE86-4EF6D1F10CA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C3E176-0564-E345-BBCB-4A4265AAC66E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LINQ to DATABASE-2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vbhtp5_12_Databaseimages_Page_35.png"/>
          <p:cNvPicPr>
            <a:picLocks noGrp="1" noChangeAspect="1"/>
          </p:cNvPicPr>
          <p:nvPr isPhoto="1"/>
        </p:nvPicPr>
        <p:blipFill rotWithShape="1">
          <a:blip r:embed="rId2"/>
          <a:srcRect l="4317" t="7691" r="24460" b="25276"/>
          <a:stretch/>
        </p:blipFill>
        <p:spPr bwMode="auto">
          <a:xfrm>
            <a:off x="76200" y="62345"/>
            <a:ext cx="7543800" cy="394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1992-2011 by Pearson Education, Inc. All Rights Reserved.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429000"/>
            <a:ext cx="2334491" cy="337623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720" y="4094018"/>
            <a:ext cx="4352492" cy="27181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12.7  Retrieving Data from Multiple Tables with LINQ</a:t>
            </a:r>
          </a:p>
        </p:txBody>
      </p:sp>
      <p:sp>
        <p:nvSpPr>
          <p:cNvPr id="849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>
                <a:solidFill>
                  <a:srgbClr val="000000"/>
                </a:solidFill>
                <a:latin typeface="Times New Roman" charset="0"/>
              </a:rPr>
              <a:t>Line 29 introduces the </a:t>
            </a:r>
            <a:r>
              <a:rPr lang="en-US" sz="2500">
                <a:solidFill>
                  <a:srgbClr val="0000FF"/>
                </a:solidFill>
                <a:latin typeface="Times New Roman" charset="0"/>
              </a:rPr>
              <a:t>Let query operator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, which allows you to declare a new variable in a LINQ query—usually to create a shorter name for an expression.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>
                <a:solidFill>
                  <a:srgbClr val="000000"/>
                </a:solidFill>
                <a:latin typeface="Times New Roman" charset="0"/>
              </a:rPr>
              <a:t>The variable can be accessed in later statements just like a range variable.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>
                <a:solidFill>
                  <a:srgbClr val="000000"/>
                </a:solidFill>
                <a:latin typeface="Times New Roman" charset="0"/>
              </a:rPr>
              <a:t>The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author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variable created in the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Let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clause refers to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book.Author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>
                <a:solidFill>
                  <a:srgbClr val="000000"/>
                </a:solidFill>
                <a:latin typeface="Times New Roman" charset="0"/>
              </a:rPr>
              <a:t>The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Select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clause (line 31) uses the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author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and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title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variables introduced earlier in the query to get the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FirstName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and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LastName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of each author from the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Authors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table and the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Title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of each book from the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Titles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table. </a:t>
            </a:r>
          </a:p>
        </p:txBody>
      </p:sp>
      <p:sp>
        <p:nvSpPr>
          <p:cNvPr id="1187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12.7  Retrieving Data from Multiple Tables with LINQ</a:t>
            </a:r>
          </a:p>
        </p:txBody>
      </p:sp>
      <p:sp>
        <p:nvSpPr>
          <p:cNvPr id="860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Organizing Book Titles by Author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Most queries return results with data arranged in a relational-style table of rows and columns.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The last query (Fig. 12.25, lines 45–51) returns hierarchical results.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Each element in the results contains the name of an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and a list of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Title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s that the author wrote.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The LINQ query does this by using a nested query in the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Select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clause.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The outer query iterates over the authors in the database.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The inner query takes a specific author and retrieves all titles that the author worked on.</a:t>
            </a:r>
          </a:p>
        </p:txBody>
      </p:sp>
      <p:sp>
        <p:nvSpPr>
          <p:cNvPr id="1198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12.7  Retrieving Data from Multiple Tables with LINQ</a:t>
            </a:r>
          </a:p>
        </p:txBody>
      </p:sp>
      <p:sp>
        <p:nvSpPr>
          <p:cNvPr id="870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>
                <a:solidFill>
                  <a:srgbClr val="000000"/>
                </a:solidFill>
                <a:latin typeface="Times New Roman" charset="0"/>
              </a:rPr>
              <a:t>The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Select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clause (lines 47–51) creates an anonymous type with two properties: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charset="0"/>
              </a:rPr>
              <a:t>The property </a:t>
            </a:r>
            <a:r>
              <a:rPr lang="en-US" sz="2100">
                <a:solidFill>
                  <a:srgbClr val="000000"/>
                </a:solidFill>
                <a:latin typeface="Lucida Console" charset="0"/>
              </a:rPr>
              <a:t>Name</a:t>
            </a:r>
            <a:r>
              <a:rPr lang="en-US" sz="2100">
                <a:solidFill>
                  <a:srgbClr val="000000"/>
                </a:solidFill>
                <a:latin typeface="Times New Roman" charset="0"/>
              </a:rPr>
              <a:t> (line 47) combines each author’s name, separating the first and last names by a space.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charset="0"/>
              </a:rPr>
              <a:t>The property </a:t>
            </a:r>
            <a:r>
              <a:rPr lang="en-US" sz="2100">
                <a:solidFill>
                  <a:srgbClr val="000000"/>
                </a:solidFill>
                <a:latin typeface="Lucida Console" charset="0"/>
              </a:rPr>
              <a:t>Titles</a:t>
            </a:r>
            <a:r>
              <a:rPr lang="en-US" sz="2100">
                <a:solidFill>
                  <a:srgbClr val="000000"/>
                </a:solidFill>
                <a:latin typeface="Times New Roman" charset="0"/>
              </a:rPr>
              <a:t> (line 48) receives the result of the nested query, which returns the </a:t>
            </a:r>
            <a:r>
              <a:rPr lang="en-US" sz="2100">
                <a:solidFill>
                  <a:srgbClr val="000000"/>
                </a:solidFill>
                <a:latin typeface="Lucida Console" charset="0"/>
              </a:rPr>
              <a:t>Title</a:t>
            </a:r>
            <a:r>
              <a:rPr lang="en-US" sz="2100">
                <a:solidFill>
                  <a:srgbClr val="000000"/>
                </a:solidFill>
                <a:latin typeface="Times New Roman" charset="0"/>
              </a:rPr>
              <a:t> of each book written by the current </a:t>
            </a:r>
            <a:r>
              <a:rPr lang="en-US" sz="2100">
                <a:solidFill>
                  <a:srgbClr val="000000"/>
                </a:solidFill>
                <a:latin typeface="Lucida Console" charset="0"/>
              </a:rPr>
              <a:t>author</a:t>
            </a:r>
            <a:r>
              <a:rPr lang="en-US" sz="210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>
                <a:solidFill>
                  <a:srgbClr val="000000"/>
                </a:solidFill>
                <a:latin typeface="Times New Roman" charset="0"/>
              </a:rPr>
              <a:t>The nested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For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Each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…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Next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statements (lines 57–67) use the properties of the anonymous type created by the query to output the hierarchical results.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>
                <a:solidFill>
                  <a:srgbClr val="000000"/>
                </a:solidFill>
                <a:latin typeface="Times New Roman" charset="0"/>
              </a:rPr>
              <a:t>The outer loop displays the author’s name and the inner loop displays the titles of all the books written by that author.</a:t>
            </a:r>
          </a:p>
        </p:txBody>
      </p:sp>
      <p:sp>
        <p:nvSpPr>
          <p:cNvPr id="12083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vbhtp5_12_Databaseimages_Page_36.png"/>
          <p:cNvPicPr>
            <a:picLocks noGrp="1" noChangeAspect="1"/>
          </p:cNvPicPr>
          <p:nvPr isPhoto="1"/>
        </p:nvPicPr>
        <p:blipFill rotWithShape="1">
          <a:blip r:embed="rId2"/>
          <a:srcRect l="5357" t="8824" r="30954" b="38235"/>
          <a:stretch/>
        </p:blipFill>
        <p:spPr bwMode="auto">
          <a:xfrm>
            <a:off x="152400" y="76200"/>
            <a:ext cx="81534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1992-2011 by Pearson Education, Inc. All Rights Reserved.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038600"/>
            <a:ext cx="2133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 descr="vbhtp5_12_Databaseimages_Page_37.png"/>
          <p:cNvPicPr>
            <a:picLocks noGrp="1" noChangeAspect="1"/>
          </p:cNvPicPr>
          <p:nvPr isPhoto="1"/>
        </p:nvPicPr>
        <p:blipFill rotWithShape="1">
          <a:blip r:embed="rId2"/>
          <a:srcRect l="4488" t="6942" r="27482" b="38519"/>
          <a:stretch/>
        </p:blipFill>
        <p:spPr bwMode="auto">
          <a:xfrm>
            <a:off x="76200" y="0"/>
            <a:ext cx="784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1992-2011 by Pearson Education, Inc. All Rights Reserved.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743325"/>
            <a:ext cx="4638675" cy="3114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12.7  Retrieving Data from Multiple Tables with LINQ</a:t>
            </a:r>
          </a:p>
        </p:txBody>
      </p:sp>
      <p:sp>
        <p:nvSpPr>
          <p:cNvPr id="901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Times New Roman" charset="0"/>
              </a:rPr>
              <a:t>Notice the duplicate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Title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identifier in the expression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book.Title.Title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used in the inner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Order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By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and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Select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clauses (lines 50–51).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Times New Roman" charset="0"/>
              </a:rPr>
              <a:t>This is due to the database having a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Title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column in the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Titles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table, and is another example of following foreign-key relationships.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Times New Roman" charset="0"/>
              </a:rPr>
              <a:t>The range variable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book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iterates over the rows of the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AuthorISBN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for the current author’s books.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Times New Roman" charset="0"/>
              </a:rPr>
              <a:t>Each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book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’s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Title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property contains the corresponding row from the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Titles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table for that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book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Times New Roman" charset="0"/>
              </a:rPr>
              <a:t>The second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Title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in the expression returns the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Title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 column (the title of the book) from that row of the </a:t>
            </a:r>
            <a:r>
              <a:rPr lang="en-US" sz="2500">
                <a:solidFill>
                  <a:srgbClr val="000000"/>
                </a:solidFill>
                <a:latin typeface="Lucida Console" charset="0"/>
              </a:rPr>
              <a:t>Titles</a:t>
            </a:r>
            <a:r>
              <a:rPr lang="en-US" sz="2500">
                <a:solidFill>
                  <a:srgbClr val="000000"/>
                </a:solidFill>
                <a:latin typeface="Times New Roman" charset="0"/>
              </a:rPr>
              <a:t>.</a:t>
            </a:r>
          </a:p>
        </p:txBody>
      </p:sp>
      <p:sp>
        <p:nvSpPr>
          <p:cNvPr id="1239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12.7  Retrieving Data from Multiple Tables with LINQ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Creating the </a:t>
            </a:r>
            <a:r>
              <a:rPr lang="en-US" dirty="0" err="1">
                <a:solidFill>
                  <a:srgbClr val="000000"/>
                </a:solidFill>
                <a:latin typeface="Lucida Console" charset="0"/>
              </a:rPr>
              <a:t>BooksDataContext</a:t>
            </a:r>
            <a:endParaRPr lang="en-US" dirty="0">
              <a:solidFill>
                <a:srgbClr val="000000"/>
              </a:solidFill>
              <a:latin typeface="Lucida Console" charset="0"/>
            </a:endParaRP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The code combines data from the three tables in the </a:t>
            </a:r>
            <a:r>
              <a:rPr lang="en-US" dirty="0">
                <a:solidFill>
                  <a:srgbClr val="000000"/>
                </a:solidFill>
                <a:latin typeface="Lucida Console" charset="0"/>
              </a:rPr>
              <a:t>Books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database and displays the relationships between the book titles and authors in three different ways.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It uses LINQ to SQL classes that have been created using the same steps as the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previous example.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As in previous examples, the </a:t>
            </a:r>
            <a:r>
              <a:rPr lang="en-US" dirty="0" err="1">
                <a:solidFill>
                  <a:srgbClr val="000000"/>
                </a:solidFill>
                <a:latin typeface="Lucida Console" charset="0"/>
              </a:rPr>
              <a:t>BooksDataContext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object (Fig. 12.22, line 7) allows the program to interact with the database.</a:t>
            </a:r>
          </a:p>
        </p:txBody>
      </p:sp>
      <p:sp>
        <p:nvSpPr>
          <p:cNvPr id="10957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vbhtp5_12_Databaseimages_Page_33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652463"/>
            <a:ext cx="10058400" cy="67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12.7  Retrieving Data from Multiple Tables with LINQ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imes New Roman" charset="0"/>
              </a:rPr>
              <a:t>Combining Author Names with the ISBNs of the Books They’ve Written</a:t>
            </a:r>
          </a:p>
          <a:p>
            <a:pPr lvl="1" eaLnBrk="1" hangingPunct="1"/>
            <a:r>
              <a:rPr lang="en-US">
                <a:solidFill>
                  <a:srgbClr val="000000"/>
                </a:solidFill>
                <a:latin typeface="Times New Roman" charset="0"/>
              </a:rPr>
              <a:t>The first query (Fig. 12.23, lines 11–14) joins data from two tables and returns a list of author names and the ISBNs representing the books they’ve written, sorted by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LastName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then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FirstName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pPr lvl="1" eaLnBrk="1" hangingPunct="1"/>
            <a:r>
              <a:rPr lang="en-US">
                <a:solidFill>
                  <a:srgbClr val="000000"/>
                </a:solidFill>
                <a:latin typeface="Times New Roman" charset="0"/>
              </a:rPr>
              <a:t>The query takes advantage of the properties that LINQ to SQL creates based on foreign-key relationships between the database’s tables.</a:t>
            </a:r>
          </a:p>
          <a:p>
            <a:pPr lvl="1" eaLnBrk="1" hangingPunct="1"/>
            <a:r>
              <a:rPr lang="en-US">
                <a:solidFill>
                  <a:srgbClr val="000000"/>
                </a:solidFill>
                <a:latin typeface="Times New Roman" charset="0"/>
              </a:rPr>
              <a:t>These properties enable you to easily combine data from related rows in multiple tables.</a:t>
            </a:r>
          </a:p>
        </p:txBody>
      </p:sp>
      <p:sp>
        <p:nvSpPr>
          <p:cNvPr id="11162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 descr="vbhtp5_12_Databaseimages_Page_34.png"/>
          <p:cNvPicPr>
            <a:picLocks noGrp="1" noChangeAspect="1"/>
          </p:cNvPicPr>
          <p:nvPr isPhoto="1"/>
        </p:nvPicPr>
        <p:blipFill rotWithShape="1">
          <a:blip r:embed="rId2"/>
          <a:srcRect l="3267" t="7448" r="22248" b="28923"/>
          <a:stretch/>
        </p:blipFill>
        <p:spPr bwMode="auto">
          <a:xfrm>
            <a:off x="-152401" y="55534"/>
            <a:ext cx="769620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1992-2011 by Pearson Education, Inc. All Rights Reserved.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176963"/>
            <a:ext cx="2334491" cy="352863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26" y="4038600"/>
            <a:ext cx="4211782" cy="2514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وسيلة شرح مستطيلة 5"/>
          <p:cNvSpPr/>
          <p:nvPr/>
        </p:nvSpPr>
        <p:spPr>
          <a:xfrm>
            <a:off x="6400800" y="457200"/>
            <a:ext cx="2667000" cy="1514071"/>
          </a:xfrm>
          <a:prstGeom prst="wedgeRectCallout">
            <a:avLst/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 </a:t>
            </a:r>
            <a:r>
              <a:rPr lang="en-GB" sz="1100" dirty="0" err="1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authorsAndISBNs</a:t>
            </a:r>
            <a:r>
              <a:rPr lang="en-GB" sz="1100" dirty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smtClean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r>
              <a:rPr lang="en-GB" sz="1100" dirty="0" smtClean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sz="1100" dirty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 In </a:t>
            </a:r>
            <a:r>
              <a:rPr lang="en-GB" sz="1100" dirty="0" err="1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database.Authors</a:t>
            </a:r>
            <a:endParaRPr lang="en-GB" sz="1100" dirty="0">
              <a:ln w="0"/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100" dirty="0" smtClean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sz="1100" dirty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 In </a:t>
            </a:r>
            <a:r>
              <a:rPr lang="en-GB" sz="1100" dirty="0" err="1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database.AuthorISBNs</a:t>
            </a:r>
            <a:endParaRPr lang="en-GB" sz="1100" dirty="0">
              <a:ln w="0"/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100" dirty="0" smtClean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</a:t>
            </a:r>
            <a:r>
              <a:rPr lang="en-GB" sz="1100" dirty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GB" sz="1100" dirty="0" err="1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author.LastName</a:t>
            </a:r>
            <a:r>
              <a:rPr lang="en-GB" sz="1100" dirty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100" dirty="0" err="1" smtClean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author.FirstName</a:t>
            </a:r>
            <a:r>
              <a:rPr lang="en-GB" sz="1100" dirty="0" smtClean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1100" dirty="0" smtClean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GB" sz="1100" dirty="0" err="1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author.AuthorID</a:t>
            </a:r>
            <a:r>
              <a:rPr lang="en-GB" sz="1100" dirty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GB" sz="1100" dirty="0" err="1" smtClean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book.AuthorID</a:t>
            </a:r>
            <a:endParaRPr lang="en-GB" sz="1100" dirty="0" smtClean="0">
              <a:ln w="0"/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100" dirty="0" smtClean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GB" sz="1100" dirty="0" err="1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author.FirstName</a:t>
            </a:r>
            <a:r>
              <a:rPr lang="en-GB" sz="1100" dirty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100" dirty="0" err="1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author.LastName</a:t>
            </a:r>
            <a:r>
              <a:rPr lang="en-GB" sz="1100" dirty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100" dirty="0" err="1" smtClean="0">
                <a:ln w="0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book.ISBN</a:t>
            </a:r>
            <a:endParaRPr lang="ar-SA" sz="1100" dirty="0">
              <a:ln w="0"/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705600" y="149423"/>
            <a:ext cx="20574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</a:rPr>
              <a:t>Equevalent</a:t>
            </a:r>
            <a:r>
              <a:rPr lang="en-US" sz="1400" b="1" dirty="0" smtClean="0">
                <a:solidFill>
                  <a:srgbClr val="C00000"/>
                </a:solidFill>
              </a:rPr>
              <a:t> query</a:t>
            </a:r>
            <a:endParaRPr lang="ar-SA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12.7  Retrieving Data from Multiple Tables with LINQ</a:t>
            </a:r>
          </a:p>
        </p:txBody>
      </p:sp>
      <p:sp>
        <p:nvSpPr>
          <p:cNvPr id="798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imes New Roman" charset="0"/>
              </a:rPr>
              <a:t>The first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From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clause (line 11) gets one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from the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Authors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table.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Times New Roman" charset="0"/>
              </a:rPr>
              <a:t>The second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From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clause (line 12) uses the generated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AuthorISBNs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property of the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class to get only the rows in the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AuthorISBN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table that link to the current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—that is, the ones that have the same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AuthorID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as the current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.</a:t>
            </a:r>
          </a:p>
        </p:txBody>
      </p:sp>
      <p:sp>
        <p:nvSpPr>
          <p:cNvPr id="11366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12.7  Retrieving Data from Multiple Tables with LINQ</a:t>
            </a:r>
          </a:p>
        </p:txBody>
      </p:sp>
      <p:sp>
        <p:nvSpPr>
          <p:cNvPr id="808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imes New Roman" charset="0"/>
              </a:rPr>
              <a:t>The combined result of the two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From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clauses is a collection of all the authors and the ISBNs of the books they’ve authored.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Times New Roman" charset="0"/>
              </a:rPr>
              <a:t>The two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From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clauses introduce two range variables into the scope of this query—other clauses can access both range variables to combine data from multiple tables.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Times New Roman" charset="0"/>
              </a:rPr>
              <a:t>Line 14 combines the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FirstName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and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LastName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of an author from the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Authors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table with a corresponding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ISBN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from the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AuthorISBNs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table. </a:t>
            </a:r>
          </a:p>
        </p:txBody>
      </p:sp>
      <p:sp>
        <p:nvSpPr>
          <p:cNvPr id="1146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12.7  Retrieving Data from Multiple Tables with LINQ</a:t>
            </a:r>
          </a:p>
        </p:txBody>
      </p:sp>
      <p:sp>
        <p:nvSpPr>
          <p:cNvPr id="819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imes New Roman" charset="0"/>
              </a:rPr>
              <a:t>Combining Author Names with the Titles of the Books They’ve Written</a:t>
            </a:r>
          </a:p>
          <a:p>
            <a:pPr lvl="1" eaLnBrk="1" hangingPunct="1"/>
            <a:r>
              <a:rPr lang="en-US">
                <a:solidFill>
                  <a:srgbClr val="000000"/>
                </a:solidFill>
                <a:latin typeface="Times New Roman" charset="0"/>
              </a:rPr>
              <a:t>The second query (Fig. 12.24, lines 27–31) gives similar output, but uses the foreign-key relationships to go one step further and get the actual title of each book that an author wrote.</a:t>
            </a:r>
          </a:p>
          <a:p>
            <a:pPr lvl="1" eaLnBrk="1" hangingPunct="1"/>
            <a:r>
              <a:rPr lang="en-US">
                <a:solidFill>
                  <a:srgbClr val="000000"/>
                </a:solidFill>
                <a:latin typeface="Times New Roman" charset="0"/>
              </a:rPr>
              <a:t>The first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From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clause (line 27) gets one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title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from the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Titles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table.</a:t>
            </a:r>
          </a:p>
        </p:txBody>
      </p:sp>
      <p:sp>
        <p:nvSpPr>
          <p:cNvPr id="1157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12.7  Retrieving Data from Multiple Tables with LINQ</a:t>
            </a:r>
          </a:p>
        </p:txBody>
      </p:sp>
      <p:sp>
        <p:nvSpPr>
          <p:cNvPr id="829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The second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From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clause (line 28) uses the generated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AuthorISBNs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property of the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Title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class to get only the rows in the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AuthorISBN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table that link to the current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title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—that is, the ones that have the same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ISBN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as the current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title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Each of those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book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objects contains an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property that represents the foreign-key relationship between the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AuthorISBNs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table and the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Authors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table.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This </a:t>
            </a:r>
            <a:r>
              <a:rPr lang="en-US">
                <a:solidFill>
                  <a:srgbClr val="000000"/>
                </a:solidFill>
                <a:latin typeface="Lucida Console" charset="0"/>
              </a:rPr>
              <a:t>Author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property gives us access to the names of the authors for the current book.</a:t>
            </a:r>
          </a:p>
        </p:txBody>
      </p:sp>
      <p:sp>
        <p:nvSpPr>
          <p:cNvPr id="1167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328</TotalTime>
  <Words>878</Words>
  <Application>Microsoft Office PowerPoint</Application>
  <PresentationFormat>عرض على الشاشة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Gill Sans MT</vt:lpstr>
      <vt:lpstr>Lucida Console</vt:lpstr>
      <vt:lpstr>Times New Roman</vt:lpstr>
      <vt:lpstr>Wingdings</vt:lpstr>
      <vt:lpstr>Wingdings 3</vt:lpstr>
      <vt:lpstr>Origin</vt:lpstr>
      <vt:lpstr>LINQ to DATABASE-2</vt:lpstr>
      <vt:lpstr>12.7  Retrieving Data from Multiple Tables with LINQ</vt:lpstr>
      <vt:lpstr>عرض تقديمي في PowerPoint</vt:lpstr>
      <vt:lpstr>12.7  Retrieving Data from Multiple Tables with LINQ</vt:lpstr>
      <vt:lpstr>عرض تقديمي في PowerPoint</vt:lpstr>
      <vt:lpstr>12.7  Retrieving Data from Multiple Tables with LINQ</vt:lpstr>
      <vt:lpstr>12.7  Retrieving Data from Multiple Tables with LINQ</vt:lpstr>
      <vt:lpstr>12.7  Retrieving Data from Multiple Tables with LINQ</vt:lpstr>
      <vt:lpstr>12.7  Retrieving Data from Multiple Tables with LINQ</vt:lpstr>
      <vt:lpstr>عرض تقديمي في PowerPoint</vt:lpstr>
      <vt:lpstr>12.7  Retrieving Data from Multiple Tables with LINQ</vt:lpstr>
      <vt:lpstr>12.7  Retrieving Data from Multiple Tables with LINQ</vt:lpstr>
      <vt:lpstr>12.7  Retrieving Data from Multiple Tables with LINQ</vt:lpstr>
      <vt:lpstr>عرض تقديمي في PowerPoint</vt:lpstr>
      <vt:lpstr>عرض تقديمي في PowerPoint</vt:lpstr>
      <vt:lpstr>12.7  Retrieving Data from Multiple Tables with LINQ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LINQ to DATABASE-2</dc:title>
  <dc:creator>Mac</dc:creator>
  <cp:lastModifiedBy>Sara</cp:lastModifiedBy>
  <cp:revision>17</cp:revision>
  <dcterms:created xsi:type="dcterms:W3CDTF">2013-09-28T15:21:44Z</dcterms:created>
  <dcterms:modified xsi:type="dcterms:W3CDTF">2017-04-08T20:17:29Z</dcterms:modified>
</cp:coreProperties>
</file>