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82" r:id="rId16"/>
    <p:sldId id="283" r:id="rId17"/>
    <p:sldId id="284" r:id="rId18"/>
    <p:sldId id="285" r:id="rId19"/>
    <p:sldId id="286" r:id="rId20"/>
    <p:sldId id="287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A22D-A76C-4531-A034-55B37AEB0AB6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A22D-A76C-4531-A034-55B37AEB0AB6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A22D-A76C-4531-A034-55B37AEB0AB6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A03D0-6634-467E-BB20-57A3137CF845}" type="datetime1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FC1C8-A871-4AAD-95BB-6038CC8BA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A22D-A76C-4531-A034-55B37AEB0AB6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A22D-A76C-4531-A034-55B37AEB0AB6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A22D-A76C-4531-A034-55B37AEB0AB6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A22D-A76C-4531-A034-55B37AEB0AB6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A22D-A76C-4531-A034-55B37AEB0AB6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A22D-A76C-4531-A034-55B37AEB0AB6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A22D-A76C-4531-A034-55B37AEB0AB6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A22D-A76C-4531-A034-55B37AEB0AB6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DA22D-A76C-4531-A034-55B37AEB0AB6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Introduction to LINQ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Primitive-Type Elements Using LINQ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You can use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Each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Next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 to iterate over the results of any LINQ query. 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Primitive-Type Elements Using LINQ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Sorting LINQ Query Results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LINQ query in the above example selects the elements of the array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values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and returns an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IEnumerable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object containing a sorted copy of the elements.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1992-2011 by Pearson Education, Inc. All Rights Reserved.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91680" y="3068960"/>
            <a:ext cx="5040560" cy="2448272"/>
          </a:xfrm>
          <a:prstGeom prst="roundRect">
            <a:avLst/>
          </a:prstGeom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dirty="0" smtClean="0"/>
              <a:t>Dim values() As Integer = {2,9,5,0,3,7,1,4,8,6}</a:t>
            </a:r>
          </a:p>
          <a:p>
            <a:r>
              <a:rPr lang="en-US" dirty="0" smtClean="0"/>
              <a:t>Dim sorted =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From</a:t>
            </a:r>
            <a:r>
              <a:rPr lang="en-US" dirty="0" smtClean="0"/>
              <a:t>  value </a:t>
            </a:r>
            <a:r>
              <a:rPr lang="en-US" dirty="0" smtClean="0">
                <a:solidFill>
                  <a:schemeClr val="accent1"/>
                </a:solidFill>
              </a:rPr>
              <a:t>In</a:t>
            </a:r>
            <a:r>
              <a:rPr lang="en-US" dirty="0" smtClean="0"/>
              <a:t> values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Order By</a:t>
            </a:r>
            <a:r>
              <a:rPr lang="en-US" dirty="0" smtClean="0"/>
              <a:t> value 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Select</a:t>
            </a:r>
            <a:r>
              <a:rPr lang="en-US" dirty="0" smtClean="0"/>
              <a:t> value </a:t>
            </a:r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Primitive-Type Elements Using LINQ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Order By clause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sorts the query results in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ascending order.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You can use 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Descending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modifier in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Order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By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clause to sort query results in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descending order.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An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Ascending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modifier also exists but is rarely used, because it’s the default.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You can use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Order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By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clause only for values that can be compared to one another.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Order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By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clause supports values of any type that implements the interface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IComparable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such as the primitive numeric types and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Such types provide a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CompareTo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method.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Reference-Type Elements Using LINQ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LINQ is not limited to querying arrays of primitive types.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It can be used with most data types.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Example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624011" cy="379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Example</a:t>
            </a:r>
            <a:endParaRPr lang="ar-S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15000" r="51250" b="31000"/>
          <a:stretch>
            <a:fillRect/>
          </a:stretch>
        </p:blipFill>
        <p:spPr bwMode="auto">
          <a:xfrm>
            <a:off x="1856995" y="1412776"/>
            <a:ext cx="5523317" cy="473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03" y="1916832"/>
            <a:ext cx="9097517" cy="192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Example</a:t>
            </a: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Example</a:t>
            </a:r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10692680" cy="251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15000" r="51250" b="31000"/>
          <a:stretch>
            <a:fillRect/>
          </a:stretch>
        </p:blipFill>
        <p:spPr bwMode="auto">
          <a:xfrm>
            <a:off x="4283968" y="2708920"/>
            <a:ext cx="480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Example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90364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15000" r="51250" b="31000"/>
          <a:stretch>
            <a:fillRect/>
          </a:stretch>
        </p:blipFill>
        <p:spPr bwMode="auto">
          <a:xfrm>
            <a:off x="4139953" y="2599242"/>
            <a:ext cx="4968552" cy="42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03" y="1124744"/>
            <a:ext cx="92821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Example</a:t>
            </a:r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15000" r="51250" b="31000"/>
          <a:stretch>
            <a:fillRect/>
          </a:stretch>
        </p:blipFill>
        <p:spPr bwMode="auto">
          <a:xfrm>
            <a:off x="4343400" y="2743200"/>
            <a:ext cx="480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 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Large amounts of data are often stored in a database—an organized collection of data.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database management system (DBMS) provides mechanisms for storing, organizing, retrieving and modifying data contained in the database.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Today’s most popular database systems are relational databases.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language called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Structured Query Language (SQL)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is an international standard used with relational databases to perform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queries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(that is, to request information that satisfies given criteria) and to manipulate data.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Example</a:t>
            </a:r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92238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0000" t="15000" r="51250" b="31000"/>
          <a:stretch>
            <a:fillRect/>
          </a:stretch>
        </p:blipFill>
        <p:spPr bwMode="auto">
          <a:xfrm>
            <a:off x="4355976" y="2708920"/>
            <a:ext cx="472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Reference-Type Elements Using LINQ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25" lvl="0" indent="-255588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you type the name of an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IEnumerable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object (such as an array or the result of a LINQ query) then type the dot (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 separator, the list of the methods and properties that can be used with that object are shown.</a:t>
            </a:r>
          </a:p>
          <a:p>
            <a:pPr marL="365125" lvl="0" indent="-255588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Some of the methods are so-called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extension methods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For example, if you have an array of </a:t>
            </a:r>
            <a:r>
              <a:rPr lang="en-US" sz="2700" dirty="0" smtClean="0">
                <a:solidFill>
                  <a:srgbClr val="000000"/>
                </a:solidFill>
                <a:latin typeface="Lucida Console" pitchFamily="49" charset="0"/>
              </a:rPr>
              <a:t>Double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s called </a:t>
            </a:r>
            <a:r>
              <a:rPr lang="en-US" sz="2700" dirty="0" smtClean="0">
                <a:solidFill>
                  <a:srgbClr val="000000"/>
                </a:solidFill>
                <a:latin typeface="Lucida Console" pitchFamily="49" charset="0"/>
              </a:rPr>
              <a:t>numbers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 and you want to calculate the average of its values, you can simply call the </a:t>
            </a:r>
            <a:r>
              <a:rPr lang="en-US" sz="2700" dirty="0" smtClean="0">
                <a:solidFill>
                  <a:srgbClr val="000000"/>
                </a:solidFill>
                <a:latin typeface="Lucida Console" pitchFamily="49" charset="0"/>
              </a:rPr>
              <a:t>Average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 extension method, as in </a:t>
            </a:r>
            <a:r>
              <a:rPr lang="en-US" sz="2700" dirty="0" err="1" smtClean="0">
                <a:solidFill>
                  <a:srgbClr val="000000"/>
                </a:solidFill>
                <a:latin typeface="Lucida Console" pitchFamily="49" charset="0"/>
              </a:rPr>
              <a:t>numbers.Average</a:t>
            </a:r>
            <a:r>
              <a:rPr lang="en-US" sz="2700" dirty="0" smtClean="0">
                <a:solidFill>
                  <a:srgbClr val="000000"/>
                </a:solidFill>
                <a:latin typeface="Lucida Console" pitchFamily="49" charset="0"/>
              </a:rPr>
              <a:t>()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Some of </a:t>
            </a:r>
            <a:r>
              <a:rPr lang="en-US" sz="2700" dirty="0" err="1" smtClean="0">
                <a:solidFill>
                  <a:srgbClr val="000000"/>
                </a:solidFill>
                <a:latin typeface="Lucida Console" pitchFamily="49" charset="0"/>
              </a:rPr>
              <a:t>IEnumerable</a:t>
            </a:r>
            <a:r>
              <a:rPr lang="en-US" sz="2700" dirty="0" err="1" smtClean="0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 45 extension methods are shown in Fig. 11.5.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US" sz="27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65125" lvl="0" indent="-255588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vbhtp5_11_LINQimages_Page_16.png"/>
          <p:cNvPicPr>
            <a:picLocks noGrp="1" noChangeAspect="1"/>
          </p:cNvPicPr>
          <p:nvPr isPhoto="1"/>
        </p:nvPicPr>
        <p:blipFill>
          <a:blip r:embed="rId2" cstate="print"/>
          <a:srcRect r="22438"/>
          <a:stretch>
            <a:fillRect/>
          </a:stretch>
        </p:blipFill>
        <p:spPr bwMode="auto">
          <a:xfrm>
            <a:off x="0" y="652463"/>
            <a:ext cx="8604448" cy="62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80E6"/>
                </a:solidFill>
                <a:latin typeface="Arial"/>
              </a:rPr>
              <a:t>Creating Objects of Anonymous Types </a:t>
            </a:r>
            <a:endParaRPr lang="ar-SA" sz="3200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0663" indent="-228600" fontAlgn="base"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  <a:p>
            <a:pPr marL="220663" indent="-228600" fontAlgn="base"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None/>
            </a:pPr>
            <a:endParaRPr lang="en-US" sz="27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20663" indent="-228600" fontAlgn="base"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Verdana" pitchFamily="34" charset="0"/>
              <a:buChar char="◦"/>
            </a:pPr>
            <a:endParaRPr lang="en-US" sz="27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20663" indent="-228600" fontAlgn="base"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Verdana" pitchFamily="34" charset="0"/>
              <a:buChar char="◦"/>
            </a:pPr>
            <a:endParaRPr lang="en-US" sz="27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20663" indent="-228600" fontAlgn="base"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Verdana" pitchFamily="34" charset="0"/>
              <a:buChar char="◦"/>
            </a:pPr>
            <a:endParaRPr lang="en-US" sz="27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20663" indent="-228600" fontAlgn="base"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Verdana" pitchFamily="34" charset="0"/>
              <a:buChar char="◦"/>
            </a:pPr>
            <a:endParaRPr lang="en-US" sz="27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20663" indent="-228600" fontAlgn="base"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Verdana" pitchFamily="34" charset="0"/>
              <a:buChar char="◦"/>
            </a:pPr>
            <a:endParaRPr lang="en-US" sz="27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7664" y="2852936"/>
            <a:ext cx="6048672" cy="1368152"/>
          </a:xfrm>
          <a:prstGeom prst="roundRect">
            <a:avLst/>
          </a:prstGeom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dirty="0" smtClean="0"/>
              <a:t>Dim names=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From</a:t>
            </a:r>
            <a:r>
              <a:rPr lang="en-US" dirty="0" smtClean="0"/>
              <a:t>  Employee </a:t>
            </a:r>
            <a:r>
              <a:rPr lang="en-US" dirty="0" smtClean="0">
                <a:solidFill>
                  <a:schemeClr val="accent1"/>
                </a:solidFill>
              </a:rPr>
              <a:t>In</a:t>
            </a:r>
            <a:r>
              <a:rPr lang="en-US" dirty="0" smtClean="0"/>
              <a:t> employees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Select</a:t>
            </a:r>
            <a:r>
              <a:rPr lang="en-US" dirty="0" smtClean="0"/>
              <a:t> </a:t>
            </a:r>
            <a:r>
              <a:rPr lang="en-US" dirty="0" err="1" smtClean="0"/>
              <a:t>Employee.firstName</a:t>
            </a:r>
            <a:r>
              <a:rPr lang="en-US" dirty="0" smtClean="0"/>
              <a:t>, </a:t>
            </a:r>
            <a:r>
              <a:rPr lang="en-US" dirty="0" err="1" smtClean="0"/>
              <a:t>Employee.lastName</a:t>
            </a:r>
            <a:endParaRPr lang="ar-S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3380E6"/>
                </a:solidFill>
                <a:latin typeface="Arial"/>
              </a:rPr>
              <a:t>Creating Objects of Anonymous Types 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LINQ query in this example selects only the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FirstName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LastName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from each Employee object.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You can select portions of matching objects by specifying the properties to select in a comma-separated list.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Only the selected instance can be accessed when iterating over the query results. 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When you select a portion of an object’s instance, the compiler creates a new class containing those instance—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FirstName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LastName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in this example—and the methods that are inherited by all classes from class Object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new class does not have a name and cannot be used by you to create new objects—such classes are called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anonymous types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Deferred Execution and Transforming Query Results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LINQ uses a technique called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deferred execution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—a query executes only when you iterate over the results, not when the query is defined.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This allows you to create a query once and execute it many times.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you make any changes to the data in a LINQ query’s data source, the next time you iterate over the query’s results, the query will process the current data in the data source. 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Deferred Execution and Transforming Query Results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Figure 11.7 filters an array of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s by searching for those that begin with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"r"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Initially the array (lines 8–9) contains two such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Later in the program we modify the array then reexecute the LINQ query to demonstrate deferred execution.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This example also demonstrates how to transform the items that match the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Where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clause—in this case, each matching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is converted to uppercase in the query result.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vbhtp5_11_LINQimages_Page_1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vbhtp5_11_LINQimages_Page_1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For years, programs that accessed a relational database passed SQL queries as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s to the database management system then processed the results. 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Microsoft developed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LINQ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Language Integrated Query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 to enable you to write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query expressions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similar to SQL queries that retrieve information from a wide variety of data sources—not just relational databases—using a common syntax that is built into Visual Basic.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We use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LINQ to Objects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to query the contents of arrays, selecting elements that satisfy a set of conditions—this is known as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filtering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We also use LINQ to Objects to perform common array manipulations such as sorting an array.</a:t>
            </a: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Figure 11.1 shows the types of LINQ queries.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vbhtp5_11_LINQimages_Page_0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</a:t>
            </a:r>
            <a:r>
              <a:rPr lang="en-US" b="1" dirty="0" smtClean="0">
                <a:solidFill>
                  <a:srgbClr val="3380E6"/>
                </a:solidFill>
                <a:latin typeface="Arial"/>
              </a:rPr>
              <a:t>Primitive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-Type Elements Using LINQ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Primitive types are the basic type of data 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Byte, short,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</a:rPr>
              <a:t>int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, long, float, double,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</a:rPr>
              <a:t>boolean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, char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Primitive variables store primitive values.</a:t>
            </a: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LINQ allows you to look at collections of data, extract information and manipulate data.</a:t>
            </a:r>
          </a:p>
          <a:p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Primitive-Type Elements Using LINQ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  <a:p>
            <a:pPr>
              <a:lnSpc>
                <a:spcPct val="9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1640" y="2348880"/>
            <a:ext cx="5040560" cy="2448272"/>
          </a:xfrm>
          <a:prstGeom prst="roundRect">
            <a:avLst/>
          </a:prstGeom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dirty="0" smtClean="0"/>
              <a:t>Dim values() As Integer = {2,9,5,0,3,7,1,4,8,6}</a:t>
            </a:r>
          </a:p>
          <a:p>
            <a:r>
              <a:rPr lang="en-US" dirty="0" smtClean="0"/>
              <a:t>Dim filtered =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From</a:t>
            </a:r>
            <a:r>
              <a:rPr lang="en-US" dirty="0" smtClean="0"/>
              <a:t>  value </a:t>
            </a:r>
            <a:r>
              <a:rPr lang="en-US" dirty="0" smtClean="0">
                <a:solidFill>
                  <a:schemeClr val="accent1"/>
                </a:solidFill>
              </a:rPr>
              <a:t>In</a:t>
            </a:r>
            <a:r>
              <a:rPr lang="en-US" dirty="0" smtClean="0"/>
              <a:t> values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where</a:t>
            </a:r>
            <a:r>
              <a:rPr lang="en-US" dirty="0" smtClean="0"/>
              <a:t> (value &gt; 4)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Select</a:t>
            </a:r>
            <a:r>
              <a:rPr lang="en-US" dirty="0" smtClean="0"/>
              <a:t> value </a:t>
            </a:r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Primitive-Type Elements Using LINQ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Our first LINQ query begins with a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From clause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which specifies a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range variable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value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) and the data source to query (the array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values)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range variable represents each item in the data source, much like the control variable in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For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Each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Next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statement.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If the condition in the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Where clause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evaluates to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the element is selected—that is, it’s included in the collection of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 that represents the query results.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Here, the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 in the array are included only if they’re greater than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4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Primitive-Type Elements Using LINQ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For each item in the data source, the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Select clause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determines what value appears in the results.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In this case, it’s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that the range variable currently represents.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clause is usually placed at the end of the query for clarity, though it may be placed after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From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clause and before other clauses, or omitted.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If omitted, the range variable is implicitly selected.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clause can transform the selected items—for example,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value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*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2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in this example would have multiplied each selected value in the result by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2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1194</Words>
  <Application>Microsoft Office PowerPoint</Application>
  <PresentationFormat>عرض على الشاشة (4:3)</PresentationFormat>
  <Paragraphs>108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6" baseType="lpstr">
      <vt:lpstr>Arial</vt:lpstr>
      <vt:lpstr>Calibri</vt:lpstr>
      <vt:lpstr>Goudy Sans Medium</vt:lpstr>
      <vt:lpstr>Lucida Console</vt:lpstr>
      <vt:lpstr>Times New Roman</vt:lpstr>
      <vt:lpstr>Verdana</vt:lpstr>
      <vt:lpstr>Wingdings 3</vt:lpstr>
      <vt:lpstr>Office Theme</vt:lpstr>
      <vt:lpstr>Introduction to LINQ</vt:lpstr>
      <vt:lpstr> Introduction</vt:lpstr>
      <vt:lpstr>Introduction</vt:lpstr>
      <vt:lpstr>Introduction</vt:lpstr>
      <vt:lpstr>عرض تقديمي في PowerPoint</vt:lpstr>
      <vt:lpstr>Querying an Array of Primitive-Type Elements Using LINQ</vt:lpstr>
      <vt:lpstr>Querying an Array of Primitive-Type Elements Using LINQ</vt:lpstr>
      <vt:lpstr>Querying an Array of Primitive-Type Elements Using LINQ</vt:lpstr>
      <vt:lpstr>Querying an Array of Primitive-Type Elements Using LINQ</vt:lpstr>
      <vt:lpstr>Querying an Array of Primitive-Type Elements Using LINQ</vt:lpstr>
      <vt:lpstr>Querying an Array of Primitive-Type Elements Using LINQ</vt:lpstr>
      <vt:lpstr>Querying an Array of Primitive-Type Elements Using LINQ</vt:lpstr>
      <vt:lpstr>Querying an Array of Reference-Type Elements Using LINQ</vt:lpstr>
      <vt:lpstr>Example</vt:lpstr>
      <vt:lpstr>Example</vt:lpstr>
      <vt:lpstr>Example</vt:lpstr>
      <vt:lpstr>Example</vt:lpstr>
      <vt:lpstr>Example</vt:lpstr>
      <vt:lpstr>Example</vt:lpstr>
      <vt:lpstr>Example</vt:lpstr>
      <vt:lpstr>Querying an Array of Reference-Type Elements Using LINQ</vt:lpstr>
      <vt:lpstr>عرض تقديمي في PowerPoint</vt:lpstr>
      <vt:lpstr>Creating Objects of Anonymous Types </vt:lpstr>
      <vt:lpstr>Creating Objects of Anonymous Types </vt:lpstr>
      <vt:lpstr>Deferred Execution and Transforming Query Results</vt:lpstr>
      <vt:lpstr>Deferred Execution and Transforming Query Results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LINQ</dc:title>
  <dc:creator>user</dc:creator>
  <cp:lastModifiedBy>Sara</cp:lastModifiedBy>
  <cp:revision>8</cp:revision>
  <dcterms:created xsi:type="dcterms:W3CDTF">2012-02-21T21:43:28Z</dcterms:created>
  <dcterms:modified xsi:type="dcterms:W3CDTF">2017-03-17T13:10:06Z</dcterms:modified>
</cp:coreProperties>
</file>