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65" r:id="rId6"/>
    <p:sldId id="264" r:id="rId7"/>
    <p:sldId id="272" r:id="rId8"/>
    <p:sldId id="271" r:id="rId9"/>
    <p:sldId id="270" r:id="rId10"/>
    <p:sldId id="273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0000"/>
    <a:srgbClr val="422C16"/>
    <a:srgbClr val="0C788E"/>
    <a:srgbClr val="006666"/>
    <a:srgbClr val="0099CC"/>
    <a:srgbClr val="660066"/>
    <a:srgbClr val="5F5F5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8" d="100"/>
          <a:sy n="68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7E1B6-8DB9-416A-97F2-C3048E0BCE2A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D85DA-7CB4-407A-B42D-47AEE2D03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D85DA-7CB4-407A-B42D-47AEE2D0311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90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FC045-B3F5-4288-9BAD-D3A1F4BF7E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AB5BA-E01C-4BEB-A54E-FEE9BC2BD2E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48F0A-11A9-4464-81EF-EF09987A28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240D3-DB9C-44E5-9B50-55BBEF6254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0F9CD-A8EE-455C-AC0D-65284D93A5A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C3E2E-B412-449F-9559-B0A890F7D38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61E34-BA66-496F-9856-FE975CB577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951B9-0C7C-4831-8D72-68A34C6FD10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496D6-533C-4CBF-996B-0CFF7B2E20A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B3998-ABE5-48C6-96BB-2D1AC31F3AD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F6C28-5322-441A-9149-3F8A9AD3852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D20F77-D9B2-41A5-9BD0-B6DCC3C7175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brown.edu/~rt/" TargetMode="External"/><Relationship Id="rId2" Type="http://schemas.openxmlformats.org/officeDocument/2006/relationships/hyperlink" Target="http://www.ics.uci.edu/~goodri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467544" y="1412776"/>
            <a:ext cx="8208912" cy="3240360"/>
          </a:xfrm>
        </p:spPr>
        <p:txBody>
          <a:bodyPr/>
          <a:lstStyle/>
          <a:p>
            <a:r>
              <a:rPr lang="en-US" sz="4800" dirty="0"/>
              <a:t>GC211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/>
              <a:t>Data Structures and Algorithms in Java</a:t>
            </a:r>
            <a:b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02" y="2430154"/>
            <a:ext cx="6447501" cy="1876568"/>
          </a:xfrm>
        </p:spPr>
        <p:txBody>
          <a:bodyPr>
            <a:noAutofit/>
          </a:bodyPr>
          <a:lstStyle/>
          <a:p>
            <a:pPr algn="ctr"/>
            <a:r>
              <a:rPr lang="en-US" sz="4950" b="1" dirty="0">
                <a:solidFill>
                  <a:srgbClr val="0070C0"/>
                </a:solidFill>
              </a:rPr>
              <a:t>Good Luck !!  </a:t>
            </a:r>
            <a:br>
              <a:rPr lang="en-US" sz="4950" b="1" dirty="0">
                <a:solidFill>
                  <a:srgbClr val="0070C0"/>
                </a:solidFill>
              </a:rPr>
            </a:br>
            <a:r>
              <a:rPr lang="en-US" sz="4950" b="1" dirty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endParaRPr lang="en-GB" sz="4950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 Sara Almudauh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8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Sara Almudauh</a:t>
            </a:r>
          </a:p>
          <a:p>
            <a:pPr algn="ctr">
              <a:buNone/>
            </a:pPr>
            <a:r>
              <a:rPr lang="en-US" dirty="0"/>
              <a:t>E-mail:  moodawah@ksu.edu.sa</a:t>
            </a:r>
          </a:p>
          <a:p>
            <a:pPr algn="ctr">
              <a:buNone/>
            </a:pPr>
            <a:r>
              <a:rPr lang="en-US" dirty="0"/>
              <a:t>Website: http://fac.ksu.edu.sa/moodawah</a:t>
            </a:r>
          </a:p>
          <a:p>
            <a:pPr algn="ctr">
              <a:buNone/>
            </a:pPr>
            <a:r>
              <a:rPr lang="en-US" dirty="0"/>
              <a:t>Office : building 26 –Ground floor-Office 100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ar-SA" dirty="0">
              <a:latin typeface="Comic Sans MS" pitchFamily="66" charset="0"/>
            </a:endParaRP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ar-SA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3600" b="1" kern="0" dirty="0">
                <a:solidFill>
                  <a:srgbClr val="0070C0"/>
                </a:solidFill>
              </a:rPr>
              <a:t>Who is running it?</a:t>
            </a:r>
            <a:endParaRPr lang="en-GB" sz="3600" b="1" kern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Resources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196752"/>
            <a:ext cx="5328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Handouts &amp; lecture notes </a:t>
            </a:r>
          </a:p>
          <a:p>
            <a:pPr lvl="0"/>
            <a:endParaRPr lang="en-US" b="1" dirty="0"/>
          </a:p>
          <a:p>
            <a:r>
              <a:rPr lang="en-US" b="1" dirty="0"/>
              <a:t>Text Book :  Data Structures and Algorithms in Java</a:t>
            </a:r>
          </a:p>
          <a:p>
            <a:r>
              <a:rPr lang="en-US" b="1" dirty="0"/>
              <a:t>(4th edition)</a:t>
            </a:r>
          </a:p>
          <a:p>
            <a:r>
              <a:rPr lang="en-US" dirty="0"/>
              <a:t>by 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hlinkClick r:id="rId2"/>
              </a:rPr>
              <a:t>Michael T. Goodrich</a:t>
            </a:r>
            <a:r>
              <a:rPr lang="en-US" b="1" dirty="0"/>
              <a:t> and </a:t>
            </a:r>
            <a:r>
              <a:rPr lang="en-US" b="1" dirty="0">
                <a:hlinkClick r:id="rId3"/>
              </a:rPr>
              <a:t>Roberto </a:t>
            </a:r>
            <a:r>
              <a:rPr lang="en-US" b="1" dirty="0" err="1">
                <a:hlinkClick r:id="rId3"/>
              </a:rPr>
              <a:t>Tamassia</a:t>
            </a:r>
            <a:endParaRPr lang="en-US" b="1" dirty="0"/>
          </a:p>
        </p:txBody>
      </p:sp>
      <p:pic>
        <p:nvPicPr>
          <p:cNvPr id="1026" name="Picture 2" descr="http://ww0.java4.datastructures.net/images/dsaj4e_cover_sma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96752"/>
            <a:ext cx="3247057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9810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Warnings</a:t>
            </a:r>
            <a:endParaRPr lang="ar-SA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229600" cy="4896544"/>
          </a:xfrm>
        </p:spPr>
        <p:txBody>
          <a:bodyPr/>
          <a:lstStyle/>
          <a:p>
            <a:endParaRPr lang="ar-SA" dirty="0"/>
          </a:p>
          <a:p>
            <a:endParaRPr lang="ar-SA" dirty="0"/>
          </a:p>
          <a:p>
            <a:r>
              <a:rPr lang="en-US" dirty="0"/>
              <a:t>Attendance is </a:t>
            </a:r>
            <a:r>
              <a:rPr lang="en-US" b="1" dirty="0"/>
              <a:t>very important </a:t>
            </a:r>
            <a:r>
              <a:rPr lang="en-US" dirty="0"/>
              <a:t>!! You are allowed to miss </a:t>
            </a:r>
            <a:r>
              <a:rPr lang="en-US" b="1" dirty="0"/>
              <a:t>25%</a:t>
            </a:r>
            <a:r>
              <a:rPr lang="en-US" dirty="0"/>
              <a:t> of your lectures only or you will not be allowed to enter the final</a:t>
            </a:r>
          </a:p>
          <a:p>
            <a:endParaRPr lang="en-US" dirty="0"/>
          </a:p>
          <a:p>
            <a:endParaRPr lang="en-US" sz="3600" dirty="0"/>
          </a:p>
          <a:p>
            <a:endParaRPr lang="en-US" sz="3600" u="sng" dirty="0">
              <a:solidFill>
                <a:srgbClr val="FF0000"/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9810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Warnings</a:t>
            </a:r>
            <a:endParaRPr lang="ar-SA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438231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9810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Tutorial</a:t>
            </a:r>
            <a:endParaRPr lang="ar-SA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Tutorial work is </a:t>
            </a:r>
            <a:r>
              <a:rPr lang="en-US" u="sng" dirty="0">
                <a:solidFill>
                  <a:srgbClr val="FF0000"/>
                </a:solidFill>
              </a:rPr>
              <a:t>not</a:t>
            </a:r>
            <a:r>
              <a:rPr lang="en-US" dirty="0"/>
              <a:t> group work !! Study before it.</a:t>
            </a:r>
          </a:p>
          <a:p>
            <a:pPr>
              <a:lnSpc>
                <a:spcPct val="200000"/>
              </a:lnSpc>
            </a:pPr>
            <a:r>
              <a:rPr lang="en-US" altLang="en-US" dirty="0"/>
              <a:t>Try out example code</a:t>
            </a:r>
          </a:p>
          <a:p>
            <a:pPr>
              <a:lnSpc>
                <a:spcPct val="200000"/>
              </a:lnSpc>
            </a:pPr>
            <a:r>
              <a:rPr lang="en-US" altLang="en-US" dirty="0"/>
              <a:t>Ask any questions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Mid Exams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en-US" altLang="en-US" sz="4275" dirty="0"/>
              <a:t>2 in total</a:t>
            </a:r>
          </a:p>
          <a:p>
            <a:pPr>
              <a:lnSpc>
                <a:spcPct val="170000"/>
              </a:lnSpc>
            </a:pPr>
            <a:r>
              <a:rPr lang="ar-SA" altLang="en-US" sz="4275" dirty="0"/>
              <a:t>4</a:t>
            </a:r>
            <a:r>
              <a:rPr lang="en-US" altLang="en-US" sz="4275" dirty="0"/>
              <a:t>0% of Final Marks (</a:t>
            </a:r>
            <a:r>
              <a:rPr lang="ar-SA" altLang="en-US" sz="4275" dirty="0"/>
              <a:t>20</a:t>
            </a:r>
            <a:r>
              <a:rPr lang="en-US" altLang="en-US" sz="4275" dirty="0"/>
              <a:t>%) of each</a:t>
            </a:r>
          </a:p>
          <a:p>
            <a:pPr>
              <a:lnSpc>
                <a:spcPct val="170000"/>
              </a:lnSpc>
            </a:pPr>
            <a:r>
              <a:rPr lang="en-GB" sz="4275" dirty="0"/>
              <a:t>No Mae-exams will be without a medical excuse or “something major”.</a:t>
            </a:r>
            <a:endParaRPr lang="en-US" altLang="en-US" sz="4275" dirty="0"/>
          </a:p>
          <a:p>
            <a:pPr>
              <a:lnSpc>
                <a:spcPct val="170000"/>
              </a:lnSpc>
            </a:pPr>
            <a:r>
              <a:rPr lang="en-US" altLang="en-US" sz="4275" dirty="0"/>
              <a:t>INDIVIDUAL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 Sara Almudauh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1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6447501" cy="990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Final Exam</a:t>
            </a:r>
            <a:endParaRPr lang="en-GB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9113"/>
            <a:ext cx="8229600" cy="4525963"/>
          </a:xfrm>
        </p:spPr>
        <p:txBody>
          <a:bodyPr/>
          <a:lstStyle/>
          <a:p>
            <a:endParaRPr lang="en-US" altLang="en-US" sz="2400" dirty="0"/>
          </a:p>
          <a:p>
            <a:r>
              <a:rPr lang="en-US" altLang="en-US" sz="2400" dirty="0"/>
              <a:t>40% of total marks</a:t>
            </a:r>
          </a:p>
          <a:p>
            <a:r>
              <a:rPr lang="en-US" altLang="en-US" sz="2400" dirty="0"/>
              <a:t>Multiple Choice</a:t>
            </a:r>
          </a:p>
          <a:p>
            <a:r>
              <a:rPr lang="en-US" altLang="en-US" sz="2400" dirty="0"/>
              <a:t>Long Questions</a:t>
            </a:r>
          </a:p>
          <a:p>
            <a:r>
              <a:rPr lang="en-US" altLang="en-US" sz="2400" i="1" dirty="0"/>
              <a:t>Subject</a:t>
            </a:r>
            <a:r>
              <a:rPr lang="en-US" altLang="en-US" sz="2400" dirty="0"/>
              <a:t>? </a:t>
            </a:r>
            <a:r>
              <a:rPr lang="en-US" altLang="en-US" sz="2400" b="1" dirty="0"/>
              <a:t>Everything</a:t>
            </a:r>
            <a:r>
              <a:rPr lang="en-US" altLang="en-US" sz="2400" dirty="0"/>
              <a:t>!</a:t>
            </a:r>
          </a:p>
          <a:p>
            <a:r>
              <a:rPr lang="en-US" altLang="en-US" sz="2400" dirty="0"/>
              <a:t>Standard Exam Format / conditions</a:t>
            </a:r>
          </a:p>
          <a:p>
            <a:r>
              <a:rPr lang="en-US" altLang="en-US" sz="2400" dirty="0"/>
              <a:t>End of Semester 1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 Sara Almudauh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Final Mark Calculation</a:t>
            </a:r>
            <a:endParaRPr lang="en-GB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821915"/>
              </p:ext>
            </p:extLst>
          </p:nvPr>
        </p:nvGraphicFramePr>
        <p:xfrm>
          <a:off x="764290" y="2406040"/>
          <a:ext cx="6277954" cy="252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8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r>
                        <a:rPr lang="en-US" sz="1500" dirty="0"/>
                        <a:t>Assessment task</a:t>
                      </a:r>
                      <a:endParaRPr lang="en-GB" sz="15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/>
                        <a:t>Proportion</a:t>
                      </a:r>
                      <a:r>
                        <a:rPr lang="en-GB" sz="1500" baseline="0" dirty="0"/>
                        <a:t> of Final Assessment</a:t>
                      </a:r>
                      <a:endParaRPr lang="en-GB" sz="1500" dirty="0"/>
                    </a:p>
                    <a:p>
                      <a:endParaRPr lang="en-GB" sz="15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Mid Exam 1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ar-SA" sz="1800" dirty="0"/>
                        <a:t>20</a:t>
                      </a:r>
                      <a:r>
                        <a:rPr lang="en-US" sz="1800" dirty="0"/>
                        <a:t>%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Mid Exam 2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ar-SA" sz="1800" dirty="0"/>
                        <a:t>20</a:t>
                      </a:r>
                      <a:r>
                        <a:rPr lang="en-US" sz="1800" dirty="0"/>
                        <a:t>%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Quizzes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Homework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Final Exam 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40%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  <a:endParaRPr lang="en-GB" sz="1400" dirty="0"/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100%</a:t>
                      </a:r>
                    </a:p>
                  </a:txBody>
                  <a:tcPr marL="68580" marR="68580" marT="34290" marB="3429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By Sara Almudauh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2028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4829</TotalTime>
  <Words>192</Words>
  <Application>Microsoft Office PowerPoint</Application>
  <PresentationFormat>On-screen Show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Wingdings</vt:lpstr>
      <vt:lpstr>Diseño predeterminado</vt:lpstr>
      <vt:lpstr>GC211 Data Structures and Algorithms in Java    </vt:lpstr>
      <vt:lpstr>PowerPoint Presentation</vt:lpstr>
      <vt:lpstr>Resources</vt:lpstr>
      <vt:lpstr>Warnings</vt:lpstr>
      <vt:lpstr>Warnings</vt:lpstr>
      <vt:lpstr>Tutorial</vt:lpstr>
      <vt:lpstr>Mid Exams</vt:lpstr>
      <vt:lpstr>Final Exam</vt:lpstr>
      <vt:lpstr>Final Mark Calculation</vt:lpstr>
      <vt:lpstr>Good Luck !!   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Sara Almudauh</cp:lastModifiedBy>
  <cp:revision>679</cp:revision>
  <dcterms:created xsi:type="dcterms:W3CDTF">2010-05-23T14:28:12Z</dcterms:created>
  <dcterms:modified xsi:type="dcterms:W3CDTF">2016-09-22T01:51:35Z</dcterms:modified>
</cp:coreProperties>
</file>