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57" r:id="rId2"/>
    <p:sldId id="258" r:id="rId3"/>
    <p:sldId id="356" r:id="rId4"/>
    <p:sldId id="500" r:id="rId5"/>
    <p:sldId id="333" r:id="rId6"/>
    <p:sldId id="478" r:id="rId7"/>
    <p:sldId id="501" r:id="rId8"/>
    <p:sldId id="479" r:id="rId9"/>
    <p:sldId id="480" r:id="rId10"/>
    <p:sldId id="502" r:id="rId11"/>
    <p:sldId id="503" r:id="rId12"/>
    <p:sldId id="504" r:id="rId13"/>
    <p:sldId id="505" r:id="rId14"/>
    <p:sldId id="506" r:id="rId15"/>
    <p:sldId id="507" r:id="rId16"/>
    <p:sldId id="508" r:id="rId17"/>
    <p:sldId id="510" r:id="rId18"/>
    <p:sldId id="481" r:id="rId19"/>
    <p:sldId id="511" r:id="rId20"/>
    <p:sldId id="330" r:id="rId21"/>
    <p:sldId id="512" r:id="rId22"/>
    <p:sldId id="513" r:id="rId23"/>
    <p:sldId id="514" r:id="rId24"/>
    <p:sldId id="515" r:id="rId25"/>
    <p:sldId id="516" r:id="rId26"/>
    <p:sldId id="517" r:id="rId27"/>
    <p:sldId id="518" r:id="rId28"/>
    <p:sldId id="519" r:id="rId29"/>
    <p:sldId id="520" r:id="rId30"/>
    <p:sldId id="521" r:id="rId31"/>
    <p:sldId id="522" r:id="rId32"/>
    <p:sldId id="523" r:id="rId33"/>
    <p:sldId id="524" r:id="rId34"/>
    <p:sldId id="525" r:id="rId35"/>
    <p:sldId id="526" r:id="rId36"/>
    <p:sldId id="527" r:id="rId37"/>
    <p:sldId id="528" r:id="rId38"/>
    <p:sldId id="529" r:id="rId39"/>
    <p:sldId id="530" r:id="rId40"/>
    <p:sldId id="531" r:id="rId41"/>
    <p:sldId id="53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78A2"/>
    <a:srgbClr val="0099CC"/>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snapToGrid="0">
      <p:cViewPr varScale="1">
        <p:scale>
          <a:sx n="54" d="100"/>
          <a:sy n="54" d="100"/>
        </p:scale>
        <p:origin x="78" y="252"/>
      </p:cViewPr>
      <p:guideLst>
        <p:guide orient="horz" pos="2160"/>
        <p:guide pos="3864"/>
      </p:guideLst>
    </p:cSldViewPr>
  </p:slideViewPr>
  <p:outlineViewPr>
    <p:cViewPr>
      <p:scale>
        <a:sx n="33" d="100"/>
        <a:sy n="33" d="100"/>
      </p:scale>
      <p:origin x="0" y="-27972"/>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1400" y="24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319D9-FE25-4227-9335-B693E0B8ADB3}" type="doc">
      <dgm:prSet loTypeId="urn:microsoft.com/office/officeart/2005/8/layout/matrix3" loCatId="matrix" qsTypeId="urn:microsoft.com/office/officeart/2005/8/quickstyle/simple1#39" qsCatId="simple" csTypeId="urn:microsoft.com/office/officeart/2005/8/colors/colorful2" csCatId="colorful" phldr="1"/>
      <dgm:spPr/>
      <dgm:t>
        <a:bodyPr/>
        <a:lstStyle/>
        <a:p>
          <a:endParaRPr lang="en-US"/>
        </a:p>
      </dgm:t>
    </dgm:pt>
    <dgm:pt modelId="{44D2AFFA-7EBB-4457-8372-7BAF10DE707B}">
      <dgm:prSet custT="1"/>
      <dgm:spPr/>
      <dgm:t>
        <a:bodyPr/>
        <a:lstStyle/>
        <a:p>
          <a:pPr rtl="0"/>
          <a:r>
            <a:rPr lang="en-US" sz="1800" b="1" dirty="0"/>
            <a:t>Geographic segmentation</a:t>
          </a:r>
        </a:p>
      </dgm:t>
    </dgm:pt>
    <dgm:pt modelId="{AC5477EB-571E-4401-B426-603BF8EDF044}" type="parTrans" cxnId="{DAA959D4-0EFF-4F54-B5CB-A319979DEFD4}">
      <dgm:prSet/>
      <dgm:spPr/>
      <dgm:t>
        <a:bodyPr/>
        <a:lstStyle/>
        <a:p>
          <a:endParaRPr lang="en-US" sz="2000" b="1">
            <a:solidFill>
              <a:schemeClr val="tx1"/>
            </a:solidFill>
          </a:endParaRPr>
        </a:p>
      </dgm:t>
    </dgm:pt>
    <dgm:pt modelId="{425AD90E-15A3-4D9A-8F4F-73660CAF3CF3}" type="sibTrans" cxnId="{DAA959D4-0EFF-4F54-B5CB-A319979DEFD4}">
      <dgm:prSet/>
      <dgm:spPr/>
      <dgm:t>
        <a:bodyPr/>
        <a:lstStyle/>
        <a:p>
          <a:endParaRPr lang="en-US" sz="2000" b="1">
            <a:solidFill>
              <a:schemeClr val="tx1"/>
            </a:solidFill>
          </a:endParaRPr>
        </a:p>
      </dgm:t>
    </dgm:pt>
    <dgm:pt modelId="{5D0F6EFF-07C4-4EAA-A3F2-B1FD5E957AA2}">
      <dgm:prSet custT="1"/>
      <dgm:spPr/>
      <dgm:t>
        <a:bodyPr/>
        <a:lstStyle/>
        <a:p>
          <a:pPr rtl="0"/>
          <a:r>
            <a:rPr lang="en-US" sz="1800" b="1" dirty="0"/>
            <a:t>Demographic segmentation</a:t>
          </a:r>
        </a:p>
      </dgm:t>
    </dgm:pt>
    <dgm:pt modelId="{ADD4C757-5EE4-451E-8CC8-3FB97EF57900}" type="parTrans" cxnId="{B5378269-FC59-4A0F-B004-5CA118AA889D}">
      <dgm:prSet/>
      <dgm:spPr/>
      <dgm:t>
        <a:bodyPr/>
        <a:lstStyle/>
        <a:p>
          <a:endParaRPr lang="en-US" sz="2000" b="1">
            <a:solidFill>
              <a:schemeClr val="tx1"/>
            </a:solidFill>
          </a:endParaRPr>
        </a:p>
      </dgm:t>
    </dgm:pt>
    <dgm:pt modelId="{0D2ECFE8-BF38-4A23-A1FD-3A5AE9080769}" type="sibTrans" cxnId="{B5378269-FC59-4A0F-B004-5CA118AA889D}">
      <dgm:prSet/>
      <dgm:spPr/>
      <dgm:t>
        <a:bodyPr/>
        <a:lstStyle/>
        <a:p>
          <a:endParaRPr lang="en-US" sz="2000" b="1">
            <a:solidFill>
              <a:schemeClr val="tx1"/>
            </a:solidFill>
          </a:endParaRPr>
        </a:p>
      </dgm:t>
    </dgm:pt>
    <dgm:pt modelId="{5B92F025-C53C-44BA-9C22-877A222C855C}">
      <dgm:prSet custT="1"/>
      <dgm:spPr/>
      <dgm:t>
        <a:bodyPr/>
        <a:lstStyle/>
        <a:p>
          <a:pPr rtl="0"/>
          <a:r>
            <a:rPr lang="en-US" sz="1800" b="1"/>
            <a:t>Psychographic segmentation</a:t>
          </a:r>
          <a:endParaRPr lang="en-US" sz="1800" b="1" dirty="0"/>
        </a:p>
      </dgm:t>
    </dgm:pt>
    <dgm:pt modelId="{C04FE7C2-9108-48D3-9C9F-FBD9976E4296}" type="parTrans" cxnId="{BB9CAC31-D2ED-448F-A4DF-A192A76FDEC5}">
      <dgm:prSet/>
      <dgm:spPr/>
      <dgm:t>
        <a:bodyPr/>
        <a:lstStyle/>
        <a:p>
          <a:endParaRPr lang="en-US" sz="2000" b="1">
            <a:solidFill>
              <a:schemeClr val="tx1"/>
            </a:solidFill>
          </a:endParaRPr>
        </a:p>
      </dgm:t>
    </dgm:pt>
    <dgm:pt modelId="{01EBF02C-16FE-4EB2-B9C9-7F527C1F1EAF}" type="sibTrans" cxnId="{BB9CAC31-D2ED-448F-A4DF-A192A76FDEC5}">
      <dgm:prSet/>
      <dgm:spPr/>
      <dgm:t>
        <a:bodyPr/>
        <a:lstStyle/>
        <a:p>
          <a:endParaRPr lang="en-US" sz="2000" b="1">
            <a:solidFill>
              <a:schemeClr val="tx1"/>
            </a:solidFill>
          </a:endParaRPr>
        </a:p>
      </dgm:t>
    </dgm:pt>
    <dgm:pt modelId="{9EBCBE55-B008-4E7F-BDAB-87A32F26C0C6}">
      <dgm:prSet custT="1"/>
      <dgm:spPr/>
      <dgm:t>
        <a:bodyPr/>
        <a:lstStyle/>
        <a:p>
          <a:pPr rtl="0"/>
          <a:r>
            <a:rPr lang="en-US" sz="1800" b="1" dirty="0"/>
            <a:t>Behavioral segmentation</a:t>
          </a:r>
        </a:p>
      </dgm:t>
    </dgm:pt>
    <dgm:pt modelId="{E7622C26-8F2C-41F4-B6F1-E71FF382DA3D}" type="parTrans" cxnId="{62570520-6C4A-4D05-88E9-65C23D9C085E}">
      <dgm:prSet/>
      <dgm:spPr/>
      <dgm:t>
        <a:bodyPr/>
        <a:lstStyle/>
        <a:p>
          <a:endParaRPr lang="en-US" sz="2000" b="1">
            <a:solidFill>
              <a:schemeClr val="tx1"/>
            </a:solidFill>
          </a:endParaRPr>
        </a:p>
      </dgm:t>
    </dgm:pt>
    <dgm:pt modelId="{8D2DD6DA-BFAE-4AD5-8815-D9292930DB62}" type="sibTrans" cxnId="{62570520-6C4A-4D05-88E9-65C23D9C085E}">
      <dgm:prSet/>
      <dgm:spPr/>
      <dgm:t>
        <a:bodyPr/>
        <a:lstStyle/>
        <a:p>
          <a:endParaRPr lang="en-US" sz="2000" b="1">
            <a:solidFill>
              <a:schemeClr val="tx1"/>
            </a:solidFill>
          </a:endParaRPr>
        </a:p>
      </dgm:t>
    </dgm:pt>
    <dgm:pt modelId="{C02E4479-91D2-4EFA-981C-E34F70BF66DE}">
      <dgm:prSet/>
      <dgm:spPr/>
      <dgm:t>
        <a:bodyPr/>
        <a:lstStyle/>
        <a:p>
          <a:pPr rtl="0"/>
          <a:endParaRPr lang="en-US" sz="2000" b="1" dirty="0">
            <a:solidFill>
              <a:schemeClr val="tx1"/>
            </a:solidFill>
          </a:endParaRPr>
        </a:p>
      </dgm:t>
    </dgm:pt>
    <dgm:pt modelId="{76E0D522-524D-4587-A041-C89CF4066D5C}" type="parTrans" cxnId="{DA7A6A0C-BA34-4642-807B-29D82B510505}">
      <dgm:prSet/>
      <dgm:spPr/>
      <dgm:t>
        <a:bodyPr/>
        <a:lstStyle/>
        <a:p>
          <a:endParaRPr lang="en-US" sz="2000" b="1">
            <a:solidFill>
              <a:schemeClr val="tx1"/>
            </a:solidFill>
          </a:endParaRPr>
        </a:p>
      </dgm:t>
    </dgm:pt>
    <dgm:pt modelId="{B56742DE-5886-42D4-97C5-47CCE058081C}" type="sibTrans" cxnId="{DA7A6A0C-BA34-4642-807B-29D82B510505}">
      <dgm:prSet/>
      <dgm:spPr/>
      <dgm:t>
        <a:bodyPr/>
        <a:lstStyle/>
        <a:p>
          <a:endParaRPr lang="en-US" sz="2000" b="1">
            <a:solidFill>
              <a:schemeClr val="tx1"/>
            </a:solidFill>
          </a:endParaRPr>
        </a:p>
      </dgm:t>
    </dgm:pt>
    <dgm:pt modelId="{3108E4AF-B52B-427E-BC83-C3FC07E13377}" type="pres">
      <dgm:prSet presAssocID="{0DD319D9-FE25-4227-9335-B693E0B8ADB3}" presName="matrix" presStyleCnt="0">
        <dgm:presLayoutVars>
          <dgm:chMax val="1"/>
          <dgm:dir/>
          <dgm:resizeHandles val="exact"/>
        </dgm:presLayoutVars>
      </dgm:prSet>
      <dgm:spPr/>
    </dgm:pt>
    <dgm:pt modelId="{2930E188-8347-4619-9B01-061C83B78FA9}" type="pres">
      <dgm:prSet presAssocID="{0DD319D9-FE25-4227-9335-B693E0B8ADB3}" presName="diamond" presStyleLbl="bgShp" presStyleIdx="0" presStyleCnt="1"/>
      <dgm:spPr/>
    </dgm:pt>
    <dgm:pt modelId="{239C166D-9485-427A-943F-ADE2E7EC11A1}" type="pres">
      <dgm:prSet presAssocID="{0DD319D9-FE25-4227-9335-B693E0B8ADB3}" presName="quad1" presStyleLbl="node1" presStyleIdx="0" presStyleCnt="4">
        <dgm:presLayoutVars>
          <dgm:chMax val="0"/>
          <dgm:chPref val="0"/>
          <dgm:bulletEnabled val="1"/>
        </dgm:presLayoutVars>
      </dgm:prSet>
      <dgm:spPr/>
    </dgm:pt>
    <dgm:pt modelId="{FF5B7128-1CD2-4BEE-8825-D9246086A561}" type="pres">
      <dgm:prSet presAssocID="{0DD319D9-FE25-4227-9335-B693E0B8ADB3}" presName="quad2" presStyleLbl="node1" presStyleIdx="1" presStyleCnt="4">
        <dgm:presLayoutVars>
          <dgm:chMax val="0"/>
          <dgm:chPref val="0"/>
          <dgm:bulletEnabled val="1"/>
        </dgm:presLayoutVars>
      </dgm:prSet>
      <dgm:spPr/>
    </dgm:pt>
    <dgm:pt modelId="{128BD139-926A-444E-951D-3B402AC0BC2F}" type="pres">
      <dgm:prSet presAssocID="{0DD319D9-FE25-4227-9335-B693E0B8ADB3}" presName="quad3" presStyleLbl="node1" presStyleIdx="2" presStyleCnt="4" custScaleX="108018">
        <dgm:presLayoutVars>
          <dgm:chMax val="0"/>
          <dgm:chPref val="0"/>
          <dgm:bulletEnabled val="1"/>
        </dgm:presLayoutVars>
      </dgm:prSet>
      <dgm:spPr/>
    </dgm:pt>
    <dgm:pt modelId="{577EDF94-B6C3-40EA-9B71-3171FAD8FBAA}" type="pres">
      <dgm:prSet presAssocID="{0DD319D9-FE25-4227-9335-B693E0B8ADB3}" presName="quad4" presStyleLbl="node1" presStyleIdx="3" presStyleCnt="4">
        <dgm:presLayoutVars>
          <dgm:chMax val="0"/>
          <dgm:chPref val="0"/>
          <dgm:bulletEnabled val="1"/>
        </dgm:presLayoutVars>
      </dgm:prSet>
      <dgm:spPr/>
    </dgm:pt>
  </dgm:ptLst>
  <dgm:cxnLst>
    <dgm:cxn modelId="{DA7A6A0C-BA34-4642-807B-29D82B510505}" srcId="{0DD319D9-FE25-4227-9335-B693E0B8ADB3}" destId="{C02E4479-91D2-4EFA-981C-E34F70BF66DE}" srcOrd="4" destOrd="0" parTransId="{76E0D522-524D-4587-A041-C89CF4066D5C}" sibTransId="{B56742DE-5886-42D4-97C5-47CCE058081C}"/>
    <dgm:cxn modelId="{62570520-6C4A-4D05-88E9-65C23D9C085E}" srcId="{0DD319D9-FE25-4227-9335-B693E0B8ADB3}" destId="{9EBCBE55-B008-4E7F-BDAB-87A32F26C0C6}" srcOrd="3" destOrd="0" parTransId="{E7622C26-8F2C-41F4-B6F1-E71FF382DA3D}" sibTransId="{8D2DD6DA-BFAE-4AD5-8815-D9292930DB62}"/>
    <dgm:cxn modelId="{BB9CAC31-D2ED-448F-A4DF-A192A76FDEC5}" srcId="{0DD319D9-FE25-4227-9335-B693E0B8ADB3}" destId="{5B92F025-C53C-44BA-9C22-877A222C855C}" srcOrd="2" destOrd="0" parTransId="{C04FE7C2-9108-48D3-9C9F-FBD9976E4296}" sibTransId="{01EBF02C-16FE-4EB2-B9C9-7F527C1F1EAF}"/>
    <dgm:cxn modelId="{B5378269-FC59-4A0F-B004-5CA118AA889D}" srcId="{0DD319D9-FE25-4227-9335-B693E0B8ADB3}" destId="{5D0F6EFF-07C4-4EAA-A3F2-B1FD5E957AA2}" srcOrd="1" destOrd="0" parTransId="{ADD4C757-5EE4-451E-8CC8-3FB97EF57900}" sibTransId="{0D2ECFE8-BF38-4A23-A1FD-3A5AE9080769}"/>
    <dgm:cxn modelId="{CD832953-02EF-0D4C-8E37-A02A5693526D}" type="presOf" srcId="{9EBCBE55-B008-4E7F-BDAB-87A32F26C0C6}" destId="{577EDF94-B6C3-40EA-9B71-3171FAD8FBAA}" srcOrd="0" destOrd="0" presId="urn:microsoft.com/office/officeart/2005/8/layout/matrix3"/>
    <dgm:cxn modelId="{85662495-8880-234B-91B4-EECA11BCACD3}" type="presOf" srcId="{5D0F6EFF-07C4-4EAA-A3F2-B1FD5E957AA2}" destId="{FF5B7128-1CD2-4BEE-8825-D9246086A561}" srcOrd="0" destOrd="0" presId="urn:microsoft.com/office/officeart/2005/8/layout/matrix3"/>
    <dgm:cxn modelId="{BA0121A9-C0BA-EB42-B3AF-F4C272704DA7}" type="presOf" srcId="{44D2AFFA-7EBB-4457-8372-7BAF10DE707B}" destId="{239C166D-9485-427A-943F-ADE2E7EC11A1}" srcOrd="0" destOrd="0" presId="urn:microsoft.com/office/officeart/2005/8/layout/matrix3"/>
    <dgm:cxn modelId="{4A4AE1C3-0C37-3648-BA77-8BEAFC5FE8F9}" type="presOf" srcId="{5B92F025-C53C-44BA-9C22-877A222C855C}" destId="{128BD139-926A-444E-951D-3B402AC0BC2F}" srcOrd="0" destOrd="0" presId="urn:microsoft.com/office/officeart/2005/8/layout/matrix3"/>
    <dgm:cxn modelId="{DAA959D4-0EFF-4F54-B5CB-A319979DEFD4}" srcId="{0DD319D9-FE25-4227-9335-B693E0B8ADB3}" destId="{44D2AFFA-7EBB-4457-8372-7BAF10DE707B}" srcOrd="0" destOrd="0" parTransId="{AC5477EB-571E-4401-B426-603BF8EDF044}" sibTransId="{425AD90E-15A3-4D9A-8F4F-73660CAF3CF3}"/>
    <dgm:cxn modelId="{A723D3E7-F88B-CA41-BC32-104680378024}" type="presOf" srcId="{0DD319D9-FE25-4227-9335-B693E0B8ADB3}" destId="{3108E4AF-B52B-427E-BC83-C3FC07E13377}" srcOrd="0" destOrd="0" presId="urn:microsoft.com/office/officeart/2005/8/layout/matrix3"/>
    <dgm:cxn modelId="{6CBD6FD1-157D-F343-BDF8-73F7B8263E73}" type="presParOf" srcId="{3108E4AF-B52B-427E-BC83-C3FC07E13377}" destId="{2930E188-8347-4619-9B01-061C83B78FA9}" srcOrd="0" destOrd="0" presId="urn:microsoft.com/office/officeart/2005/8/layout/matrix3"/>
    <dgm:cxn modelId="{A004EB02-DAEA-DB44-A98E-9C213D1ED433}" type="presParOf" srcId="{3108E4AF-B52B-427E-BC83-C3FC07E13377}" destId="{239C166D-9485-427A-943F-ADE2E7EC11A1}" srcOrd="1" destOrd="0" presId="urn:microsoft.com/office/officeart/2005/8/layout/matrix3"/>
    <dgm:cxn modelId="{4D2DAA1C-B7F6-5741-A5BC-5C447022B2D3}" type="presParOf" srcId="{3108E4AF-B52B-427E-BC83-C3FC07E13377}" destId="{FF5B7128-1CD2-4BEE-8825-D9246086A561}" srcOrd="2" destOrd="0" presId="urn:microsoft.com/office/officeart/2005/8/layout/matrix3"/>
    <dgm:cxn modelId="{1AD5F63B-A932-6C44-B287-0B581F350FA7}" type="presParOf" srcId="{3108E4AF-B52B-427E-BC83-C3FC07E13377}" destId="{128BD139-926A-444E-951D-3B402AC0BC2F}" srcOrd="3" destOrd="0" presId="urn:microsoft.com/office/officeart/2005/8/layout/matrix3"/>
    <dgm:cxn modelId="{3F797515-3A9F-894F-8164-2320CC0E51A9}" type="presParOf" srcId="{3108E4AF-B52B-427E-BC83-C3FC07E13377}" destId="{577EDF94-B6C3-40EA-9B71-3171FAD8FBA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E34CF-1829-43BF-ADED-7B04A6F0B88A}" type="doc">
      <dgm:prSet loTypeId="urn:microsoft.com/office/officeart/2005/8/layout/default#4" loCatId="list" qsTypeId="urn:microsoft.com/office/officeart/2005/8/quickstyle/simple1#40" qsCatId="simple" csTypeId="urn:microsoft.com/office/officeart/2005/8/colors/colorful2" csCatId="colorful" phldr="1"/>
      <dgm:spPr/>
      <dgm:t>
        <a:bodyPr/>
        <a:lstStyle/>
        <a:p>
          <a:endParaRPr lang="en-US"/>
        </a:p>
      </dgm:t>
    </dgm:pt>
    <dgm:pt modelId="{F5AA2DA8-75A1-4A5F-A61A-3F879A22416C}">
      <dgm:prSet/>
      <dgm:spPr/>
      <dgm:t>
        <a:bodyPr/>
        <a:lstStyle/>
        <a:p>
          <a:pPr rtl="0"/>
          <a:r>
            <a:rPr lang="en-US" b="0" dirty="0">
              <a:solidFill>
                <a:schemeClr val="tx1"/>
              </a:solidFill>
            </a:rPr>
            <a:t>Geographic location</a:t>
          </a:r>
          <a:endParaRPr lang="en-US" dirty="0">
            <a:solidFill>
              <a:schemeClr val="tx1"/>
            </a:solidFill>
          </a:endParaRPr>
        </a:p>
      </dgm:t>
    </dgm:pt>
    <dgm:pt modelId="{F65F9686-015E-4297-8355-EAEEC60FC20B}" type="parTrans" cxnId="{CA9D9D41-969D-4E2F-BFC8-C37A0E6ECF61}">
      <dgm:prSet/>
      <dgm:spPr/>
      <dgm:t>
        <a:bodyPr/>
        <a:lstStyle/>
        <a:p>
          <a:endParaRPr lang="en-US"/>
        </a:p>
      </dgm:t>
    </dgm:pt>
    <dgm:pt modelId="{8EA2B8E0-B3D5-4E08-9F6E-ADDCC45422F9}" type="sibTrans" cxnId="{CA9D9D41-969D-4E2F-BFC8-C37A0E6ECF61}">
      <dgm:prSet/>
      <dgm:spPr/>
      <dgm:t>
        <a:bodyPr/>
        <a:lstStyle/>
        <a:p>
          <a:endParaRPr lang="en-US"/>
        </a:p>
      </dgm:t>
    </dgm:pt>
    <dgm:pt modelId="{5B817C1C-4026-4328-AC9E-EC28A7577B55}">
      <dgm:prSet/>
      <dgm:spPr/>
      <dgm:t>
        <a:bodyPr/>
        <a:lstStyle/>
        <a:p>
          <a:pPr rtl="0"/>
          <a:r>
            <a:rPr lang="en-US" b="0" dirty="0">
              <a:solidFill>
                <a:schemeClr val="tx1"/>
              </a:solidFill>
            </a:rPr>
            <a:t>Economic factors</a:t>
          </a:r>
          <a:endParaRPr lang="en-US" dirty="0">
            <a:solidFill>
              <a:schemeClr val="tx1"/>
            </a:solidFill>
          </a:endParaRPr>
        </a:p>
      </dgm:t>
    </dgm:pt>
    <dgm:pt modelId="{2770B10A-81CA-4B66-959E-194728BFE479}" type="parTrans" cxnId="{6832183E-33F1-4471-A299-C17BDDAAA3DC}">
      <dgm:prSet/>
      <dgm:spPr/>
      <dgm:t>
        <a:bodyPr/>
        <a:lstStyle/>
        <a:p>
          <a:endParaRPr lang="en-US"/>
        </a:p>
      </dgm:t>
    </dgm:pt>
    <dgm:pt modelId="{F976ACD0-8F0F-4ABC-AB4A-C536AA877BD4}" type="sibTrans" cxnId="{6832183E-33F1-4471-A299-C17BDDAAA3DC}">
      <dgm:prSet/>
      <dgm:spPr/>
      <dgm:t>
        <a:bodyPr/>
        <a:lstStyle/>
        <a:p>
          <a:endParaRPr lang="en-US"/>
        </a:p>
      </dgm:t>
    </dgm:pt>
    <dgm:pt modelId="{5071DC24-BB56-4DB1-A8D6-1C7789B71A46}">
      <dgm:prSet/>
      <dgm:spPr/>
      <dgm:t>
        <a:bodyPr/>
        <a:lstStyle/>
        <a:p>
          <a:pPr rtl="0"/>
          <a:r>
            <a:rPr lang="en-US" b="0" dirty="0">
              <a:solidFill>
                <a:schemeClr val="tx1"/>
              </a:solidFill>
            </a:rPr>
            <a:t>Political and legal factors </a:t>
          </a:r>
          <a:endParaRPr lang="en-US" dirty="0">
            <a:solidFill>
              <a:schemeClr val="tx1"/>
            </a:solidFill>
          </a:endParaRPr>
        </a:p>
      </dgm:t>
    </dgm:pt>
    <dgm:pt modelId="{7E1984AE-0980-463F-84B2-0D5C433A261A}" type="parTrans" cxnId="{6B769059-43F1-4835-9A8A-AF4F77E32CF5}">
      <dgm:prSet/>
      <dgm:spPr/>
      <dgm:t>
        <a:bodyPr/>
        <a:lstStyle/>
        <a:p>
          <a:endParaRPr lang="en-US"/>
        </a:p>
      </dgm:t>
    </dgm:pt>
    <dgm:pt modelId="{5B201F4A-900D-41BF-A63B-3A814578C3E3}" type="sibTrans" cxnId="{6B769059-43F1-4835-9A8A-AF4F77E32CF5}">
      <dgm:prSet/>
      <dgm:spPr/>
      <dgm:t>
        <a:bodyPr/>
        <a:lstStyle/>
        <a:p>
          <a:endParaRPr lang="en-US"/>
        </a:p>
      </dgm:t>
    </dgm:pt>
    <dgm:pt modelId="{FF5E0B35-9C62-4298-9D78-9AE8EDCC5A5F}">
      <dgm:prSet/>
      <dgm:spPr/>
      <dgm:t>
        <a:bodyPr/>
        <a:lstStyle/>
        <a:p>
          <a:pPr rtl="0"/>
          <a:r>
            <a:rPr lang="en-US" b="0" dirty="0">
              <a:solidFill>
                <a:schemeClr val="tx1"/>
              </a:solidFill>
            </a:rPr>
            <a:t>Cultural factors</a:t>
          </a:r>
          <a:endParaRPr lang="en-US" dirty="0">
            <a:solidFill>
              <a:schemeClr val="tx1"/>
            </a:solidFill>
          </a:endParaRPr>
        </a:p>
      </dgm:t>
    </dgm:pt>
    <dgm:pt modelId="{FD4A3273-DCA8-4A7F-A761-856B62F41DB3}" type="parTrans" cxnId="{2F70D5AB-EA88-449C-A1D1-F457F4908A7D}">
      <dgm:prSet/>
      <dgm:spPr/>
      <dgm:t>
        <a:bodyPr/>
        <a:lstStyle/>
        <a:p>
          <a:endParaRPr lang="en-US"/>
        </a:p>
      </dgm:t>
    </dgm:pt>
    <dgm:pt modelId="{453DC9D7-91A9-45DD-A38E-0F895C65EE02}" type="sibTrans" cxnId="{2F70D5AB-EA88-449C-A1D1-F457F4908A7D}">
      <dgm:prSet/>
      <dgm:spPr/>
      <dgm:t>
        <a:bodyPr/>
        <a:lstStyle/>
        <a:p>
          <a:endParaRPr lang="en-US"/>
        </a:p>
      </dgm:t>
    </dgm:pt>
    <dgm:pt modelId="{8523D405-B75A-4419-BA4C-D9FEA11F64E0}" type="pres">
      <dgm:prSet presAssocID="{8ECE34CF-1829-43BF-ADED-7B04A6F0B88A}" presName="diagram" presStyleCnt="0">
        <dgm:presLayoutVars>
          <dgm:dir/>
          <dgm:resizeHandles val="exact"/>
        </dgm:presLayoutVars>
      </dgm:prSet>
      <dgm:spPr/>
    </dgm:pt>
    <dgm:pt modelId="{99330B33-AB7A-41CA-AAE4-709D4F559684}" type="pres">
      <dgm:prSet presAssocID="{F5AA2DA8-75A1-4A5F-A61A-3F879A22416C}" presName="node" presStyleLbl="node1" presStyleIdx="0" presStyleCnt="4">
        <dgm:presLayoutVars>
          <dgm:bulletEnabled val="1"/>
        </dgm:presLayoutVars>
      </dgm:prSet>
      <dgm:spPr/>
    </dgm:pt>
    <dgm:pt modelId="{EDF83609-62D2-4119-9E0B-C35ED62BCB71}" type="pres">
      <dgm:prSet presAssocID="{8EA2B8E0-B3D5-4E08-9F6E-ADDCC45422F9}" presName="sibTrans" presStyleCnt="0"/>
      <dgm:spPr/>
    </dgm:pt>
    <dgm:pt modelId="{1B4CDDBB-190A-4591-92AB-A505223B5D6E}" type="pres">
      <dgm:prSet presAssocID="{5B817C1C-4026-4328-AC9E-EC28A7577B55}" presName="node" presStyleLbl="node1" presStyleIdx="1" presStyleCnt="4">
        <dgm:presLayoutVars>
          <dgm:bulletEnabled val="1"/>
        </dgm:presLayoutVars>
      </dgm:prSet>
      <dgm:spPr/>
    </dgm:pt>
    <dgm:pt modelId="{9DA7CB6D-2FD9-4AF8-B56F-E9BC82DF486C}" type="pres">
      <dgm:prSet presAssocID="{F976ACD0-8F0F-4ABC-AB4A-C536AA877BD4}" presName="sibTrans" presStyleCnt="0"/>
      <dgm:spPr/>
    </dgm:pt>
    <dgm:pt modelId="{A58368D9-553D-4A50-8D4E-4DAA8F350C73}" type="pres">
      <dgm:prSet presAssocID="{5071DC24-BB56-4DB1-A8D6-1C7789B71A46}" presName="node" presStyleLbl="node1" presStyleIdx="2" presStyleCnt="4">
        <dgm:presLayoutVars>
          <dgm:bulletEnabled val="1"/>
        </dgm:presLayoutVars>
      </dgm:prSet>
      <dgm:spPr/>
    </dgm:pt>
    <dgm:pt modelId="{68A04D14-4372-40A4-B918-5C268DFD9108}" type="pres">
      <dgm:prSet presAssocID="{5B201F4A-900D-41BF-A63B-3A814578C3E3}" presName="sibTrans" presStyleCnt="0"/>
      <dgm:spPr/>
    </dgm:pt>
    <dgm:pt modelId="{F4FE62FD-FA44-4BFF-9D52-E06BFA491A85}" type="pres">
      <dgm:prSet presAssocID="{FF5E0B35-9C62-4298-9D78-9AE8EDCC5A5F}" presName="node" presStyleLbl="node1" presStyleIdx="3" presStyleCnt="4">
        <dgm:presLayoutVars>
          <dgm:bulletEnabled val="1"/>
        </dgm:presLayoutVars>
      </dgm:prSet>
      <dgm:spPr/>
    </dgm:pt>
  </dgm:ptLst>
  <dgm:cxnLst>
    <dgm:cxn modelId="{26A16A18-4623-B84B-BC01-966BB42684AE}" type="presOf" srcId="{8ECE34CF-1829-43BF-ADED-7B04A6F0B88A}" destId="{8523D405-B75A-4419-BA4C-D9FEA11F64E0}" srcOrd="0" destOrd="0" presId="urn:microsoft.com/office/officeart/2005/8/layout/default#4"/>
    <dgm:cxn modelId="{1E9A9026-3EB2-E449-9383-C1904DB2F40D}" type="presOf" srcId="{5B817C1C-4026-4328-AC9E-EC28A7577B55}" destId="{1B4CDDBB-190A-4591-92AB-A505223B5D6E}" srcOrd="0" destOrd="0" presId="urn:microsoft.com/office/officeart/2005/8/layout/default#4"/>
    <dgm:cxn modelId="{6832183E-33F1-4471-A299-C17BDDAAA3DC}" srcId="{8ECE34CF-1829-43BF-ADED-7B04A6F0B88A}" destId="{5B817C1C-4026-4328-AC9E-EC28A7577B55}" srcOrd="1" destOrd="0" parTransId="{2770B10A-81CA-4B66-959E-194728BFE479}" sibTransId="{F976ACD0-8F0F-4ABC-AB4A-C536AA877BD4}"/>
    <dgm:cxn modelId="{CA9D9D41-969D-4E2F-BFC8-C37A0E6ECF61}" srcId="{8ECE34CF-1829-43BF-ADED-7B04A6F0B88A}" destId="{F5AA2DA8-75A1-4A5F-A61A-3F879A22416C}" srcOrd="0" destOrd="0" parTransId="{F65F9686-015E-4297-8355-EAEEC60FC20B}" sibTransId="{8EA2B8E0-B3D5-4E08-9F6E-ADDCC45422F9}"/>
    <dgm:cxn modelId="{7588F152-5D51-0046-9FE5-490152F0EA81}" type="presOf" srcId="{F5AA2DA8-75A1-4A5F-A61A-3F879A22416C}" destId="{99330B33-AB7A-41CA-AAE4-709D4F559684}" srcOrd="0" destOrd="0" presId="urn:microsoft.com/office/officeart/2005/8/layout/default#4"/>
    <dgm:cxn modelId="{6B769059-43F1-4835-9A8A-AF4F77E32CF5}" srcId="{8ECE34CF-1829-43BF-ADED-7B04A6F0B88A}" destId="{5071DC24-BB56-4DB1-A8D6-1C7789B71A46}" srcOrd="2" destOrd="0" parTransId="{7E1984AE-0980-463F-84B2-0D5C433A261A}" sibTransId="{5B201F4A-900D-41BF-A63B-3A814578C3E3}"/>
    <dgm:cxn modelId="{2F70D5AB-EA88-449C-A1D1-F457F4908A7D}" srcId="{8ECE34CF-1829-43BF-ADED-7B04A6F0B88A}" destId="{FF5E0B35-9C62-4298-9D78-9AE8EDCC5A5F}" srcOrd="3" destOrd="0" parTransId="{FD4A3273-DCA8-4A7F-A761-856B62F41DB3}" sibTransId="{453DC9D7-91A9-45DD-A38E-0F895C65EE02}"/>
    <dgm:cxn modelId="{952B0ED3-E68D-7340-B5C2-281042764A8B}" type="presOf" srcId="{5071DC24-BB56-4DB1-A8D6-1C7789B71A46}" destId="{A58368D9-553D-4A50-8D4E-4DAA8F350C73}" srcOrd="0" destOrd="0" presId="urn:microsoft.com/office/officeart/2005/8/layout/default#4"/>
    <dgm:cxn modelId="{ADF969F6-40AC-4140-9D99-3C1FFF5D614D}" type="presOf" srcId="{FF5E0B35-9C62-4298-9D78-9AE8EDCC5A5F}" destId="{F4FE62FD-FA44-4BFF-9D52-E06BFA491A85}" srcOrd="0" destOrd="0" presId="urn:microsoft.com/office/officeart/2005/8/layout/default#4"/>
    <dgm:cxn modelId="{4ED44225-C14E-6D4A-A841-34C1759CC432}" type="presParOf" srcId="{8523D405-B75A-4419-BA4C-D9FEA11F64E0}" destId="{99330B33-AB7A-41CA-AAE4-709D4F559684}" srcOrd="0" destOrd="0" presId="urn:microsoft.com/office/officeart/2005/8/layout/default#4"/>
    <dgm:cxn modelId="{B15F50C6-0D08-6646-9114-B59D392CD137}" type="presParOf" srcId="{8523D405-B75A-4419-BA4C-D9FEA11F64E0}" destId="{EDF83609-62D2-4119-9E0B-C35ED62BCB71}" srcOrd="1" destOrd="0" presId="urn:microsoft.com/office/officeart/2005/8/layout/default#4"/>
    <dgm:cxn modelId="{719B2BF8-7EC4-D14A-8377-B70AA2AD7B11}" type="presParOf" srcId="{8523D405-B75A-4419-BA4C-D9FEA11F64E0}" destId="{1B4CDDBB-190A-4591-92AB-A505223B5D6E}" srcOrd="2" destOrd="0" presId="urn:microsoft.com/office/officeart/2005/8/layout/default#4"/>
    <dgm:cxn modelId="{186EDD4A-2F65-8140-85A1-51F064BC8AE8}" type="presParOf" srcId="{8523D405-B75A-4419-BA4C-D9FEA11F64E0}" destId="{9DA7CB6D-2FD9-4AF8-B56F-E9BC82DF486C}" srcOrd="3" destOrd="0" presId="urn:microsoft.com/office/officeart/2005/8/layout/default#4"/>
    <dgm:cxn modelId="{D2812808-DA08-C24A-997F-AE9884CD0745}" type="presParOf" srcId="{8523D405-B75A-4419-BA4C-D9FEA11F64E0}" destId="{A58368D9-553D-4A50-8D4E-4DAA8F350C73}" srcOrd="4" destOrd="0" presId="urn:microsoft.com/office/officeart/2005/8/layout/default#4"/>
    <dgm:cxn modelId="{B50AC238-47B4-A241-8D68-5145069CFBB6}" type="presParOf" srcId="{8523D405-B75A-4419-BA4C-D9FEA11F64E0}" destId="{68A04D14-4372-40A4-B918-5C268DFD9108}" srcOrd="5" destOrd="0" presId="urn:microsoft.com/office/officeart/2005/8/layout/default#4"/>
    <dgm:cxn modelId="{1046E96B-D7F6-A94F-B878-5F916F9527E7}" type="presParOf" srcId="{8523D405-B75A-4419-BA4C-D9FEA11F64E0}" destId="{F4FE62FD-FA44-4BFF-9D52-E06BFA491A85}" srcOrd="6"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C7F58-252D-45DC-A2AF-91E6C00808ED}" type="doc">
      <dgm:prSet loTypeId="urn:microsoft.com/office/officeart/2005/8/layout/default#5" loCatId="list" qsTypeId="urn:microsoft.com/office/officeart/2005/8/quickstyle/simple3" qsCatId="simple" csTypeId="urn:microsoft.com/office/officeart/2005/8/colors/colorful2" csCatId="colorful" phldr="1"/>
      <dgm:spPr/>
      <dgm:t>
        <a:bodyPr/>
        <a:lstStyle/>
        <a:p>
          <a:endParaRPr lang="en-US"/>
        </a:p>
      </dgm:t>
    </dgm:pt>
    <dgm:pt modelId="{55381AAD-A087-4611-A832-1ECE6C7EF15C}">
      <dgm:prSet phldrT="[Text]"/>
      <dgm:spPr/>
      <dgm:t>
        <a:bodyPr/>
        <a:lstStyle/>
        <a:p>
          <a:r>
            <a:rPr lang="en-US" dirty="0"/>
            <a:t>Measurable</a:t>
          </a:r>
        </a:p>
      </dgm:t>
    </dgm:pt>
    <dgm:pt modelId="{65558E9E-EEFE-432F-869C-6586990C1008}" type="parTrans" cxnId="{89490F0B-72A4-4D08-8087-978D925D2C00}">
      <dgm:prSet/>
      <dgm:spPr/>
      <dgm:t>
        <a:bodyPr/>
        <a:lstStyle/>
        <a:p>
          <a:endParaRPr lang="en-US"/>
        </a:p>
      </dgm:t>
    </dgm:pt>
    <dgm:pt modelId="{79A8E6D9-0E53-4A83-AEE1-1221F405C6A9}" type="sibTrans" cxnId="{89490F0B-72A4-4D08-8087-978D925D2C00}">
      <dgm:prSet/>
      <dgm:spPr/>
      <dgm:t>
        <a:bodyPr/>
        <a:lstStyle/>
        <a:p>
          <a:endParaRPr lang="en-US"/>
        </a:p>
      </dgm:t>
    </dgm:pt>
    <dgm:pt modelId="{D6A65E69-D219-4E29-9408-35E388C4D838}">
      <dgm:prSet/>
      <dgm:spPr/>
      <dgm:t>
        <a:bodyPr/>
        <a:lstStyle/>
        <a:p>
          <a:r>
            <a:rPr lang="en-US" dirty="0"/>
            <a:t>Accessible</a:t>
          </a:r>
        </a:p>
      </dgm:t>
    </dgm:pt>
    <dgm:pt modelId="{6178A699-8A62-4554-9F6E-26E02AEC046C}" type="parTrans" cxnId="{A59BD108-5E03-4D48-8CAA-17EEFDC279C4}">
      <dgm:prSet/>
      <dgm:spPr/>
      <dgm:t>
        <a:bodyPr/>
        <a:lstStyle/>
        <a:p>
          <a:endParaRPr lang="en-US"/>
        </a:p>
      </dgm:t>
    </dgm:pt>
    <dgm:pt modelId="{33247F6D-46CD-4E36-A10C-F858266E6D2D}" type="sibTrans" cxnId="{A59BD108-5E03-4D48-8CAA-17EEFDC279C4}">
      <dgm:prSet/>
      <dgm:spPr/>
      <dgm:t>
        <a:bodyPr/>
        <a:lstStyle/>
        <a:p>
          <a:endParaRPr lang="en-US"/>
        </a:p>
      </dgm:t>
    </dgm:pt>
    <dgm:pt modelId="{85A90EB4-456C-4AB4-BC32-6FE0BAD67293}">
      <dgm:prSet/>
      <dgm:spPr/>
      <dgm:t>
        <a:bodyPr/>
        <a:lstStyle/>
        <a:p>
          <a:r>
            <a:rPr lang="en-US" dirty="0"/>
            <a:t>Substantial</a:t>
          </a:r>
        </a:p>
      </dgm:t>
    </dgm:pt>
    <dgm:pt modelId="{0C24582D-7A19-44FD-A1DB-4AFEA517251A}" type="parTrans" cxnId="{9CC00FE0-B4D9-4E69-B211-81B00CD18BDF}">
      <dgm:prSet/>
      <dgm:spPr/>
      <dgm:t>
        <a:bodyPr/>
        <a:lstStyle/>
        <a:p>
          <a:endParaRPr lang="en-US"/>
        </a:p>
      </dgm:t>
    </dgm:pt>
    <dgm:pt modelId="{D6836D5C-DF63-4A73-BB46-7196444FD600}" type="sibTrans" cxnId="{9CC00FE0-B4D9-4E69-B211-81B00CD18BDF}">
      <dgm:prSet/>
      <dgm:spPr/>
      <dgm:t>
        <a:bodyPr/>
        <a:lstStyle/>
        <a:p>
          <a:endParaRPr lang="en-US"/>
        </a:p>
      </dgm:t>
    </dgm:pt>
    <dgm:pt modelId="{78951E83-5D7B-40C8-9649-21968B30CCA1}">
      <dgm:prSet/>
      <dgm:spPr/>
      <dgm:t>
        <a:bodyPr/>
        <a:lstStyle/>
        <a:p>
          <a:r>
            <a:rPr lang="en-US" dirty="0"/>
            <a:t>Differentiable</a:t>
          </a:r>
        </a:p>
      </dgm:t>
    </dgm:pt>
    <dgm:pt modelId="{3E333009-AB1D-4C2E-995D-43D7E081739E}" type="parTrans" cxnId="{0984671D-0320-41C0-AEAD-A0624792A04B}">
      <dgm:prSet/>
      <dgm:spPr/>
      <dgm:t>
        <a:bodyPr/>
        <a:lstStyle/>
        <a:p>
          <a:endParaRPr lang="en-US"/>
        </a:p>
      </dgm:t>
    </dgm:pt>
    <dgm:pt modelId="{10E1EDFD-F540-49F8-921D-181896084901}" type="sibTrans" cxnId="{0984671D-0320-41C0-AEAD-A0624792A04B}">
      <dgm:prSet/>
      <dgm:spPr/>
      <dgm:t>
        <a:bodyPr/>
        <a:lstStyle/>
        <a:p>
          <a:endParaRPr lang="en-US"/>
        </a:p>
      </dgm:t>
    </dgm:pt>
    <dgm:pt modelId="{3E5BC873-D70A-45B4-8930-3D6ED96CF620}">
      <dgm:prSet/>
      <dgm:spPr/>
      <dgm:t>
        <a:bodyPr/>
        <a:lstStyle/>
        <a:p>
          <a:r>
            <a:rPr lang="en-US" dirty="0"/>
            <a:t>Actionable</a:t>
          </a:r>
        </a:p>
      </dgm:t>
    </dgm:pt>
    <dgm:pt modelId="{9EC40971-AB96-4FE1-B339-A44220D84ACA}" type="parTrans" cxnId="{67FC9F24-8638-4EE5-B9D6-B42ABB4F76B8}">
      <dgm:prSet/>
      <dgm:spPr/>
      <dgm:t>
        <a:bodyPr/>
        <a:lstStyle/>
        <a:p>
          <a:endParaRPr lang="en-US"/>
        </a:p>
      </dgm:t>
    </dgm:pt>
    <dgm:pt modelId="{9A60607F-5217-4A96-9A39-3AC0237D7101}" type="sibTrans" cxnId="{67FC9F24-8638-4EE5-B9D6-B42ABB4F76B8}">
      <dgm:prSet/>
      <dgm:spPr/>
      <dgm:t>
        <a:bodyPr/>
        <a:lstStyle/>
        <a:p>
          <a:endParaRPr lang="en-US"/>
        </a:p>
      </dgm:t>
    </dgm:pt>
    <dgm:pt modelId="{48F61AAE-EC08-423D-A8A1-EB0EA72BB208}" type="pres">
      <dgm:prSet presAssocID="{53EC7F58-252D-45DC-A2AF-91E6C00808ED}" presName="diagram" presStyleCnt="0">
        <dgm:presLayoutVars>
          <dgm:dir/>
          <dgm:resizeHandles val="exact"/>
        </dgm:presLayoutVars>
      </dgm:prSet>
      <dgm:spPr/>
    </dgm:pt>
    <dgm:pt modelId="{05950C03-D5A8-4BC0-BE31-30285A3D8A5D}" type="pres">
      <dgm:prSet presAssocID="{55381AAD-A087-4611-A832-1ECE6C7EF15C}" presName="node" presStyleLbl="node1" presStyleIdx="0" presStyleCnt="5">
        <dgm:presLayoutVars>
          <dgm:bulletEnabled val="1"/>
        </dgm:presLayoutVars>
      </dgm:prSet>
      <dgm:spPr/>
    </dgm:pt>
    <dgm:pt modelId="{954BE143-872D-4C79-838F-D2B5B60CBBB5}" type="pres">
      <dgm:prSet presAssocID="{79A8E6D9-0E53-4A83-AEE1-1221F405C6A9}" presName="sibTrans" presStyleCnt="0"/>
      <dgm:spPr/>
    </dgm:pt>
    <dgm:pt modelId="{1AD4185E-108F-4C5D-812E-78781E81827E}" type="pres">
      <dgm:prSet presAssocID="{D6A65E69-D219-4E29-9408-35E388C4D838}" presName="node" presStyleLbl="node1" presStyleIdx="1" presStyleCnt="5" custLinFactNeighborX="5664" custLinFactNeighborY="-19246">
        <dgm:presLayoutVars>
          <dgm:bulletEnabled val="1"/>
        </dgm:presLayoutVars>
      </dgm:prSet>
      <dgm:spPr/>
    </dgm:pt>
    <dgm:pt modelId="{D4A0095D-2485-4FC9-BB7E-F774B8DC574F}" type="pres">
      <dgm:prSet presAssocID="{33247F6D-46CD-4E36-A10C-F858266E6D2D}" presName="sibTrans" presStyleCnt="0"/>
      <dgm:spPr/>
    </dgm:pt>
    <dgm:pt modelId="{11C35352-86F7-4889-A461-F8A9D3F12BDF}" type="pres">
      <dgm:prSet presAssocID="{85A90EB4-456C-4AB4-BC32-6FE0BAD67293}" presName="node" presStyleLbl="node1" presStyleIdx="2" presStyleCnt="5" custLinFactNeighborX="4332">
        <dgm:presLayoutVars>
          <dgm:bulletEnabled val="1"/>
        </dgm:presLayoutVars>
      </dgm:prSet>
      <dgm:spPr/>
    </dgm:pt>
    <dgm:pt modelId="{C929FAD5-6867-456C-BC96-2F8D56EC01D5}" type="pres">
      <dgm:prSet presAssocID="{D6836D5C-DF63-4A73-BB46-7196444FD600}" presName="sibTrans" presStyleCnt="0"/>
      <dgm:spPr/>
    </dgm:pt>
    <dgm:pt modelId="{B14E602B-B6B8-4EAB-8497-CB0179BE9449}" type="pres">
      <dgm:prSet presAssocID="{78951E83-5D7B-40C8-9649-21968B30CCA1}" presName="node" presStyleLbl="node1" presStyleIdx="3" presStyleCnt="5">
        <dgm:presLayoutVars>
          <dgm:bulletEnabled val="1"/>
        </dgm:presLayoutVars>
      </dgm:prSet>
      <dgm:spPr/>
    </dgm:pt>
    <dgm:pt modelId="{DAD35007-64DA-4413-82F5-6884C30FFF5F}" type="pres">
      <dgm:prSet presAssocID="{10E1EDFD-F540-49F8-921D-181896084901}" presName="sibTrans" presStyleCnt="0"/>
      <dgm:spPr/>
    </dgm:pt>
    <dgm:pt modelId="{51639670-0E6F-4E63-9FF0-39E4C88DEA5F}" type="pres">
      <dgm:prSet presAssocID="{3E5BC873-D70A-45B4-8930-3D6ED96CF620}" presName="node" presStyleLbl="node1" presStyleIdx="4" presStyleCnt="5">
        <dgm:presLayoutVars>
          <dgm:bulletEnabled val="1"/>
        </dgm:presLayoutVars>
      </dgm:prSet>
      <dgm:spPr/>
    </dgm:pt>
  </dgm:ptLst>
  <dgm:cxnLst>
    <dgm:cxn modelId="{A59BD108-5E03-4D48-8CAA-17EEFDC279C4}" srcId="{53EC7F58-252D-45DC-A2AF-91E6C00808ED}" destId="{D6A65E69-D219-4E29-9408-35E388C4D838}" srcOrd="1" destOrd="0" parTransId="{6178A699-8A62-4554-9F6E-26E02AEC046C}" sibTransId="{33247F6D-46CD-4E36-A10C-F858266E6D2D}"/>
    <dgm:cxn modelId="{89490F0B-72A4-4D08-8087-978D925D2C00}" srcId="{53EC7F58-252D-45DC-A2AF-91E6C00808ED}" destId="{55381AAD-A087-4611-A832-1ECE6C7EF15C}" srcOrd="0" destOrd="0" parTransId="{65558E9E-EEFE-432F-869C-6586990C1008}" sibTransId="{79A8E6D9-0E53-4A83-AEE1-1221F405C6A9}"/>
    <dgm:cxn modelId="{0984671D-0320-41C0-AEAD-A0624792A04B}" srcId="{53EC7F58-252D-45DC-A2AF-91E6C00808ED}" destId="{78951E83-5D7B-40C8-9649-21968B30CCA1}" srcOrd="3" destOrd="0" parTransId="{3E333009-AB1D-4C2E-995D-43D7E081739E}" sibTransId="{10E1EDFD-F540-49F8-921D-181896084901}"/>
    <dgm:cxn modelId="{440AF41D-E7A8-8C43-B5AD-89774F3118C8}" type="presOf" srcId="{78951E83-5D7B-40C8-9649-21968B30CCA1}" destId="{B14E602B-B6B8-4EAB-8497-CB0179BE9449}" srcOrd="0" destOrd="0" presId="urn:microsoft.com/office/officeart/2005/8/layout/default#5"/>
    <dgm:cxn modelId="{67FC9F24-8638-4EE5-B9D6-B42ABB4F76B8}" srcId="{53EC7F58-252D-45DC-A2AF-91E6C00808ED}" destId="{3E5BC873-D70A-45B4-8930-3D6ED96CF620}" srcOrd="4" destOrd="0" parTransId="{9EC40971-AB96-4FE1-B339-A44220D84ACA}" sibTransId="{9A60607F-5217-4A96-9A39-3AC0237D7101}"/>
    <dgm:cxn modelId="{C513AE6C-EA2C-6849-8571-D4D60AFAF177}" type="presOf" srcId="{3E5BC873-D70A-45B4-8930-3D6ED96CF620}" destId="{51639670-0E6F-4E63-9FF0-39E4C88DEA5F}" srcOrd="0" destOrd="0" presId="urn:microsoft.com/office/officeart/2005/8/layout/default#5"/>
    <dgm:cxn modelId="{C5378281-04AA-A740-8E08-A2733FFF239C}" type="presOf" srcId="{D6A65E69-D219-4E29-9408-35E388C4D838}" destId="{1AD4185E-108F-4C5D-812E-78781E81827E}" srcOrd="0" destOrd="0" presId="urn:microsoft.com/office/officeart/2005/8/layout/default#5"/>
    <dgm:cxn modelId="{378EF0BC-8D56-214F-B679-90FE15C43879}" type="presOf" srcId="{85A90EB4-456C-4AB4-BC32-6FE0BAD67293}" destId="{11C35352-86F7-4889-A461-F8A9D3F12BDF}" srcOrd="0" destOrd="0" presId="urn:microsoft.com/office/officeart/2005/8/layout/default#5"/>
    <dgm:cxn modelId="{5A605BC5-6710-6442-BC5D-27FE1DB36AFC}" type="presOf" srcId="{55381AAD-A087-4611-A832-1ECE6C7EF15C}" destId="{05950C03-D5A8-4BC0-BE31-30285A3D8A5D}" srcOrd="0" destOrd="0" presId="urn:microsoft.com/office/officeart/2005/8/layout/default#5"/>
    <dgm:cxn modelId="{9CC00FE0-B4D9-4E69-B211-81B00CD18BDF}" srcId="{53EC7F58-252D-45DC-A2AF-91E6C00808ED}" destId="{85A90EB4-456C-4AB4-BC32-6FE0BAD67293}" srcOrd="2" destOrd="0" parTransId="{0C24582D-7A19-44FD-A1DB-4AFEA517251A}" sibTransId="{D6836D5C-DF63-4A73-BB46-7196444FD600}"/>
    <dgm:cxn modelId="{D3A4DBF2-9D32-8243-BC9E-34720ECDAEA4}" type="presOf" srcId="{53EC7F58-252D-45DC-A2AF-91E6C00808ED}" destId="{48F61AAE-EC08-423D-A8A1-EB0EA72BB208}" srcOrd="0" destOrd="0" presId="urn:microsoft.com/office/officeart/2005/8/layout/default#5"/>
    <dgm:cxn modelId="{8CCEE5DC-8535-1846-85F1-F897F57802D7}" type="presParOf" srcId="{48F61AAE-EC08-423D-A8A1-EB0EA72BB208}" destId="{05950C03-D5A8-4BC0-BE31-30285A3D8A5D}" srcOrd="0" destOrd="0" presId="urn:microsoft.com/office/officeart/2005/8/layout/default#5"/>
    <dgm:cxn modelId="{8DB4B242-8BE1-FD44-8474-3E1263583760}" type="presParOf" srcId="{48F61AAE-EC08-423D-A8A1-EB0EA72BB208}" destId="{954BE143-872D-4C79-838F-D2B5B60CBBB5}" srcOrd="1" destOrd="0" presId="urn:microsoft.com/office/officeart/2005/8/layout/default#5"/>
    <dgm:cxn modelId="{71EDC7B0-4D23-C24B-8086-70A4A9353C3E}" type="presParOf" srcId="{48F61AAE-EC08-423D-A8A1-EB0EA72BB208}" destId="{1AD4185E-108F-4C5D-812E-78781E81827E}" srcOrd="2" destOrd="0" presId="urn:microsoft.com/office/officeart/2005/8/layout/default#5"/>
    <dgm:cxn modelId="{26617C94-DD71-3546-AD79-288562051896}" type="presParOf" srcId="{48F61AAE-EC08-423D-A8A1-EB0EA72BB208}" destId="{D4A0095D-2485-4FC9-BB7E-F774B8DC574F}" srcOrd="3" destOrd="0" presId="urn:microsoft.com/office/officeart/2005/8/layout/default#5"/>
    <dgm:cxn modelId="{395025E9-12BE-9642-BE13-5C538F6DD972}" type="presParOf" srcId="{48F61AAE-EC08-423D-A8A1-EB0EA72BB208}" destId="{11C35352-86F7-4889-A461-F8A9D3F12BDF}" srcOrd="4" destOrd="0" presId="urn:microsoft.com/office/officeart/2005/8/layout/default#5"/>
    <dgm:cxn modelId="{172F1288-904A-7344-83A2-B594D9E476EA}" type="presParOf" srcId="{48F61AAE-EC08-423D-A8A1-EB0EA72BB208}" destId="{C929FAD5-6867-456C-BC96-2F8D56EC01D5}" srcOrd="5" destOrd="0" presId="urn:microsoft.com/office/officeart/2005/8/layout/default#5"/>
    <dgm:cxn modelId="{56D849BD-FFA4-B341-9A2B-3A8F92989128}" type="presParOf" srcId="{48F61AAE-EC08-423D-A8A1-EB0EA72BB208}" destId="{B14E602B-B6B8-4EAB-8497-CB0179BE9449}" srcOrd="6" destOrd="0" presId="urn:microsoft.com/office/officeart/2005/8/layout/default#5"/>
    <dgm:cxn modelId="{CADEEB60-9B20-C042-AB74-BF424F76CAB4}" type="presParOf" srcId="{48F61AAE-EC08-423D-A8A1-EB0EA72BB208}" destId="{DAD35007-64DA-4413-82F5-6884C30FFF5F}" srcOrd="7" destOrd="0" presId="urn:microsoft.com/office/officeart/2005/8/layout/default#5"/>
    <dgm:cxn modelId="{E6D418C2-AAA0-334D-9464-1004E7A77C07}" type="presParOf" srcId="{48F61AAE-EC08-423D-A8A1-EB0EA72BB208}" destId="{51639670-0E6F-4E63-9FF0-39E4C88DEA5F}" srcOrd="8"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885BE-B713-4085-B8C2-4730D3CEC794}" type="doc">
      <dgm:prSet loTypeId="urn:microsoft.com/office/officeart/2005/8/layout/vList2" loCatId="list" qsTypeId="urn:microsoft.com/office/officeart/2005/8/quickstyle/simple1#41" qsCatId="simple" csTypeId="urn:microsoft.com/office/officeart/2005/8/colors/colorful2" csCatId="colorful" phldr="1"/>
      <dgm:spPr/>
      <dgm:t>
        <a:bodyPr/>
        <a:lstStyle/>
        <a:p>
          <a:endParaRPr lang="en-US"/>
        </a:p>
      </dgm:t>
    </dgm:pt>
    <dgm:pt modelId="{965E46E5-4843-41D1-9D0C-468C26FA9AA6}">
      <dgm:prSet phldrT="[Text]" custT="1"/>
      <dgm:spPr/>
      <dgm:t>
        <a:bodyPr/>
        <a:lstStyle/>
        <a:p>
          <a:r>
            <a:rPr lang="en-US" sz="3200" dirty="0">
              <a:solidFill>
                <a:schemeClr val="tx1"/>
              </a:solidFill>
            </a:rPr>
            <a:t>Product</a:t>
          </a:r>
        </a:p>
      </dgm:t>
    </dgm:pt>
    <dgm:pt modelId="{A115F5DD-7BE8-4DFE-9378-371ACAD07BC7}" type="parTrans" cxnId="{E4F919C2-B611-4F23-9BA5-B7044D898C73}">
      <dgm:prSet/>
      <dgm:spPr/>
      <dgm:t>
        <a:bodyPr/>
        <a:lstStyle/>
        <a:p>
          <a:endParaRPr lang="en-US" sz="2000">
            <a:solidFill>
              <a:schemeClr val="tx1"/>
            </a:solidFill>
          </a:endParaRPr>
        </a:p>
      </dgm:t>
    </dgm:pt>
    <dgm:pt modelId="{7093A0E6-6CC3-437A-BC4C-10B60761A89C}" type="sibTrans" cxnId="{E4F919C2-B611-4F23-9BA5-B7044D898C73}">
      <dgm:prSet/>
      <dgm:spPr/>
      <dgm:t>
        <a:bodyPr/>
        <a:lstStyle/>
        <a:p>
          <a:endParaRPr lang="en-US" sz="2000">
            <a:solidFill>
              <a:schemeClr val="tx1"/>
            </a:solidFill>
          </a:endParaRPr>
        </a:p>
      </dgm:t>
    </dgm:pt>
    <dgm:pt modelId="{3C2A5247-23E3-4CF0-A90E-04FE5C85686D}">
      <dgm:prSet custT="1"/>
      <dgm:spPr/>
      <dgm:t>
        <a:bodyPr/>
        <a:lstStyle/>
        <a:p>
          <a:r>
            <a:rPr lang="en-US" sz="3200" dirty="0">
              <a:solidFill>
                <a:schemeClr val="tx1"/>
              </a:solidFill>
            </a:rPr>
            <a:t>Services</a:t>
          </a:r>
        </a:p>
      </dgm:t>
    </dgm:pt>
    <dgm:pt modelId="{48ED2212-4A17-4B62-95F0-02185D99A8F9}" type="parTrans" cxnId="{A9DCC388-235A-42E1-9402-A7E2864B9306}">
      <dgm:prSet/>
      <dgm:spPr/>
      <dgm:t>
        <a:bodyPr/>
        <a:lstStyle/>
        <a:p>
          <a:endParaRPr lang="en-US" sz="2000">
            <a:solidFill>
              <a:schemeClr val="tx1"/>
            </a:solidFill>
          </a:endParaRPr>
        </a:p>
      </dgm:t>
    </dgm:pt>
    <dgm:pt modelId="{EA0440A6-2B0F-48A8-9CEB-55C9A97FF539}" type="sibTrans" cxnId="{A9DCC388-235A-42E1-9402-A7E2864B9306}">
      <dgm:prSet/>
      <dgm:spPr/>
      <dgm:t>
        <a:bodyPr/>
        <a:lstStyle/>
        <a:p>
          <a:endParaRPr lang="en-US" sz="2000">
            <a:solidFill>
              <a:schemeClr val="tx1"/>
            </a:solidFill>
          </a:endParaRPr>
        </a:p>
      </dgm:t>
    </dgm:pt>
    <dgm:pt modelId="{05955573-3167-4078-B56C-D3C2AD4D3FA4}">
      <dgm:prSet custT="1"/>
      <dgm:spPr/>
      <dgm:t>
        <a:bodyPr/>
        <a:lstStyle/>
        <a:p>
          <a:r>
            <a:rPr lang="en-US" sz="3200" dirty="0">
              <a:solidFill>
                <a:schemeClr val="tx1"/>
              </a:solidFill>
            </a:rPr>
            <a:t>Channels</a:t>
          </a:r>
        </a:p>
      </dgm:t>
    </dgm:pt>
    <dgm:pt modelId="{B6AC1DFB-0089-4C1B-88DF-DE73004F8E34}" type="parTrans" cxnId="{8C9BA201-0C87-4587-8B70-0D95FC930AB9}">
      <dgm:prSet/>
      <dgm:spPr/>
      <dgm:t>
        <a:bodyPr/>
        <a:lstStyle/>
        <a:p>
          <a:endParaRPr lang="en-US" sz="2000">
            <a:solidFill>
              <a:schemeClr val="tx1"/>
            </a:solidFill>
          </a:endParaRPr>
        </a:p>
      </dgm:t>
    </dgm:pt>
    <dgm:pt modelId="{B857365E-FB39-46F4-B5C2-98361292D08E}" type="sibTrans" cxnId="{8C9BA201-0C87-4587-8B70-0D95FC930AB9}">
      <dgm:prSet/>
      <dgm:spPr/>
      <dgm:t>
        <a:bodyPr/>
        <a:lstStyle/>
        <a:p>
          <a:endParaRPr lang="en-US" sz="2000">
            <a:solidFill>
              <a:schemeClr val="tx1"/>
            </a:solidFill>
          </a:endParaRPr>
        </a:p>
      </dgm:t>
    </dgm:pt>
    <dgm:pt modelId="{609C148F-AB26-444E-AD2C-D4FE910EDB8E}">
      <dgm:prSet custT="1"/>
      <dgm:spPr/>
      <dgm:t>
        <a:bodyPr/>
        <a:lstStyle/>
        <a:p>
          <a:r>
            <a:rPr lang="en-US" sz="3200" dirty="0">
              <a:solidFill>
                <a:schemeClr val="tx1"/>
              </a:solidFill>
            </a:rPr>
            <a:t>People</a:t>
          </a:r>
        </a:p>
      </dgm:t>
    </dgm:pt>
    <dgm:pt modelId="{8C6BAD3F-E5A8-40E7-868E-B4F7B62970EE}" type="parTrans" cxnId="{980992A0-B23C-4617-8C53-7F972AF9D2AF}">
      <dgm:prSet/>
      <dgm:spPr/>
      <dgm:t>
        <a:bodyPr/>
        <a:lstStyle/>
        <a:p>
          <a:endParaRPr lang="en-US" sz="2000">
            <a:solidFill>
              <a:schemeClr val="tx1"/>
            </a:solidFill>
          </a:endParaRPr>
        </a:p>
      </dgm:t>
    </dgm:pt>
    <dgm:pt modelId="{D379301C-0EBF-46B4-B7FE-C789E24DB4B0}" type="sibTrans" cxnId="{980992A0-B23C-4617-8C53-7F972AF9D2AF}">
      <dgm:prSet/>
      <dgm:spPr/>
      <dgm:t>
        <a:bodyPr/>
        <a:lstStyle/>
        <a:p>
          <a:endParaRPr lang="en-US" sz="2000">
            <a:solidFill>
              <a:schemeClr val="tx1"/>
            </a:solidFill>
          </a:endParaRPr>
        </a:p>
      </dgm:t>
    </dgm:pt>
    <dgm:pt modelId="{11C0683C-4920-413F-9C3D-ECD7B65D3751}">
      <dgm:prSet custT="1"/>
      <dgm:spPr/>
      <dgm:t>
        <a:bodyPr/>
        <a:lstStyle/>
        <a:p>
          <a:r>
            <a:rPr lang="en-US" sz="3200" dirty="0">
              <a:solidFill>
                <a:schemeClr val="tx1"/>
              </a:solidFill>
            </a:rPr>
            <a:t>Image</a:t>
          </a:r>
        </a:p>
      </dgm:t>
    </dgm:pt>
    <dgm:pt modelId="{0C99C019-4969-41D4-B93E-51B1D338E759}" type="parTrans" cxnId="{A7CBD0D6-1090-400C-B594-7FEB98B5D683}">
      <dgm:prSet/>
      <dgm:spPr/>
      <dgm:t>
        <a:bodyPr/>
        <a:lstStyle/>
        <a:p>
          <a:endParaRPr lang="en-US" sz="2000">
            <a:solidFill>
              <a:schemeClr val="tx1"/>
            </a:solidFill>
          </a:endParaRPr>
        </a:p>
      </dgm:t>
    </dgm:pt>
    <dgm:pt modelId="{BD9A5C68-D2A0-41A2-8995-76BC692A18FE}" type="sibTrans" cxnId="{A7CBD0D6-1090-400C-B594-7FEB98B5D683}">
      <dgm:prSet/>
      <dgm:spPr/>
      <dgm:t>
        <a:bodyPr/>
        <a:lstStyle/>
        <a:p>
          <a:endParaRPr lang="en-US" sz="2000">
            <a:solidFill>
              <a:schemeClr val="tx1"/>
            </a:solidFill>
          </a:endParaRPr>
        </a:p>
      </dgm:t>
    </dgm:pt>
    <dgm:pt modelId="{6159DB62-FB8D-4FA0-980E-9CF72C2F89CB}" type="pres">
      <dgm:prSet presAssocID="{F7E885BE-B713-4085-B8C2-4730D3CEC794}" presName="linear" presStyleCnt="0">
        <dgm:presLayoutVars>
          <dgm:animLvl val="lvl"/>
          <dgm:resizeHandles val="exact"/>
        </dgm:presLayoutVars>
      </dgm:prSet>
      <dgm:spPr/>
    </dgm:pt>
    <dgm:pt modelId="{C09B3B0B-3AAC-4C7C-B985-64A381224091}" type="pres">
      <dgm:prSet presAssocID="{965E46E5-4843-41D1-9D0C-468C26FA9AA6}" presName="parentText" presStyleLbl="node1" presStyleIdx="0" presStyleCnt="5" custLinFactY="-17836" custLinFactNeighborX="-1523" custLinFactNeighborY="-100000">
        <dgm:presLayoutVars>
          <dgm:chMax val="0"/>
          <dgm:bulletEnabled val="1"/>
        </dgm:presLayoutVars>
      </dgm:prSet>
      <dgm:spPr/>
    </dgm:pt>
    <dgm:pt modelId="{2F888D1B-5B95-407E-A8E5-72D6FABA555D}" type="pres">
      <dgm:prSet presAssocID="{7093A0E6-6CC3-437A-BC4C-10B60761A89C}" presName="spacer" presStyleCnt="0"/>
      <dgm:spPr/>
    </dgm:pt>
    <dgm:pt modelId="{BBEB0502-F629-4C7C-ACAB-7F90991F077A}" type="pres">
      <dgm:prSet presAssocID="{3C2A5247-23E3-4CF0-A90E-04FE5C85686D}" presName="parentText" presStyleLbl="node1" presStyleIdx="1" presStyleCnt="5">
        <dgm:presLayoutVars>
          <dgm:chMax val="0"/>
          <dgm:bulletEnabled val="1"/>
        </dgm:presLayoutVars>
      </dgm:prSet>
      <dgm:spPr/>
    </dgm:pt>
    <dgm:pt modelId="{B658E892-CA8B-4C6C-B8E5-81476BA5E413}" type="pres">
      <dgm:prSet presAssocID="{EA0440A6-2B0F-48A8-9CEB-55C9A97FF539}" presName="spacer" presStyleCnt="0"/>
      <dgm:spPr/>
    </dgm:pt>
    <dgm:pt modelId="{ADA97DE5-2C1D-4311-8F11-7109D8166721}" type="pres">
      <dgm:prSet presAssocID="{05955573-3167-4078-B56C-D3C2AD4D3FA4}" presName="parentText" presStyleLbl="node1" presStyleIdx="2" presStyleCnt="5" custLinFactNeighborX="1523" custLinFactNeighborY="89084">
        <dgm:presLayoutVars>
          <dgm:chMax val="0"/>
          <dgm:bulletEnabled val="1"/>
        </dgm:presLayoutVars>
      </dgm:prSet>
      <dgm:spPr/>
    </dgm:pt>
    <dgm:pt modelId="{2CBD129D-2D04-468D-9808-B7A143563DDA}" type="pres">
      <dgm:prSet presAssocID="{B857365E-FB39-46F4-B5C2-98361292D08E}" presName="spacer" presStyleCnt="0"/>
      <dgm:spPr/>
    </dgm:pt>
    <dgm:pt modelId="{1190BF91-F168-4ECA-8CF5-AE00F414FA0A}" type="pres">
      <dgm:prSet presAssocID="{609C148F-AB26-444E-AD2C-D4FE910EDB8E}" presName="parentText" presStyleLbl="node1" presStyleIdx="3" presStyleCnt="5">
        <dgm:presLayoutVars>
          <dgm:chMax val="0"/>
          <dgm:bulletEnabled val="1"/>
        </dgm:presLayoutVars>
      </dgm:prSet>
      <dgm:spPr/>
    </dgm:pt>
    <dgm:pt modelId="{BB00A0A3-1EC1-48EC-9A3C-00C78F8C8463}" type="pres">
      <dgm:prSet presAssocID="{D379301C-0EBF-46B4-B7FE-C789E24DB4B0}" presName="spacer" presStyleCnt="0"/>
      <dgm:spPr/>
    </dgm:pt>
    <dgm:pt modelId="{F73B8C1A-FEFF-4691-B3E8-2B81CE7C3447}" type="pres">
      <dgm:prSet presAssocID="{11C0683C-4920-413F-9C3D-ECD7B65D3751}" presName="parentText" presStyleLbl="node1" presStyleIdx="4" presStyleCnt="5" custLinFactY="33845" custLinFactNeighborY="100000">
        <dgm:presLayoutVars>
          <dgm:chMax val="0"/>
          <dgm:bulletEnabled val="1"/>
        </dgm:presLayoutVars>
      </dgm:prSet>
      <dgm:spPr/>
    </dgm:pt>
  </dgm:ptLst>
  <dgm:cxnLst>
    <dgm:cxn modelId="{8C9BA201-0C87-4587-8B70-0D95FC930AB9}" srcId="{F7E885BE-B713-4085-B8C2-4730D3CEC794}" destId="{05955573-3167-4078-B56C-D3C2AD4D3FA4}" srcOrd="2" destOrd="0" parTransId="{B6AC1DFB-0089-4C1B-88DF-DE73004F8E34}" sibTransId="{B857365E-FB39-46F4-B5C2-98361292D08E}"/>
    <dgm:cxn modelId="{BDC85005-93C4-1146-977F-EA3DB7289BD4}" type="presOf" srcId="{3C2A5247-23E3-4CF0-A90E-04FE5C85686D}" destId="{BBEB0502-F629-4C7C-ACAB-7F90991F077A}" srcOrd="0" destOrd="0" presId="urn:microsoft.com/office/officeart/2005/8/layout/vList2"/>
    <dgm:cxn modelId="{C5C30860-8BC0-4E4A-8693-F52F5D588409}" type="presOf" srcId="{05955573-3167-4078-B56C-D3C2AD4D3FA4}" destId="{ADA97DE5-2C1D-4311-8F11-7109D8166721}" srcOrd="0" destOrd="0" presId="urn:microsoft.com/office/officeart/2005/8/layout/vList2"/>
    <dgm:cxn modelId="{9A9B3F54-0D6A-8242-BBDF-9DCCF5E6E036}" type="presOf" srcId="{11C0683C-4920-413F-9C3D-ECD7B65D3751}" destId="{F73B8C1A-FEFF-4691-B3E8-2B81CE7C3447}" srcOrd="0" destOrd="0" presId="urn:microsoft.com/office/officeart/2005/8/layout/vList2"/>
    <dgm:cxn modelId="{A9DCC388-235A-42E1-9402-A7E2864B9306}" srcId="{F7E885BE-B713-4085-B8C2-4730D3CEC794}" destId="{3C2A5247-23E3-4CF0-A90E-04FE5C85686D}" srcOrd="1" destOrd="0" parTransId="{48ED2212-4A17-4B62-95F0-02185D99A8F9}" sibTransId="{EA0440A6-2B0F-48A8-9CEB-55C9A97FF539}"/>
    <dgm:cxn modelId="{948B28A0-3C31-6240-9068-2CB27F1D128B}" type="presOf" srcId="{F7E885BE-B713-4085-B8C2-4730D3CEC794}" destId="{6159DB62-FB8D-4FA0-980E-9CF72C2F89CB}" srcOrd="0" destOrd="0" presId="urn:microsoft.com/office/officeart/2005/8/layout/vList2"/>
    <dgm:cxn modelId="{980992A0-B23C-4617-8C53-7F972AF9D2AF}" srcId="{F7E885BE-B713-4085-B8C2-4730D3CEC794}" destId="{609C148F-AB26-444E-AD2C-D4FE910EDB8E}" srcOrd="3" destOrd="0" parTransId="{8C6BAD3F-E5A8-40E7-868E-B4F7B62970EE}" sibTransId="{D379301C-0EBF-46B4-B7FE-C789E24DB4B0}"/>
    <dgm:cxn modelId="{E4F919C2-B611-4F23-9BA5-B7044D898C73}" srcId="{F7E885BE-B713-4085-B8C2-4730D3CEC794}" destId="{965E46E5-4843-41D1-9D0C-468C26FA9AA6}" srcOrd="0" destOrd="0" parTransId="{A115F5DD-7BE8-4DFE-9378-371ACAD07BC7}" sibTransId="{7093A0E6-6CC3-437A-BC4C-10B60761A89C}"/>
    <dgm:cxn modelId="{A7CBD0D6-1090-400C-B594-7FEB98B5D683}" srcId="{F7E885BE-B713-4085-B8C2-4730D3CEC794}" destId="{11C0683C-4920-413F-9C3D-ECD7B65D3751}" srcOrd="4" destOrd="0" parTransId="{0C99C019-4969-41D4-B93E-51B1D338E759}" sibTransId="{BD9A5C68-D2A0-41A2-8995-76BC692A18FE}"/>
    <dgm:cxn modelId="{D52320F5-AF60-AE40-94F6-D419570A2297}" type="presOf" srcId="{965E46E5-4843-41D1-9D0C-468C26FA9AA6}" destId="{C09B3B0B-3AAC-4C7C-B985-64A381224091}" srcOrd="0" destOrd="0" presId="urn:microsoft.com/office/officeart/2005/8/layout/vList2"/>
    <dgm:cxn modelId="{07D7CCF9-E91F-8045-9B6E-D35342ABA465}" type="presOf" srcId="{609C148F-AB26-444E-AD2C-D4FE910EDB8E}" destId="{1190BF91-F168-4ECA-8CF5-AE00F414FA0A}" srcOrd="0" destOrd="0" presId="urn:microsoft.com/office/officeart/2005/8/layout/vList2"/>
    <dgm:cxn modelId="{18E71918-D2A5-3E46-8019-273418DB0124}" type="presParOf" srcId="{6159DB62-FB8D-4FA0-980E-9CF72C2F89CB}" destId="{C09B3B0B-3AAC-4C7C-B985-64A381224091}" srcOrd="0" destOrd="0" presId="urn:microsoft.com/office/officeart/2005/8/layout/vList2"/>
    <dgm:cxn modelId="{29FDC51F-77D9-1B4D-8E7C-CB2FA6A5C6DF}" type="presParOf" srcId="{6159DB62-FB8D-4FA0-980E-9CF72C2F89CB}" destId="{2F888D1B-5B95-407E-A8E5-72D6FABA555D}" srcOrd="1" destOrd="0" presId="urn:microsoft.com/office/officeart/2005/8/layout/vList2"/>
    <dgm:cxn modelId="{CE49AC1E-A842-4C4B-AF82-607310591AA7}" type="presParOf" srcId="{6159DB62-FB8D-4FA0-980E-9CF72C2F89CB}" destId="{BBEB0502-F629-4C7C-ACAB-7F90991F077A}" srcOrd="2" destOrd="0" presId="urn:microsoft.com/office/officeart/2005/8/layout/vList2"/>
    <dgm:cxn modelId="{3DCDC866-0BCB-CE4B-A51F-E652D187F9AA}" type="presParOf" srcId="{6159DB62-FB8D-4FA0-980E-9CF72C2F89CB}" destId="{B658E892-CA8B-4C6C-B8E5-81476BA5E413}" srcOrd="3" destOrd="0" presId="urn:microsoft.com/office/officeart/2005/8/layout/vList2"/>
    <dgm:cxn modelId="{6B10B88A-09CA-DD43-9F7A-475057FEB2BE}" type="presParOf" srcId="{6159DB62-FB8D-4FA0-980E-9CF72C2F89CB}" destId="{ADA97DE5-2C1D-4311-8F11-7109D8166721}" srcOrd="4" destOrd="0" presId="urn:microsoft.com/office/officeart/2005/8/layout/vList2"/>
    <dgm:cxn modelId="{40C0743B-3872-AE49-BCC7-B8DEABBD7E81}" type="presParOf" srcId="{6159DB62-FB8D-4FA0-980E-9CF72C2F89CB}" destId="{2CBD129D-2D04-468D-9808-B7A143563DDA}" srcOrd="5" destOrd="0" presId="urn:microsoft.com/office/officeart/2005/8/layout/vList2"/>
    <dgm:cxn modelId="{E93B87F3-D19B-9346-A1D0-9FBDBBEDF805}" type="presParOf" srcId="{6159DB62-FB8D-4FA0-980E-9CF72C2F89CB}" destId="{1190BF91-F168-4ECA-8CF5-AE00F414FA0A}" srcOrd="6" destOrd="0" presId="urn:microsoft.com/office/officeart/2005/8/layout/vList2"/>
    <dgm:cxn modelId="{24FB7FF2-A33E-3343-BE0A-4CE79B800E93}" type="presParOf" srcId="{6159DB62-FB8D-4FA0-980E-9CF72C2F89CB}" destId="{BB00A0A3-1EC1-48EC-9A3C-00C78F8C8463}" srcOrd="7" destOrd="0" presId="urn:microsoft.com/office/officeart/2005/8/layout/vList2"/>
    <dgm:cxn modelId="{67A7A1F3-BB3E-B64D-816A-9327CBF760E6}" type="presParOf" srcId="{6159DB62-FB8D-4FA0-980E-9CF72C2F89CB}" destId="{F73B8C1A-FEFF-4691-B3E8-2B81CE7C344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5D196-C123-4CE3-976F-F5B1890AAC95}" type="doc">
      <dgm:prSet loTypeId="urn:microsoft.com/office/officeart/2005/8/layout/default#6" loCatId="list" qsTypeId="urn:microsoft.com/office/officeart/2005/8/quickstyle/simple1#42" qsCatId="simple" csTypeId="urn:microsoft.com/office/officeart/2005/8/colors/colorful2" csCatId="colorful" phldr="1"/>
      <dgm:spPr/>
      <dgm:t>
        <a:bodyPr/>
        <a:lstStyle/>
        <a:p>
          <a:endParaRPr lang="en-US"/>
        </a:p>
      </dgm:t>
    </dgm:pt>
    <dgm:pt modelId="{CC11BF25-92B2-483A-8421-FE4771644980}">
      <dgm:prSet/>
      <dgm:spPr/>
      <dgm:t>
        <a:bodyPr/>
        <a:lstStyle/>
        <a:p>
          <a:r>
            <a:rPr lang="en-US" b="1" dirty="0">
              <a:solidFill>
                <a:schemeClr val="tx1"/>
              </a:solidFill>
            </a:rPr>
            <a:t>Distinctive</a:t>
          </a:r>
        </a:p>
      </dgm:t>
    </dgm:pt>
    <dgm:pt modelId="{73BDF98E-005A-4B00-BEB7-50248681517F}" type="parTrans" cxnId="{B70C9A0B-AD94-4A15-9B7A-758CE4891569}">
      <dgm:prSet/>
      <dgm:spPr/>
      <dgm:t>
        <a:bodyPr/>
        <a:lstStyle/>
        <a:p>
          <a:endParaRPr lang="en-US"/>
        </a:p>
      </dgm:t>
    </dgm:pt>
    <dgm:pt modelId="{BC148F41-A54F-45C8-AA78-46C4DBCA41C1}" type="sibTrans" cxnId="{B70C9A0B-AD94-4A15-9B7A-758CE4891569}">
      <dgm:prSet/>
      <dgm:spPr/>
      <dgm:t>
        <a:bodyPr/>
        <a:lstStyle/>
        <a:p>
          <a:endParaRPr lang="en-US"/>
        </a:p>
      </dgm:t>
    </dgm:pt>
    <dgm:pt modelId="{0A6980FC-8914-419C-9B65-96E771DD8F51}">
      <dgm:prSet/>
      <dgm:spPr/>
      <dgm:t>
        <a:bodyPr/>
        <a:lstStyle/>
        <a:p>
          <a:r>
            <a:rPr lang="en-US" b="1" dirty="0">
              <a:solidFill>
                <a:schemeClr val="tx1"/>
              </a:solidFill>
            </a:rPr>
            <a:t>Superior</a:t>
          </a:r>
        </a:p>
      </dgm:t>
    </dgm:pt>
    <dgm:pt modelId="{959CE1B9-2839-465A-B857-54067D367C68}" type="parTrans" cxnId="{44506DE1-7D71-4A44-BDB0-AF46B4CE09EF}">
      <dgm:prSet/>
      <dgm:spPr/>
      <dgm:t>
        <a:bodyPr/>
        <a:lstStyle/>
        <a:p>
          <a:endParaRPr lang="en-US"/>
        </a:p>
      </dgm:t>
    </dgm:pt>
    <dgm:pt modelId="{85DEC3C7-D920-4744-98ED-36F1E802FD56}" type="sibTrans" cxnId="{44506DE1-7D71-4A44-BDB0-AF46B4CE09EF}">
      <dgm:prSet/>
      <dgm:spPr/>
      <dgm:t>
        <a:bodyPr/>
        <a:lstStyle/>
        <a:p>
          <a:endParaRPr lang="en-US"/>
        </a:p>
      </dgm:t>
    </dgm:pt>
    <dgm:pt modelId="{A1E6CB42-7A92-4439-BEBE-ED7799CEBC04}">
      <dgm:prSet/>
      <dgm:spPr/>
      <dgm:t>
        <a:bodyPr/>
        <a:lstStyle/>
        <a:p>
          <a:r>
            <a:rPr lang="en-US" b="1" dirty="0">
              <a:solidFill>
                <a:schemeClr val="tx1"/>
              </a:solidFill>
            </a:rPr>
            <a:t>Communicable</a:t>
          </a:r>
        </a:p>
      </dgm:t>
    </dgm:pt>
    <dgm:pt modelId="{592BDEF9-2BBC-4CAB-BB03-6A6EC76175B4}" type="parTrans" cxnId="{FE0DA75C-A1E1-41B1-83E1-707CDDD42733}">
      <dgm:prSet/>
      <dgm:spPr/>
      <dgm:t>
        <a:bodyPr/>
        <a:lstStyle/>
        <a:p>
          <a:endParaRPr lang="en-US"/>
        </a:p>
      </dgm:t>
    </dgm:pt>
    <dgm:pt modelId="{C24E534E-6AEE-4F84-9033-9253811F6FD4}" type="sibTrans" cxnId="{FE0DA75C-A1E1-41B1-83E1-707CDDD42733}">
      <dgm:prSet/>
      <dgm:spPr/>
      <dgm:t>
        <a:bodyPr/>
        <a:lstStyle/>
        <a:p>
          <a:endParaRPr lang="en-US"/>
        </a:p>
      </dgm:t>
    </dgm:pt>
    <dgm:pt modelId="{CF9E4579-9EC6-4E80-B800-32499569119F}">
      <dgm:prSet/>
      <dgm:spPr/>
      <dgm:t>
        <a:bodyPr/>
        <a:lstStyle/>
        <a:p>
          <a:r>
            <a:rPr lang="en-US" b="1" dirty="0">
              <a:solidFill>
                <a:schemeClr val="tx1"/>
              </a:solidFill>
            </a:rPr>
            <a:t>Preemptive</a:t>
          </a:r>
        </a:p>
      </dgm:t>
    </dgm:pt>
    <dgm:pt modelId="{DC40699A-38F5-4703-872A-19AE590E3A5E}" type="parTrans" cxnId="{A4749A38-562B-4827-BDD2-A22D1F88411D}">
      <dgm:prSet/>
      <dgm:spPr/>
      <dgm:t>
        <a:bodyPr/>
        <a:lstStyle/>
        <a:p>
          <a:endParaRPr lang="en-US"/>
        </a:p>
      </dgm:t>
    </dgm:pt>
    <dgm:pt modelId="{164EAB05-CD5E-412C-B90E-06FE93E7CFC7}" type="sibTrans" cxnId="{A4749A38-562B-4827-BDD2-A22D1F88411D}">
      <dgm:prSet/>
      <dgm:spPr/>
      <dgm:t>
        <a:bodyPr/>
        <a:lstStyle/>
        <a:p>
          <a:endParaRPr lang="en-US"/>
        </a:p>
      </dgm:t>
    </dgm:pt>
    <dgm:pt modelId="{DF1718F9-C17F-4547-B041-2F3ADC0B6790}">
      <dgm:prSet/>
      <dgm:spPr/>
      <dgm:t>
        <a:bodyPr/>
        <a:lstStyle/>
        <a:p>
          <a:r>
            <a:rPr lang="en-US" b="1" dirty="0">
              <a:solidFill>
                <a:schemeClr val="tx1"/>
              </a:solidFill>
            </a:rPr>
            <a:t>Affordable</a:t>
          </a:r>
        </a:p>
      </dgm:t>
    </dgm:pt>
    <dgm:pt modelId="{F09E0D8E-EF60-46B2-86F2-C68BFF743C1F}" type="parTrans" cxnId="{AA70A3BA-182B-4D30-9C54-3E9274F4BBCC}">
      <dgm:prSet/>
      <dgm:spPr/>
      <dgm:t>
        <a:bodyPr/>
        <a:lstStyle/>
        <a:p>
          <a:endParaRPr lang="en-US"/>
        </a:p>
      </dgm:t>
    </dgm:pt>
    <dgm:pt modelId="{383A3ED0-B6A1-4A63-9E79-24FDD0A8EEF3}" type="sibTrans" cxnId="{AA70A3BA-182B-4D30-9C54-3E9274F4BBCC}">
      <dgm:prSet/>
      <dgm:spPr/>
      <dgm:t>
        <a:bodyPr/>
        <a:lstStyle/>
        <a:p>
          <a:endParaRPr lang="en-US"/>
        </a:p>
      </dgm:t>
    </dgm:pt>
    <dgm:pt modelId="{BB83B72B-56AB-45C9-A470-63D02745F657}">
      <dgm:prSet/>
      <dgm:spPr/>
      <dgm:t>
        <a:bodyPr/>
        <a:lstStyle/>
        <a:p>
          <a:r>
            <a:rPr lang="en-US" b="1" dirty="0">
              <a:solidFill>
                <a:schemeClr val="tx1"/>
              </a:solidFill>
            </a:rPr>
            <a:t>Profitable</a:t>
          </a:r>
        </a:p>
      </dgm:t>
    </dgm:pt>
    <dgm:pt modelId="{EF09C310-ED6A-41EA-B2F3-A7A12646DC3F}" type="parTrans" cxnId="{F13BE600-7833-4FC4-97AC-D88A93B19730}">
      <dgm:prSet/>
      <dgm:spPr/>
      <dgm:t>
        <a:bodyPr/>
        <a:lstStyle/>
        <a:p>
          <a:endParaRPr lang="en-US"/>
        </a:p>
      </dgm:t>
    </dgm:pt>
    <dgm:pt modelId="{46637882-B4F9-4981-85F1-3EEB1555A31C}" type="sibTrans" cxnId="{F13BE600-7833-4FC4-97AC-D88A93B19730}">
      <dgm:prSet/>
      <dgm:spPr/>
      <dgm:t>
        <a:bodyPr/>
        <a:lstStyle/>
        <a:p>
          <a:endParaRPr lang="en-US"/>
        </a:p>
      </dgm:t>
    </dgm:pt>
    <dgm:pt modelId="{E1818E40-CFB3-4291-B625-0F0C6AB74004}">
      <dgm:prSet phldrT="[Text]"/>
      <dgm:spPr/>
      <dgm:t>
        <a:bodyPr/>
        <a:lstStyle/>
        <a:p>
          <a:r>
            <a:rPr lang="en-US" b="1" dirty="0">
              <a:solidFill>
                <a:schemeClr val="tx1"/>
              </a:solidFill>
            </a:rPr>
            <a:t>Important</a:t>
          </a:r>
        </a:p>
      </dgm:t>
    </dgm:pt>
    <dgm:pt modelId="{0E6D7CAF-BC79-4C81-8272-2508AEAE65BE}" type="sibTrans" cxnId="{BEE6E269-C72F-4A38-8256-5A1D9462B879}">
      <dgm:prSet/>
      <dgm:spPr/>
      <dgm:t>
        <a:bodyPr/>
        <a:lstStyle/>
        <a:p>
          <a:endParaRPr lang="en-US"/>
        </a:p>
      </dgm:t>
    </dgm:pt>
    <dgm:pt modelId="{71B84D05-5A11-4CF8-80D2-AF131E903592}" type="parTrans" cxnId="{BEE6E269-C72F-4A38-8256-5A1D9462B879}">
      <dgm:prSet/>
      <dgm:spPr/>
      <dgm:t>
        <a:bodyPr/>
        <a:lstStyle/>
        <a:p>
          <a:endParaRPr lang="en-US"/>
        </a:p>
      </dgm:t>
    </dgm:pt>
    <dgm:pt modelId="{7211A8CE-D1ED-4406-971A-9F136AC9CC91}" type="pres">
      <dgm:prSet presAssocID="{3C35D196-C123-4CE3-976F-F5B1890AAC95}" presName="diagram" presStyleCnt="0">
        <dgm:presLayoutVars>
          <dgm:dir/>
          <dgm:resizeHandles val="exact"/>
        </dgm:presLayoutVars>
      </dgm:prSet>
      <dgm:spPr/>
    </dgm:pt>
    <dgm:pt modelId="{AE7D0CD7-CFB7-4172-A2A1-5A160268B1FA}" type="pres">
      <dgm:prSet presAssocID="{E1818E40-CFB3-4291-B625-0F0C6AB74004}" presName="node" presStyleLbl="node1" presStyleIdx="0" presStyleCnt="7">
        <dgm:presLayoutVars>
          <dgm:bulletEnabled val="1"/>
        </dgm:presLayoutVars>
      </dgm:prSet>
      <dgm:spPr/>
    </dgm:pt>
    <dgm:pt modelId="{5B91091F-4B59-44B4-9856-8AB1C8DCED1F}" type="pres">
      <dgm:prSet presAssocID="{0E6D7CAF-BC79-4C81-8272-2508AEAE65BE}" presName="sibTrans" presStyleCnt="0"/>
      <dgm:spPr/>
    </dgm:pt>
    <dgm:pt modelId="{97B40C9B-A8E7-4B04-A7BD-5B691C66B920}" type="pres">
      <dgm:prSet presAssocID="{CC11BF25-92B2-483A-8421-FE4771644980}" presName="node" presStyleLbl="node1" presStyleIdx="1" presStyleCnt="7">
        <dgm:presLayoutVars>
          <dgm:bulletEnabled val="1"/>
        </dgm:presLayoutVars>
      </dgm:prSet>
      <dgm:spPr/>
    </dgm:pt>
    <dgm:pt modelId="{D944D5E2-3A8C-4922-ADB2-A85887269330}" type="pres">
      <dgm:prSet presAssocID="{BC148F41-A54F-45C8-AA78-46C4DBCA41C1}" presName="sibTrans" presStyleCnt="0"/>
      <dgm:spPr/>
    </dgm:pt>
    <dgm:pt modelId="{67991F57-0F86-4B32-9B4A-97AA31E3FCDB}" type="pres">
      <dgm:prSet presAssocID="{0A6980FC-8914-419C-9B65-96E771DD8F51}" presName="node" presStyleLbl="node1" presStyleIdx="2" presStyleCnt="7">
        <dgm:presLayoutVars>
          <dgm:bulletEnabled val="1"/>
        </dgm:presLayoutVars>
      </dgm:prSet>
      <dgm:spPr/>
    </dgm:pt>
    <dgm:pt modelId="{D2E35B75-27D7-49C3-811A-B06919DBF894}" type="pres">
      <dgm:prSet presAssocID="{85DEC3C7-D920-4744-98ED-36F1E802FD56}" presName="sibTrans" presStyleCnt="0"/>
      <dgm:spPr/>
    </dgm:pt>
    <dgm:pt modelId="{14ECCE97-BD48-4C0D-849A-89923912F925}" type="pres">
      <dgm:prSet presAssocID="{A1E6CB42-7A92-4439-BEBE-ED7799CEBC04}" presName="node" presStyleLbl="node1" presStyleIdx="3" presStyleCnt="7">
        <dgm:presLayoutVars>
          <dgm:bulletEnabled val="1"/>
        </dgm:presLayoutVars>
      </dgm:prSet>
      <dgm:spPr/>
    </dgm:pt>
    <dgm:pt modelId="{C6DB5BFB-0DED-493D-94B9-485D2E59CAB7}" type="pres">
      <dgm:prSet presAssocID="{C24E534E-6AEE-4F84-9033-9253811F6FD4}" presName="sibTrans" presStyleCnt="0"/>
      <dgm:spPr/>
    </dgm:pt>
    <dgm:pt modelId="{7E53F324-0C85-4EFE-B3EE-1F5D92639F81}" type="pres">
      <dgm:prSet presAssocID="{CF9E4579-9EC6-4E80-B800-32499569119F}" presName="node" presStyleLbl="node1" presStyleIdx="4" presStyleCnt="7">
        <dgm:presLayoutVars>
          <dgm:bulletEnabled val="1"/>
        </dgm:presLayoutVars>
      </dgm:prSet>
      <dgm:spPr/>
    </dgm:pt>
    <dgm:pt modelId="{FDBB43D4-D4F8-4B38-9164-7BD3DE1162B9}" type="pres">
      <dgm:prSet presAssocID="{164EAB05-CD5E-412C-B90E-06FE93E7CFC7}" presName="sibTrans" presStyleCnt="0"/>
      <dgm:spPr/>
    </dgm:pt>
    <dgm:pt modelId="{A6A3AE67-AF19-4A90-B95B-E7E8E4949BEF}" type="pres">
      <dgm:prSet presAssocID="{DF1718F9-C17F-4547-B041-2F3ADC0B6790}" presName="node" presStyleLbl="node1" presStyleIdx="5" presStyleCnt="7">
        <dgm:presLayoutVars>
          <dgm:bulletEnabled val="1"/>
        </dgm:presLayoutVars>
      </dgm:prSet>
      <dgm:spPr/>
    </dgm:pt>
    <dgm:pt modelId="{8426DE7C-9BA1-4ED4-AAE2-CC17D88B53CE}" type="pres">
      <dgm:prSet presAssocID="{383A3ED0-B6A1-4A63-9E79-24FDD0A8EEF3}" presName="sibTrans" presStyleCnt="0"/>
      <dgm:spPr/>
    </dgm:pt>
    <dgm:pt modelId="{3F9A2FF3-98F6-4039-BF73-17B73071F746}" type="pres">
      <dgm:prSet presAssocID="{BB83B72B-56AB-45C9-A470-63D02745F657}" presName="node" presStyleLbl="node1" presStyleIdx="6" presStyleCnt="7">
        <dgm:presLayoutVars>
          <dgm:bulletEnabled val="1"/>
        </dgm:presLayoutVars>
      </dgm:prSet>
      <dgm:spPr/>
    </dgm:pt>
  </dgm:ptLst>
  <dgm:cxnLst>
    <dgm:cxn modelId="{F13BE600-7833-4FC4-97AC-D88A93B19730}" srcId="{3C35D196-C123-4CE3-976F-F5B1890AAC95}" destId="{BB83B72B-56AB-45C9-A470-63D02745F657}" srcOrd="6" destOrd="0" parTransId="{EF09C310-ED6A-41EA-B2F3-A7A12646DC3F}" sibTransId="{46637882-B4F9-4981-85F1-3EEB1555A31C}"/>
    <dgm:cxn modelId="{34A2B009-05DD-F044-ADD1-82A854E94577}" type="presOf" srcId="{CF9E4579-9EC6-4E80-B800-32499569119F}" destId="{7E53F324-0C85-4EFE-B3EE-1F5D92639F81}" srcOrd="0" destOrd="0" presId="urn:microsoft.com/office/officeart/2005/8/layout/default#6"/>
    <dgm:cxn modelId="{B70C9A0B-AD94-4A15-9B7A-758CE4891569}" srcId="{3C35D196-C123-4CE3-976F-F5B1890AAC95}" destId="{CC11BF25-92B2-483A-8421-FE4771644980}" srcOrd="1" destOrd="0" parTransId="{73BDF98E-005A-4B00-BEB7-50248681517F}" sibTransId="{BC148F41-A54F-45C8-AA78-46C4DBCA41C1}"/>
    <dgm:cxn modelId="{A4749A38-562B-4827-BDD2-A22D1F88411D}" srcId="{3C35D196-C123-4CE3-976F-F5B1890AAC95}" destId="{CF9E4579-9EC6-4E80-B800-32499569119F}" srcOrd="4" destOrd="0" parTransId="{DC40699A-38F5-4703-872A-19AE590E3A5E}" sibTransId="{164EAB05-CD5E-412C-B90E-06FE93E7CFC7}"/>
    <dgm:cxn modelId="{C970C040-1C1E-A046-B13F-6637F3A21117}" type="presOf" srcId="{E1818E40-CFB3-4291-B625-0F0C6AB74004}" destId="{AE7D0CD7-CFB7-4172-A2A1-5A160268B1FA}" srcOrd="0" destOrd="0" presId="urn:microsoft.com/office/officeart/2005/8/layout/default#6"/>
    <dgm:cxn modelId="{FE0DA75C-A1E1-41B1-83E1-707CDDD42733}" srcId="{3C35D196-C123-4CE3-976F-F5B1890AAC95}" destId="{A1E6CB42-7A92-4439-BEBE-ED7799CEBC04}" srcOrd="3" destOrd="0" parTransId="{592BDEF9-2BBC-4CAB-BB03-6A6EC76175B4}" sibTransId="{C24E534E-6AEE-4F84-9033-9253811F6FD4}"/>
    <dgm:cxn modelId="{BEE6E269-C72F-4A38-8256-5A1D9462B879}" srcId="{3C35D196-C123-4CE3-976F-F5B1890AAC95}" destId="{E1818E40-CFB3-4291-B625-0F0C6AB74004}" srcOrd="0" destOrd="0" parTransId="{71B84D05-5A11-4CF8-80D2-AF131E903592}" sibTransId="{0E6D7CAF-BC79-4C81-8272-2508AEAE65BE}"/>
    <dgm:cxn modelId="{8E0B9651-F499-844E-8497-1119B1F8433D}" type="presOf" srcId="{0A6980FC-8914-419C-9B65-96E771DD8F51}" destId="{67991F57-0F86-4B32-9B4A-97AA31E3FCDB}" srcOrd="0" destOrd="0" presId="urn:microsoft.com/office/officeart/2005/8/layout/default#6"/>
    <dgm:cxn modelId="{C469249E-C434-3F43-9471-A662F8D94F73}" type="presOf" srcId="{CC11BF25-92B2-483A-8421-FE4771644980}" destId="{97B40C9B-A8E7-4B04-A7BD-5B691C66B920}" srcOrd="0" destOrd="0" presId="urn:microsoft.com/office/officeart/2005/8/layout/default#6"/>
    <dgm:cxn modelId="{C9119BAF-E116-744F-BBD9-86258DB01E40}" type="presOf" srcId="{A1E6CB42-7A92-4439-BEBE-ED7799CEBC04}" destId="{14ECCE97-BD48-4C0D-849A-89923912F925}" srcOrd="0" destOrd="0" presId="urn:microsoft.com/office/officeart/2005/8/layout/default#6"/>
    <dgm:cxn modelId="{5EC42CB6-C7FE-F545-AA93-FFA0FB610920}" type="presOf" srcId="{DF1718F9-C17F-4547-B041-2F3ADC0B6790}" destId="{A6A3AE67-AF19-4A90-B95B-E7E8E4949BEF}" srcOrd="0" destOrd="0" presId="urn:microsoft.com/office/officeart/2005/8/layout/default#6"/>
    <dgm:cxn modelId="{AA70A3BA-182B-4D30-9C54-3E9274F4BBCC}" srcId="{3C35D196-C123-4CE3-976F-F5B1890AAC95}" destId="{DF1718F9-C17F-4547-B041-2F3ADC0B6790}" srcOrd="5" destOrd="0" parTransId="{F09E0D8E-EF60-46B2-86F2-C68BFF743C1F}" sibTransId="{383A3ED0-B6A1-4A63-9E79-24FDD0A8EEF3}"/>
    <dgm:cxn modelId="{44506DE1-7D71-4A44-BDB0-AF46B4CE09EF}" srcId="{3C35D196-C123-4CE3-976F-F5B1890AAC95}" destId="{0A6980FC-8914-419C-9B65-96E771DD8F51}" srcOrd="2" destOrd="0" parTransId="{959CE1B9-2839-465A-B857-54067D367C68}" sibTransId="{85DEC3C7-D920-4744-98ED-36F1E802FD56}"/>
    <dgm:cxn modelId="{AA18FEF6-2ACC-8149-92E8-BE257B36CA92}" type="presOf" srcId="{BB83B72B-56AB-45C9-A470-63D02745F657}" destId="{3F9A2FF3-98F6-4039-BF73-17B73071F746}" srcOrd="0" destOrd="0" presId="urn:microsoft.com/office/officeart/2005/8/layout/default#6"/>
    <dgm:cxn modelId="{F4262BFC-DFB4-C545-AB71-7190719A1B01}" type="presOf" srcId="{3C35D196-C123-4CE3-976F-F5B1890AAC95}" destId="{7211A8CE-D1ED-4406-971A-9F136AC9CC91}" srcOrd="0" destOrd="0" presId="urn:microsoft.com/office/officeart/2005/8/layout/default#6"/>
    <dgm:cxn modelId="{E5A0E8D7-B4FA-E744-AE90-D73A924F73C5}" type="presParOf" srcId="{7211A8CE-D1ED-4406-971A-9F136AC9CC91}" destId="{AE7D0CD7-CFB7-4172-A2A1-5A160268B1FA}" srcOrd="0" destOrd="0" presId="urn:microsoft.com/office/officeart/2005/8/layout/default#6"/>
    <dgm:cxn modelId="{450A550D-523B-B14A-B522-57DF0E2A7AD0}" type="presParOf" srcId="{7211A8CE-D1ED-4406-971A-9F136AC9CC91}" destId="{5B91091F-4B59-44B4-9856-8AB1C8DCED1F}" srcOrd="1" destOrd="0" presId="urn:microsoft.com/office/officeart/2005/8/layout/default#6"/>
    <dgm:cxn modelId="{53135FC9-EA1F-BA4D-A4A4-6EAB5FC2B74D}" type="presParOf" srcId="{7211A8CE-D1ED-4406-971A-9F136AC9CC91}" destId="{97B40C9B-A8E7-4B04-A7BD-5B691C66B920}" srcOrd="2" destOrd="0" presId="urn:microsoft.com/office/officeart/2005/8/layout/default#6"/>
    <dgm:cxn modelId="{84BC5BDB-66B6-2E42-9493-258A7E90C5D7}" type="presParOf" srcId="{7211A8CE-D1ED-4406-971A-9F136AC9CC91}" destId="{D944D5E2-3A8C-4922-ADB2-A85887269330}" srcOrd="3" destOrd="0" presId="urn:microsoft.com/office/officeart/2005/8/layout/default#6"/>
    <dgm:cxn modelId="{AA1EFE9C-66BF-344F-8B48-CA2EDAA91353}" type="presParOf" srcId="{7211A8CE-D1ED-4406-971A-9F136AC9CC91}" destId="{67991F57-0F86-4B32-9B4A-97AA31E3FCDB}" srcOrd="4" destOrd="0" presId="urn:microsoft.com/office/officeart/2005/8/layout/default#6"/>
    <dgm:cxn modelId="{AAED9A2D-6BFD-2A49-AEC2-2E36F93D2730}" type="presParOf" srcId="{7211A8CE-D1ED-4406-971A-9F136AC9CC91}" destId="{D2E35B75-27D7-49C3-811A-B06919DBF894}" srcOrd="5" destOrd="0" presId="urn:microsoft.com/office/officeart/2005/8/layout/default#6"/>
    <dgm:cxn modelId="{4FEE6616-B49C-FC48-9181-5B80E5F9307C}" type="presParOf" srcId="{7211A8CE-D1ED-4406-971A-9F136AC9CC91}" destId="{14ECCE97-BD48-4C0D-849A-89923912F925}" srcOrd="6" destOrd="0" presId="urn:microsoft.com/office/officeart/2005/8/layout/default#6"/>
    <dgm:cxn modelId="{CA9D1050-9CD7-A040-9016-CFC563003ED8}" type="presParOf" srcId="{7211A8CE-D1ED-4406-971A-9F136AC9CC91}" destId="{C6DB5BFB-0DED-493D-94B9-485D2E59CAB7}" srcOrd="7" destOrd="0" presId="urn:microsoft.com/office/officeart/2005/8/layout/default#6"/>
    <dgm:cxn modelId="{1F151F45-D738-A64B-A611-223DD7C98D27}" type="presParOf" srcId="{7211A8CE-D1ED-4406-971A-9F136AC9CC91}" destId="{7E53F324-0C85-4EFE-B3EE-1F5D92639F81}" srcOrd="8" destOrd="0" presId="urn:microsoft.com/office/officeart/2005/8/layout/default#6"/>
    <dgm:cxn modelId="{A6E1B903-6CE9-5446-BC75-E624CC089467}" type="presParOf" srcId="{7211A8CE-D1ED-4406-971A-9F136AC9CC91}" destId="{FDBB43D4-D4F8-4B38-9164-7BD3DE1162B9}" srcOrd="9" destOrd="0" presId="urn:microsoft.com/office/officeart/2005/8/layout/default#6"/>
    <dgm:cxn modelId="{F3780F85-3135-C745-B462-F636E76D928A}" type="presParOf" srcId="{7211A8CE-D1ED-4406-971A-9F136AC9CC91}" destId="{A6A3AE67-AF19-4A90-B95B-E7E8E4949BEF}" srcOrd="10" destOrd="0" presId="urn:microsoft.com/office/officeart/2005/8/layout/default#6"/>
    <dgm:cxn modelId="{1950BF5D-8718-944A-9CD6-15506FB1B6DF}" type="presParOf" srcId="{7211A8CE-D1ED-4406-971A-9F136AC9CC91}" destId="{8426DE7C-9BA1-4ED4-AAE2-CC17D88B53CE}" srcOrd="11" destOrd="0" presId="urn:microsoft.com/office/officeart/2005/8/layout/default#6"/>
    <dgm:cxn modelId="{8B39F74C-9133-394F-8444-6372A3A6E77C}" type="presParOf" srcId="{7211A8CE-D1ED-4406-971A-9F136AC9CC91}" destId="{3F9A2FF3-98F6-4039-BF73-17B73071F746}" srcOrd="12"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0E188-8347-4619-9B01-061C83B78FA9}">
      <dsp:nvSpPr>
        <dsp:cNvPr id="0" name=""/>
        <dsp:cNvSpPr/>
      </dsp:nvSpPr>
      <dsp:spPr>
        <a:xfrm>
          <a:off x="1487179" y="0"/>
          <a:ext cx="3871982" cy="387198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C166D-9485-427A-943F-ADE2E7EC11A1}">
      <dsp:nvSpPr>
        <dsp:cNvPr id="0" name=""/>
        <dsp:cNvSpPr/>
      </dsp:nvSpPr>
      <dsp:spPr>
        <a:xfrm>
          <a:off x="1855017" y="367838"/>
          <a:ext cx="1510072" cy="15100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Geographic segmentation</a:t>
          </a:r>
        </a:p>
      </dsp:txBody>
      <dsp:txXfrm>
        <a:off x="1928733" y="441554"/>
        <a:ext cx="1362640" cy="1362640"/>
      </dsp:txXfrm>
    </dsp:sp>
    <dsp:sp modelId="{FF5B7128-1CD2-4BEE-8825-D9246086A561}">
      <dsp:nvSpPr>
        <dsp:cNvPr id="0" name=""/>
        <dsp:cNvSpPr/>
      </dsp:nvSpPr>
      <dsp:spPr>
        <a:xfrm>
          <a:off x="3481250" y="367838"/>
          <a:ext cx="1510072" cy="151007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Demographic segmentation</a:t>
          </a:r>
        </a:p>
      </dsp:txBody>
      <dsp:txXfrm>
        <a:off x="3554966" y="441554"/>
        <a:ext cx="1362640" cy="1362640"/>
      </dsp:txXfrm>
    </dsp:sp>
    <dsp:sp modelId="{128BD139-926A-444E-951D-3B402AC0BC2F}">
      <dsp:nvSpPr>
        <dsp:cNvPr id="0" name=""/>
        <dsp:cNvSpPr/>
      </dsp:nvSpPr>
      <dsp:spPr>
        <a:xfrm>
          <a:off x="1794478" y="1994070"/>
          <a:ext cx="1631150" cy="151007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t>Psychographic segmentation</a:t>
          </a:r>
          <a:endParaRPr lang="en-US" sz="1800" b="1" kern="1200" dirty="0"/>
        </a:p>
      </dsp:txBody>
      <dsp:txXfrm>
        <a:off x="1868194" y="2067786"/>
        <a:ext cx="1483718" cy="1362640"/>
      </dsp:txXfrm>
    </dsp:sp>
    <dsp:sp modelId="{577EDF94-B6C3-40EA-9B71-3171FAD8FBAA}">
      <dsp:nvSpPr>
        <dsp:cNvPr id="0" name=""/>
        <dsp:cNvSpPr/>
      </dsp:nvSpPr>
      <dsp:spPr>
        <a:xfrm>
          <a:off x="3481250" y="1994070"/>
          <a:ext cx="1510072" cy="151007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Behavioral segmentation</a:t>
          </a:r>
        </a:p>
      </dsp:txBody>
      <dsp:txXfrm>
        <a:off x="3554966" y="2067786"/>
        <a:ext cx="1362640" cy="1362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30B33-AB7A-41CA-AAE4-709D4F559684}">
      <dsp:nvSpPr>
        <dsp:cNvPr id="0" name=""/>
        <dsp:cNvSpPr/>
      </dsp:nvSpPr>
      <dsp:spPr>
        <a:xfrm>
          <a:off x="257223" y="423"/>
          <a:ext cx="3156438" cy="18938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b="0" kern="1200" dirty="0">
              <a:solidFill>
                <a:schemeClr val="tx1"/>
              </a:solidFill>
            </a:rPr>
            <a:t>Geographic location</a:t>
          </a:r>
          <a:endParaRPr lang="en-US" sz="4100" kern="1200" dirty="0">
            <a:solidFill>
              <a:schemeClr val="tx1"/>
            </a:solidFill>
          </a:endParaRPr>
        </a:p>
      </dsp:txBody>
      <dsp:txXfrm>
        <a:off x="257223" y="423"/>
        <a:ext cx="3156438" cy="1893863"/>
      </dsp:txXfrm>
    </dsp:sp>
    <dsp:sp modelId="{1B4CDDBB-190A-4591-92AB-A505223B5D6E}">
      <dsp:nvSpPr>
        <dsp:cNvPr id="0" name=""/>
        <dsp:cNvSpPr/>
      </dsp:nvSpPr>
      <dsp:spPr>
        <a:xfrm>
          <a:off x="3729305" y="423"/>
          <a:ext cx="3156438" cy="189386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b="0" kern="1200" dirty="0">
              <a:solidFill>
                <a:schemeClr val="tx1"/>
              </a:solidFill>
            </a:rPr>
            <a:t>Economic factors</a:t>
          </a:r>
          <a:endParaRPr lang="en-US" sz="4100" kern="1200" dirty="0">
            <a:solidFill>
              <a:schemeClr val="tx1"/>
            </a:solidFill>
          </a:endParaRPr>
        </a:p>
      </dsp:txBody>
      <dsp:txXfrm>
        <a:off x="3729305" y="423"/>
        <a:ext cx="3156438" cy="1893863"/>
      </dsp:txXfrm>
    </dsp:sp>
    <dsp:sp modelId="{A58368D9-553D-4A50-8D4E-4DAA8F350C73}">
      <dsp:nvSpPr>
        <dsp:cNvPr id="0" name=""/>
        <dsp:cNvSpPr/>
      </dsp:nvSpPr>
      <dsp:spPr>
        <a:xfrm>
          <a:off x="257223" y="2209930"/>
          <a:ext cx="3156438" cy="189386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b="0" kern="1200" dirty="0">
              <a:solidFill>
                <a:schemeClr val="tx1"/>
              </a:solidFill>
            </a:rPr>
            <a:t>Political and legal factors </a:t>
          </a:r>
          <a:endParaRPr lang="en-US" sz="4100" kern="1200" dirty="0">
            <a:solidFill>
              <a:schemeClr val="tx1"/>
            </a:solidFill>
          </a:endParaRPr>
        </a:p>
      </dsp:txBody>
      <dsp:txXfrm>
        <a:off x="257223" y="2209930"/>
        <a:ext cx="3156438" cy="1893863"/>
      </dsp:txXfrm>
    </dsp:sp>
    <dsp:sp modelId="{F4FE62FD-FA44-4BFF-9D52-E06BFA491A85}">
      <dsp:nvSpPr>
        <dsp:cNvPr id="0" name=""/>
        <dsp:cNvSpPr/>
      </dsp:nvSpPr>
      <dsp:spPr>
        <a:xfrm>
          <a:off x="3729305" y="2209930"/>
          <a:ext cx="3156438" cy="189386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b="0" kern="1200" dirty="0">
              <a:solidFill>
                <a:schemeClr val="tx1"/>
              </a:solidFill>
            </a:rPr>
            <a:t>Cultural factors</a:t>
          </a:r>
          <a:endParaRPr lang="en-US" sz="4100" kern="1200" dirty="0">
            <a:solidFill>
              <a:schemeClr val="tx1"/>
            </a:solidFill>
          </a:endParaRPr>
        </a:p>
      </dsp:txBody>
      <dsp:txXfrm>
        <a:off x="3729305" y="2209930"/>
        <a:ext cx="3156438" cy="1893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50C03-D5A8-4BC0-BE31-30285A3D8A5D}">
      <dsp:nvSpPr>
        <dsp:cNvPr id="0" name=""/>
        <dsp:cNvSpPr/>
      </dsp:nvSpPr>
      <dsp:spPr>
        <a:xfrm>
          <a:off x="91796" y="2365"/>
          <a:ext cx="2390530" cy="143431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Measurable</a:t>
          </a:r>
        </a:p>
      </dsp:txBody>
      <dsp:txXfrm>
        <a:off x="91796" y="2365"/>
        <a:ext cx="2390530" cy="1434318"/>
      </dsp:txXfrm>
    </dsp:sp>
    <dsp:sp modelId="{1AD4185E-108F-4C5D-812E-78781E81827E}">
      <dsp:nvSpPr>
        <dsp:cNvPr id="0" name=""/>
        <dsp:cNvSpPr/>
      </dsp:nvSpPr>
      <dsp:spPr>
        <a:xfrm>
          <a:off x="2856779" y="0"/>
          <a:ext cx="2390530" cy="1434318"/>
        </a:xfrm>
        <a:prstGeom prst="rect">
          <a:avLst/>
        </a:prstGeom>
        <a:gradFill rotWithShape="0">
          <a:gsLst>
            <a:gs pos="0">
              <a:schemeClr val="accent2">
                <a:hueOff val="-363841"/>
                <a:satOff val="-20982"/>
                <a:lumOff val="2157"/>
                <a:alphaOff val="0"/>
                <a:lumMod val="110000"/>
                <a:satMod val="105000"/>
                <a:tint val="67000"/>
              </a:schemeClr>
            </a:gs>
            <a:gs pos="50000">
              <a:schemeClr val="accent2">
                <a:hueOff val="-363841"/>
                <a:satOff val="-20982"/>
                <a:lumOff val="2157"/>
                <a:alphaOff val="0"/>
                <a:lumMod val="105000"/>
                <a:satMod val="103000"/>
                <a:tint val="73000"/>
              </a:schemeClr>
            </a:gs>
            <a:gs pos="100000">
              <a:schemeClr val="accent2">
                <a:hueOff val="-363841"/>
                <a:satOff val="-20982"/>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Accessible</a:t>
          </a:r>
        </a:p>
      </dsp:txBody>
      <dsp:txXfrm>
        <a:off x="2856779" y="0"/>
        <a:ext cx="2390530" cy="1434318"/>
      </dsp:txXfrm>
    </dsp:sp>
    <dsp:sp modelId="{11C35352-86F7-4889-A461-F8A9D3F12BDF}">
      <dsp:nvSpPr>
        <dsp:cNvPr id="0" name=""/>
        <dsp:cNvSpPr/>
      </dsp:nvSpPr>
      <dsp:spPr>
        <a:xfrm>
          <a:off x="5442759" y="2365"/>
          <a:ext cx="2390530" cy="1434318"/>
        </a:xfrm>
        <a:prstGeom prst="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Substantial</a:t>
          </a:r>
        </a:p>
      </dsp:txBody>
      <dsp:txXfrm>
        <a:off x="5442759" y="2365"/>
        <a:ext cx="2390530" cy="1434318"/>
      </dsp:txXfrm>
    </dsp:sp>
    <dsp:sp modelId="{B14E602B-B6B8-4EAB-8497-CB0179BE9449}">
      <dsp:nvSpPr>
        <dsp:cNvPr id="0" name=""/>
        <dsp:cNvSpPr/>
      </dsp:nvSpPr>
      <dsp:spPr>
        <a:xfrm>
          <a:off x="1406588" y="1675737"/>
          <a:ext cx="2390530" cy="1434318"/>
        </a:xfrm>
        <a:prstGeom prst="rect">
          <a:avLst/>
        </a:prstGeom>
        <a:gradFill rotWithShape="0">
          <a:gsLst>
            <a:gs pos="0">
              <a:schemeClr val="accent2">
                <a:hueOff val="-1091522"/>
                <a:satOff val="-62946"/>
                <a:lumOff val="6471"/>
                <a:alphaOff val="0"/>
                <a:lumMod val="110000"/>
                <a:satMod val="105000"/>
                <a:tint val="67000"/>
              </a:schemeClr>
            </a:gs>
            <a:gs pos="50000">
              <a:schemeClr val="accent2">
                <a:hueOff val="-1091522"/>
                <a:satOff val="-62946"/>
                <a:lumOff val="6471"/>
                <a:alphaOff val="0"/>
                <a:lumMod val="105000"/>
                <a:satMod val="103000"/>
                <a:tint val="73000"/>
              </a:schemeClr>
            </a:gs>
            <a:gs pos="100000">
              <a:schemeClr val="accent2">
                <a:hueOff val="-1091522"/>
                <a:satOff val="-62946"/>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Differentiable</a:t>
          </a:r>
        </a:p>
      </dsp:txBody>
      <dsp:txXfrm>
        <a:off x="1406588" y="1675737"/>
        <a:ext cx="2390530" cy="1434318"/>
      </dsp:txXfrm>
    </dsp:sp>
    <dsp:sp modelId="{51639670-0E6F-4E63-9FF0-39E4C88DEA5F}">
      <dsp:nvSpPr>
        <dsp:cNvPr id="0" name=""/>
        <dsp:cNvSpPr/>
      </dsp:nvSpPr>
      <dsp:spPr>
        <a:xfrm>
          <a:off x="4036171" y="1675737"/>
          <a:ext cx="2390530" cy="1434318"/>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Actionable</a:t>
          </a:r>
        </a:p>
      </dsp:txBody>
      <dsp:txXfrm>
        <a:off x="4036171" y="1675737"/>
        <a:ext cx="2390530" cy="1434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B3B0B-3AAC-4C7C-B985-64A381224091}">
      <dsp:nvSpPr>
        <dsp:cNvPr id="0" name=""/>
        <dsp:cNvSpPr/>
      </dsp:nvSpPr>
      <dsp:spPr>
        <a:xfrm>
          <a:off x="0" y="0"/>
          <a:ext cx="3399060" cy="3973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Product</a:t>
          </a:r>
        </a:p>
      </dsp:txBody>
      <dsp:txXfrm>
        <a:off x="19397" y="19397"/>
        <a:ext cx="3360266" cy="358548"/>
      </dsp:txXfrm>
    </dsp:sp>
    <dsp:sp modelId="{BBEB0502-F629-4C7C-ACAB-7F90991F077A}">
      <dsp:nvSpPr>
        <dsp:cNvPr id="0" name=""/>
        <dsp:cNvSpPr/>
      </dsp:nvSpPr>
      <dsp:spPr>
        <a:xfrm>
          <a:off x="0" y="405873"/>
          <a:ext cx="3399060" cy="397342"/>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Services</a:t>
          </a:r>
        </a:p>
      </dsp:txBody>
      <dsp:txXfrm>
        <a:off x="19397" y="425270"/>
        <a:ext cx="3360266" cy="358548"/>
      </dsp:txXfrm>
    </dsp:sp>
    <dsp:sp modelId="{ADA97DE5-2C1D-4311-8F11-7109D8166721}">
      <dsp:nvSpPr>
        <dsp:cNvPr id="0" name=""/>
        <dsp:cNvSpPr/>
      </dsp:nvSpPr>
      <dsp:spPr>
        <a:xfrm>
          <a:off x="0" y="817893"/>
          <a:ext cx="3399060" cy="39734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Channels</a:t>
          </a:r>
        </a:p>
      </dsp:txBody>
      <dsp:txXfrm>
        <a:off x="19397" y="837290"/>
        <a:ext cx="3360266" cy="358548"/>
      </dsp:txXfrm>
    </dsp:sp>
    <dsp:sp modelId="{1190BF91-F168-4ECA-8CF5-AE00F414FA0A}">
      <dsp:nvSpPr>
        <dsp:cNvPr id="0" name=""/>
        <dsp:cNvSpPr/>
      </dsp:nvSpPr>
      <dsp:spPr>
        <a:xfrm>
          <a:off x="0" y="1216083"/>
          <a:ext cx="3399060" cy="397342"/>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People</a:t>
          </a:r>
        </a:p>
      </dsp:txBody>
      <dsp:txXfrm>
        <a:off x="19397" y="1235480"/>
        <a:ext cx="3360266" cy="358548"/>
      </dsp:txXfrm>
    </dsp:sp>
    <dsp:sp modelId="{F73B8C1A-FEFF-4691-B3E8-2B81CE7C3447}">
      <dsp:nvSpPr>
        <dsp:cNvPr id="0" name=""/>
        <dsp:cNvSpPr/>
      </dsp:nvSpPr>
      <dsp:spPr>
        <a:xfrm>
          <a:off x="0" y="1621957"/>
          <a:ext cx="3399060" cy="39734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Image</a:t>
          </a:r>
        </a:p>
      </dsp:txBody>
      <dsp:txXfrm>
        <a:off x="19397" y="1641354"/>
        <a:ext cx="3360266" cy="358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D0CD7-CFB7-4172-A2A1-5A160268B1FA}">
      <dsp:nvSpPr>
        <dsp:cNvPr id="0" name=""/>
        <dsp:cNvSpPr/>
      </dsp:nvSpPr>
      <dsp:spPr>
        <a:xfrm>
          <a:off x="0" y="22224"/>
          <a:ext cx="1719791" cy="10318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Important</a:t>
          </a:r>
        </a:p>
      </dsp:txBody>
      <dsp:txXfrm>
        <a:off x="0" y="22224"/>
        <a:ext cx="1719791" cy="1031875"/>
      </dsp:txXfrm>
    </dsp:sp>
    <dsp:sp modelId="{97B40C9B-A8E7-4B04-A7BD-5B691C66B920}">
      <dsp:nvSpPr>
        <dsp:cNvPr id="0" name=""/>
        <dsp:cNvSpPr/>
      </dsp:nvSpPr>
      <dsp:spPr>
        <a:xfrm>
          <a:off x="1891771" y="22224"/>
          <a:ext cx="1719791" cy="1031875"/>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Distinctive</a:t>
          </a:r>
        </a:p>
      </dsp:txBody>
      <dsp:txXfrm>
        <a:off x="1891771" y="22224"/>
        <a:ext cx="1719791" cy="1031875"/>
      </dsp:txXfrm>
    </dsp:sp>
    <dsp:sp modelId="{67991F57-0F86-4B32-9B4A-97AA31E3FCDB}">
      <dsp:nvSpPr>
        <dsp:cNvPr id="0" name=""/>
        <dsp:cNvSpPr/>
      </dsp:nvSpPr>
      <dsp:spPr>
        <a:xfrm>
          <a:off x="3783542" y="22224"/>
          <a:ext cx="1719791" cy="103187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Superior</a:t>
          </a:r>
        </a:p>
      </dsp:txBody>
      <dsp:txXfrm>
        <a:off x="3783542" y="22224"/>
        <a:ext cx="1719791" cy="1031875"/>
      </dsp:txXfrm>
    </dsp:sp>
    <dsp:sp modelId="{14ECCE97-BD48-4C0D-849A-89923912F925}">
      <dsp:nvSpPr>
        <dsp:cNvPr id="0" name=""/>
        <dsp:cNvSpPr/>
      </dsp:nvSpPr>
      <dsp:spPr>
        <a:xfrm>
          <a:off x="0" y="1226078"/>
          <a:ext cx="1719791" cy="10318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Communicable</a:t>
          </a:r>
        </a:p>
      </dsp:txBody>
      <dsp:txXfrm>
        <a:off x="0" y="1226078"/>
        <a:ext cx="1719791" cy="1031875"/>
      </dsp:txXfrm>
    </dsp:sp>
    <dsp:sp modelId="{7E53F324-0C85-4EFE-B3EE-1F5D92639F81}">
      <dsp:nvSpPr>
        <dsp:cNvPr id="0" name=""/>
        <dsp:cNvSpPr/>
      </dsp:nvSpPr>
      <dsp:spPr>
        <a:xfrm>
          <a:off x="1891771" y="1226078"/>
          <a:ext cx="1719791" cy="103187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Preemptive</a:t>
          </a:r>
        </a:p>
      </dsp:txBody>
      <dsp:txXfrm>
        <a:off x="1891771" y="1226078"/>
        <a:ext cx="1719791" cy="1031875"/>
      </dsp:txXfrm>
    </dsp:sp>
    <dsp:sp modelId="{A6A3AE67-AF19-4A90-B95B-E7E8E4949BEF}">
      <dsp:nvSpPr>
        <dsp:cNvPr id="0" name=""/>
        <dsp:cNvSpPr/>
      </dsp:nvSpPr>
      <dsp:spPr>
        <a:xfrm>
          <a:off x="3783542" y="1226078"/>
          <a:ext cx="1719791" cy="1031875"/>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Affordable</a:t>
          </a:r>
        </a:p>
      </dsp:txBody>
      <dsp:txXfrm>
        <a:off x="3783542" y="1226078"/>
        <a:ext cx="1719791" cy="1031875"/>
      </dsp:txXfrm>
    </dsp:sp>
    <dsp:sp modelId="{3F9A2FF3-98F6-4039-BF73-17B73071F746}">
      <dsp:nvSpPr>
        <dsp:cNvPr id="0" name=""/>
        <dsp:cNvSpPr/>
      </dsp:nvSpPr>
      <dsp:spPr>
        <a:xfrm>
          <a:off x="1891771" y="2429933"/>
          <a:ext cx="1719791" cy="10318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Profitable</a:t>
          </a:r>
        </a:p>
      </dsp:txBody>
      <dsp:txXfrm>
        <a:off x="1891771" y="2429933"/>
        <a:ext cx="1719791" cy="103187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t>1</a:t>
            </a:fld>
            <a:endParaRPr lang="en-US" dirty="0"/>
          </a:p>
        </p:txBody>
      </p:sp>
    </p:spTree>
    <p:extLst>
      <p:ext uri="{BB962C8B-B14F-4D97-AF65-F5344CB8AC3E}">
        <p14:creationId xmlns:p14="http://schemas.microsoft.com/office/powerpoint/2010/main" val="222171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Demographic factors are the most popular bases for segmenting customer groups. One reason is that consumer needs, wants, and usage rates often vary closely with demographic variables. Demographic variables are easier to measure than most other types of variables. </a:t>
            </a:r>
          </a:p>
          <a:p>
            <a:endParaRPr lang="en-US" altLang="en-US" dirty="0"/>
          </a:p>
          <a:p>
            <a:r>
              <a:rPr lang="en-US" altLang="en-US" dirty="0"/>
              <a:t>Even when marketers first define segments using other bases, such as benefits sought or behavior, they must know a segment’s demographic characteristics to assess the size of the target market and reach it efficiently.</a:t>
            </a:r>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Consumer needs and wants change with age. Some companies offer different products or use different marketing approaches for different </a:t>
            </a:r>
            <a:r>
              <a:rPr lang="en-US" altLang="en-US" b="1" dirty="0"/>
              <a:t>age and life-cycle </a:t>
            </a:r>
            <a:r>
              <a:rPr lang="en-US" altLang="en-US" dirty="0"/>
              <a:t>groups. </a:t>
            </a:r>
            <a:r>
              <a:rPr lang="en-US" sz="1200" kern="1200" dirty="0">
                <a:solidFill>
                  <a:schemeClr val="tx1"/>
                </a:solidFill>
                <a:effectLst/>
                <a:latin typeface="+mn-lt"/>
                <a:ea typeface="+mn-ea"/>
                <a:cs typeface="+mn-cs"/>
              </a:rPr>
              <a:t>Other companies offer brands that target specific age or life-stage groups.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example, Amazon targeted</a:t>
            </a:r>
            <a:r>
              <a:rPr lang="en-US" sz="1200" kern="1200" baseline="0" dirty="0">
                <a:solidFill>
                  <a:schemeClr val="tx1"/>
                </a:solidFill>
                <a:effectLst/>
                <a:latin typeface="+mn-lt"/>
                <a:ea typeface="+mn-ea"/>
                <a:cs typeface="+mn-cs"/>
              </a:rPr>
              <a:t> a younger </a:t>
            </a:r>
            <a:r>
              <a:rPr lang="en-US" sz="1200" kern="1200" dirty="0">
                <a:solidFill>
                  <a:schemeClr val="tx1"/>
                </a:solidFill>
                <a:effectLst/>
                <a:latin typeface="+mn-lt"/>
                <a:ea typeface="+mn-ea"/>
                <a:cs typeface="+mn-cs"/>
              </a:rPr>
              <a:t>tablet market for using the Kindle Fire tablet,  introducing </a:t>
            </a:r>
            <a:r>
              <a:rPr lang="en-US" sz="1200" kern="1200" dirty="0" err="1">
                <a:solidFill>
                  <a:schemeClr val="tx1"/>
                </a:solidFill>
                <a:effectLst/>
                <a:latin typeface="+mn-lt"/>
                <a:ea typeface="+mn-ea"/>
                <a:cs typeface="+mn-cs"/>
              </a:rPr>
              <a:t>FreeTime</a:t>
            </a:r>
            <a:r>
              <a:rPr lang="en-US" sz="1200" kern="1200" dirty="0">
                <a:solidFill>
                  <a:schemeClr val="tx1"/>
                </a:solidFill>
                <a:effectLst/>
                <a:latin typeface="+mn-lt"/>
                <a:ea typeface="+mn-ea"/>
                <a:cs typeface="+mn-cs"/>
              </a:rPr>
              <a:t> Unlimited, a multimedia subscription service targeted toward 3- to 8-year-olds. </a:t>
            </a:r>
            <a:r>
              <a:rPr lang="en-US" altLang="en-US" dirty="0"/>
              <a:t>Marketers must be careful to guard against stereotypes when using age and life-cycle segmentation. </a:t>
            </a:r>
          </a:p>
          <a:p>
            <a:endParaRPr lang="en-US" altLang="en-US" dirty="0"/>
          </a:p>
          <a:p>
            <a:r>
              <a:rPr lang="en-US" altLang="en-US" b="1" dirty="0"/>
              <a:t>Gender segmentation</a:t>
            </a:r>
            <a:r>
              <a:rPr lang="en-US" altLang="en-US" dirty="0"/>
              <a:t> has long been used in clothing, cosmetics, toiletries, and magazines. For example, P&amp;G was among the first to use gender segmentation with Secret, a brand specially formulated for a woman’s chemistry, and packaged and advertised to reinforce the female image. </a:t>
            </a:r>
            <a:r>
              <a:rPr lang="en-US" altLang="en-US" baseline="0" dirty="0"/>
              <a:t> </a:t>
            </a:r>
            <a:r>
              <a:rPr lang="en-US" sz="1200" b="0" i="0" u="none" strike="noStrike" kern="1200" baseline="0" dirty="0">
                <a:solidFill>
                  <a:schemeClr val="tx1"/>
                </a:solidFill>
                <a:latin typeface="+mn-lt"/>
                <a:ea typeface="+mn-ea"/>
                <a:cs typeface="+mn-cs"/>
              </a:rPr>
              <a:t>More recently, the men’s personal care industry has exploded, and many cosmetics brands that previously catered mostly to women—like </a:t>
            </a:r>
            <a:r>
              <a:rPr lang="en-US" sz="1200" b="0" i="0" u="none" strike="noStrike" kern="1200" baseline="0" dirty="0" err="1">
                <a:solidFill>
                  <a:schemeClr val="tx1"/>
                </a:solidFill>
                <a:latin typeface="+mn-lt"/>
                <a:ea typeface="+mn-ea"/>
                <a:cs typeface="+mn-cs"/>
              </a:rPr>
              <a:t>L’Oréal</a:t>
            </a:r>
            <a:r>
              <a:rPr lang="en-US" sz="1200" b="0" i="0" u="none" strike="noStrike" kern="1200" baseline="0" dirty="0">
                <a:solidFill>
                  <a:schemeClr val="tx1"/>
                </a:solidFill>
                <a:latin typeface="+mn-lt"/>
                <a:ea typeface="+mn-ea"/>
                <a:cs typeface="+mn-cs"/>
              </a:rPr>
              <a:t> and Nivea—now successfully market men’s lines.</a:t>
            </a:r>
          </a:p>
          <a:p>
            <a:endParaRPr lang="en-US" altLang="en-US" sz="1200" b="0" i="0" u="none" strike="noStrike" kern="1200" baseline="0" dirty="0">
              <a:solidFill>
                <a:schemeClr val="tx1"/>
              </a:solidFill>
              <a:latin typeface="+mn-lt"/>
              <a:ea typeface="+mn-ea"/>
              <a:cs typeface="+mn-cs"/>
            </a:endParaRPr>
          </a:p>
          <a:p>
            <a:r>
              <a:rPr lang="en-US" altLang="en-US" dirty="0"/>
              <a:t>The marketers of products and services such as automobiles, clothing, cosmetics, financial services, and travel have long used </a:t>
            </a:r>
            <a:r>
              <a:rPr lang="en-US" altLang="en-US" b="1" dirty="0"/>
              <a:t>income segmentation</a:t>
            </a:r>
            <a:r>
              <a:rPr lang="en-US" altLang="en-US" dirty="0"/>
              <a:t>. Many companies target affluent consumers with luxury goods and convenience services. Other marketers use high-touch marketing programs to court the well-to-do.</a:t>
            </a:r>
          </a:p>
          <a:p>
            <a:r>
              <a:rPr lang="en-US" altLang="en-US" dirty="0"/>
              <a:t>Not all companies that use income segmentation target the affluent. For example, many retailers—such as the</a:t>
            </a:r>
            <a:r>
              <a:rPr lang="en-US" altLang="en-US" baseline="0" dirty="0"/>
              <a:t> </a:t>
            </a:r>
            <a:r>
              <a:rPr lang="en-US" altLang="en-US" dirty="0"/>
              <a:t>Dollar General, Family Dollar, and Dollar Tree store chains—successfully target low- and middle-income groups. </a:t>
            </a:r>
            <a:r>
              <a:rPr lang="en-US" altLang="en-US"/>
              <a:t>The core market for such stores is represented by families with incomes under $30,000. </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Psychographic segmentation: </a:t>
            </a:r>
            <a:r>
              <a:rPr lang="en-US" sz="1200" b="0" i="0" u="none" strike="noStrike" kern="1200" baseline="0" dirty="0">
                <a:solidFill>
                  <a:schemeClr val="tx1"/>
                </a:solidFill>
                <a:latin typeface="+mn-lt"/>
                <a:ea typeface="+mn-ea"/>
                <a:cs typeface="+mn-cs"/>
              </a:rPr>
              <a:t>Dunkin’ Donuts successfully targets the “Dunkin’ tribe”—not the Starbucks coffee snob but the average Joe. Dunkin’ Donuts isn’t like Starbucks—it doesn’t want to be.”</a:t>
            </a:r>
          </a:p>
          <a:p>
            <a:endParaRPr lang="en-US" altLang="en-US" sz="1200" b="0" i="0" u="none" strike="noStrike" kern="1200" baseline="0" dirty="0">
              <a:solidFill>
                <a:schemeClr val="tx1"/>
              </a:solidFill>
              <a:latin typeface="+mn-lt"/>
              <a:ea typeface="+mn-ea"/>
              <a:cs typeface="+mn-cs"/>
            </a:endParaRPr>
          </a:p>
          <a:p>
            <a:r>
              <a:rPr lang="en-US" altLang="en-US" dirty="0"/>
              <a:t>People in the same demographic group can have very different psychographic characteristics.</a:t>
            </a:r>
          </a:p>
          <a:p>
            <a:endParaRPr lang="en-US" altLang="en-US" dirty="0"/>
          </a:p>
          <a:p>
            <a:r>
              <a:rPr lang="en-US" altLang="en-US" dirty="0"/>
              <a:t>In Chapter 5, we discussed how the products people buy reflect their </a:t>
            </a:r>
            <a:r>
              <a:rPr lang="en-US" altLang="en-US" i="1" dirty="0"/>
              <a:t>lifestyles.</a:t>
            </a:r>
            <a:r>
              <a:rPr lang="en-US" altLang="en-US" dirty="0"/>
              <a:t> Marketers also use </a:t>
            </a:r>
            <a:r>
              <a:rPr lang="en-US" altLang="en-US" i="1" dirty="0"/>
              <a:t>personality</a:t>
            </a:r>
            <a:r>
              <a:rPr lang="en-US" altLang="en-US" dirty="0"/>
              <a:t> variables to segment markets. For example, different soft drinks target different personalities. Mountain Dew projects a youthful, rebellious, adventurous personality whereas Coca-Cola Zero appeals to target personality types which are more mature, practical, and cerebral but good-humored. Its subtly humorous ads promise “Real Coca-Cola taste and zero calories.” </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Many marketers believe that behavior variables are the best starting point for building market segments.</a:t>
            </a:r>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Benefit segmentation: </a:t>
            </a:r>
            <a:r>
              <a:rPr lang="en-US" sz="1200" b="0" i="0" u="none" strike="noStrike" kern="1200" baseline="0" dirty="0">
                <a:solidFill>
                  <a:schemeClr val="tx1"/>
                </a:solidFill>
                <a:latin typeface="+mn-lt"/>
                <a:ea typeface="+mn-ea"/>
                <a:cs typeface="+mn-cs"/>
              </a:rPr>
              <a:t>Schwinn makes bikes for every benefit segment. For example, Schwinn’s urban bikes are “for riders who want a functional, durable, and stylish bike to commute or ride casually in urban areas.”</a:t>
            </a:r>
            <a:endParaRPr lang="en-US" b="1" dirty="0">
              <a:ea typeface="ＭＳ Ｐゴシック" charset="-128"/>
            </a:endParaRPr>
          </a:p>
          <a:p>
            <a:pPr>
              <a:defRPr/>
            </a:pPr>
            <a:endParaRPr lang="en-US" b="1" dirty="0">
              <a:ea typeface="ＭＳ Ｐゴシック" charset="-128"/>
            </a:endParaRPr>
          </a:p>
          <a:p>
            <a:pPr>
              <a:defRPr/>
            </a:pPr>
            <a:r>
              <a:rPr lang="en-US" b="1" dirty="0">
                <a:ea typeface="ＭＳ Ｐゴシック" charset="-128"/>
              </a:rPr>
              <a:t>Occasions </a:t>
            </a:r>
            <a:r>
              <a:rPr lang="en-US" b="0" baseline="0" dirty="0">
                <a:ea typeface="ＭＳ Ｐゴシック" charset="-128"/>
              </a:rPr>
              <a:t>refer to when consumers g</a:t>
            </a:r>
            <a:r>
              <a:rPr lang="en-US" b="0" dirty="0">
                <a:ea typeface="ＭＳ Ｐゴシック" charset="-128"/>
              </a:rPr>
              <a:t>et the </a:t>
            </a:r>
            <a:r>
              <a:rPr lang="en-US" dirty="0">
                <a:ea typeface="ＭＳ Ｐゴシック" charset="-128"/>
              </a:rPr>
              <a:t>idea to buy, actually make their purchase, or use the purchased item. </a:t>
            </a:r>
            <a:r>
              <a:rPr lang="en-US" b="1" dirty="0">
                <a:ea typeface="ＭＳ Ｐゴシック" charset="-128"/>
              </a:rPr>
              <a:t>Occasion segmentation</a:t>
            </a:r>
            <a:r>
              <a:rPr lang="en-US" dirty="0">
                <a:ea typeface="ＭＳ Ｐゴシック" charset="-128"/>
              </a:rPr>
              <a:t> can help firms build up product usage. Campbell’s advertises its soups more heavily in the cold winter months, and Home Depot runs special springtime promotions for lawn and gardens products. Other marketers prepare special offers and ads for holiday occasions</a:t>
            </a:r>
            <a:r>
              <a:rPr lang="en-US" baseline="0" dirty="0">
                <a:ea typeface="ＭＳ Ｐゴシック" charset="-128"/>
              </a:rPr>
              <a:t> or</a:t>
            </a:r>
            <a:r>
              <a:rPr lang="en-US" dirty="0">
                <a:ea typeface="ＭＳ Ｐゴシック" charset="-128"/>
              </a:rPr>
              <a:t> nontraditional occasions. </a:t>
            </a:r>
          </a:p>
          <a:p>
            <a:pPr>
              <a:defRPr/>
            </a:pPr>
            <a:endParaRPr lang="en-US" dirty="0">
              <a:ea typeface="ＭＳ Ｐゴシック" charset="-128"/>
            </a:endParaRPr>
          </a:p>
          <a:p>
            <a:pPr>
              <a:defRPr/>
            </a:pPr>
            <a:r>
              <a:rPr lang="en-US" b="1" dirty="0">
                <a:ea typeface="ＭＳ Ｐゴシック" charset="-128"/>
              </a:rPr>
              <a:t>Benefits sought</a:t>
            </a:r>
            <a:r>
              <a:rPr lang="en-US" b="1" i="1" baseline="0" dirty="0">
                <a:ea typeface="ＭＳ Ｐゴシック" charset="-128"/>
              </a:rPr>
              <a:t> </a:t>
            </a:r>
            <a:r>
              <a:rPr lang="en-US" b="0" i="0" baseline="0" dirty="0">
                <a:ea typeface="ＭＳ Ｐゴシック" charset="-128"/>
              </a:rPr>
              <a:t>refers to </a:t>
            </a:r>
            <a:r>
              <a:rPr lang="en-US" dirty="0">
                <a:ea typeface="ＭＳ Ｐゴシック" charset="-128"/>
              </a:rPr>
              <a:t>finding the major benefits people look for in a product class, the kinds of people who look for each benefit, and the major brands that deliver each benefit.</a:t>
            </a:r>
          </a:p>
          <a:p>
            <a:pPr>
              <a:defRPr/>
            </a:pPr>
            <a:endParaRPr lang="en-US" dirty="0">
              <a:ea typeface="ＭＳ Ｐゴシック" charset="-128"/>
            </a:endParaRPr>
          </a:p>
          <a:p>
            <a:pPr>
              <a:defRPr/>
            </a:pPr>
            <a:r>
              <a:rPr lang="en-US" dirty="0">
                <a:ea typeface="ＭＳ Ｐゴシック" charset="-128"/>
              </a:rPr>
              <a:t>Markets can be segmented by </a:t>
            </a:r>
            <a:r>
              <a:rPr lang="en-US" b="1" dirty="0">
                <a:ea typeface="ＭＳ Ｐゴシック" charset="-128"/>
              </a:rPr>
              <a:t>user status</a:t>
            </a:r>
            <a:r>
              <a:rPr lang="en-US" dirty="0">
                <a:ea typeface="ＭＳ Ｐゴシック" charset="-128"/>
              </a:rPr>
              <a:t>: nonusers, ex-users, potential users, first-time users, and regular users of a product. Marketers want to reinforce and retain regular users, attract targeted nonusers, and reinvigorate relationships with ex-users.</a:t>
            </a:r>
          </a:p>
          <a:p>
            <a:pPr>
              <a:defRPr/>
            </a:pPr>
            <a:endParaRPr lang="en-US" dirty="0">
              <a:ea typeface="ＭＳ Ｐゴシック" charset="-128"/>
            </a:endParaRPr>
          </a:p>
          <a:p>
            <a:pPr>
              <a:defRPr/>
            </a:pPr>
            <a:r>
              <a:rPr lang="en-US" dirty="0">
                <a:ea typeface="ＭＳ Ｐゴシック" charset="-128"/>
              </a:rPr>
              <a:t>Markets can also be segmented by </a:t>
            </a:r>
            <a:r>
              <a:rPr lang="en-US" b="1" dirty="0">
                <a:ea typeface="ＭＳ Ｐゴシック" charset="-128"/>
              </a:rPr>
              <a:t>usage rate</a:t>
            </a:r>
            <a:r>
              <a:rPr lang="en-US" dirty="0">
                <a:ea typeface="ＭＳ Ｐゴシック" charset="-128"/>
              </a:rPr>
              <a:t>: light, medium, and heavy product users. Heavy users are often a small percentage of the market but account for a high percentage of total consumption. For instance, a recent study showed that heavy seafood consumers in the United States are a small but hungry bunch. Less than 5 percent of all shoppers buy nearly 64 percent of </a:t>
            </a:r>
            <a:r>
              <a:rPr lang="en-US" dirty="0" err="1">
                <a:ea typeface="ＭＳ Ｐゴシック" charset="-128"/>
              </a:rPr>
              <a:t>unbreaded</a:t>
            </a:r>
            <a:r>
              <a:rPr lang="en-US" dirty="0">
                <a:ea typeface="ＭＳ Ｐゴシック" charset="-128"/>
              </a:rPr>
              <a:t> seafood consumed in the United States. </a:t>
            </a:r>
          </a:p>
          <a:p>
            <a:pPr>
              <a:defRPr/>
            </a:pPr>
            <a:endParaRPr lang="en-US" dirty="0">
              <a:ea typeface="ＭＳ Ｐゴシック" charset="-128"/>
            </a:endParaRPr>
          </a:p>
          <a:p>
            <a:pPr>
              <a:defRPr/>
            </a:pPr>
            <a:r>
              <a:rPr lang="en-US" dirty="0">
                <a:ea typeface="ＭＳ Ｐゴシック" charset="-128"/>
              </a:rPr>
              <a:t>Consumers can be loyal to brands, and buyers can be divided into groups according to their degree of </a:t>
            </a:r>
            <a:r>
              <a:rPr lang="en-US" b="1" dirty="0">
                <a:ea typeface="ＭＳ Ｐゴシック" charset="-128"/>
              </a:rPr>
              <a:t>loyalty</a:t>
            </a:r>
            <a:r>
              <a:rPr lang="en-US" dirty="0">
                <a:ea typeface="ＭＳ Ｐゴシック" charset="-128"/>
              </a:rPr>
              <a:t>. Some consumers are completely loyal—they buy one brand all the time and can’t wait to tell others about it. Other consumers are somewhat loyal—they are loyal to two or three brands of a given product or favor one brand while sometimes buying others. Still other buyers show no loyalty to any brand—they either want something different each time they buy, or they buy whatever’s on sale. A company can learn a lot by analyzing loyalty patterns in its market, starting with its own loyal customers. </a:t>
            </a:r>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Marketers rarely limit their segmentation analysis to only one or a few variables. Rather, they often use multiple segmentation bases in an effort to identify smaller, better</a:t>
            </a:r>
            <a:r>
              <a:rPr lang="en-US" altLang="en-US" baseline="0" dirty="0"/>
              <a:t> </a:t>
            </a:r>
            <a:r>
              <a:rPr lang="en-US" altLang="en-US" dirty="0"/>
              <a:t>defined target groups. Several business information services like Experian</a:t>
            </a:r>
            <a:r>
              <a:rPr lang="en-US" altLang="en-US" baseline="0" dirty="0"/>
              <a:t> </a:t>
            </a:r>
            <a:r>
              <a:rPr lang="en-US" altLang="en-US" dirty="0"/>
              <a:t>provide multivariable segmentation systems that merge geographic, demographic, lifestyle, and behavioral data to help companies segment their markets down to zip codes, neighborhoods, and even households. </a:t>
            </a:r>
          </a:p>
          <a:p>
            <a:endParaRPr lang="en-US" altLang="en-US" dirty="0"/>
          </a:p>
          <a:p>
            <a:r>
              <a:rPr lang="en-US" sz="1200" b="0" i="0" u="none" strike="noStrike" kern="1200" baseline="0" dirty="0">
                <a:solidFill>
                  <a:schemeClr val="tx1"/>
                </a:solidFill>
                <a:latin typeface="+mn-lt"/>
                <a:ea typeface="+mn-ea"/>
                <a:cs typeface="+mn-cs"/>
              </a:rPr>
              <a:t>One of the leading consumer segmentation systems is Experian’s Mosaic USA system.  </a:t>
            </a:r>
            <a:r>
              <a:rPr lang="en-US" sz="1200" kern="1200" dirty="0">
                <a:solidFill>
                  <a:schemeClr val="tx1"/>
                </a:solidFill>
                <a:effectLst/>
                <a:latin typeface="+mn-lt"/>
                <a:ea typeface="+mn-ea"/>
                <a:cs typeface="+mn-cs"/>
              </a:rPr>
              <a:t>Mosaic USA segments carry exotic names such 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Birkenstocks and </a:t>
            </a:r>
            <a:r>
              <a:rPr lang="en-US" sz="1200" i="1" kern="1200" dirty="0" err="1">
                <a:solidFill>
                  <a:schemeClr val="tx1"/>
                </a:solidFill>
                <a:effectLst/>
                <a:latin typeface="+mn-lt"/>
                <a:ea typeface="+mn-ea"/>
                <a:cs typeface="+mn-cs"/>
              </a:rPr>
              <a:t>Beemers</a:t>
            </a:r>
            <a:r>
              <a:rPr lang="en-US" sz="1200" i="1" kern="1200" dirty="0">
                <a:solidFill>
                  <a:schemeClr val="tx1"/>
                </a:solidFill>
                <a:effectLst/>
                <a:latin typeface="+mn-lt"/>
                <a:ea typeface="+mn-ea"/>
                <a:cs typeface="+mn-cs"/>
              </a:rPr>
              <a:t>, Bohemian Groove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Sports Utility Families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Colleges and Cafes, Hispanic Harmony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Rolling the Dice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Small Town Shallow Pockets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True Grit Americans</a:t>
            </a:r>
            <a:r>
              <a:rPr lang="en-US" sz="1200" kern="1200" dirty="0">
                <a:solidFill>
                  <a:schemeClr val="tx1"/>
                </a:solidFill>
                <a:effectLst/>
                <a:latin typeface="+mn-lt"/>
                <a:ea typeface="+mn-ea"/>
                <a:cs typeface="+mn-cs"/>
              </a:rPr>
              <a:t>. Such colorful names help bring the segments to life.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Mosaic USA can help marketers to segment people and locations into marketable groups of like-minded consumers. Each segment has its own pattern of likes, dislikes, lifestyles, and purchase behaviors.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Such rich segmentation provides a powerful tool for marketers of all kinds. It can help companies identify and better understand key customer segments, reach them more efficiently, and tailor market offerings and messages to their specific needs.</a:t>
            </a:r>
          </a:p>
        </p:txBody>
      </p:sp>
    </p:spTree>
    <p:extLst>
      <p:ext uri="{BB962C8B-B14F-4D97-AF65-F5344CB8AC3E}">
        <p14:creationId xmlns:p14="http://schemas.microsoft.com/office/powerpoint/2010/main" val="30614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Consumer and business marketers can be segmented geographically, demographically (industry, company size), or by benefits sought, user status, usage rate, and loyalty status. Yet, business marketers also use some additional variables.</a:t>
            </a:r>
          </a:p>
          <a:p>
            <a:endParaRPr lang="en-US" altLang="en-US" dirty="0"/>
          </a:p>
          <a:p>
            <a:r>
              <a:rPr lang="en-US" altLang="en-US" dirty="0"/>
              <a:t>Almost every company serves at least some business markets.  For example, Starbucks  has developed distinct marketing programs for each of its two business segments: the office coffee and food service segments.</a:t>
            </a:r>
          </a:p>
          <a:p>
            <a:endParaRPr lang="en-US" altLang="en-US" dirty="0"/>
          </a:p>
          <a:p>
            <a:r>
              <a:rPr lang="en-US" altLang="en-US" dirty="0"/>
              <a:t>Many companies establish separate systems for dealing with larger or multiple-location customers.  For example, Steelcase, a major producer of office furniture, first divides customers into seven segments, and salespeople work with independent Steelcase dealers to handle smaller, local, or regional Steelcase customers in each segment.  </a:t>
            </a:r>
          </a:p>
          <a:p>
            <a:endParaRPr lang="en-US" altLang="en-US" dirty="0"/>
          </a:p>
          <a:p>
            <a:r>
              <a:rPr lang="en-US" altLang="en-US" dirty="0"/>
              <a:t>Many national, multiple-location customers, such as ExxonMobil or IBM, have special needs that may reach beyond the scope of individual dealers. Therefore, Steelcase uses national account managers to help its dealer networks handle national accounts.</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altLang="en-US" dirty="0"/>
              <a:t>Few companies have either the resources or the will to operate in all, or even most, of the countries that dot the globe. Operating in many countries presents new challenges. Different countries, even those that are close together, can vary greatly in their economic, cultural, and political makeup.</a:t>
            </a:r>
            <a:r>
              <a:rPr lang="en-US" altLang="en-US" baseline="0" dirty="0"/>
              <a:t> I</a:t>
            </a:r>
            <a:r>
              <a:rPr lang="en-US" altLang="en-US" dirty="0"/>
              <a:t>nternational firms need to group their world markets into segments with distinct buying needs and behaviors.</a:t>
            </a:r>
            <a:r>
              <a:rPr lang="en-US" altLang="en-US" baseline="0" dirty="0"/>
              <a:t> </a:t>
            </a:r>
            <a:r>
              <a:rPr lang="en-US" altLang="en-US" dirty="0"/>
              <a:t>Companies can segment international markets using one or a combination of several variables:</a:t>
            </a:r>
          </a:p>
          <a:p>
            <a:endParaRPr lang="en-US" altLang="en-US" dirty="0"/>
          </a:p>
          <a:p>
            <a:pPr marL="171450" indent="-171450">
              <a:buFont typeface="Arial" panose="020B0604020202020204" pitchFamily="34" charset="0"/>
              <a:buChar char="•"/>
            </a:pPr>
            <a:r>
              <a:rPr lang="en-US" altLang="en-US" i="1" dirty="0"/>
              <a:t>Geographic location </a:t>
            </a:r>
            <a:r>
              <a:rPr lang="en-US" altLang="en-US" i="0" dirty="0"/>
              <a:t>involves</a:t>
            </a:r>
            <a:r>
              <a:rPr lang="en-US" altLang="en-US" i="0" baseline="0" dirty="0"/>
              <a:t> </a:t>
            </a:r>
            <a:r>
              <a:rPr lang="en-US" altLang="en-US" i="0" dirty="0"/>
              <a:t>grouping </a:t>
            </a:r>
            <a:r>
              <a:rPr lang="en-US" altLang="en-US" dirty="0"/>
              <a:t>countries by regions such as Western Europe, the Pacific Rim, the Middle East, or Africa. Geographic segmentation assumes that nations close to one another will have many common traits and behaviors, however there are many exceptions. For example, the</a:t>
            </a:r>
            <a:r>
              <a:rPr lang="en-US" altLang="en-US" baseline="0" dirty="0"/>
              <a:t> D</a:t>
            </a:r>
            <a:r>
              <a:rPr lang="en-US" altLang="en-US" dirty="0"/>
              <a:t>ominican Republic is no more like Brazil than Italy is like Sweden. Many Central and South Americans don’t even speak Spanish.</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i="1" dirty="0"/>
              <a:t>Economic factors </a:t>
            </a:r>
            <a:r>
              <a:rPr lang="en-US" altLang="en-US" i="0" dirty="0"/>
              <a:t>involve</a:t>
            </a:r>
            <a:r>
              <a:rPr lang="en-US" altLang="en-US" i="0" baseline="0" dirty="0"/>
              <a:t> </a:t>
            </a:r>
            <a:r>
              <a:rPr lang="en-US" altLang="en-US" i="0" dirty="0"/>
              <a:t>grouping </a:t>
            </a:r>
            <a:r>
              <a:rPr lang="en-US" altLang="en-US" dirty="0"/>
              <a:t>countries by population income levels or by their overall level of economic development. A country’s economic structure shapes its population’s product and service needs and, therefore, the marketing opportunities it offers. </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i="1" dirty="0"/>
              <a:t>Political and legal factors </a:t>
            </a:r>
            <a:r>
              <a:rPr lang="en-US" altLang="en-US" i="0" dirty="0"/>
              <a:t>involve </a:t>
            </a:r>
            <a:r>
              <a:rPr lang="en-US" altLang="en-US" dirty="0"/>
              <a:t>segmenting by the type and stability of the government, government receptivity to foreign firms, monetary regulations, and the amount of bureaucracy. </a:t>
            </a:r>
          </a:p>
          <a:p>
            <a:pPr marL="171450" indent="-171450">
              <a:buFont typeface="Arial" panose="020B0604020202020204" pitchFamily="34" charset="0"/>
              <a:buChar char="•"/>
            </a:pPr>
            <a:endParaRPr lang="en-US" altLang="en-US" i="1" dirty="0"/>
          </a:p>
          <a:p>
            <a:pPr marL="171450" indent="-171450">
              <a:buFont typeface="Arial" panose="020B0604020202020204" pitchFamily="34" charset="0"/>
              <a:buChar char="•"/>
            </a:pPr>
            <a:r>
              <a:rPr lang="en-US" altLang="en-US" i="1" dirty="0"/>
              <a:t>Cultural factors</a:t>
            </a:r>
            <a:r>
              <a:rPr lang="en-US" altLang="en-US" dirty="0"/>
              <a:t> involve</a:t>
            </a:r>
            <a:r>
              <a:rPr lang="en-US" altLang="en-US" baseline="0" dirty="0"/>
              <a:t> </a:t>
            </a:r>
            <a:r>
              <a:rPr lang="en-US" altLang="en-US" dirty="0"/>
              <a:t>grouping markets according to common languages, religions, values and attitudes, customs, and behavioral patterns.</a:t>
            </a:r>
          </a:p>
          <a:p>
            <a:pPr marL="0" indent="0">
              <a:buFont typeface="Arial" panose="020B0604020202020204" pitchFamily="34" charset="0"/>
              <a:buNone/>
            </a:pPr>
            <a:endParaRPr lang="en-US" altLang="en-US" dirty="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D0A00D1B-DDBE-48FC-B68D-57FFC43AAACD}"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770077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Segmenting international markets based on geographic, economic, political, cultural, and other factors presumes that segments should consist of clusters of countries. </a:t>
            </a:r>
          </a:p>
          <a:p>
            <a:endParaRPr lang="en-US" altLang="en-US" dirty="0"/>
          </a:p>
          <a:p>
            <a:r>
              <a:rPr lang="en-US" altLang="en-US" dirty="0"/>
              <a:t>However, as new communications technologies, such as satellite TV and the Internet, connect consumers around the world, marketers can define and reach segments of like-minded consumers no matter where in the world they are</a:t>
            </a:r>
            <a:r>
              <a:rPr lang="en-US" altLang="en-US" baseline="0" dirty="0"/>
              <a:t> u</a:t>
            </a:r>
            <a:r>
              <a:rPr lang="en-US" altLang="en-US" dirty="0"/>
              <a:t>sing </a:t>
            </a:r>
            <a:r>
              <a:rPr lang="en-US" altLang="en-US" b="1" dirty="0" err="1"/>
              <a:t>intermarket</a:t>
            </a:r>
            <a:r>
              <a:rPr lang="en-US" altLang="en-US" b="1" dirty="0"/>
              <a:t> segmentation</a:t>
            </a:r>
            <a:r>
              <a:rPr lang="en-US" altLang="en-US" dirty="0"/>
              <a:t> (also called </a:t>
            </a:r>
            <a:r>
              <a:rPr lang="en-US" altLang="en-US" b="1" dirty="0"/>
              <a:t>cross-market segmentation.)</a:t>
            </a:r>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i="1" dirty="0"/>
              <a:t>Measurable: </a:t>
            </a:r>
            <a:r>
              <a:rPr lang="en-US" altLang="en-US" i="0" dirty="0"/>
              <a:t>The size, purchasing power, and profiles of the segments can be measured</a:t>
            </a:r>
            <a:r>
              <a:rPr lang="en-US" altLang="en-US" dirty="0"/>
              <a:t>.</a:t>
            </a:r>
          </a:p>
          <a:p>
            <a:endParaRPr lang="en-US" altLang="en-US" dirty="0"/>
          </a:p>
          <a:p>
            <a:r>
              <a:rPr lang="en-US" altLang="en-US" i="1" dirty="0"/>
              <a:t>Accessible: </a:t>
            </a:r>
            <a:r>
              <a:rPr lang="en-US" altLang="en-US" i="0" dirty="0"/>
              <a:t>The market segments can be effectively reached and served.</a:t>
            </a:r>
          </a:p>
          <a:p>
            <a:endParaRPr lang="en-US" altLang="en-US" dirty="0"/>
          </a:p>
          <a:p>
            <a:r>
              <a:rPr lang="en-US" altLang="en-US" i="1" dirty="0"/>
              <a:t>Substantial: </a:t>
            </a:r>
            <a:r>
              <a:rPr lang="en-US" altLang="en-US" i="0" dirty="0"/>
              <a:t>The market segments are large or profitable enough to serve.</a:t>
            </a:r>
          </a:p>
          <a:p>
            <a:endParaRPr lang="en-US" altLang="en-US" dirty="0"/>
          </a:p>
          <a:p>
            <a:r>
              <a:rPr lang="en-US" altLang="en-US" i="1" dirty="0"/>
              <a:t>Differentiable: </a:t>
            </a:r>
            <a:r>
              <a:rPr lang="en-US" altLang="en-US" i="0" dirty="0"/>
              <a:t>The segments are conceptually distinguishable and respond differently to different marketing mix elements and programs. </a:t>
            </a:r>
          </a:p>
          <a:p>
            <a:endParaRPr lang="en-US" altLang="en-US" dirty="0"/>
          </a:p>
          <a:p>
            <a:r>
              <a:rPr lang="en-US" altLang="en-US" i="1" dirty="0"/>
              <a:t>Actionable: </a:t>
            </a:r>
            <a:r>
              <a:rPr lang="en-US" altLang="en-US" i="0" dirty="0"/>
              <a:t>Effective programs can be designed for attracting and serving the segments.</a:t>
            </a:r>
          </a:p>
          <a:p>
            <a:endParaRPr lang="en-US" altLang="en-US" dirty="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D0A00D1B-DDBE-48FC-B68D-57FFC43AAACD}"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77007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After dividing the market into segments, it’s time to answer that first seemingly simple marketing strategy question we raised in Figure 7.1: Which customers will the company serve?</a:t>
            </a:r>
          </a:p>
          <a:p>
            <a:endParaRPr lang="en-US" altLang="en-US" sz="1200" b="0" i="0" u="none" strike="noStrike" kern="1200" baseline="0" dirty="0">
              <a:solidFill>
                <a:schemeClr val="tx1"/>
              </a:solidFill>
              <a:latin typeface="+mn-lt"/>
              <a:ea typeface="+mn-ea"/>
              <a:cs typeface="+mn-cs"/>
            </a:endParaRPr>
          </a:p>
          <a:p>
            <a:r>
              <a:rPr lang="en-US" altLang="en-US" dirty="0"/>
              <a:t>The firm now has to decide how many and which segments it can serve best. We now look at how companies evaluate and select target segments.</a:t>
            </a:r>
          </a:p>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Selecting segments that have the right size and growth characteristics is a relative matter. The largest, fastest-growing segments are not always the most attractive ones for every company. Smaller companies may target segments that are smaller and less attractive, in an absolute sense, but that are potentially more profitable for them.</a:t>
            </a:r>
          </a:p>
          <a:p>
            <a:endParaRPr lang="en-US" altLang="en-US" dirty="0"/>
          </a:p>
          <a:p>
            <a:r>
              <a:rPr lang="en-US" altLang="en-US" dirty="0"/>
              <a:t>Structural factors that affect long-run segment attractiveness</a:t>
            </a:r>
            <a:r>
              <a:rPr lang="en-US" altLang="en-US" baseline="0" dirty="0"/>
              <a:t> include </a:t>
            </a:r>
            <a:r>
              <a:rPr lang="en-US" altLang="en-US" dirty="0"/>
              <a:t>strong and aggressive </a:t>
            </a:r>
            <a:r>
              <a:rPr lang="en-US" altLang="en-US" i="1" dirty="0"/>
              <a:t>competitors, new entrants, substitute products,</a:t>
            </a:r>
            <a:r>
              <a:rPr lang="en-US" altLang="en-US" dirty="0"/>
              <a:t> </a:t>
            </a:r>
            <a:r>
              <a:rPr lang="en-US" altLang="en-US" i="1" dirty="0"/>
              <a:t>power of buyers</a:t>
            </a:r>
            <a:r>
              <a:rPr lang="en-US" altLang="en-US" dirty="0"/>
              <a:t> relative to sellers, and </a:t>
            </a:r>
            <a:r>
              <a:rPr lang="en-US" altLang="en-US" i="1" dirty="0"/>
              <a:t>powerful suppliers</a:t>
            </a:r>
            <a:r>
              <a:rPr lang="en-US" altLang="en-US" dirty="0"/>
              <a:t> who can control prices, quality, or quantity of ordered goods and services.</a:t>
            </a:r>
          </a:p>
          <a:p>
            <a:endParaRPr lang="en-US" altLang="en-US" dirty="0"/>
          </a:p>
          <a:p>
            <a:r>
              <a:rPr lang="en-US" altLang="en-US" dirty="0"/>
              <a:t>Some attractive segments can be dismissed quickly because they do not mesh with the company’s long-run objectives. Or the company may lack the skills and resources needed to succeed in an attractive segment. A company should only enter segments in which it can create superior customer value and gain advantages over its competitors.</a:t>
            </a:r>
          </a:p>
        </p:txBody>
      </p:sp>
    </p:spTree>
    <p:extLst>
      <p:ext uri="{BB962C8B-B14F-4D97-AF65-F5344CB8AC3E}">
        <p14:creationId xmlns:p14="http://schemas.microsoft.com/office/powerpoint/2010/main" val="306143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After evaluating different segments, the company must decide which and how many segments it will target. Market targeting can be carried out at several different levels as shown in the next slide.</a:t>
            </a:r>
          </a:p>
          <a:p>
            <a:endParaRPr lang="en-US" altLang="en-US" sz="1200" b="0" i="0" u="none" strike="noStrike" kern="1200" baseline="0" dirty="0">
              <a:solidFill>
                <a:schemeClr val="tx1"/>
              </a:solidFill>
              <a:latin typeface="+mn-lt"/>
              <a:ea typeface="+mn-ea"/>
              <a:cs typeface="+mn-cs"/>
            </a:endParaRP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Figure 7.2 shows that companies can target very broadly (</a:t>
            </a:r>
            <a:r>
              <a:rPr lang="en-US" sz="1200" b="0" i="1" u="none" strike="noStrike" kern="1200" baseline="0" dirty="0">
                <a:solidFill>
                  <a:schemeClr val="tx1"/>
                </a:solidFill>
                <a:latin typeface="+mn-lt"/>
                <a:ea typeface="+mn-ea"/>
                <a:cs typeface="+mn-cs"/>
              </a:rPr>
              <a:t>undifferentiated marketing</a:t>
            </a:r>
            <a:r>
              <a:rPr lang="en-US" sz="1200" b="0" i="0" u="none" strike="noStrike" kern="1200" baseline="0" dirty="0">
                <a:solidFill>
                  <a:schemeClr val="tx1"/>
                </a:solidFill>
                <a:latin typeface="+mn-lt"/>
                <a:ea typeface="+mn-ea"/>
                <a:cs typeface="+mn-cs"/>
              </a:rPr>
              <a:t>), very narrowly (</a:t>
            </a:r>
            <a:r>
              <a:rPr lang="en-US" sz="1200" b="0" i="1" u="none" strike="noStrike" kern="1200" baseline="0" dirty="0">
                <a:solidFill>
                  <a:schemeClr val="tx1"/>
                </a:solidFill>
                <a:latin typeface="+mn-lt"/>
                <a:ea typeface="+mn-ea"/>
                <a:cs typeface="+mn-cs"/>
              </a:rPr>
              <a:t>micromarketing</a:t>
            </a:r>
            <a:r>
              <a:rPr lang="en-US" sz="1200" b="0" i="0" u="none" strike="noStrike" kern="1200" baseline="0" dirty="0">
                <a:solidFill>
                  <a:schemeClr val="tx1"/>
                </a:solidFill>
                <a:latin typeface="+mn-lt"/>
                <a:ea typeface="+mn-ea"/>
                <a:cs typeface="+mn-cs"/>
              </a:rPr>
              <a:t>), or somewhere in between (</a:t>
            </a:r>
            <a:r>
              <a:rPr lang="en-US" sz="1200" b="0" i="1" u="none" strike="noStrike" kern="1200" baseline="0" dirty="0">
                <a:solidFill>
                  <a:schemeClr val="tx1"/>
                </a:solidFill>
                <a:latin typeface="+mn-lt"/>
                <a:ea typeface="+mn-ea"/>
                <a:cs typeface="+mn-cs"/>
              </a:rPr>
              <a:t>differentiated or concentrated marketing</a:t>
            </a:r>
            <a:r>
              <a:rPr lang="en-US" sz="1200" b="0" i="0" u="none" strike="noStrike" kern="1200" baseline="0" dirty="0">
                <a:solidFill>
                  <a:schemeClr val="tx1"/>
                </a:solidFill>
                <a:latin typeface="+mn-lt"/>
                <a:ea typeface="+mn-ea"/>
                <a:cs typeface="+mn-cs"/>
              </a:rPr>
              <a:t>).</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figure covers a broad range of targeting strategies, from mass marketing (virtually no targeting) to individual marketing (customizing products and programs to individual customers). An example of individual marketing is candy lovers can buy M&amp;M’s embossed with images of their kids or pets.</a:t>
            </a:r>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0" i="0" dirty="0"/>
              <a:t>With</a:t>
            </a:r>
            <a:r>
              <a:rPr lang="en-US" altLang="en-US" b="1" i="0" baseline="0" dirty="0"/>
              <a:t> u</a:t>
            </a:r>
            <a:r>
              <a:rPr lang="en-US" altLang="en-US" b="1" i="0" dirty="0"/>
              <a:t>ndifferentiated marketing </a:t>
            </a:r>
            <a:r>
              <a:rPr lang="en-US" altLang="en-US" b="0" i="0" dirty="0"/>
              <a:t>(or </a:t>
            </a:r>
            <a:r>
              <a:rPr lang="en-US" altLang="en-US" b="1" i="0" dirty="0"/>
              <a:t>mass marketing</a:t>
            </a:r>
            <a:r>
              <a:rPr lang="en-US" altLang="en-US" b="0" i="0" dirty="0"/>
              <a:t>), the </a:t>
            </a:r>
            <a:r>
              <a:rPr lang="en-US" altLang="en-US" b="0" dirty="0"/>
              <a:t>company </a:t>
            </a:r>
            <a:r>
              <a:rPr lang="en-US" altLang="en-US" dirty="0"/>
              <a:t>designs a product and a marketing program that will appeal to the largest number of buyers. </a:t>
            </a:r>
          </a:p>
          <a:p>
            <a:endParaRPr lang="en-US" altLang="en-US" dirty="0"/>
          </a:p>
          <a:p>
            <a:r>
              <a:rPr lang="en-US" altLang="en-US" dirty="0"/>
              <a:t>As noted in the chapter, most modern marketers have strong doubts about this strategy. Difficulties arise in developing a product or brand that will satisfy all consumers. Moreover, mass marketers often have trouble competing with more-focused firms that do a better job of satisfying the needs of specific segments and niches.</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P&amp;G markets six different laundry detergent brands in the United States, which compete with each other on supermarket shelves. Then, P&amp;G further segments each brand to serve even narrower niches.</a:t>
            </a:r>
          </a:p>
          <a:p>
            <a:endParaRPr lang="en-US" altLang="en-US" dirty="0"/>
          </a:p>
          <a:p>
            <a:r>
              <a:rPr lang="en-US" altLang="en-US" dirty="0"/>
              <a:t>Developing a stronger position within several segments creates more total sales than undifferentiated marketing across all segments. Hallmark’s differentiated brands account for</a:t>
            </a:r>
            <a:r>
              <a:rPr lang="en-US" sz="1200" b="0" i="0" u="none" strike="noStrike" kern="1200" baseline="0" dirty="0">
                <a:solidFill>
                  <a:schemeClr val="tx1"/>
                </a:solidFill>
                <a:latin typeface="+mn-lt"/>
                <a:ea typeface="+mn-ea"/>
                <a:cs typeface="+mn-cs"/>
              </a:rPr>
              <a:t> more than 44 percent of the greeting cards purchased in the United States. </a:t>
            </a:r>
            <a:r>
              <a:rPr lang="en-US" altLang="en-US" dirty="0"/>
              <a:t>Similarly, P&amp;G’s multiple detergent brands capture four times the market share of its nearest rival.</a:t>
            </a:r>
          </a:p>
          <a:p>
            <a:endParaRPr lang="en-US" altLang="en-US" b="1" dirty="0"/>
          </a:p>
          <a:p>
            <a:r>
              <a:rPr lang="en-US" altLang="en-US" b="1" dirty="0"/>
              <a:t>Differentiated marketing </a:t>
            </a:r>
            <a:r>
              <a:rPr lang="en-US" altLang="en-US" dirty="0"/>
              <a:t>increases the costs of doing business.  The company must weigh increased sales against increased costs when deciding on a differentiated marketing strategy.</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Concentrated marketing: </a:t>
            </a:r>
            <a:r>
              <a:rPr lang="en-US" sz="1200" b="0" i="0" u="none" strike="noStrike" kern="1200" baseline="0" dirty="0">
                <a:solidFill>
                  <a:schemeClr val="tx1"/>
                </a:solidFill>
                <a:latin typeface="+mn-lt"/>
                <a:ea typeface="+mn-ea"/>
                <a:cs typeface="+mn-cs"/>
              </a:rPr>
              <a:t> </a:t>
            </a:r>
            <a:r>
              <a:rPr lang="en-US" altLang="en-US" dirty="0"/>
              <a:t>When using a </a:t>
            </a:r>
            <a:r>
              <a:rPr lang="en-US" altLang="en-US" b="1" dirty="0"/>
              <a:t>concentrated marketing</a:t>
            </a:r>
            <a:r>
              <a:rPr lang="en-US" altLang="en-US" dirty="0"/>
              <a:t> (or </a:t>
            </a:r>
            <a:r>
              <a:rPr lang="en-US" altLang="en-US" b="1" dirty="0"/>
              <a:t>niche marketing</a:t>
            </a:r>
            <a:r>
              <a:rPr lang="en-US" altLang="en-US" dirty="0"/>
              <a:t>) strategy, a firm goes after a large share of one or a few smaller segments or niches. For example, Stance Socks</a:t>
            </a:r>
            <a:r>
              <a:rPr lang="en-US" altLang="en-US" baseline="0" dirty="0"/>
              <a:t> </a:t>
            </a:r>
            <a:r>
              <a:rPr lang="en-US" altLang="en-US" dirty="0"/>
              <a:t>thrives with high-quality, colorful sock sold through high-end department stores. </a:t>
            </a:r>
          </a:p>
          <a:p>
            <a:endParaRPr lang="en-US" altLang="en-US" dirty="0"/>
          </a:p>
          <a:p>
            <a:r>
              <a:rPr lang="en-US" altLang="en-US" dirty="0"/>
              <a:t>Today, the low cost of setting up shop on the Internet makes it even more profitable to serve seemingly miniscule niches. Small businesses, in particular, are realizing riches from serving small niches on the Web.</a:t>
            </a:r>
          </a:p>
          <a:p>
            <a:endParaRPr lang="en-US" altLang="en-US" dirty="0"/>
          </a:p>
          <a:p>
            <a:r>
              <a:rPr lang="en-US" altLang="en-US" dirty="0"/>
              <a:t>Concentrated marketing can be highly profitable. At the same time, it involves higher-than-normal risks. Companies that rely on one or a few segments for all of their business will suffer greatly if the segment turns sour. Or larger competitors may decide to enter the same segment with greater resources. For these reasons, many companies prefer to diversify in several market segments. </a:t>
            </a:r>
            <a:r>
              <a:rPr lang="en-US" sz="1200" b="0" i="0" u="none" strike="noStrike" kern="1200" baseline="0" dirty="0">
                <a:solidFill>
                  <a:schemeClr val="tx1"/>
                </a:solidFill>
                <a:latin typeface="+mn-lt"/>
                <a:ea typeface="+mn-ea"/>
                <a:cs typeface="+mn-cs"/>
              </a:rPr>
              <a:t>In fact, many large companies develop or acquire niche brands of their own.</a:t>
            </a:r>
            <a:endParaRPr lang="en-US" altLang="en-US" dirty="0"/>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Rather than seeing a customer in every individual, </a:t>
            </a:r>
            <a:r>
              <a:rPr lang="en-US" altLang="en-US" dirty="0" err="1"/>
              <a:t>micromarketers</a:t>
            </a:r>
            <a:r>
              <a:rPr lang="en-US" altLang="en-US" dirty="0"/>
              <a:t> see the individual in every customer. </a:t>
            </a:r>
            <a:r>
              <a:rPr lang="en-US" altLang="en-US" b="1" dirty="0"/>
              <a:t>Micromarketing</a:t>
            </a:r>
            <a:r>
              <a:rPr lang="en-US" altLang="en-US" dirty="0"/>
              <a:t> includes </a:t>
            </a:r>
            <a:r>
              <a:rPr lang="en-US" altLang="en-US" i="1" dirty="0"/>
              <a:t>local marketing</a:t>
            </a:r>
            <a:r>
              <a:rPr lang="en-US" altLang="en-US" dirty="0"/>
              <a:t> and </a:t>
            </a:r>
            <a:r>
              <a:rPr lang="en-US" altLang="en-US" i="1" dirty="0"/>
              <a:t>individual marketing</a:t>
            </a:r>
            <a:r>
              <a:rPr lang="en-US" altLang="en-US" i="0" baseline="0" dirty="0"/>
              <a:t> described on the next slides.</a:t>
            </a:r>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Local marketing</a:t>
            </a:r>
            <a:r>
              <a:rPr lang="en-US" altLang="en-US" dirty="0"/>
              <a:t> involves tailoring brands and promotions to the needs and wants of local customer groups—cities, neighborhoods, and even specific stores. For example, </a:t>
            </a:r>
            <a:r>
              <a:rPr lang="en-US" sz="1200" b="0" i="0" u="none" strike="noStrike" kern="1200" baseline="0" dirty="0">
                <a:solidFill>
                  <a:schemeClr val="tx1"/>
                </a:solidFill>
                <a:latin typeface="+mn-lt"/>
                <a:ea typeface="+mn-ea"/>
                <a:cs typeface="+mn-cs"/>
              </a:rPr>
              <a:t>department store chain Macy’s has rolled out a localization program called My Macy’s in which merchandise is customized under 69 different geographical districts.</a:t>
            </a:r>
            <a:endParaRPr lang="en-US" altLang="en-US" dirty="0"/>
          </a:p>
          <a:p>
            <a:endParaRPr lang="en-US" altLang="en-US" dirty="0"/>
          </a:p>
          <a:p>
            <a:r>
              <a:rPr lang="en-US" altLang="en-US" dirty="0"/>
              <a:t>Advances in communications technology have given rise to new high-tech versions of location-based marketing. </a:t>
            </a:r>
            <a:r>
              <a:rPr lang="en-US" sz="1200" b="0" i="0" u="none" strike="noStrike" kern="1200" baseline="0" dirty="0">
                <a:solidFill>
                  <a:schemeClr val="tx1"/>
                </a:solidFill>
                <a:latin typeface="+mn-lt"/>
                <a:ea typeface="+mn-ea"/>
                <a:cs typeface="+mn-cs"/>
              </a:rPr>
              <a:t>Thanks to the explosion in net-connected</a:t>
            </a:r>
          </a:p>
          <a:p>
            <a:r>
              <a:rPr lang="en-US" sz="1200" b="0" i="0" u="none" strike="noStrike" kern="1200" baseline="0" dirty="0">
                <a:solidFill>
                  <a:schemeClr val="tx1"/>
                </a:solidFill>
                <a:latin typeface="+mn-lt"/>
                <a:ea typeface="+mn-ea"/>
                <a:cs typeface="+mn-cs"/>
              </a:rPr>
              <a:t>smartphones with GPS capabilities and location-based social networks, companies can now track consumers’ whereabouts closely and gear their offers accordingly.</a:t>
            </a:r>
          </a:p>
          <a:p>
            <a:endParaRPr lang="en-US" altLang="en-US" dirty="0"/>
          </a:p>
          <a:p>
            <a:r>
              <a:rPr lang="en-US" altLang="en-US" dirty="0"/>
              <a:t>Increasingly, location-based marketing is going mobile, reaching on-the-go consumers as they come and go in key local market areas. </a:t>
            </a:r>
          </a:p>
          <a:p>
            <a:endParaRPr lang="en-US" altLang="en-US" dirty="0"/>
          </a:p>
          <a:p>
            <a:r>
              <a:rPr lang="en-US" altLang="en-US" b="1" dirty="0"/>
              <a:t>Discussion Question</a:t>
            </a:r>
          </a:p>
          <a:p>
            <a:r>
              <a:rPr lang="en-US" altLang="en-US" b="0" i="1" dirty="0"/>
              <a:t>What are the drawbacks of local marketing?</a:t>
            </a:r>
          </a:p>
          <a:p>
            <a:endParaRPr lang="en-US" altLang="en-US" dirty="0"/>
          </a:p>
          <a:p>
            <a:r>
              <a:rPr lang="en-US" altLang="en-US" dirty="0"/>
              <a:t>Local marketing has some drawbacks. It can drive up manufacturing and marketing costs by reducing the economies of scale. It can also create logistics problems as companies try to meet the varied requirements of different regional and local markets. Still, as companies face increasingly fragmented markets, and as new supporting technologies develop, the advantages of local marketing often outweigh the drawbacks.  In addition, a brand’s overall image might be diluted if the product and message vary too much in different localities.</a:t>
            </a:r>
          </a:p>
        </p:txBody>
      </p:sp>
    </p:spTree>
    <p:extLst>
      <p:ext uri="{BB962C8B-B14F-4D97-AF65-F5344CB8AC3E}">
        <p14:creationId xmlns:p14="http://schemas.microsoft.com/office/powerpoint/2010/main" val="306143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In the extreme, micromarketing becomes </a:t>
            </a:r>
            <a:r>
              <a:rPr lang="en-US" altLang="en-US" b="1" dirty="0"/>
              <a:t>individual marketing</a:t>
            </a:r>
            <a:r>
              <a:rPr lang="en-US" altLang="en-US" i="1" dirty="0"/>
              <a:t>— on</a:t>
            </a:r>
            <a:r>
              <a:rPr lang="en-US" altLang="en-US" i="1" baseline="0" dirty="0"/>
              <a:t>e-to-one </a:t>
            </a:r>
            <a:r>
              <a:rPr lang="en-US" altLang="en-US" i="0" baseline="0" dirty="0"/>
              <a:t>or </a:t>
            </a:r>
            <a:r>
              <a:rPr lang="en-US" altLang="en-US" i="1" dirty="0"/>
              <a:t>markets-of-one marketing</a:t>
            </a:r>
            <a:r>
              <a:rPr lang="en-US" altLang="en-US" dirty="0"/>
              <a:t>.</a:t>
            </a:r>
          </a:p>
          <a:p>
            <a:endParaRPr lang="en-US" altLang="en-US" dirty="0"/>
          </a:p>
          <a:p>
            <a:r>
              <a:rPr lang="en-US" altLang="en-US" dirty="0"/>
              <a:t>More detailed databases, robotic production and flexible manufacturing, and interactive media such as mobile phones and the Internet have combined to foster mass customization. </a:t>
            </a:r>
            <a:r>
              <a:rPr lang="en-US" altLang="en-US" i="1" dirty="0"/>
              <a:t>Mass customization</a:t>
            </a:r>
            <a:r>
              <a:rPr lang="en-US" altLang="en-US" dirty="0"/>
              <a:t> is the process by which firms interact one-to-one with masses of customers to design products and services tailor-made to individual needs.  Individual marketing has made relationships with customers more important than ever.</a:t>
            </a:r>
          </a:p>
          <a:p>
            <a:endParaRPr lang="en-US" altLang="en-US" dirty="0"/>
          </a:p>
          <a:p>
            <a:r>
              <a:rPr lang="en-US" altLang="en-US" dirty="0"/>
              <a:t>The world appears to be coming full circle—from the good old days when customers were treated as individuals to mass marketing when nobody knew your name and then back again.</a:t>
            </a:r>
          </a:p>
          <a:p>
            <a:r>
              <a:rPr lang="en-US" altLang="en-US" dirty="0"/>
              <a:t> </a:t>
            </a:r>
          </a:p>
        </p:txBody>
      </p:sp>
    </p:spTree>
    <p:extLst>
      <p:ext uri="{BB962C8B-B14F-4D97-AF65-F5344CB8AC3E}">
        <p14:creationId xmlns:p14="http://schemas.microsoft.com/office/powerpoint/2010/main" val="306143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As shown in the slide, companies need to consider many factors when choosing a market-targeting strategy. </a:t>
            </a:r>
          </a:p>
          <a:p>
            <a:endParaRPr lang="en-US" altLang="en-US" dirty="0"/>
          </a:p>
          <a:p>
            <a:r>
              <a:rPr lang="en-US" altLang="en-US" dirty="0"/>
              <a:t>When the firm’s resources are limited, concentrated marketing makes the most sense. Undifferentiated marketing is more suited for uniform products, such as grapefruit or steel. </a:t>
            </a:r>
          </a:p>
          <a:p>
            <a:endParaRPr lang="en-US" altLang="en-US" dirty="0"/>
          </a:p>
          <a:p>
            <a:r>
              <a:rPr lang="en-US" altLang="en-US" dirty="0"/>
              <a:t>When a firm introduces a new product, it may be practical to launch one version only, as undifferentiated marketing or concentrated marketing may make the most sense. In the mature stage of the product life cycle, however, differentiated marketing often makes more sense.</a:t>
            </a:r>
          </a:p>
          <a:p>
            <a:endParaRPr lang="en-US" altLang="en-US" dirty="0"/>
          </a:p>
          <a:p>
            <a:r>
              <a:rPr lang="en-US" altLang="en-US" dirty="0"/>
              <a:t>Undifferentiated marketing is appropriate</a:t>
            </a:r>
            <a:r>
              <a:rPr lang="en-US" altLang="en-US" baseline="0" dirty="0"/>
              <a:t> w</a:t>
            </a:r>
            <a:r>
              <a:rPr lang="en-US" altLang="en-US" dirty="0"/>
              <a:t>here</a:t>
            </a:r>
            <a:r>
              <a:rPr lang="en-US" altLang="en-US" baseline="0" dirty="0"/>
              <a:t> there is little</a:t>
            </a:r>
            <a:r>
              <a:rPr lang="en-US" altLang="en-US" dirty="0"/>
              <a:t> </a:t>
            </a:r>
            <a:r>
              <a:rPr lang="en-US" altLang="en-US" i="1" dirty="0"/>
              <a:t>market variability -</a:t>
            </a:r>
            <a:r>
              <a:rPr lang="en-US" altLang="en-US" i="0" baseline="0" dirty="0"/>
              <a:t> </a:t>
            </a:r>
            <a:r>
              <a:rPr lang="en-US" altLang="en-US" dirty="0"/>
              <a:t> most buyers have the same tastes, buy the same amounts, and react the same way to marketing efforts.</a:t>
            </a:r>
          </a:p>
          <a:p>
            <a:endParaRPr lang="en-US" altLang="en-US" dirty="0"/>
          </a:p>
          <a:p>
            <a:r>
              <a:rPr lang="en-US" altLang="en-US" dirty="0"/>
              <a:t>When competitors use undifferentiated marketing, a firm can gain an advantage by using differentiated or concentrated marketing, focusing on the needs of buyers in specific segments.</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31</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Positioning: IKEA does more than just sell affordable home furnishings; it’s the “Life improvement store.”</a:t>
            </a:r>
          </a:p>
          <a:p>
            <a:r>
              <a:rPr lang="en-US" sz="1200" b="0" i="0" u="none" strike="noStrike" kern="1200" baseline="0" dirty="0">
                <a:solidFill>
                  <a:schemeClr val="tx1"/>
                </a:solidFill>
                <a:latin typeface="+mn-lt"/>
                <a:ea typeface="+mn-ea"/>
                <a:cs typeface="+mn-cs"/>
              </a:rPr>
              <a:t> </a:t>
            </a:r>
            <a:endParaRPr lang="en-US" altLang="en-US" sz="1200" b="0" i="0" u="none" strike="noStrike" kern="1200" baseline="0" dirty="0">
              <a:solidFill>
                <a:schemeClr val="tx1"/>
              </a:solidFill>
              <a:latin typeface="+mn-lt"/>
              <a:ea typeface="+mn-ea"/>
              <a:cs typeface="+mn-cs"/>
            </a:endParaRPr>
          </a:p>
          <a:p>
            <a:r>
              <a:rPr lang="en-US" altLang="en-US" dirty="0"/>
              <a:t>The company must decide on a </a:t>
            </a:r>
            <a:r>
              <a:rPr lang="en-US" altLang="en-US" i="1" dirty="0"/>
              <a:t>value proposition</a:t>
            </a:r>
            <a:r>
              <a:rPr lang="en-US" altLang="en-US" dirty="0"/>
              <a:t>—how it will create differentiated value for targeted segments and what positions it wants to occupy in those segments. The place the product occupies in consumers’ minds relative to competing products is the position. Products are made in factories, but brands happen in the minds of consumers.</a:t>
            </a:r>
          </a:p>
          <a:p>
            <a:endParaRPr lang="en-US" altLang="en-US" dirty="0"/>
          </a:p>
          <a:p>
            <a:r>
              <a:rPr lang="en-US" altLang="en-US" dirty="0" err="1"/>
              <a:t>Dreft</a:t>
            </a:r>
            <a:r>
              <a:rPr lang="en-US" altLang="en-US" dirty="0"/>
              <a:t> is positioned as the gentle detergent for baby clothes; at IHOP, you “Come hungry. Leave happy.”; at Olive Garden, “When You’re Here, You’re Family.” In the automobile market, the Nissan Versa and Honda Fit are positioned on economy, Mercedes and Cadillac on luxury, and Porsche and BMW on performance. </a:t>
            </a:r>
          </a:p>
          <a:p>
            <a:endParaRPr lang="en-US" altLang="en-US" dirty="0"/>
          </a:p>
          <a:p>
            <a:r>
              <a:rPr lang="en-US" altLang="en-US" dirty="0"/>
              <a:t>To simplify the buying process, consumers organize products, services, and companies into categories and “position” them in their minds. A product’s position is the complex set of perceptions, impressions, and feelings that consumers have for the product compared with competing products.</a:t>
            </a:r>
          </a:p>
          <a:p>
            <a:endParaRPr lang="en-US" altLang="en-US" dirty="0"/>
          </a:p>
          <a:p>
            <a:r>
              <a:rPr lang="en-US" altLang="en-US" dirty="0"/>
              <a:t>Consumers position products with or without the help of marketers. But marketers do not want to leave their products’ positions to chance. They must </a:t>
            </a:r>
            <a:r>
              <a:rPr lang="en-US" altLang="en-US" i="1" dirty="0"/>
              <a:t>plan</a:t>
            </a:r>
            <a:r>
              <a:rPr lang="en-US" altLang="en-US" dirty="0"/>
              <a:t> positions that will give their products the greatest advantage in selected target markets, and they must design marketing mixes to create these planned positions.</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In planning their differentiation and positioning strategies, marketers often prepare </a:t>
            </a:r>
            <a:r>
              <a:rPr lang="en-US" altLang="en-US" i="1" dirty="0"/>
              <a:t>perceptual positioning maps. </a:t>
            </a:r>
            <a:r>
              <a:rPr lang="en-US" altLang="en-US" dirty="0"/>
              <a:t>The position of each circle on the map indicates the brand’s perceived positioning on two dimensions: price and orientation (luxury versus performance). The size of each circle indicates the brand’s relative market share.</a:t>
            </a:r>
          </a:p>
        </p:txBody>
      </p:sp>
    </p:spTree>
    <p:extLst>
      <p:ext uri="{BB962C8B-B14F-4D97-AF65-F5344CB8AC3E}">
        <p14:creationId xmlns:p14="http://schemas.microsoft.com/office/powerpoint/2010/main" val="306143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Firms must differentiate their offers by building a unique bundle of benefits that appeals to a substantial group within the segment. Above all else, a brand’s positioning must serve the needs and preferences of well-defined target markets.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although both Dunkin’ Donuts and Starbucks are coffee and snack shops, they target very different customers, who want very different things from their favorite coffee seller. Starbucks targets more upscale professionals with more high-brow positioning. In contrast, Dunkin’ Donuts targets the “average Joe” with a decidedly more low-brow, “everyman” kind of positioning. Yet each brand succeeds because it creates just the right value proposition for its unique mix of customers</a:t>
            </a:r>
            <a:endParaRPr lang="en-US" altLang="en-US" dirty="0"/>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To build profitable relationships with target customers, marketers must understand customer needs and deliver more customer value better than competitors do. To the extent that a company can differentiate and position itself as providing superior customer value, it gains </a:t>
            </a:r>
            <a:r>
              <a:rPr lang="en-US" altLang="en-US" b="1" dirty="0"/>
              <a:t>competitive advantage</a:t>
            </a:r>
            <a:r>
              <a:rPr lang="en-US" altLang="en-US" dirty="0"/>
              <a:t>.</a:t>
            </a:r>
          </a:p>
          <a:p>
            <a:endParaRPr lang="en-US" altLang="en-US" dirty="0"/>
          </a:p>
          <a:p>
            <a:r>
              <a:rPr lang="en-US" altLang="en-US" dirty="0"/>
              <a:t>But solid positions cannot be built on empty promises. If a company positions its product as </a:t>
            </a:r>
            <a:r>
              <a:rPr lang="en-US" altLang="en-US" i="1" dirty="0"/>
              <a:t>offering</a:t>
            </a:r>
            <a:r>
              <a:rPr lang="en-US" altLang="en-US" dirty="0"/>
              <a:t> the best quality and service, it must actually differentiate the product so that it </a:t>
            </a:r>
            <a:r>
              <a:rPr lang="en-US" altLang="en-US" i="1" dirty="0"/>
              <a:t>delivers</a:t>
            </a:r>
            <a:r>
              <a:rPr lang="en-US" altLang="en-US" dirty="0"/>
              <a:t> the promised quality and service. Companies must do much more than simply shout out their positions with slogans and taglines. They must first </a:t>
            </a:r>
            <a:r>
              <a:rPr lang="en-US" altLang="en-US" i="1" dirty="0"/>
              <a:t>live</a:t>
            </a:r>
            <a:r>
              <a:rPr lang="en-US" altLang="en-US" dirty="0"/>
              <a:t> the slogan. </a:t>
            </a:r>
          </a:p>
        </p:txBody>
      </p:sp>
    </p:spTree>
    <p:extLst>
      <p:ext uri="{BB962C8B-B14F-4D97-AF65-F5344CB8AC3E}">
        <p14:creationId xmlns:p14="http://schemas.microsoft.com/office/powerpoint/2010/main" val="3061430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Product differentiation: </a:t>
            </a:r>
            <a:r>
              <a:rPr lang="en-US" sz="1200" b="0" i="0" u="none" strike="noStrike" kern="1200" baseline="0" dirty="0">
                <a:solidFill>
                  <a:schemeClr val="tx1"/>
                </a:solidFill>
                <a:latin typeface="+mn-lt"/>
                <a:ea typeface="+mn-ea"/>
                <a:cs typeface="+mn-cs"/>
              </a:rPr>
              <a:t>Premium audio brand Bose promises “better sound through research—an innovative, high-quality listening experience.”</a:t>
            </a:r>
          </a:p>
          <a:p>
            <a:endParaRPr lang="en-US" altLang="en-US" sz="1200" b="0" i="0" u="none" strike="noStrike" kern="1200" baseline="0" dirty="0">
              <a:solidFill>
                <a:schemeClr val="tx1"/>
              </a:solidFill>
              <a:latin typeface="+mn-lt"/>
              <a:ea typeface="+mn-ea"/>
              <a:cs typeface="+mn-cs"/>
            </a:endParaRPr>
          </a:p>
          <a:p>
            <a:r>
              <a:rPr lang="en-US" altLang="en-US" dirty="0"/>
              <a:t>To find points of differentiation, marketers must think through the customer’s entire experience with the company’s product or service. An alert company can find ways to differentiate itself at every customer contact point. </a:t>
            </a:r>
          </a:p>
          <a:p>
            <a:endParaRPr lang="en-US" altLang="en-US" dirty="0"/>
          </a:p>
          <a:p>
            <a:r>
              <a:rPr lang="en-US" altLang="en-US" dirty="0"/>
              <a:t>Through </a:t>
            </a:r>
            <a:r>
              <a:rPr lang="en-US" altLang="en-US" i="1" dirty="0"/>
              <a:t>product differentiation</a:t>
            </a:r>
            <a:r>
              <a:rPr lang="en-US" altLang="en-US" dirty="0"/>
              <a:t>, brands can be differentiated on features, performance, or style and design. Thus, Bose positions its speakers on their striking design and sound characteristics. By gaining the approval of the American Heart Association as an approach to a healthy lifestyle, Subway differentiates itself as the healthy fast-food choice. </a:t>
            </a:r>
          </a:p>
          <a:p>
            <a:endParaRPr lang="en-US" altLang="en-US" dirty="0"/>
          </a:p>
          <a:p>
            <a:r>
              <a:rPr lang="en-US" altLang="en-US" dirty="0"/>
              <a:t>Some companies gain </a:t>
            </a:r>
            <a:r>
              <a:rPr lang="en-US" altLang="en-US" i="1" dirty="0"/>
              <a:t>services differentiation</a:t>
            </a:r>
            <a:r>
              <a:rPr lang="en-US" altLang="en-US" dirty="0"/>
              <a:t> through speedy, convenient, or careful delivery. For example, Jimmy John’s doesn’t just offer fast food;</a:t>
            </a:r>
            <a:r>
              <a:rPr lang="en-US" altLang="en-US" baseline="0" dirty="0"/>
              <a:t> its gourmet sandwiches are “Freaky Fast</a:t>
            </a:r>
            <a:r>
              <a:rPr lang="en-US" altLang="en-US" dirty="0"/>
              <a:t>.”</a:t>
            </a:r>
          </a:p>
          <a:p>
            <a:endParaRPr lang="en-US" altLang="en-US" dirty="0"/>
          </a:p>
          <a:p>
            <a:r>
              <a:rPr lang="en-US" altLang="en-US" dirty="0"/>
              <a:t>Firms that practice </a:t>
            </a:r>
            <a:r>
              <a:rPr lang="en-US" altLang="en-US" i="1" dirty="0"/>
              <a:t>channel differentiation</a:t>
            </a:r>
            <a:r>
              <a:rPr lang="en-US" altLang="en-US" dirty="0"/>
              <a:t> gain competitive advantage through the way they design their channel’s coverage, expertise, and performance. </a:t>
            </a:r>
            <a:r>
              <a:rPr lang="en-US" altLang="en-US" dirty="0" err="1"/>
              <a:t>Amazon.com</a:t>
            </a:r>
            <a:r>
              <a:rPr lang="en-US" altLang="en-US" dirty="0"/>
              <a:t> and GEICO, for example, set themselves apart with their smooth-functioning direct channels.</a:t>
            </a:r>
          </a:p>
          <a:p>
            <a:endParaRPr lang="en-US" altLang="en-US" dirty="0"/>
          </a:p>
          <a:p>
            <a:r>
              <a:rPr lang="en-US" altLang="en-US" dirty="0"/>
              <a:t>Companies can also gain a strong competitive advantage through </a:t>
            </a:r>
            <a:r>
              <a:rPr lang="en-US" altLang="en-US" i="1" dirty="0"/>
              <a:t>people differentiation</a:t>
            </a:r>
            <a:r>
              <a:rPr lang="en-US" altLang="en-US" dirty="0"/>
              <a:t>—hiring and training better people than their competitors do. </a:t>
            </a:r>
          </a:p>
          <a:p>
            <a:endParaRPr lang="en-US" altLang="en-US" dirty="0"/>
          </a:p>
          <a:p>
            <a:r>
              <a:rPr lang="en-US" altLang="en-US" dirty="0"/>
              <a:t>Even when competing offers look the same, buyers may perceive a difference based on company or brand </a:t>
            </a:r>
            <a:r>
              <a:rPr lang="en-US" altLang="en-US" i="1" dirty="0"/>
              <a:t>image differentiation</a:t>
            </a:r>
            <a:r>
              <a:rPr lang="en-US" altLang="en-US" dirty="0"/>
              <a:t>. The chosen symbols, characters, and other image elements a brand chooses must be communicated through advertising that conveys the company’s or brand’s personality.</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Discussion Question</a:t>
            </a:r>
          </a:p>
          <a:p>
            <a:r>
              <a:rPr lang="en-US" altLang="en-US" i="1" dirty="0"/>
              <a:t>Are you familiar with GEICO advertisements? If so, what is their positioning?</a:t>
            </a:r>
          </a:p>
          <a:p>
            <a:endParaRPr lang="en-US" altLang="en-US" i="1" dirty="0"/>
          </a:p>
          <a:p>
            <a:r>
              <a:rPr lang="en-US" altLang="en-US" dirty="0"/>
              <a:t>Not all brand differences are meaningful or worthwhile, and each difference has the potential to create company costs as well as customer benefits. A difference is worth establishing to the extent that it satisfies the following criteria:</a:t>
            </a:r>
          </a:p>
          <a:p>
            <a:endParaRPr lang="en-US" altLang="en-US" i="1" dirty="0"/>
          </a:p>
          <a:p>
            <a:r>
              <a:rPr lang="en-US" altLang="en-US" i="1" dirty="0"/>
              <a:t>Important:</a:t>
            </a:r>
            <a:r>
              <a:rPr lang="en-US" altLang="en-US" dirty="0"/>
              <a:t> The difference delivers a highly valued benefit to target buyers.</a:t>
            </a:r>
          </a:p>
          <a:p>
            <a:endParaRPr lang="en-US" altLang="en-US" dirty="0"/>
          </a:p>
          <a:p>
            <a:r>
              <a:rPr lang="en-US" altLang="en-US" i="1" dirty="0"/>
              <a:t>Distinctive:</a:t>
            </a:r>
            <a:r>
              <a:rPr lang="en-US" altLang="en-US" dirty="0"/>
              <a:t> Competitors do not offer the difference, or the company can offer it in a more distinctive way.</a:t>
            </a:r>
          </a:p>
          <a:p>
            <a:endParaRPr lang="en-US" altLang="en-US" i="1" dirty="0"/>
          </a:p>
          <a:p>
            <a:r>
              <a:rPr lang="en-US" altLang="en-US" i="1" dirty="0"/>
              <a:t>Superior:</a:t>
            </a:r>
            <a:r>
              <a:rPr lang="en-US" altLang="en-US" dirty="0"/>
              <a:t> The difference is superior to other ways that customers might obtain the same benefit.</a:t>
            </a:r>
          </a:p>
          <a:p>
            <a:endParaRPr lang="en-US" altLang="en-US" i="1" dirty="0"/>
          </a:p>
          <a:p>
            <a:r>
              <a:rPr lang="en-US" altLang="en-US" i="1" dirty="0"/>
              <a:t>Communicable:</a:t>
            </a:r>
            <a:r>
              <a:rPr lang="en-US" altLang="en-US" dirty="0"/>
              <a:t> The difference is communicable and visible to buyers.</a:t>
            </a:r>
          </a:p>
          <a:p>
            <a:endParaRPr lang="en-US" altLang="en-US" i="1" dirty="0"/>
          </a:p>
          <a:p>
            <a:r>
              <a:rPr lang="en-US" altLang="en-US" i="1" dirty="0"/>
              <a:t>Preemptive:</a:t>
            </a:r>
            <a:r>
              <a:rPr lang="en-US" altLang="en-US" dirty="0"/>
              <a:t> Competitors cannot easily copy the difference.</a:t>
            </a:r>
          </a:p>
          <a:p>
            <a:endParaRPr lang="en-US" altLang="en-US" i="1" dirty="0"/>
          </a:p>
          <a:p>
            <a:r>
              <a:rPr lang="en-US" altLang="en-US" i="1" dirty="0"/>
              <a:t>Affordable:</a:t>
            </a:r>
            <a:r>
              <a:rPr lang="en-US" altLang="en-US" dirty="0"/>
              <a:t> Buyers can afford to pay for the difference.</a:t>
            </a:r>
          </a:p>
          <a:p>
            <a:endParaRPr lang="en-US" altLang="en-US" i="1" dirty="0"/>
          </a:p>
          <a:p>
            <a:r>
              <a:rPr lang="en-US" altLang="en-US" i="1" dirty="0"/>
              <a:t>Profitable:</a:t>
            </a:r>
            <a:r>
              <a:rPr lang="en-US" altLang="en-US" dirty="0"/>
              <a:t> The company can introduce the difference profitably.</a:t>
            </a:r>
          </a:p>
          <a:p>
            <a:endParaRPr lang="en-US" altLang="en-US" dirty="0"/>
          </a:p>
          <a:p>
            <a:r>
              <a:rPr lang="en-US" altLang="en-US" dirty="0"/>
              <a:t>Many companies have introduced differentiations that failed one or more of these tests. Choosing competitive advantages on which to position a product or service can be difficult, yet such choices may be crucial to success. Choosing the right differentiators can help a brand stand out from the pack of competitors. For example, </a:t>
            </a:r>
            <a:r>
              <a:rPr lang="en-US" sz="1200" kern="1200" dirty="0">
                <a:solidFill>
                  <a:schemeClr val="tx1"/>
                </a:solidFill>
                <a:effectLst/>
                <a:latin typeface="+mn-lt"/>
                <a:ea typeface="+mn-ea"/>
                <a:cs typeface="+mn-cs"/>
              </a:rPr>
              <a:t>when Nokia introduced its </a:t>
            </a:r>
            <a:r>
              <a:rPr lang="en-US" sz="1200" kern="1200" dirty="0" err="1">
                <a:solidFill>
                  <a:schemeClr val="tx1"/>
                </a:solidFill>
                <a:effectLst/>
                <a:latin typeface="+mn-lt"/>
                <a:ea typeface="+mn-ea"/>
                <a:cs typeface="+mn-cs"/>
              </a:rPr>
              <a:t>Lumia</a:t>
            </a:r>
            <a:r>
              <a:rPr lang="en-US" sz="1200" kern="1200" dirty="0">
                <a:solidFill>
                  <a:schemeClr val="tx1"/>
                </a:solidFill>
                <a:effectLst/>
                <a:latin typeface="+mn-lt"/>
                <a:ea typeface="+mn-ea"/>
                <a:cs typeface="+mn-cs"/>
              </a:rPr>
              <a:t> 1020 smartphone, it didn’t position the phone only on attributes shared with competing models, such as user interface and speed. It positioned it as a smartphone with a 41 megapixel camera with a “reinvented zoom” and “full HD video” that fits today’s digital lifestyles.</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The full positioning of a brand is called the brand’s </a:t>
            </a:r>
            <a:r>
              <a:rPr lang="en-US" altLang="en-US" b="1" dirty="0"/>
              <a:t>value proposition</a:t>
            </a:r>
            <a:r>
              <a:rPr lang="en-US" altLang="en-US" dirty="0"/>
              <a:t>—the full mix of benefits on which a brand is differentiated and positioned. It is the answer to the customer’s question “Why should I buy your brand?” BMW’s “ultimate driving machine” value proposition hinges on performance but also includes luxury and styling, all for a price that is higher than average but seems fair for this mix of benefits.</a:t>
            </a:r>
          </a:p>
          <a:p>
            <a:endParaRPr lang="en-US" altLang="en-US" dirty="0"/>
          </a:p>
          <a:p>
            <a:r>
              <a:rPr lang="en-US" altLang="en-US" dirty="0"/>
              <a:t>Figure 7.4 shows possible value propositions on which a company might position its products. In the figure, the five green cells represent winning value propositions— differentiation and positioning that gives the company a competitive advantage</a:t>
            </a:r>
          </a:p>
          <a:p>
            <a:endParaRPr lang="en-US" altLang="en-US" b="1" i="1" dirty="0"/>
          </a:p>
          <a:p>
            <a:r>
              <a:rPr lang="en-US" altLang="en-US" b="1" i="0" dirty="0"/>
              <a:t>More for more: </a:t>
            </a:r>
            <a:r>
              <a:rPr lang="en-US" altLang="en-US" b="0" i="0" dirty="0"/>
              <a:t>This</a:t>
            </a:r>
            <a:r>
              <a:rPr lang="en-US" altLang="en-US" b="1" i="0" dirty="0"/>
              <a:t> </a:t>
            </a:r>
            <a:r>
              <a:rPr lang="en-US" altLang="en-US" b="0" i="0" dirty="0"/>
              <a:t>positioning</a:t>
            </a:r>
            <a:r>
              <a:rPr lang="en-US" altLang="en-US" b="0" i="0" baseline="0" dirty="0"/>
              <a:t> involves </a:t>
            </a:r>
            <a:r>
              <a:rPr lang="en-US" altLang="en-US" dirty="0"/>
              <a:t>providing the most upscale product or service and charging a higher price to cover the higher costs. Although </a:t>
            </a:r>
            <a:r>
              <a:rPr lang="en-US" altLang="en-US" i="1" dirty="0"/>
              <a:t>more</a:t>
            </a:r>
            <a:r>
              <a:rPr lang="en-US" altLang="en-US" i="1" baseline="0" dirty="0"/>
              <a:t> </a:t>
            </a:r>
            <a:r>
              <a:rPr lang="en-US" altLang="en-US" i="1" dirty="0"/>
              <a:t>for</a:t>
            </a:r>
            <a:r>
              <a:rPr lang="en-US" altLang="en-US" i="1" baseline="0" dirty="0"/>
              <a:t> </a:t>
            </a:r>
            <a:r>
              <a:rPr lang="en-US" altLang="en-US" i="1" dirty="0"/>
              <a:t>more</a:t>
            </a:r>
            <a:r>
              <a:rPr lang="en-US" altLang="en-US" dirty="0"/>
              <a:t> can be profitable, this strategy can also be vulnerable. It often invites imitators who claim the same quality but at a lower price.</a:t>
            </a:r>
          </a:p>
          <a:p>
            <a:endParaRPr lang="en-US" altLang="en-US" dirty="0"/>
          </a:p>
          <a:p>
            <a:r>
              <a:rPr lang="en-US" altLang="en-US" b="1" dirty="0"/>
              <a:t>More for the same:</a:t>
            </a:r>
            <a:r>
              <a:rPr lang="en-US" altLang="en-US" dirty="0"/>
              <a:t> Companies can attack a competitor’s </a:t>
            </a:r>
            <a:r>
              <a:rPr lang="en-US" altLang="en-US" i="1" dirty="0"/>
              <a:t>more</a:t>
            </a:r>
            <a:r>
              <a:rPr lang="en-US" altLang="en-US" i="1" baseline="0" dirty="0"/>
              <a:t> </a:t>
            </a:r>
            <a:r>
              <a:rPr lang="en-US" altLang="en-US" i="1" dirty="0"/>
              <a:t>for</a:t>
            </a:r>
            <a:r>
              <a:rPr lang="en-US" altLang="en-US" i="1" baseline="0" dirty="0"/>
              <a:t> </a:t>
            </a:r>
            <a:r>
              <a:rPr lang="en-US" altLang="en-US" i="1" dirty="0"/>
              <a:t>more </a:t>
            </a:r>
            <a:r>
              <a:rPr lang="en-US" altLang="en-US" dirty="0"/>
              <a:t>positioning by introducing a brand offering comparable quality at a lower price. For example, Toyota introduced its Lexus line with a </a:t>
            </a:r>
            <a:r>
              <a:rPr lang="en-US" altLang="en-US" i="1" dirty="0"/>
              <a:t>more</a:t>
            </a:r>
            <a:r>
              <a:rPr lang="en-US" altLang="en-US" i="1" baseline="0" dirty="0"/>
              <a:t> </a:t>
            </a:r>
            <a:r>
              <a:rPr lang="en-US" altLang="en-US" i="1" dirty="0"/>
              <a:t>for</a:t>
            </a:r>
            <a:r>
              <a:rPr lang="en-US" altLang="en-US" i="1" baseline="0" dirty="0"/>
              <a:t> </a:t>
            </a:r>
            <a:r>
              <a:rPr lang="en-US" altLang="en-US" i="1" dirty="0"/>
              <a:t>the</a:t>
            </a:r>
            <a:r>
              <a:rPr lang="en-US" altLang="en-US" i="1" baseline="0" dirty="0"/>
              <a:t> </a:t>
            </a:r>
            <a:r>
              <a:rPr lang="en-US" altLang="en-US" i="1" dirty="0"/>
              <a:t>same </a:t>
            </a:r>
            <a:r>
              <a:rPr lang="en-US" altLang="en-US" i="0" dirty="0"/>
              <a:t>value proposition versus Mercedes and BMW.</a:t>
            </a:r>
          </a:p>
          <a:p>
            <a:endParaRPr lang="en-US" altLang="en-US" i="0" dirty="0"/>
          </a:p>
          <a:p>
            <a:r>
              <a:rPr lang="en-US" altLang="en-US" b="1" i="0" dirty="0"/>
              <a:t>The same for less:</a:t>
            </a:r>
            <a:r>
              <a:rPr lang="en-US" altLang="en-US" b="1" i="0" baseline="0" dirty="0"/>
              <a:t> </a:t>
            </a:r>
            <a:r>
              <a:rPr lang="en-US" altLang="en-US" i="0" dirty="0"/>
              <a:t>Offering </a:t>
            </a:r>
            <a:r>
              <a:rPr lang="en-US" altLang="en-US" i="1" dirty="0"/>
              <a:t>the same for less </a:t>
            </a:r>
            <a:r>
              <a:rPr lang="en-US" altLang="en-US" i="0" dirty="0"/>
              <a:t>can be a powerful value proposition—everyone likes a good deal. Discount stores such as </a:t>
            </a:r>
            <a:r>
              <a:rPr lang="en-US" altLang="en-US" i="0" dirty="0" err="1"/>
              <a:t>Walmart</a:t>
            </a:r>
            <a:r>
              <a:rPr lang="en-US" altLang="en-US" i="0" dirty="0"/>
              <a:t> and “category killers” such as Best Buy, </a:t>
            </a:r>
            <a:r>
              <a:rPr lang="en-US" altLang="en-US" i="0" dirty="0" err="1"/>
              <a:t>PetSmart</a:t>
            </a:r>
            <a:r>
              <a:rPr lang="en-US" altLang="en-US" i="0" dirty="0"/>
              <a:t>, David’s Bridal, and DSW Shoes use this positioning. </a:t>
            </a:r>
          </a:p>
          <a:p>
            <a:endParaRPr lang="en-US" altLang="en-US" dirty="0"/>
          </a:p>
          <a:p>
            <a:r>
              <a:rPr lang="en-US" altLang="en-US" b="1" dirty="0"/>
              <a:t>Less for much less:</a:t>
            </a:r>
            <a:r>
              <a:rPr lang="en-US" altLang="en-US" dirty="0"/>
              <a:t> A market almost always exists for products that offer less and therefore cost less. Few people need, want, or can afford “the very best” in everything they buy. In many cases, consumers will gladly settle for less than optimal performance or give up some of the bells and whistles in exchange for a lower price. For example, Family Dollar and Dollar General stores offer more affordable goods at very low prices. </a:t>
            </a:r>
          </a:p>
          <a:p>
            <a:endParaRPr lang="en-US" altLang="en-US" dirty="0"/>
          </a:p>
          <a:p>
            <a:r>
              <a:rPr lang="en-US" altLang="en-US" b="1" dirty="0"/>
              <a:t>More for less:</a:t>
            </a:r>
            <a:r>
              <a:rPr lang="en-US" altLang="en-US" dirty="0"/>
              <a:t> Of course, the winning value proposition would be to offer </a:t>
            </a:r>
            <a:r>
              <a:rPr lang="en-US" altLang="en-US" i="1" dirty="0"/>
              <a:t>more for less</a:t>
            </a:r>
            <a:r>
              <a:rPr lang="en-US" altLang="en-US" i="0" dirty="0"/>
              <a:t>. </a:t>
            </a:r>
            <a:r>
              <a:rPr lang="en-US" altLang="en-US" dirty="0"/>
              <a:t>Many companies claim to do this. And, in the short run, some companies can actually achieve such lofty positions. For example, when it first opened for business, Home Depot had arguably the best product selection, the best service</a:t>
            </a:r>
            <a:r>
              <a:rPr lang="en-US" altLang="en-US" i="0" dirty="0"/>
              <a:t>, and the </a:t>
            </a:r>
            <a:r>
              <a:rPr lang="en-US" altLang="en-US" dirty="0"/>
              <a:t>lowest prices compared to local hardware stores and other home improvement chains. Offering more usually costs more, making it difficult to deliver on the “for</a:t>
            </a:r>
            <a:r>
              <a:rPr lang="en-US" altLang="en-US" baseline="0" dirty="0"/>
              <a:t> </a:t>
            </a:r>
            <a:r>
              <a:rPr lang="en-US" altLang="en-US" dirty="0"/>
              <a:t>less” promise in the long run. </a:t>
            </a:r>
          </a:p>
          <a:p>
            <a:endParaRPr lang="en-US" altLang="en-US" dirty="0"/>
          </a:p>
          <a:p>
            <a:r>
              <a:rPr lang="en-US" altLang="en-US" dirty="0"/>
              <a:t>All said, each brand must adopt a positioning strategy designed to serve the needs and wants of its target markets. </a:t>
            </a:r>
            <a:r>
              <a:rPr lang="en-US" altLang="en-US" i="1" dirty="0"/>
              <a:t>More for more </a:t>
            </a:r>
            <a:r>
              <a:rPr lang="en-US" altLang="en-US" i="0" dirty="0"/>
              <a:t>will draw one target market, </a:t>
            </a:r>
            <a:r>
              <a:rPr lang="en-US" altLang="en-US" i="1" dirty="0"/>
              <a:t>less for much less </a:t>
            </a:r>
            <a:r>
              <a:rPr lang="en-US" altLang="en-US" i="0" dirty="0"/>
              <a:t>will draw another, and so on. Thus, in any market, there is usually room for many different companies, each successfully occupying different positions. The important thing is that each company must develop its own winning positioning strategy, one that makes the company </a:t>
            </a:r>
            <a:r>
              <a:rPr lang="en-US" altLang="en-US" dirty="0"/>
              <a:t>special to its target consumers.</a:t>
            </a:r>
          </a:p>
        </p:txBody>
      </p:sp>
    </p:spTree>
    <p:extLst>
      <p:ext uri="{BB962C8B-B14F-4D97-AF65-F5344CB8AC3E}">
        <p14:creationId xmlns:p14="http://schemas.microsoft.com/office/powerpoint/2010/main" val="3061430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The</a:t>
            </a:r>
            <a:r>
              <a:rPr lang="en-US" altLang="en-US" baseline="0" dirty="0"/>
              <a:t> c</a:t>
            </a:r>
            <a:r>
              <a:rPr lang="en-US" altLang="en-US" dirty="0"/>
              <a:t>ompany and brand positioning should be summed up in a </a:t>
            </a:r>
            <a:r>
              <a:rPr lang="en-US" altLang="en-US" b="1" dirty="0"/>
              <a:t>positioning statement</a:t>
            </a:r>
            <a:r>
              <a:rPr lang="en-US" altLang="en-US" dirty="0"/>
              <a:t>. An example</a:t>
            </a:r>
            <a:r>
              <a:rPr lang="en-US" altLang="en-US" baseline="0" dirty="0"/>
              <a:t> using the above form is shown on the next slide.</a:t>
            </a:r>
          </a:p>
          <a:p>
            <a:endParaRPr lang="en-US" altLang="en-US" baseline="0" dirty="0"/>
          </a:p>
          <a:p>
            <a:r>
              <a:rPr lang="en-US" altLang="en-US" dirty="0"/>
              <a:t>The case for the brand’s superiority is made on its points of difference. For example, the U.S. Postal Service ships packages just like UPS and FedEx, but it differentiates its priority mail from competitors with convenient, low-price, flat-rate shipping boxes and envelopes. “If it fits, it ships,” promises USPS.  </a:t>
            </a:r>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Companies today recognize that they cannot appeal to all buyers in the marketplace—or at least not to all buyers in the same way. They must design customer-driven marketing strategies that build the right relationships with the right customers.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Thus, most companies have moved away from mass marketing and toward </a:t>
            </a:r>
            <a:r>
              <a:rPr lang="en-US" altLang="en-US" i="1" dirty="0"/>
              <a:t>target marketing:</a:t>
            </a:r>
            <a:r>
              <a:rPr lang="en-US" altLang="en-US" dirty="0"/>
              <a:t> identifying market segments, selecting one or more of them, and developing products and marketing programs tailored to each.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Figure 7.1 shows the four major steps in designing </a:t>
            </a:r>
            <a:r>
              <a:rPr lang="en-US" altLang="en-US" dirty="0"/>
              <a:t>a customer-driven marketing strategy:</a:t>
            </a:r>
          </a:p>
          <a:p>
            <a:endParaRPr lang="en-US" altLang="en-US" dirty="0"/>
          </a:p>
          <a:p>
            <a:pPr marL="171450" indent="-171450">
              <a:buFont typeface="Arial" panose="020B0604020202020204" pitchFamily="34" charset="0"/>
              <a:buChar char="•"/>
            </a:pPr>
            <a:r>
              <a:rPr lang="en-US" altLang="en-US" b="0" dirty="0"/>
              <a:t>Segmentation </a:t>
            </a:r>
          </a:p>
          <a:p>
            <a:pPr marL="171450" indent="-171450">
              <a:buFont typeface="Arial" panose="020B0604020202020204" pitchFamily="34" charset="0"/>
              <a:buChar char="•"/>
            </a:pPr>
            <a:r>
              <a:rPr lang="en-US" altLang="en-US" b="0" dirty="0"/>
              <a:t>Targeting</a:t>
            </a:r>
          </a:p>
          <a:p>
            <a:pPr marL="171450" indent="-171450">
              <a:buFont typeface="Arial" panose="020B0604020202020204" pitchFamily="34" charset="0"/>
              <a:buChar char="•"/>
            </a:pPr>
            <a:r>
              <a:rPr lang="en-US" altLang="en-US" b="0" dirty="0"/>
              <a:t>Differentiation</a:t>
            </a:r>
          </a:p>
          <a:p>
            <a:pPr marL="171450" indent="-171450">
              <a:buFont typeface="Arial" panose="020B0604020202020204" pitchFamily="34" charset="0"/>
              <a:buChar char="•"/>
            </a:pPr>
            <a:r>
              <a:rPr lang="en-US" altLang="en-US" b="0" dirty="0"/>
              <a:t>Positioning </a:t>
            </a:r>
          </a:p>
          <a:p>
            <a:endParaRPr lang="en-US" altLang="en-US" dirty="0"/>
          </a:p>
          <a:p>
            <a:r>
              <a:rPr lang="en-US" altLang="en-US" dirty="0"/>
              <a:t>We will discuss each of these steps in turn.</a:t>
            </a:r>
          </a:p>
        </p:txBody>
      </p:sp>
    </p:spTree>
    <p:extLst>
      <p:ext uri="{BB962C8B-B14F-4D97-AF65-F5344CB8AC3E}">
        <p14:creationId xmlns:p14="http://schemas.microsoft.com/office/powerpoint/2010/main" val="3061430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Here is a</a:t>
            </a:r>
            <a:r>
              <a:rPr lang="en-US" altLang="en-US" baseline="0" dirty="0"/>
              <a:t> positioning statement</a:t>
            </a:r>
            <a:r>
              <a:rPr lang="en-US" altLang="en-US" dirty="0"/>
              <a:t> example using the popular digital information management application, </a:t>
            </a:r>
            <a:r>
              <a:rPr lang="en-US" altLang="en-US" dirty="0" err="1"/>
              <a:t>Evernote</a:t>
            </a:r>
            <a:r>
              <a:rPr lang="en-US" altLang="en-US" dirty="0"/>
              <a:t>: “To busy </a:t>
            </a:r>
            <a:r>
              <a:rPr lang="en-US" altLang="en-US" dirty="0" err="1"/>
              <a:t>multitaskers</a:t>
            </a:r>
            <a:r>
              <a:rPr lang="en-US" altLang="en-US" dirty="0"/>
              <a:t> who need help remembering things, </a:t>
            </a:r>
            <a:r>
              <a:rPr lang="en-US" altLang="en-US" dirty="0" err="1"/>
              <a:t>Evernote</a:t>
            </a:r>
            <a:r>
              <a:rPr lang="en-US" altLang="en-US" dirty="0"/>
              <a:t> is a digital content management application that makes it easy to capture and remember moments and ideas from your everyday life using your computer, phone, tablet, and the Web.”</a:t>
            </a:r>
          </a:p>
          <a:p>
            <a:endParaRPr lang="en-US" altLang="en-US" dirty="0"/>
          </a:p>
          <a:p>
            <a:r>
              <a:rPr lang="en-US" altLang="en-US" dirty="0"/>
              <a:t>Note that the positioning statement first states the product’s membership in a category (digital content management application) and then shows its point of difference from other members of the category (easily capture moments and ideas and remember them later). </a:t>
            </a:r>
            <a:r>
              <a:rPr lang="en-US" altLang="en-US" dirty="0" err="1"/>
              <a:t>Evernote</a:t>
            </a:r>
            <a:r>
              <a:rPr lang="en-US" altLang="en-US" dirty="0"/>
              <a:t> helps you “remember everything” by letting you take notes, capture photos, create to-do lists, and record voice reminders, and then makes them easy to find and access using any device, anywhere—at home, at work, or on the go.</a:t>
            </a:r>
          </a:p>
        </p:txBody>
      </p:sp>
    </p:spTree>
    <p:extLst>
      <p:ext uri="{BB962C8B-B14F-4D97-AF65-F5344CB8AC3E}">
        <p14:creationId xmlns:p14="http://schemas.microsoft.com/office/powerpoint/2010/main" val="3061430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Once it has chosen a position, the company must take strong steps to deliver and communicate the desired position to its target consumers. All the company’s marketing mix efforts must support the positioning strategy. Positioning the company calls for concrete action, not just talk. If the company decides to build a position on better quality and service, it must first </a:t>
            </a:r>
            <a:r>
              <a:rPr lang="en-US" i="1" dirty="0">
                <a:ea typeface="ＭＳ Ｐゴシック" charset="-128"/>
              </a:rPr>
              <a:t>deliver</a:t>
            </a:r>
            <a:r>
              <a:rPr lang="en-US" dirty="0">
                <a:ea typeface="ＭＳ Ｐゴシック" charset="-128"/>
              </a:rPr>
              <a:t> that position. </a:t>
            </a:r>
          </a:p>
          <a:p>
            <a:pPr>
              <a:defRPr/>
            </a:pPr>
            <a:endParaRPr lang="en-US" dirty="0">
              <a:ea typeface="ＭＳ Ｐゴシック" charset="-128"/>
            </a:endParaRPr>
          </a:p>
          <a:p>
            <a:pPr>
              <a:defRPr/>
            </a:pPr>
            <a:r>
              <a:rPr lang="en-US" dirty="0">
                <a:ea typeface="ＭＳ Ｐゴシック" charset="-128"/>
              </a:rPr>
              <a:t>Companies must closely monitor and adapt the position over time to match changes in consumer needs and competitors’ strategies. However, the company should avoid abrupt changes that might confuse consumers, and should evolve gradually as it adapts to the ever-changing marketing environment.</a:t>
            </a:r>
            <a:r>
              <a:rPr lang="en-US" cap="all" dirty="0">
                <a:ea typeface="ＭＳ Ｐゴシック" charset="-128"/>
              </a:rPr>
              <a:t> </a:t>
            </a: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Buyers in any market differ in their wants, resources, locations, buying attitudes, and buying practices. Through market segmentation, companies divide large, heterogeneous markets into smaller segments that can be reached more efficiently and effectively with products and services that match their unique needs. </a:t>
            </a:r>
          </a:p>
        </p:txBody>
      </p:sp>
    </p:spTree>
    <p:extLst>
      <p:ext uri="{BB962C8B-B14F-4D97-AF65-F5344CB8AC3E}">
        <p14:creationId xmlns:p14="http://schemas.microsoft.com/office/powerpoint/2010/main" val="306143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In Learning Objective 2,  we will discuss four important segmentation topics: segmenting consumer markets, segmenting business markets, segmenting international markets, and the requirements for effective segmentation.</a:t>
            </a:r>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There is no single way to segment a market. A marketer has to try different segmentation variables, alone and in combination, to find the best way to view market structure. This visual outlines variables shown in Table 7.1 that might be used in segmenting consumer markets. </a:t>
            </a:r>
          </a:p>
        </p:txBody>
      </p:sp>
    </p:spTree>
    <p:extLst>
      <p:ext uri="{BB962C8B-B14F-4D97-AF65-F5344CB8AC3E}">
        <p14:creationId xmlns:p14="http://schemas.microsoft.com/office/powerpoint/2010/main" val="3061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A company may decide to operate in one or a few geographical areas or operate in all areas but pay attention to geographical differences in needs and wants.</a:t>
            </a:r>
          </a:p>
          <a:p>
            <a:endParaRPr lang="en-US" altLang="en-US" dirty="0"/>
          </a:p>
          <a:p>
            <a:r>
              <a:rPr lang="en-US" altLang="en-US" dirty="0"/>
              <a:t>Many companies today are localizing their products, advertising, promotion, and sales efforts to fit the needs of individual regions, cities, and neighborhoods.</a:t>
            </a:r>
          </a:p>
          <a:p>
            <a:endParaRPr lang="en-US" altLang="en-US" dirty="0"/>
          </a:p>
          <a:p>
            <a:r>
              <a:rPr lang="en-US" altLang="en-US" dirty="0"/>
              <a:t>For example, Domino’s Pizza, </a:t>
            </a:r>
            <a:r>
              <a:rPr lang="en-US" sz="1200" b="0" i="0" u="none" strike="noStrike" kern="1200" baseline="0" dirty="0">
                <a:solidFill>
                  <a:schemeClr val="tx1"/>
                </a:solidFill>
                <a:latin typeface="+mn-lt"/>
                <a:ea typeface="+mn-ea"/>
                <a:cs typeface="+mn-cs"/>
              </a:rPr>
              <a:t>the nation’s largest pizza delivery chain, keeps its marketing and customer focus decidedly local. C</a:t>
            </a:r>
            <a:r>
              <a:rPr lang="en-US" altLang="en-US" dirty="0"/>
              <a:t>ustomers anywhere in the nation can use the online platform or smartphone app to track down local coupon offers, locate the nearest store with a GPS store locator, and quickly receive a freshly-made pizza. They can even use Domino’s Pizza Tracker to follow their pies locally from store to door.</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7"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38817" y="18653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3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116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6"/>
          <p:cNvSpPr txBox="1">
            <a:spLocks/>
          </p:cNvSpPr>
          <p:nvPr userDrawn="1"/>
        </p:nvSpPr>
        <p:spPr>
          <a:xfrm>
            <a:off x="5060044" y="633310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txBox="1">
            <a:spLocks/>
          </p:cNvSpPr>
          <p:nvPr userDrawn="1"/>
        </p:nvSpPr>
        <p:spPr>
          <a:xfrm>
            <a:off x="4802869"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717144" y="6275954"/>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2844" y="6265336"/>
            <a:ext cx="1181126" cy="360147"/>
          </a:xfrm>
          <a:prstGeom prst="rect">
            <a:avLst/>
          </a:prstGeom>
        </p:spPr>
      </p:pic>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09" y="245398"/>
            <a:ext cx="9884335" cy="1220332"/>
          </a:xfrm>
        </p:spPr>
        <p:txBody>
          <a:bodyPr>
            <a:normAutofit/>
          </a:bodyPr>
          <a:lstStyle/>
          <a:p>
            <a:r>
              <a:rPr lang="en-US" sz="4000" dirty="0">
                <a:solidFill>
                  <a:srgbClr val="007FA3"/>
                </a:solidFill>
              </a:rPr>
              <a:t>Principles of Marketing</a:t>
            </a:r>
            <a:br>
              <a:rPr lang="en-US" sz="4000" dirty="0">
                <a:solidFill>
                  <a:srgbClr val="007FA3"/>
                </a:solidFill>
              </a:rPr>
            </a:br>
            <a:r>
              <a:rPr lang="en-US" sz="2800" dirty="0">
                <a:solidFill>
                  <a:srgbClr val="007FA3"/>
                </a:solidFill>
              </a:rPr>
              <a:t>Seventeenth Edition</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87132" y="1492404"/>
            <a:ext cx="3365502" cy="43387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type="body" sz="half" idx="2"/>
          </p:nvPr>
        </p:nvSpPr>
        <p:spPr>
          <a:xfrm>
            <a:off x="5204490" y="2424196"/>
            <a:ext cx="6850505" cy="2475185"/>
          </a:xfrm>
        </p:spPr>
        <p:txBody>
          <a:bodyPr>
            <a:normAutofit/>
          </a:bodyPr>
          <a:lstStyle/>
          <a:p>
            <a:pPr marL="0" indent="0" algn="ctr">
              <a:lnSpc>
                <a:spcPct val="110000"/>
              </a:lnSpc>
              <a:buNone/>
            </a:pPr>
            <a:r>
              <a:rPr lang="en-US" sz="3400" b="1" dirty="0">
                <a:solidFill>
                  <a:srgbClr val="000000"/>
                </a:solidFill>
              </a:rPr>
              <a:t>Chapter 7</a:t>
            </a:r>
            <a:br>
              <a:rPr lang="en-US" sz="3400" b="1" dirty="0">
                <a:solidFill>
                  <a:srgbClr val="000000"/>
                </a:solidFill>
              </a:rPr>
            </a:br>
            <a:br>
              <a:rPr lang="en-US" sz="3400" b="1" dirty="0">
                <a:solidFill>
                  <a:srgbClr val="000000"/>
                </a:solidFill>
              </a:rPr>
            </a:br>
            <a:r>
              <a:rPr lang="en-US" b="1" dirty="0">
                <a:solidFill>
                  <a:srgbClr val="000000"/>
                </a:solidFill>
              </a:rPr>
              <a:t> </a:t>
            </a:r>
            <a:r>
              <a:rPr lang="en-US" sz="2600" dirty="0">
                <a:solidFill>
                  <a:srgbClr val="000000"/>
                </a:solidFill>
              </a:rPr>
              <a:t>Customer Value-Driven Marketing Strategy: Creating Value for Target Customers</a:t>
            </a:r>
          </a:p>
          <a:p>
            <a:pPr marL="0" indent="0" algn="ctr">
              <a:buNone/>
            </a:pPr>
            <a:endParaRPr lang="en-US" dirty="0"/>
          </a:p>
        </p:txBody>
      </p:sp>
      <p:sp>
        <p:nvSpPr>
          <p:cNvPr id="7" name="Footer Placeholder 6"/>
          <p:cNvSpPr txBox="1">
            <a:spLocks/>
          </p:cNvSpPr>
          <p:nvPr/>
        </p:nvSpPr>
        <p:spPr>
          <a:xfrm>
            <a:off x="5144530" y="6380449"/>
            <a:ext cx="6712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322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797464" y="1033636"/>
            <a:ext cx="8695489" cy="657141"/>
          </a:xfrm>
        </p:spPr>
        <p:txBody>
          <a:bodyPr>
            <a:noAutofit/>
          </a:bodyPr>
          <a:lstStyle/>
          <a:p>
            <a:r>
              <a:rPr lang="en-US" sz="3600" dirty="0">
                <a:solidFill>
                  <a:srgbClr val="0078A2"/>
                </a:solidFill>
              </a:rPr>
              <a:t>Market Segmentation</a:t>
            </a:r>
            <a:endParaRPr lang="en-US" sz="3600" b="1" dirty="0">
              <a:solidFill>
                <a:srgbClr val="0078A2"/>
              </a:solidFill>
            </a:endParaRPr>
          </a:p>
        </p:txBody>
      </p:sp>
      <p:sp>
        <p:nvSpPr>
          <p:cNvPr id="3" name="Content Placeholder 2"/>
          <p:cNvSpPr>
            <a:spLocks noGrp="1"/>
          </p:cNvSpPr>
          <p:nvPr>
            <p:ph idx="1"/>
          </p:nvPr>
        </p:nvSpPr>
        <p:spPr>
          <a:xfrm>
            <a:off x="797464" y="1942303"/>
            <a:ext cx="6874933" cy="593141"/>
          </a:xfrm>
        </p:spPr>
        <p:txBody>
          <a:bodyPr>
            <a:normAutofit/>
          </a:bodyPr>
          <a:lstStyle/>
          <a:p>
            <a:pPr marL="0" indent="0">
              <a:buNone/>
            </a:pPr>
            <a:r>
              <a:rPr lang="en-US" sz="3000" b="1" dirty="0"/>
              <a:t>Segmenting Consumer Markets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97464" y="2786970"/>
            <a:ext cx="10784936" cy="2130086"/>
          </a:xfrm>
        </p:spPr>
        <p:txBody>
          <a:bodyPr>
            <a:normAutofit/>
          </a:bodyPr>
          <a:lstStyle/>
          <a:p>
            <a:pPr marL="0" indent="0" algn="l"/>
            <a:r>
              <a:rPr lang="en-US" altLang="en-US" sz="2400" b="1" i="0" dirty="0">
                <a:solidFill>
                  <a:srgbClr val="000000"/>
                </a:solidFill>
              </a:rPr>
              <a:t>Demographic segmentation </a:t>
            </a:r>
            <a:r>
              <a:rPr lang="en-US" altLang="en-US" sz="2400" i="0" dirty="0">
                <a:solidFill>
                  <a:srgbClr val="000000"/>
                </a:solidFill>
              </a:rPr>
              <a:t>divides the market into segments based on variables such as age, life-cycle stage, gender, income, occupation, education, religion, ethnicity, and generation.</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4774815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ChangeArrowheads="1"/>
          </p:cNvSpPr>
          <p:nvPr>
            <p:ph type="title"/>
          </p:nvPr>
        </p:nvSpPr>
        <p:spPr>
          <a:xfrm>
            <a:off x="713852" y="656553"/>
            <a:ext cx="4882613" cy="674394"/>
          </a:xfrm>
        </p:spPr>
        <p:txBody>
          <a:bodyPr>
            <a:noAutofit/>
          </a:bodyPr>
          <a:lstStyle/>
          <a:p>
            <a:r>
              <a:rPr lang="en-US" sz="3600" dirty="0">
                <a:solidFill>
                  <a:srgbClr val="0078A2"/>
                </a:solidFill>
              </a:rPr>
              <a:t>Market Segmentation</a:t>
            </a:r>
            <a:endParaRPr lang="en-US" sz="3600" b="1" dirty="0">
              <a:solidFill>
                <a:srgbClr val="0078A2"/>
              </a:solidFill>
            </a:endParaRPr>
          </a:p>
        </p:txBody>
      </p:sp>
      <p:sp>
        <p:nvSpPr>
          <p:cNvPr id="3" name="Content Placeholder 2"/>
          <p:cNvSpPr>
            <a:spLocks noGrp="1"/>
          </p:cNvSpPr>
          <p:nvPr>
            <p:ph idx="1"/>
          </p:nvPr>
        </p:nvSpPr>
        <p:spPr>
          <a:xfrm>
            <a:off x="728133" y="1581327"/>
            <a:ext cx="9736665" cy="642024"/>
          </a:xfrm>
        </p:spPr>
        <p:txBody>
          <a:bodyPr>
            <a:normAutofit/>
          </a:bodyPr>
          <a:lstStyle/>
          <a:p>
            <a:pPr marL="0" indent="0">
              <a:buNone/>
            </a:pPr>
            <a:r>
              <a:rPr lang="en-US" sz="3000" b="1" dirty="0">
                <a:latin typeface="+mj-lt"/>
              </a:rPr>
              <a:t>Segmenting Consumer Markets</a:t>
            </a:r>
            <a:endParaRPr lang="en-US" sz="30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28133" y="2321154"/>
            <a:ext cx="10955867" cy="2164582"/>
          </a:xfrm>
        </p:spPr>
        <p:txBody>
          <a:bodyPr>
            <a:noAutofit/>
          </a:bodyPr>
          <a:lstStyle/>
          <a:p>
            <a:pPr marL="0" indent="0" algn="l"/>
            <a:r>
              <a:rPr lang="en-US" altLang="en-US" sz="2400" b="1" i="0" dirty="0">
                <a:solidFill>
                  <a:srgbClr val="000000"/>
                </a:solidFill>
              </a:rPr>
              <a:t>Age and life-cycle stage segmentation </a:t>
            </a:r>
            <a:r>
              <a:rPr lang="en-US" altLang="en-US" sz="2400" i="0" dirty="0">
                <a:solidFill>
                  <a:srgbClr val="000000"/>
                </a:solidFill>
              </a:rPr>
              <a:t>d</a:t>
            </a:r>
            <a:r>
              <a:rPr lang="en-US" sz="2400" i="0" dirty="0">
                <a:solidFill>
                  <a:srgbClr val="000000"/>
                </a:solidFill>
              </a:rPr>
              <a:t>ivides a market into different age and life-cycle groups.</a:t>
            </a:r>
          </a:p>
          <a:p>
            <a:pPr marL="0" indent="0" algn="l"/>
            <a:r>
              <a:rPr lang="en-US" altLang="en-US" sz="2400" b="1" i="0" dirty="0">
                <a:solidFill>
                  <a:srgbClr val="000000"/>
                </a:solidFill>
              </a:rPr>
              <a:t>Gender segmentation </a:t>
            </a:r>
            <a:r>
              <a:rPr lang="en-US" altLang="en-US" sz="2400" i="0" dirty="0">
                <a:solidFill>
                  <a:srgbClr val="000000"/>
                </a:solidFill>
              </a:rPr>
              <a:t>divides a market into different segments based on gender.</a:t>
            </a:r>
          </a:p>
          <a:p>
            <a:pPr marL="0" indent="0" algn="l"/>
            <a:r>
              <a:rPr lang="en-US" altLang="en-US" sz="2400" b="1" i="0" dirty="0">
                <a:solidFill>
                  <a:srgbClr val="000000"/>
                </a:solidFill>
              </a:rPr>
              <a:t>Income segmentation </a:t>
            </a:r>
            <a:r>
              <a:rPr lang="en-US" altLang="en-US" sz="2400" i="0" dirty="0">
                <a:solidFill>
                  <a:srgbClr val="000000"/>
                </a:solidFill>
              </a:rPr>
              <a:t>divides </a:t>
            </a:r>
            <a:r>
              <a:rPr lang="en-US" sz="2400" i="0" dirty="0">
                <a:solidFill>
                  <a:srgbClr val="000000"/>
                </a:solidFill>
              </a:rPr>
              <a:t>a market into different income segments</a:t>
            </a:r>
            <a:r>
              <a:rPr lang="en-US" sz="2400" dirty="0">
                <a:solidFill>
                  <a:schemeClr val="tx1"/>
                </a:solidFill>
              </a:rPr>
              <a:t>.</a:t>
            </a:r>
          </a:p>
        </p:txBody>
      </p:sp>
    </p:spTree>
    <p:extLst>
      <p:ext uri="{BB962C8B-B14F-4D97-AF65-F5344CB8AC3E}">
        <p14:creationId xmlns:p14="http://schemas.microsoft.com/office/powerpoint/2010/main" val="10789292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26220" y="826602"/>
            <a:ext cx="9454614" cy="605383"/>
          </a:xfrm>
        </p:spPr>
        <p:txBody>
          <a:bodyPr>
            <a:noAutofit/>
          </a:bodyPr>
          <a:lstStyle/>
          <a:p>
            <a:r>
              <a:rPr lang="en-US" sz="3600" dirty="0">
                <a:solidFill>
                  <a:srgbClr val="007FA3"/>
                </a:solidFill>
              </a:rPr>
              <a:t>Market Segmentation</a:t>
            </a:r>
            <a:endParaRPr lang="en-US" sz="3600" b="1" dirty="0">
              <a:solidFill>
                <a:srgbClr val="007FA3"/>
              </a:solidFill>
            </a:endParaRPr>
          </a:p>
        </p:txBody>
      </p:sp>
      <p:sp>
        <p:nvSpPr>
          <p:cNvPr id="3" name="Content Placeholder 2"/>
          <p:cNvSpPr>
            <a:spLocks noGrp="1"/>
          </p:cNvSpPr>
          <p:nvPr>
            <p:ph idx="1"/>
          </p:nvPr>
        </p:nvSpPr>
        <p:spPr>
          <a:xfrm>
            <a:off x="826220" y="1727674"/>
            <a:ext cx="7142512" cy="725003"/>
          </a:xfrm>
        </p:spPr>
        <p:txBody>
          <a:bodyPr>
            <a:normAutofit/>
          </a:bodyPr>
          <a:lstStyle/>
          <a:p>
            <a:pPr marL="0" indent="0">
              <a:buNone/>
            </a:pPr>
            <a:r>
              <a:rPr lang="en-US" sz="3200" b="1" dirty="0"/>
              <a:t>Segmenting Consumer Markets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26220" y="2526914"/>
            <a:ext cx="6506233" cy="2623381"/>
          </a:xfrm>
        </p:spPr>
        <p:txBody>
          <a:bodyPr>
            <a:normAutofit/>
          </a:bodyPr>
          <a:lstStyle/>
          <a:p>
            <a:pPr marL="0" indent="0" algn="l"/>
            <a:r>
              <a:rPr lang="en-US" altLang="en-US" sz="2400" b="1" i="0" dirty="0">
                <a:solidFill>
                  <a:srgbClr val="000000"/>
                </a:solidFill>
              </a:rPr>
              <a:t>Psychographic segmentation </a:t>
            </a:r>
            <a:r>
              <a:rPr lang="en-US" altLang="en-US" sz="2400" i="0" dirty="0">
                <a:solidFill>
                  <a:srgbClr val="000000"/>
                </a:solidFill>
              </a:rPr>
              <a:t>divides </a:t>
            </a:r>
            <a:r>
              <a:rPr lang="en-US" sz="2400" i="0" dirty="0">
                <a:solidFill>
                  <a:srgbClr val="000000"/>
                </a:solidFill>
              </a:rPr>
              <a:t>a market into different segments based on social class, lifestyle, or personality characteristics.</a:t>
            </a:r>
            <a:endParaRPr lang="en-US" altLang="en-US" sz="2400" i="0" dirty="0">
              <a:solidFill>
                <a:srgbClr val="000000"/>
              </a:solidFill>
            </a:endParaRPr>
          </a:p>
          <a:p>
            <a:pPr marL="457200" indent="-457200" algn="l">
              <a:buFont typeface="Arial"/>
              <a:buChar char="•"/>
            </a:pPr>
            <a:endParaRPr lang="en-US" altLang="en-US" sz="2800" i="0"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97740" y="826602"/>
            <a:ext cx="3126782" cy="512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0187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1016001" y="988824"/>
            <a:ext cx="10507356" cy="554870"/>
          </a:xfrm>
        </p:spPr>
        <p:txBody>
          <a:bodyPr>
            <a:noAutofit/>
          </a:bodyPr>
          <a:lstStyle/>
          <a:p>
            <a:r>
              <a:rPr lang="en-US" sz="3600" dirty="0">
                <a:solidFill>
                  <a:srgbClr val="0078A2"/>
                </a:solidFill>
              </a:rPr>
              <a:t>Market Segmentation</a:t>
            </a:r>
            <a:endParaRPr lang="en-US" sz="3600" b="1" dirty="0">
              <a:solidFill>
                <a:srgbClr val="0078A2"/>
              </a:solidFill>
            </a:endParaRPr>
          </a:p>
        </p:txBody>
      </p:sp>
      <p:sp>
        <p:nvSpPr>
          <p:cNvPr id="3" name="Content Placeholder 2"/>
          <p:cNvSpPr>
            <a:spLocks noGrp="1"/>
          </p:cNvSpPr>
          <p:nvPr>
            <p:ph idx="1"/>
          </p:nvPr>
        </p:nvSpPr>
        <p:spPr>
          <a:xfrm>
            <a:off x="1016001" y="1839554"/>
            <a:ext cx="8889999" cy="541338"/>
          </a:xfrm>
        </p:spPr>
        <p:txBody>
          <a:bodyPr>
            <a:normAutofit/>
          </a:bodyPr>
          <a:lstStyle/>
          <a:p>
            <a:pPr marL="0" indent="0">
              <a:buNone/>
            </a:pPr>
            <a:r>
              <a:rPr lang="en-US" sz="3200" b="1" dirty="0">
                <a:latin typeface="+mj-lt"/>
              </a:rPr>
              <a:t>Segmenting Consumer Markets</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16001" y="2676752"/>
            <a:ext cx="9939866" cy="2623381"/>
          </a:xfrm>
        </p:spPr>
        <p:txBody>
          <a:bodyPr>
            <a:normAutofit/>
          </a:bodyPr>
          <a:lstStyle/>
          <a:p>
            <a:pPr marL="0" indent="0" algn="l"/>
            <a:r>
              <a:rPr lang="en-US" altLang="en-US" sz="2400" b="1" i="0" dirty="0">
                <a:solidFill>
                  <a:srgbClr val="000000"/>
                </a:solidFill>
              </a:rPr>
              <a:t>Behavioral segmentation </a:t>
            </a:r>
            <a:r>
              <a:rPr lang="en-US" altLang="en-US" sz="2400" i="0" dirty="0">
                <a:solidFill>
                  <a:srgbClr val="000000"/>
                </a:solidFill>
              </a:rPr>
              <a:t>divides </a:t>
            </a:r>
            <a:r>
              <a:rPr lang="en-US" sz="2400" i="0" dirty="0">
                <a:solidFill>
                  <a:srgbClr val="000000"/>
                </a:solidFill>
              </a:rPr>
              <a:t>a market into segments based on consumer knowledge, attitudes, uses of a product, or responses to a product.</a:t>
            </a:r>
          </a:p>
          <a:p>
            <a:pPr marL="0" indent="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15690228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48511" y="666749"/>
            <a:ext cx="11935688" cy="534023"/>
          </a:xfrm>
        </p:spPr>
        <p:txBody>
          <a:bodyPr>
            <a:noAutofit/>
          </a:bodyPr>
          <a:lstStyle/>
          <a:p>
            <a:r>
              <a:rPr lang="en-US" sz="3600" dirty="0">
                <a:solidFill>
                  <a:srgbClr val="0078A2"/>
                </a:solidFill>
              </a:rPr>
              <a:t>Market Segmentation</a:t>
            </a:r>
            <a:endParaRPr lang="en-US" sz="3600" b="1" dirty="0">
              <a:solidFill>
                <a:srgbClr val="0078A2"/>
              </a:solidFill>
            </a:endParaRPr>
          </a:p>
        </p:txBody>
      </p:sp>
      <p:sp>
        <p:nvSpPr>
          <p:cNvPr id="3" name="Content Placeholder 1"/>
          <p:cNvSpPr>
            <a:spLocks noGrp="1"/>
          </p:cNvSpPr>
          <p:nvPr>
            <p:ph idx="1"/>
          </p:nvPr>
        </p:nvSpPr>
        <p:spPr>
          <a:xfrm>
            <a:off x="448511" y="1354946"/>
            <a:ext cx="8889999" cy="577371"/>
          </a:xfrm>
        </p:spPr>
        <p:txBody>
          <a:bodyPr>
            <a:normAutofit/>
          </a:bodyPr>
          <a:lstStyle/>
          <a:p>
            <a:pPr marL="0" indent="0">
              <a:buNone/>
            </a:pPr>
            <a:r>
              <a:rPr lang="en-US" sz="3200" b="1" dirty="0"/>
              <a:t>Segmenting Consumer Markets</a:t>
            </a:r>
            <a:endParaRPr lang="en-US" sz="3200" dirty="0"/>
          </a:p>
          <a:p>
            <a:pPr marL="0" indent="0">
              <a:buNone/>
            </a:pPr>
            <a:endParaRPr lang="en-US" b="1" dirty="0"/>
          </a:p>
          <a:p>
            <a:pPr marL="0" indent="0">
              <a:buNone/>
            </a:pPr>
            <a:endParaRPr lang="en-US" dirty="0"/>
          </a:p>
        </p:txBody>
      </p:sp>
      <p:sp>
        <p:nvSpPr>
          <p:cNvPr id="2" name="Content Placeholder 2"/>
          <p:cNvSpPr>
            <a:spLocks noGrp="1"/>
          </p:cNvSpPr>
          <p:nvPr>
            <p:ph type="body" sz="quarter" idx="13"/>
          </p:nvPr>
        </p:nvSpPr>
        <p:spPr>
          <a:xfrm>
            <a:off x="448511" y="2200708"/>
            <a:ext cx="5029199" cy="3588581"/>
          </a:xfrm>
        </p:spPr>
        <p:txBody>
          <a:bodyPr>
            <a:normAutofit/>
          </a:bodyPr>
          <a:lstStyle/>
          <a:p>
            <a:pPr marL="0" indent="0" algn="l"/>
            <a:r>
              <a:rPr lang="en-US" altLang="en-US" sz="2800" b="1" i="0" dirty="0">
                <a:solidFill>
                  <a:srgbClr val="000000"/>
                </a:solidFill>
              </a:rPr>
              <a:t>Behavioral Segmentation </a:t>
            </a:r>
            <a:endParaRPr lang="en-US" sz="2800" i="0" dirty="0">
              <a:solidFill>
                <a:srgbClr val="000000"/>
              </a:solidFill>
            </a:endParaRPr>
          </a:p>
          <a:p>
            <a:pPr marL="914400" lvl="1" indent="-457200">
              <a:buClr>
                <a:srgbClr val="0078A2"/>
              </a:buClr>
              <a:buFont typeface="Arial"/>
              <a:buChar char="•"/>
            </a:pPr>
            <a:r>
              <a:rPr lang="en-US" altLang="en-US" sz="2800" i="0" dirty="0">
                <a:solidFill>
                  <a:srgbClr val="000000"/>
                </a:solidFill>
              </a:rPr>
              <a:t>Occasions</a:t>
            </a:r>
          </a:p>
          <a:p>
            <a:pPr marL="914400" lvl="1" indent="-457200">
              <a:lnSpc>
                <a:spcPct val="80000"/>
              </a:lnSpc>
              <a:buClr>
                <a:srgbClr val="0078A2"/>
              </a:buClr>
              <a:buFont typeface="Arial"/>
              <a:buChar char="•"/>
            </a:pPr>
            <a:r>
              <a:rPr lang="en-US" altLang="en-US" sz="2800" i="0" dirty="0">
                <a:solidFill>
                  <a:srgbClr val="000000"/>
                </a:solidFill>
              </a:rPr>
              <a:t>Benefits sought</a:t>
            </a:r>
          </a:p>
          <a:p>
            <a:pPr marL="914400" lvl="1" indent="-457200">
              <a:lnSpc>
                <a:spcPct val="80000"/>
              </a:lnSpc>
              <a:buClr>
                <a:srgbClr val="0078A2"/>
              </a:buClr>
              <a:buFont typeface="Arial"/>
              <a:buChar char="•"/>
            </a:pPr>
            <a:r>
              <a:rPr lang="en-US" altLang="en-US" sz="2800" i="0" dirty="0">
                <a:solidFill>
                  <a:srgbClr val="000000"/>
                </a:solidFill>
              </a:rPr>
              <a:t>User status</a:t>
            </a:r>
          </a:p>
          <a:p>
            <a:pPr marL="914400" lvl="1" indent="-457200">
              <a:lnSpc>
                <a:spcPct val="80000"/>
              </a:lnSpc>
              <a:buClr>
                <a:srgbClr val="0078A2"/>
              </a:buClr>
              <a:buFont typeface="Arial"/>
              <a:buChar char="•"/>
            </a:pPr>
            <a:r>
              <a:rPr lang="en-US" altLang="en-US" sz="2800" i="0" dirty="0">
                <a:solidFill>
                  <a:srgbClr val="000000"/>
                </a:solidFill>
              </a:rPr>
              <a:t>Usage rate</a:t>
            </a:r>
          </a:p>
          <a:p>
            <a:pPr marL="914400" lvl="1" indent="-457200">
              <a:lnSpc>
                <a:spcPct val="80000"/>
              </a:lnSpc>
              <a:buClr>
                <a:srgbClr val="0078A2"/>
              </a:buClr>
              <a:buFont typeface="Arial"/>
              <a:buChar char="•"/>
            </a:pPr>
            <a:r>
              <a:rPr lang="en-US" altLang="en-US" sz="2800" i="0" dirty="0">
                <a:solidFill>
                  <a:srgbClr val="000000"/>
                </a:solidFill>
              </a:rPr>
              <a:t>Loyalty status</a:t>
            </a:r>
          </a:p>
          <a:p>
            <a:pPr marL="0" indent="0" algn="l"/>
            <a:endParaRPr lang="en-US" altLang="en-US" sz="2800" i="0" dirty="0">
              <a:solidFill>
                <a:srgbClr val="000000"/>
              </a:solidFill>
            </a:endParaRPr>
          </a:p>
        </p:txBody>
      </p:sp>
      <p:pic>
        <p:nvPicPr>
          <p:cNvPr id="3074" name="Picture 1" descr="Photo shows the hands of 3 people with their wrists together. The wrists bear a variety of FitBit band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826" y="2110729"/>
            <a:ext cx="451485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3832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45326" y="343523"/>
            <a:ext cx="9834176" cy="813532"/>
          </a:xfrm>
        </p:spPr>
        <p:txBody>
          <a:bodyPr>
            <a:noAutofit/>
          </a:bodyPr>
          <a:lstStyle/>
          <a:p>
            <a:r>
              <a:rPr lang="en-US" sz="3600" dirty="0">
                <a:solidFill>
                  <a:srgbClr val="007FA3"/>
                </a:solidFill>
              </a:rPr>
              <a:t>Market Segmentation</a:t>
            </a:r>
            <a:endParaRPr lang="en-US" sz="3600" b="1" dirty="0">
              <a:solidFill>
                <a:srgbClr val="007FA3"/>
              </a:solidFill>
            </a:endParaRPr>
          </a:p>
        </p:txBody>
      </p:sp>
      <p:sp>
        <p:nvSpPr>
          <p:cNvPr id="3" name="Content Placeholder 2"/>
          <p:cNvSpPr>
            <a:spLocks noGrp="1"/>
          </p:cNvSpPr>
          <p:nvPr>
            <p:ph idx="1"/>
          </p:nvPr>
        </p:nvSpPr>
        <p:spPr>
          <a:xfrm>
            <a:off x="845326" y="1353353"/>
            <a:ext cx="8889999" cy="726691"/>
          </a:xfrm>
        </p:spPr>
        <p:txBody>
          <a:bodyPr>
            <a:normAutofit/>
          </a:bodyPr>
          <a:lstStyle/>
          <a:p>
            <a:pPr marL="0" indent="0">
              <a:buNone/>
            </a:pPr>
            <a:r>
              <a:rPr lang="en-US" sz="3200" b="1" dirty="0"/>
              <a:t>Segmenting Consumer Markets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45326" y="2080044"/>
            <a:ext cx="6193829" cy="3588581"/>
          </a:xfrm>
        </p:spPr>
        <p:txBody>
          <a:bodyPr>
            <a:normAutofit/>
          </a:bodyPr>
          <a:lstStyle/>
          <a:p>
            <a:pPr marL="0" indent="0" algn="l"/>
            <a:r>
              <a:rPr lang="en-US" altLang="en-US" sz="2400" b="1" i="0" dirty="0">
                <a:solidFill>
                  <a:srgbClr val="000000"/>
                </a:solidFill>
              </a:rPr>
              <a:t>Multiple segmentation </a:t>
            </a:r>
            <a:r>
              <a:rPr lang="en-US" altLang="en-US" sz="2400" i="0" dirty="0">
                <a:solidFill>
                  <a:srgbClr val="000000"/>
                </a:solidFill>
              </a:rPr>
              <a:t>is used to identify smaller, better-defined target groups.</a:t>
            </a:r>
          </a:p>
          <a:p>
            <a:pPr marL="0" indent="0" algn="l"/>
            <a:r>
              <a:rPr lang="en-US" sz="2400" b="1" i="0" dirty="0">
                <a:solidFill>
                  <a:srgbClr val="000000"/>
                </a:solidFill>
              </a:rPr>
              <a:t>Experian’s Mosaic USA </a:t>
            </a:r>
            <a:r>
              <a:rPr lang="en-US" sz="2400" i="0" dirty="0">
                <a:solidFill>
                  <a:srgbClr val="000000"/>
                </a:solidFill>
              </a:rPr>
              <a:t>system classifies U.S. households into one of 71 lifestyle segments and 19 levels of affluence.</a:t>
            </a:r>
            <a:endParaRPr lang="en-US" altLang="en-US" sz="2400" i="0" dirty="0">
              <a:solidFill>
                <a:srgbClr val="000000"/>
              </a:solidFill>
            </a:endParaRPr>
          </a:p>
          <a:p>
            <a:pPr marL="0" indent="0" algn="l"/>
            <a:endParaRPr lang="en-US" altLang="en-US" sz="2800" i="0" dirty="0">
              <a:solidFill>
                <a:srgbClr val="000000"/>
              </a:solidFill>
            </a:endParaRPr>
          </a:p>
        </p:txBody>
      </p:sp>
      <p:pic>
        <p:nvPicPr>
          <p:cNvPr id="4098" name="Picture 2" descr="Photo shows a group of youngsters talking to each other in a coffee shop.&#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6451" y="2276342"/>
            <a:ext cx="4346370" cy="380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7331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595160" y="621641"/>
            <a:ext cx="10714070" cy="618490"/>
          </a:xfrm>
        </p:spPr>
        <p:txBody>
          <a:bodyPr>
            <a:noAutofit/>
          </a:bodyPr>
          <a:lstStyle/>
          <a:p>
            <a:r>
              <a:rPr lang="en-US" sz="3600" dirty="0">
                <a:solidFill>
                  <a:srgbClr val="0078A2"/>
                </a:solidFill>
              </a:rPr>
              <a:t>Market Segmentation</a:t>
            </a:r>
            <a:endParaRPr lang="en-US" sz="3600" b="1" dirty="0">
              <a:solidFill>
                <a:srgbClr val="0078A2"/>
              </a:solidFill>
            </a:endParaRPr>
          </a:p>
        </p:txBody>
      </p:sp>
      <p:sp>
        <p:nvSpPr>
          <p:cNvPr id="3" name="Content Placeholder 2"/>
          <p:cNvSpPr>
            <a:spLocks noGrp="1"/>
          </p:cNvSpPr>
          <p:nvPr>
            <p:ph idx="1"/>
          </p:nvPr>
        </p:nvSpPr>
        <p:spPr>
          <a:xfrm>
            <a:off x="595160" y="1368023"/>
            <a:ext cx="8889999" cy="374513"/>
          </a:xfrm>
        </p:spPr>
        <p:txBody>
          <a:bodyPr>
            <a:normAutofit fontScale="25000" lnSpcReduction="20000"/>
          </a:bodyPr>
          <a:lstStyle/>
          <a:p>
            <a:pPr marL="0" indent="0">
              <a:buNone/>
            </a:pPr>
            <a:r>
              <a:rPr lang="en-US" sz="12000" b="1" dirty="0"/>
              <a:t>Segmenting Business Markets</a:t>
            </a:r>
            <a:endParaRPr lang="en-US" sz="12000" dirty="0"/>
          </a:p>
          <a:p>
            <a:pPr marL="0" indent="0">
              <a:buNone/>
            </a:pPr>
            <a:r>
              <a:rPr lang="en-US" b="1" dirty="0"/>
              <a:t> </a:t>
            </a:r>
          </a:p>
          <a:p>
            <a:pPr marL="0" indent="0">
              <a:buNone/>
            </a:pPr>
            <a:r>
              <a:rPr lang="en-US" dirty="0"/>
              <a:t> </a:t>
            </a:r>
          </a:p>
        </p:txBody>
      </p:sp>
      <p:sp>
        <p:nvSpPr>
          <p:cNvPr id="2" name="Content Placeholder 1"/>
          <p:cNvSpPr>
            <a:spLocks noGrp="1"/>
          </p:cNvSpPr>
          <p:nvPr>
            <p:ph type="body" sz="quarter" idx="13"/>
          </p:nvPr>
        </p:nvSpPr>
        <p:spPr>
          <a:xfrm>
            <a:off x="388127" y="1870428"/>
            <a:ext cx="10413999" cy="3751518"/>
          </a:xfrm>
        </p:spPr>
        <p:txBody>
          <a:bodyPr>
            <a:normAutofit/>
          </a:bodyPr>
          <a:lstStyle/>
          <a:p>
            <a:pPr algn="l"/>
            <a:r>
              <a:rPr lang="en-US" altLang="en-US" sz="2700" i="0" dirty="0">
                <a:solidFill>
                  <a:srgbClr val="000000"/>
                </a:solidFill>
              </a:rPr>
              <a:t>  Consumer and business marketers use many of the same</a:t>
            </a:r>
            <a:br>
              <a:rPr lang="en-US" altLang="en-US" sz="2700" i="0" dirty="0">
                <a:solidFill>
                  <a:srgbClr val="000000"/>
                </a:solidFill>
              </a:rPr>
            </a:br>
            <a:r>
              <a:rPr lang="en-US" altLang="en-US" sz="2700" i="0" dirty="0">
                <a:solidFill>
                  <a:srgbClr val="000000"/>
                </a:solidFill>
              </a:rPr>
              <a:t>variables to segment their markets.</a:t>
            </a:r>
          </a:p>
          <a:p>
            <a:pPr algn="l"/>
            <a:r>
              <a:rPr lang="en-US" altLang="en-US" sz="2700" i="0" dirty="0">
                <a:solidFill>
                  <a:srgbClr val="000000"/>
                </a:solidFill>
              </a:rPr>
              <a:t>  Additional variables include:</a:t>
            </a:r>
          </a:p>
          <a:p>
            <a:pPr marL="914400" lvl="1" indent="-457200">
              <a:buClr>
                <a:srgbClr val="0078A2"/>
              </a:buClr>
              <a:buFont typeface="Arial"/>
              <a:buChar char="•"/>
            </a:pPr>
            <a:r>
              <a:rPr lang="en-US" altLang="en-US" sz="2700" i="0" dirty="0">
                <a:solidFill>
                  <a:srgbClr val="000000"/>
                </a:solidFill>
              </a:rPr>
              <a:t>Customer operating characteristics</a:t>
            </a:r>
          </a:p>
          <a:p>
            <a:pPr marL="914400" lvl="1" indent="-457200">
              <a:buClr>
                <a:srgbClr val="0078A2"/>
              </a:buClr>
              <a:buFont typeface="Arial"/>
              <a:buChar char="•"/>
            </a:pPr>
            <a:r>
              <a:rPr lang="en-US" altLang="en-US" sz="2700" i="0" dirty="0">
                <a:solidFill>
                  <a:srgbClr val="000000"/>
                </a:solidFill>
              </a:rPr>
              <a:t>Purchasing approaches</a:t>
            </a:r>
          </a:p>
          <a:p>
            <a:pPr marL="914400" lvl="1" indent="-457200">
              <a:buClr>
                <a:srgbClr val="0078A2"/>
              </a:buClr>
              <a:buFont typeface="Arial"/>
              <a:buChar char="•"/>
            </a:pPr>
            <a:r>
              <a:rPr lang="en-US" altLang="en-US" sz="2700" i="0" dirty="0">
                <a:solidFill>
                  <a:srgbClr val="000000"/>
                </a:solidFill>
              </a:rPr>
              <a:t>Situational factors</a:t>
            </a:r>
          </a:p>
          <a:p>
            <a:pPr marL="914400" lvl="1" indent="-457200">
              <a:buClr>
                <a:srgbClr val="0078A2"/>
              </a:buClr>
              <a:buFont typeface="Arial"/>
              <a:buChar char="•"/>
            </a:pPr>
            <a:r>
              <a:rPr lang="en-US" altLang="en-US" sz="2700" i="0" dirty="0">
                <a:solidFill>
                  <a:srgbClr val="000000"/>
                </a:solidFill>
              </a:rPr>
              <a:t>Personal characteristics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1433718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2756098" y="207033"/>
            <a:ext cx="6906633" cy="711679"/>
          </a:xfrm>
        </p:spPr>
        <p:txBody>
          <a:bodyPr>
            <a:noAutofit/>
          </a:bodyPr>
          <a:lstStyle/>
          <a:p>
            <a:pPr algn="ctr"/>
            <a:r>
              <a:rPr lang="en-US" b="1" dirty="0">
                <a:solidFill>
                  <a:srgbClr val="0078A2"/>
                </a:solidFill>
              </a:rPr>
              <a:t>Market Segmentation</a:t>
            </a:r>
          </a:p>
        </p:txBody>
      </p:sp>
      <p:sp>
        <p:nvSpPr>
          <p:cNvPr id="36867" name="Content Placeholder 3"/>
          <p:cNvSpPr>
            <a:spLocks noGrp="1" noChangeArrowheads="1"/>
          </p:cNvSpPr>
          <p:nvPr>
            <p:ph type="body" sz="quarter" idx="13"/>
          </p:nvPr>
        </p:nvSpPr>
        <p:spPr>
          <a:xfrm>
            <a:off x="1434215" y="1130152"/>
            <a:ext cx="9550400" cy="381000"/>
          </a:xfrm>
        </p:spPr>
        <p:txBody>
          <a:bodyPr anchor="b">
            <a:noAutofit/>
          </a:bodyPr>
          <a:lstStyle/>
          <a:p>
            <a:r>
              <a:rPr lang="en-US" altLang="en-US" sz="2800" dirty="0">
                <a:solidFill>
                  <a:srgbClr val="000000"/>
                </a:solidFill>
              </a:rPr>
              <a:t>Segmenting International Markets</a:t>
            </a:r>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4217513429"/>
              </p:ext>
            </p:extLst>
          </p:nvPr>
        </p:nvGraphicFramePr>
        <p:xfrm>
          <a:off x="2661432" y="1896532"/>
          <a:ext cx="7142968" cy="4104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6817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641470" y="800100"/>
            <a:ext cx="9799670" cy="662452"/>
          </a:xfrm>
        </p:spPr>
        <p:txBody>
          <a:bodyPr>
            <a:noAutofit/>
          </a:bodyPr>
          <a:lstStyle/>
          <a:p>
            <a:r>
              <a:rPr lang="en-US" sz="3600" dirty="0">
                <a:solidFill>
                  <a:srgbClr val="0078A2"/>
                </a:solidFill>
              </a:rPr>
              <a:t> Market Segmentation</a:t>
            </a:r>
          </a:p>
        </p:txBody>
      </p:sp>
      <p:sp>
        <p:nvSpPr>
          <p:cNvPr id="3" name="Content Placeholder 2"/>
          <p:cNvSpPr>
            <a:spLocks noGrp="1"/>
          </p:cNvSpPr>
          <p:nvPr>
            <p:ph idx="1"/>
          </p:nvPr>
        </p:nvSpPr>
        <p:spPr>
          <a:xfrm>
            <a:off x="774820" y="1710477"/>
            <a:ext cx="6907522" cy="470341"/>
          </a:xfrm>
        </p:spPr>
        <p:txBody>
          <a:bodyPr>
            <a:normAutofit fontScale="92500" lnSpcReduction="10000"/>
          </a:bodyPr>
          <a:lstStyle/>
          <a:p>
            <a:pPr marL="0" indent="0">
              <a:buNone/>
            </a:pPr>
            <a:r>
              <a:rPr lang="en-US" sz="3200" b="1" dirty="0"/>
              <a:t>Segmenting International Markets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74820" y="2428743"/>
            <a:ext cx="10532533" cy="2257557"/>
          </a:xfrm>
        </p:spPr>
        <p:txBody>
          <a:bodyPr>
            <a:normAutofit/>
          </a:bodyPr>
          <a:lstStyle/>
          <a:p>
            <a:pPr marL="0" indent="0" algn="l"/>
            <a:r>
              <a:rPr lang="en-US" altLang="en-US" sz="2400" b="1" i="0" dirty="0" err="1">
                <a:solidFill>
                  <a:srgbClr val="000000"/>
                </a:solidFill>
              </a:rPr>
              <a:t>Intermarket</a:t>
            </a:r>
            <a:r>
              <a:rPr lang="en-US" altLang="en-US" sz="2400" b="1" i="0" dirty="0">
                <a:solidFill>
                  <a:srgbClr val="000000"/>
                </a:solidFill>
              </a:rPr>
              <a:t> segmentation </a:t>
            </a:r>
            <a:r>
              <a:rPr lang="en-US" altLang="en-US" sz="2400" i="0" dirty="0">
                <a:solidFill>
                  <a:srgbClr val="000000"/>
                </a:solidFill>
              </a:rPr>
              <a:t>involves forming </a:t>
            </a:r>
            <a:r>
              <a:rPr lang="en-US" sz="2400" i="0" dirty="0">
                <a:solidFill>
                  <a:srgbClr val="000000"/>
                </a:solidFill>
              </a:rPr>
              <a:t>segments of consumers who have similar needs and buying behaviors even though they are located in different countries.</a:t>
            </a:r>
            <a:endParaRPr lang="en-US" altLang="en-US" sz="2400" i="0" dirty="0">
              <a:solidFill>
                <a:srgbClr val="000000"/>
              </a:solidFill>
            </a:endParaRP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6279188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2656873" y="241541"/>
            <a:ext cx="7401527" cy="681578"/>
          </a:xfrm>
        </p:spPr>
        <p:txBody>
          <a:bodyPr>
            <a:noAutofit/>
          </a:bodyPr>
          <a:lstStyle/>
          <a:p>
            <a:pPr algn="ctr"/>
            <a:r>
              <a:rPr lang="en-US" b="1" dirty="0">
                <a:solidFill>
                  <a:srgbClr val="007FA3"/>
                </a:solidFill>
              </a:rPr>
              <a:t>Market Segmentation</a:t>
            </a:r>
          </a:p>
        </p:txBody>
      </p:sp>
      <p:sp>
        <p:nvSpPr>
          <p:cNvPr id="36867" name="Content Placeholder 3"/>
          <p:cNvSpPr>
            <a:spLocks noGrp="1" noChangeArrowheads="1"/>
          </p:cNvSpPr>
          <p:nvPr>
            <p:ph type="body" sz="quarter" idx="13"/>
          </p:nvPr>
        </p:nvSpPr>
        <p:spPr>
          <a:xfrm>
            <a:off x="1434215" y="1130152"/>
            <a:ext cx="9550400" cy="381000"/>
          </a:xfrm>
        </p:spPr>
        <p:txBody>
          <a:bodyPr anchor="b">
            <a:noAutofit/>
          </a:bodyPr>
          <a:lstStyle/>
          <a:p>
            <a:r>
              <a:rPr lang="en-US" altLang="en-US" sz="2800" dirty="0">
                <a:solidFill>
                  <a:srgbClr val="000000"/>
                </a:solidFill>
              </a:rPr>
              <a:t>Requirements for Effective Segmentation</a:t>
            </a:r>
          </a:p>
        </p:txBody>
      </p:sp>
      <p:graphicFrame>
        <p:nvGraphicFramePr>
          <p:cNvPr id="8" name="Diagram 7"/>
          <p:cNvGraphicFramePr/>
          <p:nvPr>
            <p:extLst>
              <p:ext uri="{D42A27DB-BD31-4B8C-83A1-F6EECF244321}">
                <p14:modId xmlns:p14="http://schemas.microsoft.com/office/powerpoint/2010/main" val="3656739693"/>
              </p:ext>
            </p:extLst>
          </p:nvPr>
        </p:nvGraphicFramePr>
        <p:xfrm>
          <a:off x="2292770" y="2082598"/>
          <a:ext cx="7833290" cy="3112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35424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noChangeArrowheads="1"/>
          </p:cNvSpPr>
          <p:nvPr>
            <p:ph type="title"/>
          </p:nvPr>
        </p:nvSpPr>
        <p:spPr>
          <a:xfrm>
            <a:off x="770462" y="590550"/>
            <a:ext cx="9097438" cy="741684"/>
          </a:xfrm>
        </p:spPr>
        <p:txBody>
          <a:bodyPr>
            <a:noAutofit/>
          </a:bodyPr>
          <a:lstStyle/>
          <a:p>
            <a:r>
              <a:rPr lang="en-US" b="1" dirty="0">
                <a:solidFill>
                  <a:srgbClr val="007FA3"/>
                </a:solidFill>
              </a:rPr>
              <a:t>Learning Objectives</a:t>
            </a:r>
          </a:p>
        </p:txBody>
      </p:sp>
      <p:sp>
        <p:nvSpPr>
          <p:cNvPr id="16385" name="Content Placeholder 3"/>
          <p:cNvSpPr>
            <a:spLocks noGrp="1" noChangeArrowheads="1"/>
          </p:cNvSpPr>
          <p:nvPr>
            <p:ph idx="1"/>
          </p:nvPr>
        </p:nvSpPr>
        <p:spPr>
          <a:xfrm>
            <a:off x="770462" y="1503684"/>
            <a:ext cx="10456985" cy="4102099"/>
          </a:xfrm>
        </p:spPr>
        <p:txBody>
          <a:bodyPr>
            <a:noAutofit/>
          </a:bodyPr>
          <a:lstStyle/>
          <a:p>
            <a:pPr marL="628650" indent="-628650">
              <a:buNone/>
            </a:pPr>
            <a:r>
              <a:rPr lang="en-US" sz="2400" b="1" dirty="0">
                <a:solidFill>
                  <a:srgbClr val="007FA3"/>
                </a:solidFill>
                <a:cs typeface="Arial"/>
              </a:rPr>
              <a:t>7-1</a:t>
            </a:r>
            <a:r>
              <a:rPr lang="en-US" sz="2400" b="1" dirty="0">
                <a:solidFill>
                  <a:srgbClr val="0078A2"/>
                </a:solidFill>
                <a:cs typeface="Arial"/>
              </a:rPr>
              <a:t>  </a:t>
            </a:r>
            <a:r>
              <a:rPr lang="en-US" sz="2400" dirty="0"/>
              <a:t>Define the major steps in designing a customer-driven marketing strategy: market  segmentation, targeting, differentiation, and positioning.</a:t>
            </a:r>
            <a:endParaRPr lang="en-US" sz="2400" b="1" dirty="0">
              <a:solidFill>
                <a:srgbClr val="00B0F0"/>
              </a:solidFill>
              <a:latin typeface="Calibri" panose="020F0502020204030204" pitchFamily="34" charset="0"/>
            </a:endParaRPr>
          </a:p>
          <a:p>
            <a:pPr marL="628650" indent="-628650">
              <a:buNone/>
            </a:pPr>
            <a:r>
              <a:rPr lang="en-US" sz="2400" b="1" dirty="0">
                <a:solidFill>
                  <a:srgbClr val="007FA3"/>
                </a:solidFill>
                <a:cs typeface="Arial"/>
              </a:rPr>
              <a:t>7-2</a:t>
            </a:r>
            <a:r>
              <a:rPr lang="en-US" sz="2400" b="1" dirty="0">
                <a:solidFill>
                  <a:srgbClr val="0078A2"/>
                </a:solidFill>
                <a:cs typeface="Arial"/>
              </a:rPr>
              <a:t>  </a:t>
            </a:r>
            <a:r>
              <a:rPr lang="en-US" sz="2400" dirty="0"/>
              <a:t>List and discuss the major bases for segmenting consumer and business markets.</a:t>
            </a:r>
            <a:endParaRPr lang="en-US" sz="2400" b="1" dirty="0">
              <a:latin typeface="Calibri" panose="020F0502020204030204" pitchFamily="34" charset="0"/>
            </a:endParaRPr>
          </a:p>
          <a:p>
            <a:pPr marL="628650" indent="-628650">
              <a:buNone/>
            </a:pPr>
            <a:r>
              <a:rPr lang="en-US" sz="2400" b="1" dirty="0">
                <a:solidFill>
                  <a:srgbClr val="007FA3"/>
                </a:solidFill>
                <a:cs typeface="Arial"/>
              </a:rPr>
              <a:t>7-3</a:t>
            </a:r>
            <a:r>
              <a:rPr lang="en-US" sz="2400" b="1" dirty="0">
                <a:solidFill>
                  <a:srgbClr val="0078A2"/>
                </a:solidFill>
                <a:cs typeface="Arial"/>
              </a:rPr>
              <a:t> </a:t>
            </a:r>
            <a:r>
              <a:rPr lang="en-US" sz="2400" b="1" dirty="0">
                <a:solidFill>
                  <a:srgbClr val="0078A2"/>
                </a:solidFill>
              </a:rPr>
              <a:t> </a:t>
            </a:r>
            <a:r>
              <a:rPr lang="en-US" sz="2400" dirty="0"/>
              <a:t>Explain how companies identify attractive market segments and choose a market-targeting strategy.</a:t>
            </a:r>
          </a:p>
          <a:p>
            <a:pPr marL="628650" indent="-628650">
              <a:buNone/>
            </a:pPr>
            <a:r>
              <a:rPr lang="en-US" sz="2400" b="1" dirty="0">
                <a:solidFill>
                  <a:srgbClr val="007FA3"/>
                </a:solidFill>
                <a:cs typeface="Arial"/>
              </a:rPr>
              <a:t>7-4</a:t>
            </a:r>
            <a:r>
              <a:rPr lang="en-US" sz="2400" b="1" dirty="0">
                <a:solidFill>
                  <a:srgbClr val="0078A2"/>
                </a:solidFill>
                <a:cs typeface="Arial"/>
              </a:rPr>
              <a:t>  </a:t>
            </a:r>
            <a:r>
              <a:rPr lang="en-US" sz="2400" dirty="0"/>
              <a:t>Discuss how companies differentiate and position their products for maximum competitive advantage.</a:t>
            </a:r>
            <a:endParaRPr lang="en-US" sz="2400" b="1" dirty="0">
              <a:latin typeface="Calibri" panose="020F0502020204030204" pitchFamily="34" charset="0"/>
            </a:endParaRPr>
          </a:p>
          <a:p>
            <a:pPr marL="0" indent="0">
              <a:buNone/>
            </a:pPr>
            <a:r>
              <a:rPr lang="en-US" sz="3200" b="1" dirty="0">
                <a:latin typeface="Calibri" panose="020F0502020204030204" pitchFamily="34" charset="0"/>
              </a:rPr>
              <a:t>	</a:t>
            </a:r>
          </a:p>
        </p:txBody>
      </p:sp>
    </p:spTree>
    <p:extLst>
      <p:ext uri="{BB962C8B-B14F-4D97-AF65-F5344CB8AC3E}">
        <p14:creationId xmlns:p14="http://schemas.microsoft.com/office/powerpoint/2010/main" val="2192517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17831" y="966158"/>
            <a:ext cx="10915930" cy="658296"/>
          </a:xfrm>
        </p:spPr>
        <p:txBody>
          <a:bodyPr>
            <a:noAutofit/>
          </a:bodyPr>
          <a:lstStyle/>
          <a:p>
            <a:r>
              <a:rPr lang="en-US" b="1" dirty="0">
                <a:solidFill>
                  <a:srgbClr val="007FA3"/>
                </a:solidFill>
              </a:rPr>
              <a:t>Learning Objective 3</a:t>
            </a:r>
          </a:p>
        </p:txBody>
      </p:sp>
      <p:sp>
        <p:nvSpPr>
          <p:cNvPr id="16385" name="Content Placeholder 3"/>
          <p:cNvSpPr>
            <a:spLocks noGrp="1" noChangeArrowheads="1"/>
          </p:cNvSpPr>
          <p:nvPr>
            <p:ph idx="1"/>
          </p:nvPr>
        </p:nvSpPr>
        <p:spPr>
          <a:xfrm>
            <a:off x="654747" y="2011803"/>
            <a:ext cx="10879014" cy="1605540"/>
          </a:xfrm>
        </p:spPr>
        <p:txBody>
          <a:bodyPr>
            <a:noAutofit/>
          </a:bodyPr>
          <a:lstStyle/>
          <a:p>
            <a:pPr marL="0" indent="0">
              <a:buNone/>
            </a:pPr>
            <a:r>
              <a:rPr lang="en-US" dirty="0"/>
              <a:t>Explain how companies identify attractive market segments and choose a market-targeting strategy.</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591208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66154" y="793629"/>
            <a:ext cx="9782417" cy="641134"/>
          </a:xfrm>
        </p:spPr>
        <p:txBody>
          <a:bodyPr>
            <a:noAutofit/>
          </a:bodyPr>
          <a:lstStyle/>
          <a:p>
            <a:r>
              <a:rPr lang="en-US" sz="3600" dirty="0">
                <a:solidFill>
                  <a:srgbClr val="007FA3"/>
                </a:solidFill>
              </a:rPr>
              <a:t>Market Targeting</a:t>
            </a:r>
            <a:endParaRPr lang="en-US" sz="3600" b="1" dirty="0">
              <a:solidFill>
                <a:srgbClr val="007FA3"/>
              </a:solidFill>
            </a:endParaRPr>
          </a:p>
        </p:txBody>
      </p:sp>
      <p:sp>
        <p:nvSpPr>
          <p:cNvPr id="3" name="Content Placeholder 2"/>
          <p:cNvSpPr>
            <a:spLocks noGrp="1"/>
          </p:cNvSpPr>
          <p:nvPr>
            <p:ph idx="1"/>
          </p:nvPr>
        </p:nvSpPr>
        <p:spPr>
          <a:xfrm>
            <a:off x="863918" y="1599280"/>
            <a:ext cx="6874933" cy="660842"/>
          </a:xfrm>
        </p:spPr>
        <p:txBody>
          <a:bodyPr>
            <a:normAutofit/>
          </a:bodyPr>
          <a:lstStyle/>
          <a:p>
            <a:pPr marL="0" indent="0">
              <a:buNone/>
            </a:pPr>
            <a:r>
              <a:rPr lang="en-US" sz="3200" b="1" dirty="0"/>
              <a:t>Evaluating Market Segments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63918" y="2424639"/>
            <a:ext cx="10532533" cy="1722719"/>
          </a:xfrm>
        </p:spPr>
        <p:txBody>
          <a:bodyPr>
            <a:normAutofit/>
          </a:bodyPr>
          <a:lstStyle/>
          <a:p>
            <a:pPr marL="293688" indent="-293688" algn="l">
              <a:buClr>
                <a:srgbClr val="0078A2"/>
              </a:buClr>
              <a:buFont typeface="Arial"/>
              <a:buChar char="•"/>
            </a:pPr>
            <a:r>
              <a:rPr lang="en-US" altLang="en-US" sz="2400" i="0" dirty="0">
                <a:solidFill>
                  <a:srgbClr val="000000"/>
                </a:solidFill>
              </a:rPr>
              <a:t>Segment size and growth</a:t>
            </a:r>
          </a:p>
          <a:p>
            <a:pPr marL="293688" indent="-293688" algn="l">
              <a:buClr>
                <a:srgbClr val="0078A2"/>
              </a:buClr>
              <a:buFont typeface="Arial"/>
              <a:buChar char="•"/>
            </a:pPr>
            <a:r>
              <a:rPr lang="en-US" altLang="en-US" sz="2400" i="0" dirty="0">
                <a:solidFill>
                  <a:srgbClr val="000000"/>
                </a:solidFill>
              </a:rPr>
              <a:t>Segment structural attractiveness</a:t>
            </a:r>
          </a:p>
          <a:p>
            <a:pPr marL="293688" indent="-293688" algn="l">
              <a:buClr>
                <a:srgbClr val="0078A2"/>
              </a:buClr>
              <a:buFont typeface="Arial"/>
              <a:buChar char="•"/>
            </a:pPr>
            <a:r>
              <a:rPr lang="en-US" altLang="en-US" sz="2400" i="0" dirty="0">
                <a:solidFill>
                  <a:srgbClr val="000000"/>
                </a:solidFill>
              </a:rPr>
              <a:t>Company objectives and resources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61326784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955234" y="955706"/>
            <a:ext cx="10593299" cy="709438"/>
          </a:xfrm>
        </p:spPr>
        <p:txBody>
          <a:bodyPr>
            <a:noAutofit/>
          </a:bodyPr>
          <a:lstStyle/>
          <a:p>
            <a:r>
              <a:rPr lang="en-US" sz="3600" dirty="0">
                <a:solidFill>
                  <a:srgbClr val="0078A2"/>
                </a:solidFill>
              </a:rPr>
              <a:t>Market Targeting</a:t>
            </a:r>
          </a:p>
        </p:txBody>
      </p:sp>
      <p:sp>
        <p:nvSpPr>
          <p:cNvPr id="3" name="Content Placeholder 2"/>
          <p:cNvSpPr>
            <a:spLocks noGrp="1"/>
          </p:cNvSpPr>
          <p:nvPr>
            <p:ph idx="1"/>
          </p:nvPr>
        </p:nvSpPr>
        <p:spPr>
          <a:xfrm>
            <a:off x="829413" y="1765867"/>
            <a:ext cx="6874933" cy="912957"/>
          </a:xfrm>
        </p:spPr>
        <p:txBody>
          <a:bodyPr>
            <a:normAutofit/>
          </a:bodyPr>
          <a:lstStyle/>
          <a:p>
            <a:pPr marL="0" indent="0" algn="ctr">
              <a:buNone/>
            </a:pPr>
            <a:r>
              <a:rPr lang="en-US" sz="3200" b="1" dirty="0"/>
              <a:t>Selecting Target Market Segments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48463" y="2543402"/>
            <a:ext cx="10532533" cy="1705467"/>
          </a:xfrm>
        </p:spPr>
        <p:txBody>
          <a:bodyPr>
            <a:normAutofit/>
          </a:bodyPr>
          <a:lstStyle/>
          <a:p>
            <a:pPr marL="0" indent="0" algn="l"/>
            <a:r>
              <a:rPr lang="en-US" altLang="en-US" sz="2800" i="0" dirty="0">
                <a:solidFill>
                  <a:srgbClr val="000000"/>
                </a:solidFill>
              </a:rPr>
              <a:t>A</a:t>
            </a:r>
            <a:r>
              <a:rPr lang="en-US" altLang="en-US" sz="2800" b="1" i="0" dirty="0">
                <a:solidFill>
                  <a:srgbClr val="000000"/>
                </a:solidFill>
              </a:rPr>
              <a:t> target market </a:t>
            </a:r>
            <a:r>
              <a:rPr lang="en-US" altLang="en-US" sz="2800" i="0" dirty="0">
                <a:solidFill>
                  <a:srgbClr val="000000"/>
                </a:solidFill>
              </a:rPr>
              <a:t>is a set of buyers who share common needs or characteristics that the company decides to serve.</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3436393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48511" y="590058"/>
            <a:ext cx="10829089" cy="899927"/>
          </a:xfrm>
        </p:spPr>
        <p:txBody>
          <a:bodyPr>
            <a:noAutofit/>
          </a:bodyPr>
          <a:lstStyle/>
          <a:p>
            <a:r>
              <a:rPr lang="en-US" sz="3600" dirty="0">
                <a:solidFill>
                  <a:srgbClr val="0078A2"/>
                </a:solidFill>
              </a:rPr>
              <a:t>Market Targeting</a:t>
            </a:r>
          </a:p>
        </p:txBody>
      </p:sp>
      <p:sp>
        <p:nvSpPr>
          <p:cNvPr id="4" name="Rectangle 2"/>
          <p:cNvSpPr/>
          <p:nvPr/>
        </p:nvSpPr>
        <p:spPr>
          <a:xfrm>
            <a:off x="429461" y="1470935"/>
            <a:ext cx="6314240" cy="461665"/>
          </a:xfrm>
          <a:prstGeom prst="rect">
            <a:avLst/>
          </a:prstGeom>
        </p:spPr>
        <p:txBody>
          <a:bodyPr wrap="square">
            <a:spAutoFit/>
          </a:bodyPr>
          <a:lstStyle/>
          <a:p>
            <a:r>
              <a:rPr lang="en-US" sz="2400" b="1" dirty="0"/>
              <a:t>Figure 7.2  </a:t>
            </a:r>
            <a:r>
              <a:rPr lang="en-US" sz="2400" dirty="0"/>
              <a:t>Market-Targeting Strategies.</a:t>
            </a:r>
          </a:p>
        </p:txBody>
      </p:sp>
      <p:pic>
        <p:nvPicPr>
          <p:cNvPr id="5122" name="Picture 2" descr="Figure 7.2  Market-Targeting Strategies.&#10;In this image, a flowchart explains the Market-Targeting Strategi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11" y="2168187"/>
            <a:ext cx="10901548" cy="288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868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86663" y="863755"/>
            <a:ext cx="10524289" cy="692893"/>
          </a:xfrm>
        </p:spPr>
        <p:txBody>
          <a:bodyPr>
            <a:noAutofit/>
          </a:bodyPr>
          <a:lstStyle/>
          <a:p>
            <a:r>
              <a:rPr lang="en-US" sz="3600" dirty="0">
                <a:solidFill>
                  <a:srgbClr val="0078A2"/>
                </a:solidFill>
              </a:rPr>
              <a:t>Market Targeting</a:t>
            </a:r>
            <a:endParaRPr lang="en-US" sz="3600" b="1" dirty="0">
              <a:solidFill>
                <a:srgbClr val="0078A2"/>
              </a:solidFill>
            </a:endParaRPr>
          </a:p>
        </p:txBody>
      </p:sp>
      <p:sp>
        <p:nvSpPr>
          <p:cNvPr id="3" name="Content Placeholder 2"/>
          <p:cNvSpPr>
            <a:spLocks noGrp="1"/>
          </p:cNvSpPr>
          <p:nvPr>
            <p:ph idx="1"/>
          </p:nvPr>
        </p:nvSpPr>
        <p:spPr>
          <a:xfrm>
            <a:off x="786663" y="1848276"/>
            <a:ext cx="6874933" cy="589927"/>
          </a:xfrm>
        </p:spPr>
        <p:txBody>
          <a:bodyPr>
            <a:normAutofit/>
          </a:bodyPr>
          <a:lstStyle/>
          <a:p>
            <a:pPr marL="0" indent="0" algn="ctr">
              <a:buNone/>
            </a:pPr>
            <a:r>
              <a:rPr lang="en-US" sz="3200" b="1" dirty="0"/>
              <a:t>Selecting Target Market Segments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94907" y="2595266"/>
            <a:ext cx="10532533" cy="2793009"/>
          </a:xfrm>
        </p:spPr>
        <p:txBody>
          <a:bodyPr>
            <a:normAutofit/>
          </a:bodyPr>
          <a:lstStyle/>
          <a:p>
            <a:pPr marL="0" indent="0" algn="l"/>
            <a:r>
              <a:rPr lang="en-US" altLang="en-US" sz="2400" b="1" i="0" dirty="0">
                <a:solidFill>
                  <a:srgbClr val="000000"/>
                </a:solidFill>
              </a:rPr>
              <a:t>Undifferentiated</a:t>
            </a:r>
            <a:r>
              <a:rPr lang="en-US" altLang="en-US" sz="2400" i="0" dirty="0">
                <a:solidFill>
                  <a:srgbClr val="000000"/>
                </a:solidFill>
              </a:rPr>
              <a:t> </a:t>
            </a:r>
            <a:r>
              <a:rPr lang="en-US" altLang="en-US" sz="2400" b="1" i="0" dirty="0">
                <a:solidFill>
                  <a:srgbClr val="000000"/>
                </a:solidFill>
              </a:rPr>
              <a:t>marketing</a:t>
            </a:r>
            <a:r>
              <a:rPr lang="en-US" altLang="en-US" sz="2400" i="0" dirty="0">
                <a:solidFill>
                  <a:srgbClr val="000000"/>
                </a:solidFill>
              </a:rPr>
              <a:t> targets the whole market with one offer.</a:t>
            </a:r>
          </a:p>
          <a:p>
            <a:pPr marL="293688" lvl="1" indent="-293688">
              <a:buClr>
                <a:srgbClr val="0078A2"/>
              </a:buClr>
            </a:pPr>
            <a:r>
              <a:rPr lang="en-US" altLang="en-US" dirty="0">
                <a:solidFill>
                  <a:srgbClr val="000000"/>
                </a:solidFill>
              </a:rPr>
              <a:t>Mass marketing</a:t>
            </a:r>
          </a:p>
          <a:p>
            <a:pPr marL="293688" lvl="1" indent="-293688">
              <a:buClr>
                <a:srgbClr val="0078A2"/>
              </a:buClr>
            </a:pPr>
            <a:r>
              <a:rPr lang="en-US" altLang="en-US" dirty="0">
                <a:solidFill>
                  <a:srgbClr val="000000"/>
                </a:solidFill>
              </a:rPr>
              <a:t>Focuses on common needs rather than what’s different</a:t>
            </a:r>
          </a:p>
          <a:p>
            <a:pPr algn="l"/>
            <a:endParaRPr lang="en-US" altLang="en-US" sz="2800" i="0" dirty="0">
              <a:solidFill>
                <a:srgbClr val="000000"/>
              </a:solidFill>
            </a:endParaRPr>
          </a:p>
        </p:txBody>
      </p:sp>
    </p:spTree>
    <p:extLst>
      <p:ext uri="{BB962C8B-B14F-4D97-AF65-F5344CB8AC3E}">
        <p14:creationId xmlns:p14="http://schemas.microsoft.com/office/powerpoint/2010/main" val="28178311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95009" y="727838"/>
            <a:ext cx="8764500" cy="554870"/>
          </a:xfrm>
        </p:spPr>
        <p:txBody>
          <a:bodyPr>
            <a:noAutofit/>
          </a:bodyPr>
          <a:lstStyle/>
          <a:p>
            <a:r>
              <a:rPr lang="en-US" sz="3600" dirty="0">
                <a:solidFill>
                  <a:srgbClr val="0078A2"/>
                </a:solidFill>
              </a:rPr>
              <a:t>Market Targeting</a:t>
            </a:r>
            <a:endParaRPr lang="en-US" sz="3600" b="1" dirty="0">
              <a:solidFill>
                <a:srgbClr val="0078A2"/>
              </a:solidFill>
            </a:endParaRPr>
          </a:p>
        </p:txBody>
      </p:sp>
      <p:sp>
        <p:nvSpPr>
          <p:cNvPr id="3" name="Content Placeholder 2"/>
          <p:cNvSpPr>
            <a:spLocks noGrp="1"/>
          </p:cNvSpPr>
          <p:nvPr>
            <p:ph idx="1"/>
          </p:nvPr>
        </p:nvSpPr>
        <p:spPr>
          <a:xfrm>
            <a:off x="895009" y="1461752"/>
            <a:ext cx="6874933" cy="591336"/>
          </a:xfrm>
        </p:spPr>
        <p:txBody>
          <a:bodyPr>
            <a:normAutofit/>
          </a:bodyPr>
          <a:lstStyle/>
          <a:p>
            <a:pPr marL="0" indent="0" algn="ctr">
              <a:buNone/>
            </a:pPr>
            <a:r>
              <a:rPr lang="en-US" sz="3200" b="1" dirty="0"/>
              <a:t>Selecting Target Market Segments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95009" y="2277708"/>
            <a:ext cx="6213157" cy="3249915"/>
          </a:xfrm>
        </p:spPr>
        <p:txBody>
          <a:bodyPr>
            <a:normAutofit/>
          </a:bodyPr>
          <a:lstStyle/>
          <a:p>
            <a:pPr marL="0" indent="0" algn="l"/>
            <a:r>
              <a:rPr lang="en-US" altLang="en-US" sz="2400" b="1" i="0" dirty="0">
                <a:solidFill>
                  <a:srgbClr val="000000"/>
                </a:solidFill>
              </a:rPr>
              <a:t>Differentiated marketing </a:t>
            </a:r>
            <a:r>
              <a:rPr lang="en-US" altLang="en-US" sz="2400" i="0" dirty="0">
                <a:solidFill>
                  <a:srgbClr val="000000"/>
                </a:solidFill>
              </a:rPr>
              <a:t>targets several different market segments and designs separate offers for each.</a:t>
            </a:r>
          </a:p>
          <a:p>
            <a:pPr marL="223838" lvl="1" indent="-223838">
              <a:buClr>
                <a:srgbClr val="0078A2"/>
              </a:buClr>
              <a:buFont typeface="Arial"/>
              <a:buChar char="•"/>
            </a:pPr>
            <a:r>
              <a:rPr lang="en-US" altLang="en-US" i="0" dirty="0">
                <a:solidFill>
                  <a:srgbClr val="000000"/>
                </a:solidFill>
              </a:rPr>
              <a:t>Goal is to achieve higher sales and stronger position</a:t>
            </a:r>
          </a:p>
          <a:p>
            <a:pPr marL="223838" lvl="1" indent="-223838">
              <a:buClr>
                <a:srgbClr val="0078A2"/>
              </a:buClr>
              <a:buFont typeface="Arial"/>
              <a:buChar char="•"/>
            </a:pPr>
            <a:r>
              <a:rPr lang="en-US" altLang="en-US" i="0" dirty="0">
                <a:solidFill>
                  <a:srgbClr val="000000"/>
                </a:solidFill>
              </a:rPr>
              <a:t>More expensive than undifferentiated marketing</a:t>
            </a:r>
          </a:p>
          <a:p>
            <a:pPr algn="l"/>
            <a:endParaRPr lang="en-US" altLang="en-US" sz="2800" i="0" dirty="0">
              <a:solidFill>
                <a:srgbClr val="000000"/>
              </a:solidFill>
            </a:endParaRPr>
          </a:p>
        </p:txBody>
      </p:sp>
      <p:pic>
        <p:nvPicPr>
          <p:cNvPr id="6146" name="Picture 2" descr="Photo shows containers of Tide Colorguard on a store shelf.&#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13"/>
          <a:stretch/>
        </p:blipFill>
        <p:spPr bwMode="auto">
          <a:xfrm>
            <a:off x="7507791" y="2374708"/>
            <a:ext cx="4147397" cy="383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31335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1045501" y="513159"/>
            <a:ext cx="10783081" cy="614353"/>
          </a:xfrm>
        </p:spPr>
        <p:txBody>
          <a:bodyPr>
            <a:noAutofit/>
          </a:bodyPr>
          <a:lstStyle/>
          <a:p>
            <a:r>
              <a:rPr lang="en-US" sz="3600" dirty="0">
                <a:solidFill>
                  <a:srgbClr val="007FA3"/>
                </a:solidFill>
              </a:rPr>
              <a:t>Market Targeting</a:t>
            </a:r>
            <a:endParaRPr lang="en-US" sz="3600" b="1" dirty="0">
              <a:solidFill>
                <a:srgbClr val="007FA3"/>
              </a:solidFill>
            </a:endParaRPr>
          </a:p>
        </p:txBody>
      </p:sp>
      <p:sp>
        <p:nvSpPr>
          <p:cNvPr id="3" name="Content Placeholder 2"/>
          <p:cNvSpPr>
            <a:spLocks noGrp="1"/>
          </p:cNvSpPr>
          <p:nvPr>
            <p:ph idx="1"/>
          </p:nvPr>
        </p:nvSpPr>
        <p:spPr>
          <a:xfrm>
            <a:off x="1045501" y="1299607"/>
            <a:ext cx="8889999" cy="585550"/>
          </a:xfrm>
        </p:spPr>
        <p:txBody>
          <a:bodyPr>
            <a:normAutofit/>
          </a:bodyPr>
          <a:lstStyle/>
          <a:p>
            <a:pPr marL="0" indent="0">
              <a:buNone/>
            </a:pPr>
            <a:r>
              <a:rPr lang="en-US" sz="3200" b="1" dirty="0">
                <a:latin typeface="+mj-lt"/>
              </a:rPr>
              <a:t>Selecting Target Markets</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45501" y="2057252"/>
            <a:ext cx="6460199" cy="3204862"/>
          </a:xfrm>
        </p:spPr>
        <p:txBody>
          <a:bodyPr>
            <a:normAutofit/>
          </a:bodyPr>
          <a:lstStyle/>
          <a:p>
            <a:pPr marL="0" indent="0" algn="l">
              <a:defRPr/>
            </a:pPr>
            <a:r>
              <a:rPr lang="en-US" sz="2600" b="1" i="0" dirty="0">
                <a:solidFill>
                  <a:srgbClr val="000000"/>
                </a:solidFill>
              </a:rPr>
              <a:t>Concentrated marketing </a:t>
            </a:r>
            <a:r>
              <a:rPr lang="en-US" sz="2600" i="0" dirty="0">
                <a:solidFill>
                  <a:srgbClr val="000000"/>
                </a:solidFill>
              </a:rPr>
              <a:t>targets a large of a smaller market.</a:t>
            </a:r>
          </a:p>
          <a:p>
            <a:pPr marL="285750" lvl="1" indent="-285750">
              <a:buClr>
                <a:srgbClr val="0078A2"/>
              </a:buClr>
              <a:buFont typeface="Arial"/>
              <a:buChar char="•"/>
              <a:defRPr/>
            </a:pPr>
            <a:r>
              <a:rPr lang="en-US" sz="2600" i="0" dirty="0">
                <a:solidFill>
                  <a:srgbClr val="000000"/>
                </a:solidFill>
              </a:rPr>
              <a:t>Limited company resources</a:t>
            </a:r>
          </a:p>
          <a:p>
            <a:pPr marL="285750" lvl="1" indent="-285750">
              <a:buClr>
                <a:srgbClr val="0078A2"/>
              </a:buClr>
              <a:buFont typeface="Arial"/>
              <a:buChar char="•"/>
              <a:defRPr/>
            </a:pPr>
            <a:r>
              <a:rPr lang="en-US" sz="2600" i="0" dirty="0">
                <a:solidFill>
                  <a:srgbClr val="000000"/>
                </a:solidFill>
              </a:rPr>
              <a:t>Knowledge of the market</a:t>
            </a:r>
          </a:p>
          <a:p>
            <a:pPr marL="285750" lvl="1" indent="-285750">
              <a:buClr>
                <a:srgbClr val="0078A2"/>
              </a:buClr>
              <a:buFont typeface="Arial"/>
              <a:buChar char="•"/>
              <a:defRPr/>
            </a:pPr>
            <a:r>
              <a:rPr lang="en-US" sz="2600" i="0" dirty="0">
                <a:solidFill>
                  <a:srgbClr val="000000"/>
                </a:solidFill>
              </a:rPr>
              <a:t>More effective and efficient</a:t>
            </a:r>
          </a:p>
          <a:p>
            <a:pPr marL="225425" indent="-225425" algn="l"/>
            <a:endParaRPr lang="en-US" altLang="en-US" sz="3200" i="0" dirty="0">
              <a:solidFill>
                <a:srgbClr val="000000"/>
              </a:solidFill>
            </a:endParaRPr>
          </a:p>
          <a:p>
            <a:pPr marL="457200" indent="-457200" algn="l">
              <a:buFont typeface="Arial"/>
              <a:buChar char="•"/>
            </a:pPr>
            <a:endParaRPr lang="en-US" altLang="en-US" sz="2800" i="0" dirty="0">
              <a:solidFill>
                <a:srgbClr val="000000"/>
              </a:solidFill>
            </a:endParaRPr>
          </a:p>
        </p:txBody>
      </p:sp>
      <p:pic>
        <p:nvPicPr>
          <p:cNvPr id="7170" name="Picture 2" descr="Photo shows the socks and shoes worn by a group of people. All of them seem to be standing in a circl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0551" y="2171552"/>
            <a:ext cx="3620065" cy="368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251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1016000" y="335890"/>
            <a:ext cx="9954946" cy="829669"/>
          </a:xfrm>
        </p:spPr>
        <p:txBody>
          <a:bodyPr>
            <a:noAutofit/>
          </a:bodyPr>
          <a:lstStyle/>
          <a:p>
            <a:r>
              <a:rPr lang="en-US" sz="3600" dirty="0">
                <a:solidFill>
                  <a:srgbClr val="007FA3"/>
                </a:solidFill>
              </a:rPr>
              <a:t>Market Targeting</a:t>
            </a:r>
            <a:endParaRPr lang="en-US" sz="3600" b="1" dirty="0">
              <a:solidFill>
                <a:srgbClr val="007FA3"/>
              </a:solidFill>
            </a:endParaRPr>
          </a:p>
        </p:txBody>
      </p:sp>
      <p:sp>
        <p:nvSpPr>
          <p:cNvPr id="3" name="Content Placeholder 2"/>
          <p:cNvSpPr>
            <a:spLocks noGrp="1"/>
          </p:cNvSpPr>
          <p:nvPr>
            <p:ph idx="1"/>
          </p:nvPr>
        </p:nvSpPr>
        <p:spPr>
          <a:xfrm>
            <a:off x="881172" y="1320345"/>
            <a:ext cx="6874933" cy="600810"/>
          </a:xfrm>
        </p:spPr>
        <p:txBody>
          <a:bodyPr>
            <a:normAutofit/>
          </a:bodyPr>
          <a:lstStyle/>
          <a:p>
            <a:pPr marL="0" indent="0" algn="ctr">
              <a:buNone/>
            </a:pPr>
            <a:r>
              <a:rPr lang="en-US" sz="3200" b="1" dirty="0"/>
              <a:t>Selecting Target Market Segments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81172" y="2262685"/>
            <a:ext cx="10872678" cy="3109416"/>
          </a:xfrm>
        </p:spPr>
        <p:txBody>
          <a:bodyPr>
            <a:normAutofit/>
          </a:bodyPr>
          <a:lstStyle/>
          <a:p>
            <a:pPr marL="0" indent="0" algn="l"/>
            <a:r>
              <a:rPr lang="en-US" altLang="en-US" sz="2400" b="1" i="0" dirty="0">
                <a:solidFill>
                  <a:srgbClr val="000000"/>
                </a:solidFill>
              </a:rPr>
              <a:t>Micromarketing</a:t>
            </a:r>
            <a:r>
              <a:rPr lang="en-US" altLang="en-US" sz="2400" i="0" dirty="0">
                <a:solidFill>
                  <a:srgbClr val="000000"/>
                </a:solidFill>
              </a:rPr>
              <a:t> is the practice of tailoring products and marketing programs to suit the tastes of specific individuals and locations.</a:t>
            </a:r>
          </a:p>
          <a:p>
            <a:pPr marL="344488" lvl="1" indent="-344488">
              <a:buClr>
                <a:srgbClr val="0078A2"/>
              </a:buClr>
            </a:pPr>
            <a:r>
              <a:rPr lang="en-US" altLang="en-US" dirty="0">
                <a:solidFill>
                  <a:srgbClr val="000000"/>
                </a:solidFill>
              </a:rPr>
              <a:t>Local marketing</a:t>
            </a:r>
          </a:p>
          <a:p>
            <a:pPr marL="344488" lvl="1" indent="-344488">
              <a:buClr>
                <a:srgbClr val="0078A2"/>
              </a:buClr>
            </a:pPr>
            <a:r>
              <a:rPr lang="en-US" altLang="en-US" dirty="0">
                <a:solidFill>
                  <a:srgbClr val="000000"/>
                </a:solidFill>
              </a:rPr>
              <a:t>Individual marketing</a:t>
            </a:r>
          </a:p>
          <a:p>
            <a:pPr algn="l"/>
            <a:endParaRPr lang="en-US" altLang="en-US" sz="2800" i="0" dirty="0">
              <a:solidFill>
                <a:srgbClr val="000000"/>
              </a:solidFill>
            </a:endParaRPr>
          </a:p>
        </p:txBody>
      </p:sp>
    </p:spTree>
    <p:extLst>
      <p:ext uri="{BB962C8B-B14F-4D97-AF65-F5344CB8AC3E}">
        <p14:creationId xmlns:p14="http://schemas.microsoft.com/office/powerpoint/2010/main" val="17555513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586716" y="897842"/>
            <a:ext cx="10737650" cy="723277"/>
          </a:xfrm>
        </p:spPr>
        <p:txBody>
          <a:bodyPr>
            <a:noAutofit/>
          </a:bodyPr>
          <a:lstStyle/>
          <a:p>
            <a:r>
              <a:rPr lang="en-US" sz="3600" dirty="0">
                <a:solidFill>
                  <a:srgbClr val="0078A2"/>
                </a:solidFill>
              </a:rPr>
              <a:t>  </a:t>
            </a:r>
            <a:r>
              <a:rPr lang="en-US" sz="3600" dirty="0">
                <a:solidFill>
                  <a:srgbClr val="007FA3"/>
                </a:solidFill>
              </a:rPr>
              <a:t>Market Targeting</a:t>
            </a:r>
            <a:endParaRPr lang="en-US" sz="3600" b="1" dirty="0">
              <a:solidFill>
                <a:srgbClr val="007FA3"/>
              </a:solidFill>
            </a:endParaRPr>
          </a:p>
        </p:txBody>
      </p:sp>
      <p:sp>
        <p:nvSpPr>
          <p:cNvPr id="3" name="Content Placeholder 2"/>
          <p:cNvSpPr>
            <a:spLocks noGrp="1"/>
          </p:cNvSpPr>
          <p:nvPr>
            <p:ph idx="1"/>
          </p:nvPr>
        </p:nvSpPr>
        <p:spPr>
          <a:xfrm>
            <a:off x="787400" y="1772486"/>
            <a:ext cx="6874933" cy="475627"/>
          </a:xfrm>
        </p:spPr>
        <p:txBody>
          <a:bodyPr>
            <a:normAutofit fontScale="92500" lnSpcReduction="10000"/>
          </a:bodyPr>
          <a:lstStyle/>
          <a:p>
            <a:pPr marL="0" indent="0">
              <a:buNone/>
            </a:pPr>
            <a:r>
              <a:rPr lang="en-US" sz="3200" b="1" dirty="0"/>
              <a:t>Selecting Target Market Segments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10883" y="2399480"/>
            <a:ext cx="10532533" cy="3353620"/>
          </a:xfrm>
        </p:spPr>
        <p:txBody>
          <a:bodyPr>
            <a:normAutofit/>
          </a:bodyPr>
          <a:lstStyle/>
          <a:p>
            <a:pPr marL="0" indent="0" algn="l"/>
            <a:r>
              <a:rPr lang="en-US" altLang="en-US" sz="2400" b="1" i="0" dirty="0">
                <a:solidFill>
                  <a:srgbClr val="000000"/>
                </a:solidFill>
              </a:rPr>
              <a:t>Local marketing </a:t>
            </a:r>
            <a:r>
              <a:rPr lang="en-US" altLang="en-US" sz="2400" i="0" dirty="0">
                <a:solidFill>
                  <a:srgbClr val="000000"/>
                </a:solidFill>
              </a:rPr>
              <a:t>involves tailoring brands and promotion to the needs and wants of local customer segments.</a:t>
            </a:r>
          </a:p>
          <a:p>
            <a:pPr marL="228600" lvl="1">
              <a:buClr>
                <a:srgbClr val="0078A2"/>
              </a:buClr>
            </a:pPr>
            <a:r>
              <a:rPr lang="en-US" altLang="en-US" dirty="0">
                <a:solidFill>
                  <a:srgbClr val="000000"/>
                </a:solidFill>
              </a:rPr>
              <a:t>Cities</a:t>
            </a:r>
          </a:p>
          <a:p>
            <a:pPr marL="228600" lvl="1">
              <a:buClr>
                <a:srgbClr val="0078A2"/>
              </a:buClr>
            </a:pPr>
            <a:r>
              <a:rPr lang="en-US" altLang="en-US" dirty="0">
                <a:solidFill>
                  <a:srgbClr val="000000"/>
                </a:solidFill>
              </a:rPr>
              <a:t>Neighborhoods</a:t>
            </a:r>
          </a:p>
          <a:p>
            <a:pPr marL="228600" lvl="1">
              <a:buClr>
                <a:srgbClr val="0078A2"/>
              </a:buClr>
            </a:pPr>
            <a:r>
              <a:rPr lang="en-US" altLang="en-US" dirty="0">
                <a:solidFill>
                  <a:srgbClr val="000000"/>
                </a:solidFill>
              </a:rPr>
              <a:t>Stores</a:t>
            </a:r>
          </a:p>
          <a:p>
            <a:pPr algn="l"/>
            <a:endParaRPr lang="en-US" altLang="en-US" sz="2800" i="0" dirty="0">
              <a:solidFill>
                <a:srgbClr val="000000"/>
              </a:solidFill>
            </a:endParaRPr>
          </a:p>
        </p:txBody>
      </p:sp>
    </p:spTree>
    <p:extLst>
      <p:ext uri="{BB962C8B-B14F-4D97-AF65-F5344CB8AC3E}">
        <p14:creationId xmlns:p14="http://schemas.microsoft.com/office/powerpoint/2010/main" val="25872598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773115" y="888940"/>
            <a:ext cx="10558795" cy="483079"/>
          </a:xfrm>
        </p:spPr>
        <p:txBody>
          <a:bodyPr>
            <a:noAutofit/>
          </a:bodyPr>
          <a:lstStyle/>
          <a:p>
            <a:r>
              <a:rPr lang="en-US" sz="3600" dirty="0">
                <a:solidFill>
                  <a:srgbClr val="0078A2"/>
                </a:solidFill>
              </a:rPr>
              <a:t>Market Targeting</a:t>
            </a:r>
            <a:endParaRPr lang="en-US" sz="3600" b="1" dirty="0">
              <a:solidFill>
                <a:srgbClr val="0078A2"/>
              </a:solidFill>
            </a:endParaRPr>
          </a:p>
        </p:txBody>
      </p:sp>
      <p:sp>
        <p:nvSpPr>
          <p:cNvPr id="3" name="Content Placeholder 2"/>
          <p:cNvSpPr>
            <a:spLocks noGrp="1"/>
          </p:cNvSpPr>
          <p:nvPr>
            <p:ph idx="1"/>
          </p:nvPr>
        </p:nvSpPr>
        <p:spPr>
          <a:xfrm>
            <a:off x="773115" y="1560706"/>
            <a:ext cx="8889999" cy="726691"/>
          </a:xfrm>
        </p:spPr>
        <p:txBody>
          <a:bodyPr>
            <a:normAutofit/>
          </a:bodyPr>
          <a:lstStyle/>
          <a:p>
            <a:pPr marL="0" indent="0">
              <a:buNone/>
            </a:pPr>
            <a:r>
              <a:rPr lang="en-US" sz="3200" b="1" dirty="0"/>
              <a:t>Selecting Target Markets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73115" y="2380654"/>
            <a:ext cx="5994398" cy="3639381"/>
          </a:xfrm>
        </p:spPr>
        <p:txBody>
          <a:bodyPr>
            <a:normAutofit/>
          </a:bodyPr>
          <a:lstStyle/>
          <a:p>
            <a:pPr marL="0" indent="0" algn="l"/>
            <a:r>
              <a:rPr lang="en-US" altLang="en-US" sz="2400" b="1" i="0" dirty="0">
                <a:solidFill>
                  <a:srgbClr val="000000"/>
                </a:solidFill>
              </a:rPr>
              <a:t>Individual marketing </a:t>
            </a:r>
            <a:r>
              <a:rPr lang="en-US" altLang="en-US" sz="2400" i="0" dirty="0">
                <a:solidFill>
                  <a:srgbClr val="000000"/>
                </a:solidFill>
              </a:rPr>
              <a:t>involves tailoring products and marketing programs to the needs and preferences of individual customers.</a:t>
            </a:r>
          </a:p>
          <a:p>
            <a:pPr algn="l"/>
            <a:r>
              <a:rPr lang="en-US" altLang="en-US" sz="2400" i="0" dirty="0">
                <a:solidFill>
                  <a:srgbClr val="000000"/>
                </a:solidFill>
              </a:rPr>
              <a:t>Also known as:</a:t>
            </a:r>
          </a:p>
          <a:p>
            <a:pPr marL="228600" lvl="1">
              <a:buClr>
                <a:srgbClr val="0078A2"/>
              </a:buClr>
            </a:pPr>
            <a:r>
              <a:rPr lang="en-US" altLang="en-US" dirty="0">
                <a:solidFill>
                  <a:srgbClr val="000000"/>
                </a:solidFill>
              </a:rPr>
              <a:t>One-to-one marketing</a:t>
            </a:r>
          </a:p>
          <a:p>
            <a:pPr marL="228600" lvl="1">
              <a:buClr>
                <a:srgbClr val="0078A2"/>
              </a:buClr>
            </a:pPr>
            <a:r>
              <a:rPr lang="en-US" altLang="en-US" dirty="0">
                <a:solidFill>
                  <a:srgbClr val="000000"/>
                </a:solidFill>
              </a:rPr>
              <a:t>Mass customization</a:t>
            </a:r>
          </a:p>
          <a:p>
            <a:pPr marL="225425" indent="-225425" algn="l"/>
            <a:endParaRPr lang="en-US" altLang="en-US" sz="3200" i="0" dirty="0">
              <a:solidFill>
                <a:srgbClr val="000000"/>
              </a:solidFill>
            </a:endParaRPr>
          </a:p>
          <a:p>
            <a:pPr marL="457200" indent="-457200" algn="l">
              <a:buFont typeface="Arial"/>
              <a:buChar char="•"/>
            </a:pPr>
            <a:endParaRPr lang="en-US" altLang="en-US" sz="2800" i="0" dirty="0">
              <a:solidFill>
                <a:srgbClr val="000000"/>
              </a:solidFill>
            </a:endParaRPr>
          </a:p>
        </p:txBody>
      </p:sp>
      <p:pic>
        <p:nvPicPr>
          <p:cNvPr id="8194" name="Picture 2" descr="Photo shows a customized Rolls Royce parked near a sidewal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513" y="1560706"/>
            <a:ext cx="460057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6989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54747" y="951234"/>
            <a:ext cx="10915930" cy="706116"/>
          </a:xfrm>
        </p:spPr>
        <p:txBody>
          <a:bodyPr>
            <a:noAutofit/>
          </a:bodyPr>
          <a:lstStyle/>
          <a:p>
            <a:r>
              <a:rPr lang="en-US" sz="4000" b="1" dirty="0">
                <a:solidFill>
                  <a:srgbClr val="007FA3"/>
                </a:solidFill>
                <a:latin typeface="Calibri" panose="020F0502020204030204" pitchFamily="34" charset="0"/>
              </a:rPr>
              <a:t>Learning Objective 1</a:t>
            </a:r>
          </a:p>
        </p:txBody>
      </p:sp>
      <p:sp>
        <p:nvSpPr>
          <p:cNvPr id="16385" name="Content Placeholder 3"/>
          <p:cNvSpPr>
            <a:spLocks noGrp="1" noChangeArrowheads="1"/>
          </p:cNvSpPr>
          <p:nvPr>
            <p:ph idx="1"/>
          </p:nvPr>
        </p:nvSpPr>
        <p:spPr>
          <a:xfrm>
            <a:off x="691663" y="2052060"/>
            <a:ext cx="10879014" cy="1774417"/>
          </a:xfrm>
        </p:spPr>
        <p:txBody>
          <a:bodyPr>
            <a:noAutofit/>
          </a:bodyPr>
          <a:lstStyle/>
          <a:p>
            <a:pPr marL="0" indent="0">
              <a:buNone/>
            </a:pPr>
            <a:r>
              <a:rPr lang="en-US" sz="2400" dirty="0"/>
              <a:t>Define the major steps in designing a customer-driven marketing strategy: market  segmentation, targeting, differentiation, and positioning.</a:t>
            </a:r>
            <a:endParaRPr lang="en-US" sz="2400" b="1" dirty="0">
              <a:solidFill>
                <a:srgbClr val="00B0F0"/>
              </a:solidFill>
            </a:endParaRPr>
          </a:p>
          <a:p>
            <a:pPr marL="0" indent="0">
              <a:buNone/>
            </a:pPr>
            <a:endParaRPr lang="en-US" sz="4000" dirty="0"/>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164825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10461" y="536601"/>
            <a:ext cx="10185621" cy="595223"/>
          </a:xfrm>
        </p:spPr>
        <p:txBody>
          <a:bodyPr>
            <a:noAutofit/>
          </a:bodyPr>
          <a:lstStyle/>
          <a:p>
            <a:r>
              <a:rPr lang="en-US" sz="3600" dirty="0">
                <a:solidFill>
                  <a:srgbClr val="007FA3"/>
                </a:solidFill>
              </a:rPr>
              <a:t>Market Targeting</a:t>
            </a:r>
            <a:endParaRPr lang="en-US" sz="3600" b="1" dirty="0">
              <a:solidFill>
                <a:srgbClr val="007FA3"/>
              </a:solidFill>
            </a:endParaRPr>
          </a:p>
        </p:txBody>
      </p:sp>
      <p:sp>
        <p:nvSpPr>
          <p:cNvPr id="3" name="Content Placeholder 2"/>
          <p:cNvSpPr>
            <a:spLocks noGrp="1"/>
          </p:cNvSpPr>
          <p:nvPr>
            <p:ph idx="1"/>
          </p:nvPr>
        </p:nvSpPr>
        <p:spPr>
          <a:xfrm>
            <a:off x="810461" y="1439556"/>
            <a:ext cx="8889999" cy="439342"/>
          </a:xfrm>
        </p:spPr>
        <p:txBody>
          <a:bodyPr>
            <a:normAutofit fontScale="92500" lnSpcReduction="20000"/>
          </a:bodyPr>
          <a:lstStyle/>
          <a:p>
            <a:pPr marL="0" indent="0">
              <a:buNone/>
            </a:pPr>
            <a:r>
              <a:rPr lang="en-US" sz="3200" b="1" dirty="0"/>
              <a:t>Selecting Target Market Segments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10461" y="1899139"/>
            <a:ext cx="10481731" cy="3639381"/>
          </a:xfrm>
        </p:spPr>
        <p:txBody>
          <a:bodyPr>
            <a:normAutofit/>
          </a:bodyPr>
          <a:lstStyle/>
          <a:p>
            <a:pPr algn="l"/>
            <a:r>
              <a:rPr lang="en-US" altLang="en-US" sz="2400" i="0" dirty="0">
                <a:solidFill>
                  <a:srgbClr val="000000"/>
                </a:solidFill>
              </a:rPr>
              <a:t>Choosing a targeting strategy depends on</a:t>
            </a:r>
          </a:p>
          <a:p>
            <a:pPr marL="285750" lvl="1" indent="-285750">
              <a:buClr>
                <a:srgbClr val="0078A2"/>
              </a:buClr>
            </a:pPr>
            <a:r>
              <a:rPr lang="en-US" altLang="en-US" dirty="0">
                <a:solidFill>
                  <a:srgbClr val="000000"/>
                </a:solidFill>
              </a:rPr>
              <a:t>Company resources</a:t>
            </a:r>
          </a:p>
          <a:p>
            <a:pPr marL="285750" lvl="1" indent="-285750">
              <a:buClr>
                <a:srgbClr val="0078A2"/>
              </a:buClr>
            </a:pPr>
            <a:r>
              <a:rPr lang="en-US" altLang="en-US" dirty="0">
                <a:solidFill>
                  <a:srgbClr val="000000"/>
                </a:solidFill>
              </a:rPr>
              <a:t>Product variability</a:t>
            </a:r>
          </a:p>
          <a:p>
            <a:pPr marL="285750" lvl="1" indent="-285750">
              <a:buClr>
                <a:srgbClr val="0078A2"/>
              </a:buClr>
            </a:pPr>
            <a:r>
              <a:rPr lang="en-US" altLang="en-US" dirty="0">
                <a:solidFill>
                  <a:srgbClr val="000000"/>
                </a:solidFill>
              </a:rPr>
              <a:t>Product life-cycle stage</a:t>
            </a:r>
          </a:p>
          <a:p>
            <a:pPr marL="285750" lvl="1" indent="-285750">
              <a:buClr>
                <a:srgbClr val="0078A2"/>
              </a:buClr>
            </a:pPr>
            <a:r>
              <a:rPr lang="en-US" altLang="en-US" dirty="0">
                <a:solidFill>
                  <a:srgbClr val="000000"/>
                </a:solidFill>
              </a:rPr>
              <a:t>Market variability</a:t>
            </a:r>
          </a:p>
          <a:p>
            <a:pPr marL="285750" lvl="1" indent="-285750">
              <a:buClr>
                <a:srgbClr val="0078A2"/>
              </a:buClr>
            </a:pPr>
            <a:r>
              <a:rPr lang="en-US" altLang="en-US" dirty="0">
                <a:solidFill>
                  <a:srgbClr val="000000"/>
                </a:solidFill>
              </a:rPr>
              <a:t>Competitor’s marketing strategies</a:t>
            </a:r>
          </a:p>
          <a:p>
            <a:pPr marL="225425" indent="-225425" algn="l"/>
            <a:endParaRPr lang="en-US" altLang="en-US" sz="32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40825421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03812" y="762000"/>
            <a:ext cx="10915930" cy="553580"/>
          </a:xfrm>
        </p:spPr>
        <p:txBody>
          <a:bodyPr>
            <a:noAutofit/>
          </a:bodyPr>
          <a:lstStyle/>
          <a:p>
            <a:r>
              <a:rPr lang="en-US" b="1" dirty="0">
                <a:solidFill>
                  <a:srgbClr val="007FA3"/>
                </a:solidFill>
              </a:rPr>
              <a:t>Learning Objective 4</a:t>
            </a:r>
          </a:p>
        </p:txBody>
      </p:sp>
      <p:sp>
        <p:nvSpPr>
          <p:cNvPr id="16385" name="Content Placeholder 3"/>
          <p:cNvSpPr>
            <a:spLocks noGrp="1" noChangeArrowheads="1"/>
          </p:cNvSpPr>
          <p:nvPr>
            <p:ph idx="1"/>
          </p:nvPr>
        </p:nvSpPr>
        <p:spPr>
          <a:xfrm>
            <a:off x="903812" y="1734680"/>
            <a:ext cx="10879014" cy="1766566"/>
          </a:xfrm>
        </p:spPr>
        <p:txBody>
          <a:bodyPr>
            <a:noAutofit/>
          </a:bodyPr>
          <a:lstStyle/>
          <a:p>
            <a:pPr marL="0" indent="0">
              <a:buNone/>
            </a:pPr>
            <a:r>
              <a:rPr lang="en-US" sz="2400" dirty="0"/>
              <a:t>Discuss how companies differentiate and position their products for maximum competitive advantage.</a:t>
            </a:r>
            <a:r>
              <a:rPr lang="en-US" b="1" dirty="0"/>
              <a:t>	</a:t>
            </a:r>
            <a:endParaRPr lang="en-US" b="1" dirty="0">
              <a:solidFill>
                <a:srgbClr val="0070C0"/>
              </a:solidFill>
            </a:endParaRPr>
          </a:p>
        </p:txBody>
      </p:sp>
    </p:spTree>
    <p:extLst>
      <p:ext uri="{BB962C8B-B14F-4D97-AF65-F5344CB8AC3E}">
        <p14:creationId xmlns:p14="http://schemas.microsoft.com/office/powerpoint/2010/main" val="9490124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10461" y="857250"/>
            <a:ext cx="9705139" cy="679234"/>
          </a:xfrm>
        </p:spPr>
        <p:txBody>
          <a:bodyPr>
            <a:noAutofit/>
          </a:bodyPr>
          <a:lstStyle/>
          <a:p>
            <a:r>
              <a:rPr lang="en-US" sz="3600" dirty="0">
                <a:solidFill>
                  <a:srgbClr val="007FA3"/>
                </a:solidFill>
              </a:rPr>
              <a:t>Differentiation and Positioning</a:t>
            </a:r>
            <a:endParaRPr lang="en-US" sz="3600" b="1" dirty="0">
              <a:solidFill>
                <a:srgbClr val="007FA3"/>
              </a:solidFill>
            </a:endParaRPr>
          </a:p>
        </p:txBody>
      </p:sp>
      <p:sp>
        <p:nvSpPr>
          <p:cNvPr id="2" name="Content Placeholder 1"/>
          <p:cNvSpPr>
            <a:spLocks noGrp="1"/>
          </p:cNvSpPr>
          <p:nvPr>
            <p:ph type="body" sz="quarter" idx="13"/>
          </p:nvPr>
        </p:nvSpPr>
        <p:spPr>
          <a:xfrm>
            <a:off x="810461" y="1762352"/>
            <a:ext cx="5147731" cy="2454047"/>
          </a:xfrm>
        </p:spPr>
        <p:txBody>
          <a:bodyPr>
            <a:normAutofit/>
          </a:bodyPr>
          <a:lstStyle/>
          <a:p>
            <a:pPr marL="0" indent="0" algn="l">
              <a:lnSpc>
                <a:spcPct val="100000"/>
              </a:lnSpc>
              <a:defRPr/>
            </a:pPr>
            <a:r>
              <a:rPr lang="en-US" sz="2400" b="1" i="0" dirty="0">
                <a:solidFill>
                  <a:srgbClr val="000000"/>
                </a:solidFill>
              </a:rPr>
              <a:t>Product position </a:t>
            </a:r>
            <a:r>
              <a:rPr lang="en-US" sz="2400" i="0" dirty="0">
                <a:solidFill>
                  <a:srgbClr val="000000"/>
                </a:solidFill>
              </a:rPr>
              <a:t>is the way the product is defined by consumers on important attributes.</a:t>
            </a:r>
            <a:endParaRPr lang="en-US" altLang="en-US" sz="2400" i="0" dirty="0">
              <a:solidFill>
                <a:srgbClr val="000000"/>
              </a:solidFill>
            </a:endParaRPr>
          </a:p>
          <a:p>
            <a:pPr marL="457200" indent="-457200" algn="l">
              <a:buFont typeface="Arial"/>
              <a:buChar char="•"/>
            </a:pPr>
            <a:endParaRPr lang="en-US" altLang="en-US" sz="2800" i="0" dirty="0">
              <a:solidFill>
                <a:srgbClr val="000000"/>
              </a:solidFill>
            </a:endParaRPr>
          </a:p>
        </p:txBody>
      </p:sp>
      <p:pic>
        <p:nvPicPr>
          <p:cNvPr id="9218" name="Picture 2" descr="IKEA advertisement shows the photo of a living room. On the couch, a man and woman are seated casually, watching the television. On the center of the photo is the logo of IKEA with the text &quot;The Life Improvement Store.&quot;&#10;"/>
          <p:cNvPicPr>
            <a:picLocks noChangeAspect="1" noChangeArrowheads="1"/>
          </p:cNvPicPr>
          <p:nvPr/>
        </p:nvPicPr>
        <p:blipFill rotWithShape="1">
          <a:blip r:embed="rId3">
            <a:extLst>
              <a:ext uri="{28A0092B-C50C-407E-A947-70E740481C1C}">
                <a14:useLocalDpi xmlns:a14="http://schemas.microsoft.com/office/drawing/2010/main" val="0"/>
              </a:ext>
            </a:extLst>
          </a:blip>
          <a:srcRect l="2024" t="2986" r="2059"/>
          <a:stretch/>
        </p:blipFill>
        <p:spPr bwMode="auto">
          <a:xfrm>
            <a:off x="6375783" y="1762352"/>
            <a:ext cx="5250159" cy="381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2382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571263" y="498799"/>
            <a:ext cx="9420108" cy="829669"/>
          </a:xfrm>
        </p:spPr>
        <p:txBody>
          <a:bodyPr>
            <a:noAutofit/>
          </a:bodyPr>
          <a:lstStyle/>
          <a:p>
            <a:r>
              <a:rPr lang="en-US" sz="3600" dirty="0">
                <a:solidFill>
                  <a:srgbClr val="007FA3"/>
                </a:solidFill>
              </a:rPr>
              <a:t>Differentiation and Positioning</a:t>
            </a:r>
            <a:endParaRPr lang="en-US" sz="3600" b="1" dirty="0">
              <a:solidFill>
                <a:srgbClr val="007FA3"/>
              </a:solidFill>
            </a:endParaRPr>
          </a:p>
        </p:txBody>
      </p:sp>
      <p:sp>
        <p:nvSpPr>
          <p:cNvPr id="2" name="Content Placeholder 1"/>
          <p:cNvSpPr>
            <a:spLocks noGrp="1"/>
          </p:cNvSpPr>
          <p:nvPr>
            <p:ph type="body" sz="quarter" idx="13"/>
          </p:nvPr>
        </p:nvSpPr>
        <p:spPr>
          <a:xfrm>
            <a:off x="571263" y="1698171"/>
            <a:ext cx="4966896" cy="2454047"/>
          </a:xfrm>
        </p:spPr>
        <p:txBody>
          <a:bodyPr>
            <a:normAutofit/>
          </a:bodyPr>
          <a:lstStyle/>
          <a:p>
            <a:pPr marL="0" indent="0" algn="l"/>
            <a:r>
              <a:rPr lang="en-US" altLang="en-US" sz="2400" b="1" i="0" dirty="0">
                <a:solidFill>
                  <a:srgbClr val="000000"/>
                </a:solidFill>
              </a:rPr>
              <a:t>Positioning maps </a:t>
            </a:r>
            <a:r>
              <a:rPr lang="en-US" altLang="en-US" sz="2400" i="0" dirty="0">
                <a:solidFill>
                  <a:srgbClr val="000000"/>
                </a:solidFill>
              </a:rPr>
              <a:t>show consumer perceptions of marketer’s brands versus competing products on important buying dimensions.</a:t>
            </a:r>
          </a:p>
          <a:p>
            <a:pPr marL="0" indent="0" algn="l"/>
            <a:endParaRPr lang="en-US" altLang="en-US" sz="2800" i="0" dirty="0">
              <a:solidFill>
                <a:srgbClr val="000000"/>
              </a:solidFill>
            </a:endParaRPr>
          </a:p>
        </p:txBody>
      </p:sp>
      <p:pic>
        <p:nvPicPr>
          <p:cNvPr id="10243" name="Picture 3" descr="Figure 7.3: Positioning map: Large luxry SUVs. Bubble chart shows the Positioning Map of Large Luxury SUV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035" y="1698171"/>
            <a:ext cx="5967014" cy="418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127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797881" y="732909"/>
            <a:ext cx="10300002" cy="707365"/>
          </a:xfrm>
        </p:spPr>
        <p:txBody>
          <a:bodyPr>
            <a:noAutofit/>
          </a:bodyPr>
          <a:lstStyle/>
          <a:p>
            <a:r>
              <a:rPr lang="en-US" sz="3600" dirty="0">
                <a:solidFill>
                  <a:srgbClr val="0078A2"/>
                </a:solidFill>
              </a:rPr>
              <a:t>Differentiation and Positioning</a:t>
            </a:r>
            <a:endParaRPr lang="en-US" sz="3600" b="1" dirty="0">
              <a:solidFill>
                <a:srgbClr val="0078A2"/>
              </a:solidFill>
            </a:endParaRPr>
          </a:p>
        </p:txBody>
      </p:sp>
      <p:sp>
        <p:nvSpPr>
          <p:cNvPr id="3" name="Content Placeholder 2"/>
          <p:cNvSpPr>
            <a:spLocks noGrp="1"/>
          </p:cNvSpPr>
          <p:nvPr>
            <p:ph idx="1"/>
          </p:nvPr>
        </p:nvSpPr>
        <p:spPr>
          <a:xfrm>
            <a:off x="797881" y="1732183"/>
            <a:ext cx="8889999" cy="583817"/>
          </a:xfrm>
        </p:spPr>
        <p:txBody>
          <a:bodyPr>
            <a:normAutofit fontScale="85000" lnSpcReduction="10000"/>
          </a:bodyPr>
          <a:lstStyle/>
          <a:p>
            <a:pPr marL="0" indent="0">
              <a:buNone/>
            </a:pPr>
            <a:r>
              <a:rPr lang="en-US" sz="3200" b="1" dirty="0">
                <a:latin typeface="+mj-lt"/>
              </a:rPr>
              <a:t>Choosing a Differentiation and Positioning Strategy</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97881" y="2316000"/>
            <a:ext cx="10481731" cy="2589515"/>
          </a:xfrm>
        </p:spPr>
        <p:txBody>
          <a:bodyPr>
            <a:normAutofit/>
          </a:bodyPr>
          <a:lstStyle/>
          <a:p>
            <a:pPr marL="293688" indent="-293688" algn="l">
              <a:buClr>
                <a:srgbClr val="0078A2"/>
              </a:buClr>
              <a:buFont typeface="Arial"/>
              <a:buChar char="•"/>
            </a:pPr>
            <a:r>
              <a:rPr lang="en-US" altLang="en-US" sz="2400" i="0" dirty="0">
                <a:solidFill>
                  <a:srgbClr val="000000"/>
                </a:solidFill>
              </a:rPr>
              <a:t>Identifying a set of possible competitive advantages to build a position</a:t>
            </a:r>
          </a:p>
          <a:p>
            <a:pPr marL="293688" indent="-293688" algn="l">
              <a:buClr>
                <a:srgbClr val="0078A2"/>
              </a:buClr>
              <a:buFont typeface="Arial"/>
              <a:buChar char="•"/>
            </a:pPr>
            <a:r>
              <a:rPr lang="en-US" altLang="en-US" sz="2400" i="0" dirty="0">
                <a:solidFill>
                  <a:srgbClr val="000000"/>
                </a:solidFill>
              </a:rPr>
              <a:t>Choosing the right competitive advantages</a:t>
            </a:r>
          </a:p>
          <a:p>
            <a:pPr marL="293688" indent="-293688" algn="l">
              <a:buClr>
                <a:srgbClr val="0078A2"/>
              </a:buClr>
              <a:buFont typeface="Arial"/>
              <a:buChar char="•"/>
            </a:pPr>
            <a:r>
              <a:rPr lang="en-US" altLang="en-US" sz="2400" i="0" dirty="0">
                <a:solidFill>
                  <a:srgbClr val="000000"/>
                </a:solidFill>
              </a:rPr>
              <a:t>Selecting an overall positioning strategy</a:t>
            </a:r>
          </a:p>
          <a:p>
            <a:pPr marL="293688" indent="-293688" algn="l">
              <a:buClr>
                <a:srgbClr val="0078A2"/>
              </a:buClr>
              <a:buFont typeface="Arial"/>
              <a:buChar char="•"/>
            </a:pPr>
            <a:r>
              <a:rPr lang="en-US" altLang="en-US" sz="2400" i="0" dirty="0">
                <a:solidFill>
                  <a:srgbClr val="000000"/>
                </a:solidFill>
              </a:rPr>
              <a:t>Communicating and delivering the chosen position to the market </a:t>
            </a:r>
          </a:p>
          <a:p>
            <a:pPr marL="225425" indent="-225425" algn="l"/>
            <a:endParaRPr lang="en-US" altLang="en-US" sz="32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259444557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84145" y="936988"/>
            <a:ext cx="10507036" cy="692893"/>
          </a:xfrm>
        </p:spPr>
        <p:txBody>
          <a:bodyPr>
            <a:noAutofit/>
          </a:bodyPr>
          <a:lstStyle/>
          <a:p>
            <a:r>
              <a:rPr lang="en-US" sz="3600" dirty="0">
                <a:solidFill>
                  <a:srgbClr val="0078A2"/>
                </a:solidFill>
              </a:rPr>
              <a:t>Differentiation and Positioning</a:t>
            </a:r>
            <a:endParaRPr lang="en-US" sz="3600" b="1" dirty="0">
              <a:solidFill>
                <a:srgbClr val="0078A2"/>
              </a:solidFill>
            </a:endParaRPr>
          </a:p>
        </p:txBody>
      </p:sp>
      <p:sp>
        <p:nvSpPr>
          <p:cNvPr id="3" name="Content Placeholder 2"/>
          <p:cNvSpPr>
            <a:spLocks noGrp="1"/>
          </p:cNvSpPr>
          <p:nvPr>
            <p:ph idx="1"/>
          </p:nvPr>
        </p:nvSpPr>
        <p:spPr>
          <a:xfrm>
            <a:off x="884145" y="1871024"/>
            <a:ext cx="8889999" cy="479400"/>
          </a:xfrm>
        </p:spPr>
        <p:txBody>
          <a:bodyPr>
            <a:normAutofit fontScale="85000" lnSpcReduction="10000"/>
          </a:bodyPr>
          <a:lstStyle/>
          <a:p>
            <a:pPr marL="0" indent="0">
              <a:buNone/>
            </a:pPr>
            <a:r>
              <a:rPr lang="en-US" sz="3200" b="1" dirty="0">
                <a:latin typeface="+mj-lt"/>
              </a:rPr>
              <a:t>Choosing a Differentiation and Positioning Strategy</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84145" y="2591567"/>
            <a:ext cx="10812555" cy="1492682"/>
          </a:xfrm>
        </p:spPr>
        <p:txBody>
          <a:bodyPr>
            <a:normAutofit/>
          </a:bodyPr>
          <a:lstStyle/>
          <a:p>
            <a:pPr marL="0" indent="0" algn="l"/>
            <a:r>
              <a:rPr lang="en-US" altLang="en-US" sz="2400" b="1" i="0" dirty="0">
                <a:solidFill>
                  <a:srgbClr val="000000"/>
                </a:solidFill>
              </a:rPr>
              <a:t>Competitive advantage </a:t>
            </a:r>
            <a:r>
              <a:rPr lang="en-US" altLang="en-US" sz="2400" i="0" dirty="0">
                <a:solidFill>
                  <a:srgbClr val="000000"/>
                </a:solidFill>
              </a:rPr>
              <a:t>is an advantage over competitors gained by offering consumers greater value, either through lower prices or by providing more benefits that justify higher prices.</a:t>
            </a:r>
          </a:p>
          <a:p>
            <a:pPr marL="0" indent="0" algn="l"/>
            <a:endParaRPr lang="en-US" altLang="en-US" sz="32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343332074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52609" y="469379"/>
            <a:ext cx="10175776" cy="609600"/>
          </a:xfrm>
        </p:spPr>
        <p:txBody>
          <a:bodyPr>
            <a:noAutofit/>
          </a:bodyPr>
          <a:lstStyle/>
          <a:p>
            <a:r>
              <a:rPr lang="en-US" sz="3600" dirty="0">
                <a:solidFill>
                  <a:srgbClr val="0078A2"/>
                </a:solidFill>
              </a:rPr>
              <a:t>Differentiation and Positioning</a:t>
            </a:r>
            <a:endParaRPr lang="en-US" sz="3600" b="1" dirty="0">
              <a:solidFill>
                <a:srgbClr val="0078A2"/>
              </a:solidFill>
            </a:endParaRPr>
          </a:p>
        </p:txBody>
      </p:sp>
      <p:sp>
        <p:nvSpPr>
          <p:cNvPr id="3" name="Content Placeholder 2"/>
          <p:cNvSpPr>
            <a:spLocks noGrp="1"/>
          </p:cNvSpPr>
          <p:nvPr>
            <p:ph idx="1"/>
          </p:nvPr>
        </p:nvSpPr>
        <p:spPr>
          <a:xfrm>
            <a:off x="541965" y="1227331"/>
            <a:ext cx="10397064" cy="487170"/>
          </a:xfrm>
        </p:spPr>
        <p:txBody>
          <a:bodyPr>
            <a:normAutofit fontScale="85000" lnSpcReduction="10000"/>
          </a:bodyPr>
          <a:lstStyle/>
          <a:p>
            <a:pPr marL="0" indent="0" algn="ctr">
              <a:buNone/>
            </a:pPr>
            <a:r>
              <a:rPr lang="en-US" sz="3800" b="1" dirty="0"/>
              <a:t>Choosing a Differentiation and Positioning Strategy</a:t>
            </a:r>
            <a:endParaRPr lang="en-US" sz="38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652610" y="1885950"/>
            <a:ext cx="6403799" cy="1044099"/>
          </a:xfrm>
        </p:spPr>
        <p:txBody>
          <a:bodyPr>
            <a:normAutofit/>
          </a:bodyPr>
          <a:lstStyle/>
          <a:p>
            <a:pPr marL="0" indent="0" algn="l"/>
            <a:r>
              <a:rPr lang="en-US" altLang="en-US" sz="2400" i="0" dirty="0">
                <a:solidFill>
                  <a:srgbClr val="000000"/>
                </a:solidFill>
              </a:rPr>
              <a:t>Identifying a set of possible competitive advantages to differentiate along the lines of:</a:t>
            </a:r>
          </a:p>
          <a:p>
            <a:pPr marL="0" indent="0" algn="l"/>
            <a:endParaRPr lang="en-US" altLang="en-US" sz="2800" i="0" dirty="0">
              <a:solidFill>
                <a:srgbClr val="000000"/>
              </a:solidFill>
            </a:endParaRPr>
          </a:p>
        </p:txBody>
      </p:sp>
      <p:graphicFrame>
        <p:nvGraphicFramePr>
          <p:cNvPr id="6" name="Diagram 5" descr="Bose headphones" title="Bose headphones"/>
          <p:cNvGraphicFramePr/>
          <p:nvPr>
            <p:extLst>
              <p:ext uri="{D42A27DB-BD31-4B8C-83A1-F6EECF244321}">
                <p14:modId xmlns:p14="http://schemas.microsoft.com/office/powerpoint/2010/main" val="4247045698"/>
              </p:ext>
            </p:extLst>
          </p:nvPr>
        </p:nvGraphicFramePr>
        <p:xfrm>
          <a:off x="652609" y="3146471"/>
          <a:ext cx="3399060" cy="201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Jimmy John's advertisement shows a sub sandwich on a table with the Jimmy John's logo above it. Large-sized text above it reads &quot;FREAKY FAST! FREAKY GOOD!&quot;&#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6409" y="1885950"/>
            <a:ext cx="4164042" cy="419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849310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448511" y="343523"/>
            <a:ext cx="11935688" cy="760658"/>
          </a:xfrm>
        </p:spPr>
        <p:txBody>
          <a:bodyPr>
            <a:noAutofit/>
          </a:bodyPr>
          <a:lstStyle/>
          <a:p>
            <a:r>
              <a:rPr lang="en-US" sz="3600" dirty="0">
                <a:solidFill>
                  <a:srgbClr val="0078A2"/>
                </a:solidFill>
              </a:rPr>
              <a:t>Differentiation and Positioning</a:t>
            </a:r>
            <a:endParaRPr lang="en-US" sz="3600" b="1" dirty="0">
              <a:solidFill>
                <a:srgbClr val="0078A2"/>
              </a:solidFill>
            </a:endParaRPr>
          </a:p>
        </p:txBody>
      </p:sp>
      <p:sp>
        <p:nvSpPr>
          <p:cNvPr id="3" name="Content Placeholder 2"/>
          <p:cNvSpPr>
            <a:spLocks noGrp="1"/>
          </p:cNvSpPr>
          <p:nvPr>
            <p:ph idx="1"/>
          </p:nvPr>
        </p:nvSpPr>
        <p:spPr>
          <a:xfrm>
            <a:off x="448511" y="1296963"/>
            <a:ext cx="9644395" cy="428319"/>
          </a:xfrm>
        </p:spPr>
        <p:txBody>
          <a:bodyPr>
            <a:normAutofit fontScale="77500" lnSpcReduction="20000"/>
          </a:bodyPr>
          <a:lstStyle/>
          <a:p>
            <a:pPr marL="0" indent="0">
              <a:buNone/>
            </a:pPr>
            <a:r>
              <a:rPr lang="en-US" sz="3800" b="1" dirty="0"/>
              <a:t>Choosing a Differentiation and Positioning Strategy</a:t>
            </a:r>
            <a:endParaRPr lang="en-US" sz="38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448511" y="1763915"/>
            <a:ext cx="10903851" cy="478953"/>
          </a:xfrm>
        </p:spPr>
        <p:txBody>
          <a:bodyPr>
            <a:normAutofit/>
          </a:bodyPr>
          <a:lstStyle/>
          <a:p>
            <a:pPr algn="l"/>
            <a:r>
              <a:rPr lang="en-US" altLang="en-US" sz="2400" i="0" dirty="0">
                <a:solidFill>
                  <a:srgbClr val="000000"/>
                </a:solidFill>
              </a:rPr>
              <a:t>A competitive advantage should be: </a:t>
            </a:r>
          </a:p>
        </p:txBody>
      </p:sp>
      <p:graphicFrame>
        <p:nvGraphicFramePr>
          <p:cNvPr id="7" name="Diagram 6"/>
          <p:cNvGraphicFramePr/>
          <p:nvPr>
            <p:extLst>
              <p:ext uri="{D42A27DB-BD31-4B8C-83A1-F6EECF244321}">
                <p14:modId xmlns:p14="http://schemas.microsoft.com/office/powerpoint/2010/main" val="349789257"/>
              </p:ext>
            </p:extLst>
          </p:nvPr>
        </p:nvGraphicFramePr>
        <p:xfrm>
          <a:off x="2931583" y="2531533"/>
          <a:ext cx="5503334" cy="3484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9327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00911" y="574736"/>
            <a:ext cx="7457239" cy="487566"/>
          </a:xfrm>
        </p:spPr>
        <p:txBody>
          <a:bodyPr>
            <a:noAutofit/>
          </a:bodyPr>
          <a:lstStyle/>
          <a:p>
            <a:r>
              <a:rPr lang="en-US" sz="3600" dirty="0">
                <a:solidFill>
                  <a:srgbClr val="0078A2"/>
                </a:solidFill>
              </a:rPr>
              <a:t>Differentiation and Positioning</a:t>
            </a:r>
            <a:endParaRPr lang="en-US" sz="3600" b="1" dirty="0">
              <a:solidFill>
                <a:srgbClr val="0078A2"/>
              </a:solidFill>
            </a:endParaRPr>
          </a:p>
        </p:txBody>
      </p:sp>
      <p:sp>
        <p:nvSpPr>
          <p:cNvPr id="3" name="Content Placeholder 2"/>
          <p:cNvSpPr>
            <a:spLocks noGrp="1"/>
          </p:cNvSpPr>
          <p:nvPr>
            <p:ph idx="1"/>
          </p:nvPr>
        </p:nvSpPr>
        <p:spPr>
          <a:xfrm>
            <a:off x="600911" y="1366560"/>
            <a:ext cx="10047817" cy="726691"/>
          </a:xfrm>
        </p:spPr>
        <p:txBody>
          <a:bodyPr>
            <a:normAutofit fontScale="77500" lnSpcReduction="20000"/>
          </a:bodyPr>
          <a:lstStyle/>
          <a:p>
            <a:pPr marL="0" indent="0">
              <a:buNone/>
            </a:pPr>
            <a:r>
              <a:rPr lang="en-US" sz="3800" b="1" dirty="0"/>
              <a:t>Choosing a Differentiation and Positioning Strategy</a:t>
            </a:r>
            <a:endParaRPr lang="en-US" sz="38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448510" y="2440783"/>
            <a:ext cx="6238040" cy="2093117"/>
          </a:xfrm>
        </p:spPr>
        <p:txBody>
          <a:bodyPr>
            <a:normAutofit/>
          </a:bodyPr>
          <a:lstStyle/>
          <a:p>
            <a:pPr marL="0" indent="0" algn="l"/>
            <a:r>
              <a:rPr lang="en-US" altLang="en-US" sz="2400" b="1" i="0" dirty="0">
                <a:solidFill>
                  <a:srgbClr val="000000"/>
                </a:solidFill>
              </a:rPr>
              <a:t>Value proposition </a:t>
            </a:r>
            <a:r>
              <a:rPr lang="en-US" altLang="en-US" sz="2400" i="0" dirty="0">
                <a:solidFill>
                  <a:srgbClr val="000000"/>
                </a:solidFill>
              </a:rPr>
              <a:t>is the full mix of benefits upon which a brand is positioned.</a:t>
            </a:r>
          </a:p>
          <a:p>
            <a:pPr marL="225425" indent="-225425" algn="l"/>
            <a:endParaRPr lang="en-US" altLang="en-US" sz="3200" i="0" dirty="0">
              <a:solidFill>
                <a:srgbClr val="000000"/>
              </a:solidFill>
            </a:endParaRPr>
          </a:p>
          <a:p>
            <a:pPr marL="457200" indent="-457200" algn="l">
              <a:buFont typeface="Arial"/>
              <a:buChar char="•"/>
            </a:pPr>
            <a:endParaRPr lang="en-US" altLang="en-US" sz="2800" i="0" dirty="0">
              <a:solidFill>
                <a:srgbClr val="000000"/>
              </a:solidFill>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6" y="2380397"/>
            <a:ext cx="4355497" cy="74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descr="Figure 7.4: Possible value proposition. In this image, a 3-by-3 matrix shows the Possible Value Propositions.&#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223"/>
          <a:stretch/>
        </p:blipFill>
        <p:spPr bwMode="auto">
          <a:xfrm>
            <a:off x="7000875" y="3124201"/>
            <a:ext cx="4355498" cy="293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085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25198" y="957354"/>
            <a:ext cx="10067088" cy="692893"/>
          </a:xfrm>
        </p:spPr>
        <p:txBody>
          <a:bodyPr>
            <a:noAutofit/>
          </a:bodyPr>
          <a:lstStyle/>
          <a:p>
            <a:r>
              <a:rPr lang="en-US" sz="3600" dirty="0">
                <a:solidFill>
                  <a:srgbClr val="0078A2"/>
                </a:solidFill>
              </a:rPr>
              <a:t>Differentiation and Positioning</a:t>
            </a:r>
            <a:endParaRPr lang="en-US" sz="3600" b="1" dirty="0">
              <a:solidFill>
                <a:srgbClr val="0078A2"/>
              </a:solidFill>
            </a:endParaRPr>
          </a:p>
        </p:txBody>
      </p:sp>
      <p:sp>
        <p:nvSpPr>
          <p:cNvPr id="3" name="Content Placeholder 2"/>
          <p:cNvSpPr>
            <a:spLocks noGrp="1"/>
          </p:cNvSpPr>
          <p:nvPr>
            <p:ph idx="1"/>
          </p:nvPr>
        </p:nvSpPr>
        <p:spPr>
          <a:xfrm>
            <a:off x="825198" y="2051693"/>
            <a:ext cx="9590617" cy="481957"/>
          </a:xfrm>
        </p:spPr>
        <p:txBody>
          <a:bodyPr>
            <a:normAutofit fontScale="77500" lnSpcReduction="20000"/>
          </a:bodyPr>
          <a:lstStyle/>
          <a:p>
            <a:pPr marL="0" indent="0">
              <a:buNone/>
            </a:pPr>
            <a:r>
              <a:rPr lang="en-US" sz="3800" b="1" dirty="0"/>
              <a:t>Choosing a Differentiation and Positioning Strategy</a:t>
            </a:r>
            <a:endParaRPr lang="en-US" sz="38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25198" y="2683134"/>
            <a:ext cx="10585752" cy="1492051"/>
          </a:xfrm>
        </p:spPr>
        <p:txBody>
          <a:bodyPr>
            <a:normAutofit/>
          </a:bodyPr>
          <a:lstStyle/>
          <a:p>
            <a:pPr marL="0" indent="0" algn="l"/>
            <a:r>
              <a:rPr lang="en-US" altLang="en-US" sz="2400" b="1" i="0" dirty="0">
                <a:solidFill>
                  <a:srgbClr val="000000"/>
                </a:solidFill>
              </a:rPr>
              <a:t>Positioning statement </a:t>
            </a:r>
            <a:r>
              <a:rPr lang="en-US" altLang="en-US" sz="2400" i="0" dirty="0">
                <a:solidFill>
                  <a:srgbClr val="000000"/>
                </a:solidFill>
              </a:rPr>
              <a:t>summarizes company or brand positioning using this form: </a:t>
            </a:r>
            <a:r>
              <a:rPr lang="en-US" altLang="en-US" sz="2400" b="1" i="0" dirty="0">
                <a:solidFill>
                  <a:srgbClr val="000000"/>
                </a:solidFill>
              </a:rPr>
              <a:t>To</a:t>
            </a:r>
            <a:r>
              <a:rPr lang="en-US" altLang="en-US" sz="2400" i="0" dirty="0">
                <a:solidFill>
                  <a:srgbClr val="000000"/>
                </a:solidFill>
              </a:rPr>
              <a:t> (target segment and need) our (brand) </a:t>
            </a:r>
            <a:r>
              <a:rPr lang="en-US" altLang="en-US" sz="2400" b="1" i="0" dirty="0">
                <a:solidFill>
                  <a:srgbClr val="000000"/>
                </a:solidFill>
              </a:rPr>
              <a:t>is</a:t>
            </a:r>
            <a:r>
              <a:rPr lang="en-US" altLang="en-US" sz="2400" i="0" dirty="0">
                <a:solidFill>
                  <a:srgbClr val="000000"/>
                </a:solidFill>
              </a:rPr>
              <a:t> (concept) </a:t>
            </a:r>
            <a:r>
              <a:rPr lang="en-US" altLang="en-US" sz="2400" b="1" i="0" dirty="0">
                <a:solidFill>
                  <a:srgbClr val="000000"/>
                </a:solidFill>
              </a:rPr>
              <a:t>that</a:t>
            </a:r>
            <a:r>
              <a:rPr lang="en-US" altLang="en-US" sz="2400" i="0" dirty="0">
                <a:solidFill>
                  <a:srgbClr val="000000"/>
                </a:solidFill>
              </a:rPr>
              <a:t> (point of difference)</a:t>
            </a:r>
          </a:p>
          <a:p>
            <a:pPr marL="225425" indent="-225425" algn="l"/>
            <a:endParaRPr lang="en-US" altLang="en-US" sz="32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42758865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244782" y="688580"/>
            <a:ext cx="11529183" cy="639888"/>
          </a:xfrm>
        </p:spPr>
        <p:txBody>
          <a:bodyPr>
            <a:noAutofit/>
          </a:bodyPr>
          <a:lstStyle/>
          <a:p>
            <a:r>
              <a:rPr lang="en-US" sz="3600" dirty="0">
                <a:solidFill>
                  <a:srgbClr val="007FA3"/>
                </a:solidFill>
              </a:rPr>
              <a:t>Customer-Driven Marketing Strategy</a:t>
            </a:r>
            <a:endParaRPr lang="en-US" sz="3600" b="1" dirty="0">
              <a:solidFill>
                <a:srgbClr val="007FA3"/>
              </a:solidFill>
            </a:endParaRPr>
          </a:p>
        </p:txBody>
      </p:sp>
      <p:sp>
        <p:nvSpPr>
          <p:cNvPr id="3" name="Content Placeholder 2"/>
          <p:cNvSpPr>
            <a:spLocks noGrp="1"/>
          </p:cNvSpPr>
          <p:nvPr>
            <p:ph idx="1"/>
          </p:nvPr>
        </p:nvSpPr>
        <p:spPr>
          <a:xfrm>
            <a:off x="931333" y="1711709"/>
            <a:ext cx="11046361" cy="912957"/>
          </a:xfrm>
        </p:spPr>
        <p:txBody>
          <a:bodyPr>
            <a:normAutofit/>
          </a:bodyPr>
          <a:lstStyle/>
          <a:p>
            <a:pPr marL="0" indent="0">
              <a:buNone/>
            </a:pPr>
            <a:endParaRPr lang="en-US" b="1" dirty="0"/>
          </a:p>
          <a:p>
            <a:pPr marL="0" indent="0">
              <a:buNone/>
            </a:pPr>
            <a:endParaRPr lang="en-US" dirty="0"/>
          </a:p>
        </p:txBody>
      </p:sp>
      <p:pic>
        <p:nvPicPr>
          <p:cNvPr id="1026" name="Picture 2" descr="Figure 7.1  Designing a Customer Driven Market Strategy.&#10;The given flowchart explains a Designing a customer-driven marketing strateg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82" y="1782956"/>
            <a:ext cx="11732912" cy="355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64940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712336" y="724619"/>
            <a:ext cx="10679564" cy="744651"/>
          </a:xfrm>
        </p:spPr>
        <p:txBody>
          <a:bodyPr>
            <a:noAutofit/>
          </a:bodyPr>
          <a:lstStyle/>
          <a:p>
            <a:r>
              <a:rPr lang="en-US" sz="3600" dirty="0">
                <a:solidFill>
                  <a:srgbClr val="007FA3"/>
                </a:solidFill>
              </a:rPr>
              <a:t>Differentiation and Positioning</a:t>
            </a:r>
            <a:endParaRPr lang="en-US" sz="3600" b="1" dirty="0">
              <a:solidFill>
                <a:srgbClr val="007FA3"/>
              </a:solidFill>
            </a:endParaRPr>
          </a:p>
        </p:txBody>
      </p:sp>
      <p:sp>
        <p:nvSpPr>
          <p:cNvPr id="3" name="Content Placeholder 2"/>
          <p:cNvSpPr>
            <a:spLocks noGrp="1"/>
          </p:cNvSpPr>
          <p:nvPr>
            <p:ph idx="1"/>
          </p:nvPr>
        </p:nvSpPr>
        <p:spPr>
          <a:xfrm>
            <a:off x="712337" y="1777846"/>
            <a:ext cx="9466834" cy="513906"/>
          </a:xfrm>
        </p:spPr>
        <p:txBody>
          <a:bodyPr>
            <a:normAutofit fontScale="77500" lnSpcReduction="20000"/>
          </a:bodyPr>
          <a:lstStyle/>
          <a:p>
            <a:pPr marL="0" indent="0">
              <a:buNone/>
            </a:pPr>
            <a:r>
              <a:rPr lang="en-US" sz="3800" b="1" dirty="0"/>
              <a:t>Choosing a Differentiation and Positioning Strategy</a:t>
            </a:r>
            <a:endParaRPr lang="en-US" sz="38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12336" y="2464958"/>
            <a:ext cx="11022464" cy="3115734"/>
          </a:xfrm>
        </p:spPr>
        <p:txBody>
          <a:bodyPr>
            <a:normAutofit/>
          </a:bodyPr>
          <a:lstStyle/>
          <a:p>
            <a:pPr marL="0" indent="0" algn="l"/>
            <a:r>
              <a:rPr lang="en-US" altLang="en-US" sz="2400" b="1" i="0" dirty="0">
                <a:solidFill>
                  <a:srgbClr val="000000"/>
                </a:solidFill>
              </a:rPr>
              <a:t>Positioning Statement Example for </a:t>
            </a:r>
            <a:r>
              <a:rPr lang="en-US" altLang="en-US" sz="2400" b="1" i="0" dirty="0" err="1">
                <a:solidFill>
                  <a:srgbClr val="000000"/>
                </a:solidFill>
              </a:rPr>
              <a:t>Evernote</a:t>
            </a:r>
            <a:r>
              <a:rPr lang="en-US" altLang="en-US" sz="2400" b="1" i="0" dirty="0">
                <a:solidFill>
                  <a:srgbClr val="000000"/>
                </a:solidFill>
              </a:rPr>
              <a:t>:</a:t>
            </a:r>
          </a:p>
          <a:p>
            <a:pPr marL="0" indent="0" algn="l"/>
            <a:r>
              <a:rPr lang="en-US" sz="2400" i="0" dirty="0">
                <a:solidFill>
                  <a:srgbClr val="000000"/>
                </a:solidFill>
              </a:rPr>
              <a:t>“</a:t>
            </a:r>
            <a:r>
              <a:rPr lang="en-US" sz="2400" b="1" i="0" dirty="0">
                <a:solidFill>
                  <a:srgbClr val="000000"/>
                </a:solidFill>
              </a:rPr>
              <a:t>To</a:t>
            </a:r>
            <a:r>
              <a:rPr lang="en-US" sz="2400" i="0" dirty="0">
                <a:solidFill>
                  <a:srgbClr val="000000"/>
                </a:solidFill>
              </a:rPr>
              <a:t> busy </a:t>
            </a:r>
            <a:r>
              <a:rPr lang="en-US" sz="2400" i="0" dirty="0" err="1">
                <a:solidFill>
                  <a:srgbClr val="000000"/>
                </a:solidFill>
              </a:rPr>
              <a:t>multitaskers</a:t>
            </a:r>
            <a:r>
              <a:rPr lang="en-US" sz="2400" i="0" dirty="0">
                <a:solidFill>
                  <a:srgbClr val="000000"/>
                </a:solidFill>
              </a:rPr>
              <a:t> who </a:t>
            </a:r>
            <a:r>
              <a:rPr lang="en-US" sz="2400" b="1" i="0" dirty="0">
                <a:solidFill>
                  <a:srgbClr val="000000"/>
                </a:solidFill>
              </a:rPr>
              <a:t>need</a:t>
            </a:r>
            <a:r>
              <a:rPr lang="en-US" sz="2400" i="0" dirty="0">
                <a:solidFill>
                  <a:srgbClr val="000000"/>
                </a:solidFill>
              </a:rPr>
              <a:t> help remembering things, </a:t>
            </a:r>
            <a:r>
              <a:rPr lang="en-US" sz="2400" i="0" dirty="0" err="1">
                <a:solidFill>
                  <a:srgbClr val="000000"/>
                </a:solidFill>
              </a:rPr>
              <a:t>Evernote</a:t>
            </a:r>
            <a:r>
              <a:rPr lang="en-US" sz="2400" i="0" dirty="0">
                <a:solidFill>
                  <a:srgbClr val="000000"/>
                </a:solidFill>
              </a:rPr>
              <a:t> </a:t>
            </a:r>
            <a:r>
              <a:rPr lang="en-US" sz="2400" b="1" i="0" dirty="0">
                <a:solidFill>
                  <a:srgbClr val="000000"/>
                </a:solidFill>
              </a:rPr>
              <a:t>is </a:t>
            </a:r>
            <a:r>
              <a:rPr lang="en-US" sz="2400" i="0" dirty="0">
                <a:solidFill>
                  <a:srgbClr val="000000"/>
                </a:solidFill>
              </a:rPr>
              <a:t>a digital content management application </a:t>
            </a:r>
            <a:r>
              <a:rPr lang="en-US" sz="2400" b="1" i="0" dirty="0">
                <a:solidFill>
                  <a:srgbClr val="000000"/>
                </a:solidFill>
              </a:rPr>
              <a:t>that</a:t>
            </a:r>
            <a:r>
              <a:rPr lang="en-US" sz="2400" i="0" dirty="0">
                <a:solidFill>
                  <a:srgbClr val="000000"/>
                </a:solidFill>
              </a:rPr>
              <a:t> makes it easy to capture and remember moments and ideas from your everyday life using your computer, phone, tablet, and the Web.”</a:t>
            </a:r>
            <a:endParaRPr lang="en-US" altLang="en-US" sz="2400" i="0" dirty="0">
              <a:solidFill>
                <a:srgbClr val="000000"/>
              </a:solidFill>
            </a:endParaRPr>
          </a:p>
          <a:p>
            <a:pPr marL="225425" indent="-225425" algn="l"/>
            <a:endParaRPr lang="en-US" altLang="en-US" sz="32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8135388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12800" y="552091"/>
            <a:ext cx="10541542" cy="710146"/>
          </a:xfrm>
        </p:spPr>
        <p:txBody>
          <a:bodyPr>
            <a:noAutofit/>
          </a:bodyPr>
          <a:lstStyle/>
          <a:p>
            <a:r>
              <a:rPr lang="en-US" sz="3600" dirty="0">
                <a:solidFill>
                  <a:srgbClr val="007FA3"/>
                </a:solidFill>
              </a:rPr>
              <a:t>Differentiation and Positioning</a:t>
            </a:r>
            <a:endParaRPr lang="en-US" sz="3600" b="1" dirty="0">
              <a:solidFill>
                <a:srgbClr val="007FA3"/>
              </a:solidFill>
            </a:endParaRPr>
          </a:p>
        </p:txBody>
      </p:sp>
      <p:sp>
        <p:nvSpPr>
          <p:cNvPr id="3" name="Content Placeholder 2"/>
          <p:cNvSpPr>
            <a:spLocks noGrp="1"/>
          </p:cNvSpPr>
          <p:nvPr>
            <p:ph idx="1"/>
          </p:nvPr>
        </p:nvSpPr>
        <p:spPr>
          <a:xfrm>
            <a:off x="812800" y="1439522"/>
            <a:ext cx="10177909" cy="726691"/>
          </a:xfrm>
        </p:spPr>
        <p:txBody>
          <a:bodyPr>
            <a:normAutofit/>
          </a:bodyPr>
          <a:lstStyle/>
          <a:p>
            <a:pPr marL="0" indent="0">
              <a:buNone/>
            </a:pPr>
            <a:r>
              <a:rPr lang="en-US" b="1" dirty="0"/>
              <a:t>Communicating and Delivering the Chosen Position</a:t>
            </a:r>
          </a:p>
          <a:p>
            <a:pPr marL="0" indent="0">
              <a:buNone/>
            </a:pPr>
            <a:endParaRPr lang="en-US" dirty="0"/>
          </a:p>
        </p:txBody>
      </p:sp>
      <p:sp>
        <p:nvSpPr>
          <p:cNvPr id="2" name="Content Placeholder 1"/>
          <p:cNvSpPr>
            <a:spLocks noGrp="1"/>
          </p:cNvSpPr>
          <p:nvPr>
            <p:ph type="body" sz="quarter" idx="13"/>
          </p:nvPr>
        </p:nvSpPr>
        <p:spPr>
          <a:xfrm>
            <a:off x="812800" y="2166213"/>
            <a:ext cx="10788650" cy="3115734"/>
          </a:xfrm>
        </p:spPr>
        <p:txBody>
          <a:bodyPr>
            <a:normAutofit/>
          </a:bodyPr>
          <a:lstStyle/>
          <a:p>
            <a:pPr marL="0" indent="0" algn="l"/>
            <a:r>
              <a:rPr lang="en-US" altLang="en-US" sz="2400" i="0" dirty="0">
                <a:solidFill>
                  <a:srgbClr val="000000"/>
                </a:solidFill>
              </a:rPr>
              <a:t>Choosing the positioning is often easier than implementing the position.</a:t>
            </a:r>
            <a:r>
              <a:rPr lang="en-US" sz="2400" i="0" dirty="0">
                <a:solidFill>
                  <a:srgbClr val="000000"/>
                </a:solidFill>
                <a:ea typeface="ＭＳ Ｐゴシック" charset="-128"/>
              </a:rPr>
              <a:t> </a:t>
            </a:r>
          </a:p>
          <a:p>
            <a:pPr marL="0" indent="0" algn="l"/>
            <a:r>
              <a:rPr lang="en-US" sz="2400" i="0" dirty="0">
                <a:solidFill>
                  <a:srgbClr val="000000"/>
                </a:solidFill>
                <a:ea typeface="ＭＳ Ｐゴシック" charset="-128"/>
              </a:rPr>
              <a:t>Establishing a position or changing one usually takes a long time. </a:t>
            </a:r>
          </a:p>
          <a:p>
            <a:pPr marL="0" indent="0" algn="l"/>
            <a:r>
              <a:rPr lang="en-US" sz="2400" i="0" dirty="0">
                <a:solidFill>
                  <a:srgbClr val="000000"/>
                </a:solidFill>
                <a:ea typeface="ＭＳ Ｐゴシック" charset="-128"/>
              </a:rPr>
              <a:t>Maintaining the position requires consistent performance and communication.</a:t>
            </a:r>
            <a:endParaRPr lang="en-US" altLang="en-US" sz="2400" i="0" dirty="0">
              <a:solidFill>
                <a:srgbClr val="000000"/>
              </a:solidFill>
            </a:endParaRPr>
          </a:p>
          <a:p>
            <a:pPr marL="225425" indent="-225425" algn="l"/>
            <a:endParaRPr lang="en-US" altLang="en-US" sz="3200" i="0" dirty="0">
              <a:solidFill>
                <a:srgbClr val="000000"/>
              </a:solidFill>
            </a:endParaRP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3109954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3205" y="722994"/>
            <a:ext cx="10915930" cy="657232"/>
          </a:xfrm>
        </p:spPr>
        <p:txBody>
          <a:bodyPr>
            <a:noAutofit/>
          </a:bodyPr>
          <a:lstStyle/>
          <a:p>
            <a:r>
              <a:rPr lang="en-US" b="1" dirty="0">
                <a:solidFill>
                  <a:srgbClr val="007FA3"/>
                </a:solidFill>
              </a:rPr>
              <a:t>Learning Objective 2</a:t>
            </a:r>
          </a:p>
        </p:txBody>
      </p:sp>
      <p:sp>
        <p:nvSpPr>
          <p:cNvPr id="16385" name="Content Placeholder 3"/>
          <p:cNvSpPr>
            <a:spLocks noGrp="1" noChangeArrowheads="1"/>
          </p:cNvSpPr>
          <p:nvPr>
            <p:ph idx="1"/>
          </p:nvPr>
        </p:nvSpPr>
        <p:spPr>
          <a:xfrm>
            <a:off x="710121" y="1828801"/>
            <a:ext cx="10879014" cy="1190444"/>
          </a:xfrm>
        </p:spPr>
        <p:txBody>
          <a:bodyPr>
            <a:noAutofit/>
          </a:bodyPr>
          <a:lstStyle/>
          <a:p>
            <a:pPr marL="0" indent="0">
              <a:buNone/>
            </a:pPr>
            <a:r>
              <a:rPr lang="en-US" sz="2400" dirty="0"/>
              <a:t>List and discuss the major bases for segmenting consumer and business markets.</a:t>
            </a:r>
            <a:endParaRPr lang="en-US" sz="2400" b="1" dirty="0"/>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465433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31777" y="966158"/>
            <a:ext cx="10748576" cy="710146"/>
          </a:xfrm>
        </p:spPr>
        <p:txBody>
          <a:bodyPr>
            <a:noAutofit/>
          </a:bodyPr>
          <a:lstStyle/>
          <a:p>
            <a:r>
              <a:rPr lang="en-US" sz="3600" dirty="0">
                <a:solidFill>
                  <a:srgbClr val="0078A2"/>
                </a:solidFill>
              </a:rPr>
              <a:t>Market Segmentation</a:t>
            </a:r>
            <a:endParaRPr lang="en-US" sz="3600" b="1" dirty="0">
              <a:solidFill>
                <a:srgbClr val="0078A2"/>
              </a:solidFill>
            </a:endParaRPr>
          </a:p>
        </p:txBody>
      </p:sp>
      <p:sp>
        <p:nvSpPr>
          <p:cNvPr id="2" name="Content Placeholder 1"/>
          <p:cNvSpPr>
            <a:spLocks noGrp="1"/>
          </p:cNvSpPr>
          <p:nvPr>
            <p:ph type="body" sz="quarter" idx="13"/>
          </p:nvPr>
        </p:nvSpPr>
        <p:spPr>
          <a:xfrm>
            <a:off x="778932" y="1914753"/>
            <a:ext cx="10854267" cy="1895247"/>
          </a:xfrm>
        </p:spPr>
        <p:txBody>
          <a:bodyPr>
            <a:normAutofit/>
          </a:bodyPr>
          <a:lstStyle/>
          <a:p>
            <a:pPr marL="0" indent="0" algn="l"/>
            <a:r>
              <a:rPr lang="en-US" altLang="en-US" sz="2400" b="1" i="0" dirty="0">
                <a:solidFill>
                  <a:srgbClr val="000000"/>
                </a:solidFill>
              </a:rPr>
              <a:t>Market segmentation </a:t>
            </a:r>
            <a:r>
              <a:rPr lang="en-US" altLang="en-US" sz="2400" i="0" dirty="0">
                <a:solidFill>
                  <a:srgbClr val="000000"/>
                </a:solidFill>
              </a:rPr>
              <a:t>requires dividing a market into smaller segments with distinct needs, characteristics, or behaviors that might require separate marketing strategies or mixes.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7493670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1720" y="886053"/>
            <a:ext cx="11234530" cy="790347"/>
          </a:xfrm>
        </p:spPr>
        <p:txBody>
          <a:bodyPr>
            <a:noAutofit/>
          </a:bodyPr>
          <a:lstStyle/>
          <a:p>
            <a:r>
              <a:rPr lang="en-US" sz="3600" dirty="0">
                <a:solidFill>
                  <a:srgbClr val="007FA3"/>
                </a:solidFill>
              </a:rPr>
              <a:t>Market Segmentation</a:t>
            </a:r>
            <a:endParaRPr lang="en-US" sz="3600" b="1" dirty="0">
              <a:solidFill>
                <a:srgbClr val="007FA3"/>
              </a:solidFill>
            </a:endParaRPr>
          </a:p>
        </p:txBody>
      </p:sp>
      <p:sp>
        <p:nvSpPr>
          <p:cNvPr id="2" name="Content Placeholder 1"/>
          <p:cNvSpPr>
            <a:spLocks noGrp="1"/>
          </p:cNvSpPr>
          <p:nvPr>
            <p:ph type="body" sz="quarter" idx="13"/>
          </p:nvPr>
        </p:nvSpPr>
        <p:spPr>
          <a:xfrm>
            <a:off x="671720" y="1914753"/>
            <a:ext cx="10854267" cy="2260432"/>
          </a:xfrm>
        </p:spPr>
        <p:txBody>
          <a:bodyPr>
            <a:normAutofit/>
          </a:bodyPr>
          <a:lstStyle/>
          <a:p>
            <a:pPr marL="344488" indent="-344488" algn="l">
              <a:buClr>
                <a:srgbClr val="0078A2"/>
              </a:buClr>
              <a:buFont typeface="Arial"/>
              <a:buChar char="•"/>
            </a:pPr>
            <a:r>
              <a:rPr lang="en-US" altLang="en-US" sz="2400" i="0" dirty="0">
                <a:solidFill>
                  <a:srgbClr val="000000"/>
                </a:solidFill>
              </a:rPr>
              <a:t>Segmenting consumer markets</a:t>
            </a:r>
          </a:p>
          <a:p>
            <a:pPr marL="344488" indent="-344488" algn="l">
              <a:buClr>
                <a:srgbClr val="0078A2"/>
              </a:buClr>
              <a:buFont typeface="Arial"/>
              <a:buChar char="•"/>
            </a:pPr>
            <a:r>
              <a:rPr lang="en-US" altLang="en-US" sz="2400" i="0" dirty="0">
                <a:solidFill>
                  <a:srgbClr val="000000"/>
                </a:solidFill>
              </a:rPr>
              <a:t>Segmenting business markets</a:t>
            </a:r>
          </a:p>
          <a:p>
            <a:pPr marL="344488" indent="-344488" algn="l">
              <a:buClr>
                <a:srgbClr val="0078A2"/>
              </a:buClr>
              <a:buFont typeface="Arial"/>
              <a:buChar char="•"/>
            </a:pPr>
            <a:r>
              <a:rPr lang="en-US" altLang="en-US" sz="2400" i="0" dirty="0">
                <a:solidFill>
                  <a:srgbClr val="000000"/>
                </a:solidFill>
              </a:rPr>
              <a:t>Segmenting international markets</a:t>
            </a:r>
          </a:p>
          <a:p>
            <a:pPr marL="344488" indent="-344488" algn="l">
              <a:buClr>
                <a:srgbClr val="0078A2"/>
              </a:buClr>
              <a:buFont typeface="Arial"/>
              <a:buChar char="•"/>
            </a:pPr>
            <a:r>
              <a:rPr lang="en-US" altLang="en-US" sz="2400" i="0" dirty="0">
                <a:solidFill>
                  <a:srgbClr val="000000"/>
                </a:solidFill>
              </a:rPr>
              <a:t>Requirements for effective segmentation</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3600448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120490" y="343523"/>
            <a:ext cx="5037888" cy="824877"/>
          </a:xfrm>
        </p:spPr>
        <p:txBody>
          <a:bodyPr>
            <a:noAutofit/>
          </a:bodyPr>
          <a:lstStyle/>
          <a:p>
            <a:r>
              <a:rPr lang="en-US" sz="3600" dirty="0">
                <a:solidFill>
                  <a:srgbClr val="007FA3"/>
                </a:solidFill>
              </a:rPr>
              <a:t>Market Segmentation</a:t>
            </a:r>
            <a:endParaRPr lang="en-US" sz="3600" b="1" dirty="0">
              <a:solidFill>
                <a:srgbClr val="007FA3"/>
              </a:solidFill>
            </a:endParaRPr>
          </a:p>
        </p:txBody>
      </p:sp>
      <p:sp>
        <p:nvSpPr>
          <p:cNvPr id="3" name="Content Placeholder 2"/>
          <p:cNvSpPr>
            <a:spLocks noGrp="1"/>
          </p:cNvSpPr>
          <p:nvPr>
            <p:ph idx="1"/>
          </p:nvPr>
        </p:nvSpPr>
        <p:spPr>
          <a:xfrm>
            <a:off x="2380701" y="1339177"/>
            <a:ext cx="8212666" cy="574291"/>
          </a:xfrm>
        </p:spPr>
        <p:txBody>
          <a:bodyPr>
            <a:normAutofit/>
          </a:bodyPr>
          <a:lstStyle/>
          <a:p>
            <a:pPr marL="0" indent="0" algn="ctr">
              <a:buNone/>
            </a:pPr>
            <a:r>
              <a:rPr lang="en-US" sz="3200" b="1" dirty="0">
                <a:latin typeface="+mj-lt"/>
              </a:rPr>
              <a:t>Segmenting Consumer Markets</a:t>
            </a:r>
            <a:endParaRPr lang="en-US" b="1" dirty="0">
              <a:latin typeface="+mj-lt"/>
            </a:endParaRPr>
          </a:p>
          <a:p>
            <a:pPr marL="0" indent="0">
              <a:buNone/>
            </a:pPr>
            <a:endParaRPr lang="en-US" dirty="0"/>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1033864511"/>
              </p:ext>
            </p:extLst>
          </p:nvPr>
        </p:nvGraphicFramePr>
        <p:xfrm>
          <a:off x="3177554" y="2062993"/>
          <a:ext cx="6846341" cy="3871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206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77258" y="1135569"/>
            <a:ext cx="5607232" cy="599616"/>
          </a:xfrm>
        </p:spPr>
        <p:txBody>
          <a:bodyPr>
            <a:noAutofit/>
          </a:bodyPr>
          <a:lstStyle/>
          <a:p>
            <a:r>
              <a:rPr lang="en-US" sz="3600" dirty="0">
                <a:solidFill>
                  <a:srgbClr val="0078A2"/>
                </a:solidFill>
              </a:rPr>
              <a:t>Market Segmentation</a:t>
            </a:r>
            <a:endParaRPr lang="en-US" sz="3600" b="1" dirty="0">
              <a:solidFill>
                <a:srgbClr val="0078A2"/>
              </a:solidFill>
            </a:endParaRPr>
          </a:p>
        </p:txBody>
      </p:sp>
      <p:sp>
        <p:nvSpPr>
          <p:cNvPr id="3" name="Content Placeholder 2"/>
          <p:cNvSpPr>
            <a:spLocks noGrp="1"/>
          </p:cNvSpPr>
          <p:nvPr>
            <p:ph idx="1"/>
          </p:nvPr>
        </p:nvSpPr>
        <p:spPr>
          <a:xfrm>
            <a:off x="637277" y="1953801"/>
            <a:ext cx="6393131" cy="566304"/>
          </a:xfrm>
        </p:spPr>
        <p:txBody>
          <a:bodyPr>
            <a:normAutofit/>
          </a:bodyPr>
          <a:lstStyle/>
          <a:p>
            <a:pPr marL="0" indent="0" algn="ctr">
              <a:buNone/>
            </a:pPr>
            <a:r>
              <a:rPr lang="en-US" sz="3000" b="1" dirty="0"/>
              <a:t>Segmenting Consumer Markets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77258" y="2735451"/>
            <a:ext cx="10778305" cy="1482147"/>
          </a:xfrm>
        </p:spPr>
        <p:txBody>
          <a:bodyPr>
            <a:normAutofit/>
          </a:bodyPr>
          <a:lstStyle/>
          <a:p>
            <a:pPr marL="0" indent="0" algn="l"/>
            <a:r>
              <a:rPr lang="en-US" altLang="en-US" sz="2400" b="1" i="0" dirty="0">
                <a:solidFill>
                  <a:srgbClr val="000000"/>
                </a:solidFill>
              </a:rPr>
              <a:t>Geographic segmentation </a:t>
            </a:r>
            <a:r>
              <a:rPr lang="en-US" altLang="en-US" sz="2400" i="0" dirty="0">
                <a:solidFill>
                  <a:srgbClr val="000000"/>
                </a:solidFill>
              </a:rPr>
              <a:t>divides the market into different geographical units such as nations, regions, states, counties, cities, or even neighborhoods. </a:t>
            </a:r>
            <a:endParaRPr lang="en-US" altLang="en-US" sz="2400" b="1" i="0" dirty="0">
              <a:solidFill>
                <a:srgbClr val="000000"/>
              </a:solidFill>
            </a:endParaRP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58170261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4956</TotalTime>
  <Words>6337</Words>
  <Application>Microsoft Office PowerPoint</Application>
  <PresentationFormat>Widescreen</PresentationFormat>
  <Paragraphs>434</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Calibri</vt:lpstr>
      <vt:lpstr>Verdana</vt:lpstr>
      <vt:lpstr>ヒラギノ角ゴ Pro W3</vt:lpstr>
      <vt:lpstr>Office Theme</vt:lpstr>
      <vt:lpstr>Principles of Marketing Seventeenth Edition</vt:lpstr>
      <vt:lpstr>Learning Objectives</vt:lpstr>
      <vt:lpstr>Learning Objective 1</vt:lpstr>
      <vt:lpstr>Customer-Driven Marketing Strategy</vt:lpstr>
      <vt:lpstr>Learning Objective 2</vt:lpstr>
      <vt:lpstr>Market Segmentation</vt:lpstr>
      <vt:lpstr>Market Segmentation</vt:lpstr>
      <vt:lpstr>Market Segmentation</vt:lpstr>
      <vt:lpstr>Market Segmentation</vt:lpstr>
      <vt:lpstr>Market Segmentation</vt:lpstr>
      <vt:lpstr>Market Segmentation</vt:lpstr>
      <vt:lpstr>Market Segmentation</vt:lpstr>
      <vt:lpstr>Market Segmentation</vt:lpstr>
      <vt:lpstr>Market Segmentation</vt:lpstr>
      <vt:lpstr>Market Segmentation</vt:lpstr>
      <vt:lpstr>Market Segmentation</vt:lpstr>
      <vt:lpstr>Market Segmentation</vt:lpstr>
      <vt:lpstr> Market Segmentation</vt:lpstr>
      <vt:lpstr>Market Segmentation</vt:lpstr>
      <vt:lpstr>Learning Objective 3</vt:lpstr>
      <vt:lpstr>Market Targeting</vt:lpstr>
      <vt:lpstr>Market Targeting</vt:lpstr>
      <vt:lpstr>Market Targeting</vt:lpstr>
      <vt:lpstr>Market Targeting</vt:lpstr>
      <vt:lpstr>Market Targeting</vt:lpstr>
      <vt:lpstr>Market Targeting</vt:lpstr>
      <vt:lpstr>Market Targeting</vt:lpstr>
      <vt:lpstr>  Market Targeting</vt:lpstr>
      <vt:lpstr>Market Targeting</vt:lpstr>
      <vt:lpstr>Market Targeting</vt:lpstr>
      <vt:lpstr>Learning Objective 4</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DJNL</cp:lastModifiedBy>
  <cp:revision>960</cp:revision>
  <dcterms:created xsi:type="dcterms:W3CDTF">2014-08-17T17:56:33Z</dcterms:created>
  <dcterms:modified xsi:type="dcterms:W3CDTF">2017-08-31T08:52:33Z</dcterms:modified>
  <cp:category/>
</cp:coreProperties>
</file>