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479" r:id="rId2"/>
    <p:sldId id="258" r:id="rId3"/>
    <p:sldId id="356" r:id="rId4"/>
    <p:sldId id="414" r:id="rId5"/>
    <p:sldId id="417" r:id="rId6"/>
    <p:sldId id="333" r:id="rId7"/>
    <p:sldId id="444" r:id="rId8"/>
    <p:sldId id="445" r:id="rId9"/>
    <p:sldId id="447" r:id="rId10"/>
    <p:sldId id="448" r:id="rId11"/>
    <p:sldId id="449" r:id="rId12"/>
    <p:sldId id="450" r:id="rId13"/>
    <p:sldId id="451" r:id="rId14"/>
    <p:sldId id="452" r:id="rId15"/>
    <p:sldId id="460" r:id="rId16"/>
    <p:sldId id="453" r:id="rId17"/>
    <p:sldId id="454" r:id="rId18"/>
    <p:sldId id="455" r:id="rId19"/>
    <p:sldId id="456" r:id="rId20"/>
    <p:sldId id="457" r:id="rId21"/>
    <p:sldId id="458" r:id="rId22"/>
    <p:sldId id="461" r:id="rId23"/>
    <p:sldId id="462" r:id="rId24"/>
    <p:sldId id="463" r:id="rId25"/>
    <p:sldId id="464" r:id="rId26"/>
    <p:sldId id="465" r:id="rId27"/>
    <p:sldId id="330" r:id="rId28"/>
    <p:sldId id="425" r:id="rId29"/>
    <p:sldId id="466" r:id="rId30"/>
    <p:sldId id="467" r:id="rId31"/>
    <p:sldId id="468" r:id="rId32"/>
    <p:sldId id="469" r:id="rId33"/>
    <p:sldId id="470" r:id="rId34"/>
    <p:sldId id="471" r:id="rId35"/>
    <p:sldId id="472" r:id="rId36"/>
    <p:sldId id="473" r:id="rId37"/>
    <p:sldId id="331" r:id="rId38"/>
    <p:sldId id="474" r:id="rId39"/>
    <p:sldId id="475" r:id="rId40"/>
    <p:sldId id="476" r:id="rId41"/>
    <p:sldId id="47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4"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mily Yelverton" initials="ey" lastIdx="3" clrIdx="0"/>
  <p:cmAuthor id="1" name="Douglas Martin" initials="DM" lastIdx="2"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FA3"/>
    <a:srgbClr val="0085B4"/>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6410" autoAdjust="0"/>
  </p:normalViewPr>
  <p:slideViewPr>
    <p:cSldViewPr snapToGrid="0">
      <p:cViewPr varScale="1">
        <p:scale>
          <a:sx n="53" d="100"/>
          <a:sy n="53" d="100"/>
        </p:scale>
        <p:origin x="114" y="276"/>
      </p:cViewPr>
      <p:guideLst>
        <p:guide orient="horz" pos="2160"/>
        <p:guide pos="3864"/>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4682"/>
    </p:cViewPr>
  </p:sorterViewPr>
  <p:notesViewPr>
    <p:cSldViewPr snapToGrid="0" showGuides="1">
      <p:cViewPr>
        <p:scale>
          <a:sx n="160" d="100"/>
          <a:sy n="160" d="100"/>
        </p:scale>
        <p:origin x="-1400" y="241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3BFA12-A5FD-4931-9B62-7C1320FC9FF4}" type="doc">
      <dgm:prSet loTypeId="urn:microsoft.com/office/officeart/2005/8/layout/hList1" loCatId="list" qsTypeId="urn:microsoft.com/office/officeart/2005/8/quickstyle/simple1#27" qsCatId="simple" csTypeId="urn:microsoft.com/office/officeart/2005/8/colors/colorful2" csCatId="colorful" phldr="1"/>
      <dgm:spPr/>
      <dgm:t>
        <a:bodyPr/>
        <a:lstStyle/>
        <a:p>
          <a:endParaRPr lang="en-US"/>
        </a:p>
      </dgm:t>
    </dgm:pt>
    <dgm:pt modelId="{036DF4FC-71AB-4902-BE96-B7003D46C052}">
      <dgm:prSet/>
      <dgm:spPr/>
      <dgm:t>
        <a:bodyPr/>
        <a:lstStyle/>
        <a:p>
          <a:pPr rtl="0"/>
          <a:r>
            <a:rPr lang="en-US" b="0"/>
            <a:t>Membership Groups </a:t>
          </a:r>
          <a:endParaRPr lang="en-US" dirty="0"/>
        </a:p>
      </dgm:t>
    </dgm:pt>
    <dgm:pt modelId="{610B75DD-AAB5-492B-A239-51532EBA47EB}" type="parTrans" cxnId="{1D4379FF-F99C-4169-A0EE-94047A84496A}">
      <dgm:prSet/>
      <dgm:spPr/>
      <dgm:t>
        <a:bodyPr/>
        <a:lstStyle/>
        <a:p>
          <a:endParaRPr lang="en-US">
            <a:solidFill>
              <a:schemeClr val="tx1"/>
            </a:solidFill>
          </a:endParaRPr>
        </a:p>
      </dgm:t>
    </dgm:pt>
    <dgm:pt modelId="{9A7E9D8E-8596-443C-99EF-52DA6BB9EBFF}" type="sibTrans" cxnId="{1D4379FF-F99C-4169-A0EE-94047A84496A}">
      <dgm:prSet/>
      <dgm:spPr/>
      <dgm:t>
        <a:bodyPr/>
        <a:lstStyle/>
        <a:p>
          <a:endParaRPr lang="en-US">
            <a:solidFill>
              <a:schemeClr val="tx1"/>
            </a:solidFill>
          </a:endParaRPr>
        </a:p>
      </dgm:t>
    </dgm:pt>
    <dgm:pt modelId="{0062024B-5250-4EDB-A0B1-6784B64CC9C5}">
      <dgm:prSet/>
      <dgm:spPr/>
      <dgm:t>
        <a:bodyPr/>
        <a:lstStyle/>
        <a:p>
          <a:pPr rtl="0"/>
          <a:r>
            <a:rPr lang="en-US" b="0" dirty="0"/>
            <a:t>Groups with direct influence and to which a person belongs</a:t>
          </a:r>
          <a:endParaRPr lang="en-US" dirty="0"/>
        </a:p>
      </dgm:t>
    </dgm:pt>
    <dgm:pt modelId="{3672D9BC-48CD-4C73-A436-DC7E12680D33}" type="parTrans" cxnId="{54854FAC-77D6-419A-81CD-8180814EC2E1}">
      <dgm:prSet/>
      <dgm:spPr/>
      <dgm:t>
        <a:bodyPr/>
        <a:lstStyle/>
        <a:p>
          <a:endParaRPr lang="en-US">
            <a:solidFill>
              <a:schemeClr val="tx1"/>
            </a:solidFill>
          </a:endParaRPr>
        </a:p>
      </dgm:t>
    </dgm:pt>
    <dgm:pt modelId="{CD8222E2-952D-49F7-A9B8-F40B97B6B681}" type="sibTrans" cxnId="{54854FAC-77D6-419A-81CD-8180814EC2E1}">
      <dgm:prSet/>
      <dgm:spPr/>
      <dgm:t>
        <a:bodyPr/>
        <a:lstStyle/>
        <a:p>
          <a:endParaRPr lang="en-US">
            <a:solidFill>
              <a:schemeClr val="tx1"/>
            </a:solidFill>
          </a:endParaRPr>
        </a:p>
      </dgm:t>
    </dgm:pt>
    <dgm:pt modelId="{9B1BE1DD-1F1C-4E46-A920-7E8C1D557F84}">
      <dgm:prSet/>
      <dgm:spPr/>
      <dgm:t>
        <a:bodyPr/>
        <a:lstStyle/>
        <a:p>
          <a:pPr rtl="0"/>
          <a:r>
            <a:rPr lang="en-US" b="0" dirty="0"/>
            <a:t>Aspirational Groups</a:t>
          </a:r>
          <a:endParaRPr lang="en-US" dirty="0"/>
        </a:p>
      </dgm:t>
    </dgm:pt>
    <dgm:pt modelId="{47F26F33-6AB2-470E-B574-369B0DFDE92F}" type="parTrans" cxnId="{69E55606-093E-4A33-8CA6-AC5621E9FA60}">
      <dgm:prSet/>
      <dgm:spPr/>
      <dgm:t>
        <a:bodyPr/>
        <a:lstStyle/>
        <a:p>
          <a:endParaRPr lang="en-US">
            <a:solidFill>
              <a:schemeClr val="tx1"/>
            </a:solidFill>
          </a:endParaRPr>
        </a:p>
      </dgm:t>
    </dgm:pt>
    <dgm:pt modelId="{55890764-45C3-492E-A26A-7F41E5CE9906}" type="sibTrans" cxnId="{69E55606-093E-4A33-8CA6-AC5621E9FA60}">
      <dgm:prSet/>
      <dgm:spPr/>
      <dgm:t>
        <a:bodyPr/>
        <a:lstStyle/>
        <a:p>
          <a:endParaRPr lang="en-US">
            <a:solidFill>
              <a:schemeClr val="tx1"/>
            </a:solidFill>
          </a:endParaRPr>
        </a:p>
      </dgm:t>
    </dgm:pt>
    <dgm:pt modelId="{1BE0E300-26DF-480B-B28B-0F1341A825F3}">
      <dgm:prSet/>
      <dgm:spPr/>
      <dgm:t>
        <a:bodyPr/>
        <a:lstStyle/>
        <a:p>
          <a:pPr rtl="0"/>
          <a:r>
            <a:rPr lang="en-US" b="0" dirty="0"/>
            <a:t>Groups an individual wishes to belong to</a:t>
          </a:r>
          <a:endParaRPr lang="en-US" dirty="0"/>
        </a:p>
      </dgm:t>
    </dgm:pt>
    <dgm:pt modelId="{677F7811-3908-475C-9D18-6AFC85734309}" type="parTrans" cxnId="{8AB45DAE-936B-4478-A1F7-ED577E0770FC}">
      <dgm:prSet/>
      <dgm:spPr/>
      <dgm:t>
        <a:bodyPr/>
        <a:lstStyle/>
        <a:p>
          <a:endParaRPr lang="en-US">
            <a:solidFill>
              <a:schemeClr val="tx1"/>
            </a:solidFill>
          </a:endParaRPr>
        </a:p>
      </dgm:t>
    </dgm:pt>
    <dgm:pt modelId="{B8E515FA-515F-4EBD-B85E-D98DAE2F002D}" type="sibTrans" cxnId="{8AB45DAE-936B-4478-A1F7-ED577E0770FC}">
      <dgm:prSet/>
      <dgm:spPr/>
      <dgm:t>
        <a:bodyPr/>
        <a:lstStyle/>
        <a:p>
          <a:endParaRPr lang="en-US">
            <a:solidFill>
              <a:schemeClr val="tx1"/>
            </a:solidFill>
          </a:endParaRPr>
        </a:p>
      </dgm:t>
    </dgm:pt>
    <dgm:pt modelId="{03E50C96-B6F0-4191-BEAC-20D604434CCA}">
      <dgm:prSet/>
      <dgm:spPr/>
      <dgm:t>
        <a:bodyPr/>
        <a:lstStyle/>
        <a:p>
          <a:pPr rtl="0"/>
          <a:r>
            <a:rPr lang="en-US" b="0"/>
            <a:t>Reference Groups</a:t>
          </a:r>
          <a:endParaRPr lang="en-US" dirty="0"/>
        </a:p>
      </dgm:t>
    </dgm:pt>
    <dgm:pt modelId="{22185410-3855-4DC4-A567-147275611CC5}" type="parTrans" cxnId="{16ED109E-E665-4FFC-8B05-78CB60F1CF64}">
      <dgm:prSet/>
      <dgm:spPr/>
      <dgm:t>
        <a:bodyPr/>
        <a:lstStyle/>
        <a:p>
          <a:endParaRPr lang="en-US">
            <a:solidFill>
              <a:schemeClr val="tx1"/>
            </a:solidFill>
          </a:endParaRPr>
        </a:p>
      </dgm:t>
    </dgm:pt>
    <dgm:pt modelId="{3367D381-5719-45AD-9DE9-D98D44326A2E}" type="sibTrans" cxnId="{16ED109E-E665-4FFC-8B05-78CB60F1CF64}">
      <dgm:prSet/>
      <dgm:spPr/>
      <dgm:t>
        <a:bodyPr/>
        <a:lstStyle/>
        <a:p>
          <a:endParaRPr lang="en-US">
            <a:solidFill>
              <a:schemeClr val="tx1"/>
            </a:solidFill>
          </a:endParaRPr>
        </a:p>
      </dgm:t>
    </dgm:pt>
    <dgm:pt modelId="{00D1D44B-3212-4081-BE7B-FFBF1AB46675}">
      <dgm:prSet/>
      <dgm:spPr/>
      <dgm:t>
        <a:bodyPr/>
        <a:lstStyle/>
        <a:p>
          <a:pPr rtl="0"/>
          <a:r>
            <a:rPr lang="en-US" b="0"/>
            <a:t>Groups that form a comparison or reference in forming attitudes or behavior</a:t>
          </a:r>
          <a:endParaRPr lang="en-US" dirty="0"/>
        </a:p>
      </dgm:t>
    </dgm:pt>
    <dgm:pt modelId="{1B4E831E-C2A3-4A4A-9B40-4D41227036BC}" type="parTrans" cxnId="{11E9D8F1-5B8F-4D95-90E8-38FB4E23649F}">
      <dgm:prSet/>
      <dgm:spPr/>
      <dgm:t>
        <a:bodyPr/>
        <a:lstStyle/>
        <a:p>
          <a:endParaRPr lang="en-US">
            <a:solidFill>
              <a:schemeClr val="tx1"/>
            </a:solidFill>
          </a:endParaRPr>
        </a:p>
      </dgm:t>
    </dgm:pt>
    <dgm:pt modelId="{871CFB6F-0F0B-4588-B3BD-3FB87FE16EFE}" type="sibTrans" cxnId="{11E9D8F1-5B8F-4D95-90E8-38FB4E23649F}">
      <dgm:prSet/>
      <dgm:spPr/>
      <dgm:t>
        <a:bodyPr/>
        <a:lstStyle/>
        <a:p>
          <a:endParaRPr lang="en-US">
            <a:solidFill>
              <a:schemeClr val="tx1"/>
            </a:solidFill>
          </a:endParaRPr>
        </a:p>
      </dgm:t>
    </dgm:pt>
    <dgm:pt modelId="{4BA21E3E-CDAB-425D-9D06-21E934D99F5A}" type="pres">
      <dgm:prSet presAssocID="{A73BFA12-A5FD-4931-9B62-7C1320FC9FF4}" presName="Name0" presStyleCnt="0">
        <dgm:presLayoutVars>
          <dgm:dir/>
          <dgm:animLvl val="lvl"/>
          <dgm:resizeHandles val="exact"/>
        </dgm:presLayoutVars>
      </dgm:prSet>
      <dgm:spPr/>
    </dgm:pt>
    <dgm:pt modelId="{248948F2-F516-4478-B3FB-40C3DEC29CE7}" type="pres">
      <dgm:prSet presAssocID="{036DF4FC-71AB-4902-BE96-B7003D46C052}" presName="composite" presStyleCnt="0"/>
      <dgm:spPr/>
    </dgm:pt>
    <dgm:pt modelId="{5A395BF3-5010-4A13-9EF3-81D27ADEFEC4}" type="pres">
      <dgm:prSet presAssocID="{036DF4FC-71AB-4902-BE96-B7003D46C052}" presName="parTx" presStyleLbl="alignNode1" presStyleIdx="0" presStyleCnt="3">
        <dgm:presLayoutVars>
          <dgm:chMax val="0"/>
          <dgm:chPref val="0"/>
          <dgm:bulletEnabled val="1"/>
        </dgm:presLayoutVars>
      </dgm:prSet>
      <dgm:spPr/>
    </dgm:pt>
    <dgm:pt modelId="{AE44EC89-902F-4C67-885A-4B10ED4D00B5}" type="pres">
      <dgm:prSet presAssocID="{036DF4FC-71AB-4902-BE96-B7003D46C052}" presName="desTx" presStyleLbl="alignAccFollowNode1" presStyleIdx="0" presStyleCnt="3">
        <dgm:presLayoutVars>
          <dgm:bulletEnabled val="1"/>
        </dgm:presLayoutVars>
      </dgm:prSet>
      <dgm:spPr/>
    </dgm:pt>
    <dgm:pt modelId="{18F0A523-9631-4883-8893-235731F0F962}" type="pres">
      <dgm:prSet presAssocID="{9A7E9D8E-8596-443C-99EF-52DA6BB9EBFF}" presName="space" presStyleCnt="0"/>
      <dgm:spPr/>
    </dgm:pt>
    <dgm:pt modelId="{A072185F-4995-4B8B-BD12-F8C353B6C913}" type="pres">
      <dgm:prSet presAssocID="{9B1BE1DD-1F1C-4E46-A920-7E8C1D557F84}" presName="composite" presStyleCnt="0"/>
      <dgm:spPr/>
    </dgm:pt>
    <dgm:pt modelId="{656002D5-4538-4E8F-8676-D602208B71AE}" type="pres">
      <dgm:prSet presAssocID="{9B1BE1DD-1F1C-4E46-A920-7E8C1D557F84}" presName="parTx" presStyleLbl="alignNode1" presStyleIdx="1" presStyleCnt="3">
        <dgm:presLayoutVars>
          <dgm:chMax val="0"/>
          <dgm:chPref val="0"/>
          <dgm:bulletEnabled val="1"/>
        </dgm:presLayoutVars>
      </dgm:prSet>
      <dgm:spPr/>
    </dgm:pt>
    <dgm:pt modelId="{C0F5EF71-EB19-44D9-BAEE-FC2EA94F64EA}" type="pres">
      <dgm:prSet presAssocID="{9B1BE1DD-1F1C-4E46-A920-7E8C1D557F84}" presName="desTx" presStyleLbl="alignAccFollowNode1" presStyleIdx="1" presStyleCnt="3">
        <dgm:presLayoutVars>
          <dgm:bulletEnabled val="1"/>
        </dgm:presLayoutVars>
      </dgm:prSet>
      <dgm:spPr/>
    </dgm:pt>
    <dgm:pt modelId="{107BE4CE-E7C8-4513-A80F-CE2C536E5C79}" type="pres">
      <dgm:prSet presAssocID="{55890764-45C3-492E-A26A-7F41E5CE9906}" presName="space" presStyleCnt="0"/>
      <dgm:spPr/>
    </dgm:pt>
    <dgm:pt modelId="{CE9058CC-3577-48B0-9DA0-B8E571AA0506}" type="pres">
      <dgm:prSet presAssocID="{03E50C96-B6F0-4191-BEAC-20D604434CCA}" presName="composite" presStyleCnt="0"/>
      <dgm:spPr/>
    </dgm:pt>
    <dgm:pt modelId="{6DB108AB-DD09-4A0C-B33E-7B64A99B6793}" type="pres">
      <dgm:prSet presAssocID="{03E50C96-B6F0-4191-BEAC-20D604434CCA}" presName="parTx" presStyleLbl="alignNode1" presStyleIdx="2" presStyleCnt="3">
        <dgm:presLayoutVars>
          <dgm:chMax val="0"/>
          <dgm:chPref val="0"/>
          <dgm:bulletEnabled val="1"/>
        </dgm:presLayoutVars>
      </dgm:prSet>
      <dgm:spPr/>
    </dgm:pt>
    <dgm:pt modelId="{A19CB88B-B9BA-424F-BDFF-EAAC762A5337}" type="pres">
      <dgm:prSet presAssocID="{03E50C96-B6F0-4191-BEAC-20D604434CCA}" presName="desTx" presStyleLbl="alignAccFollowNode1" presStyleIdx="2" presStyleCnt="3">
        <dgm:presLayoutVars>
          <dgm:bulletEnabled val="1"/>
        </dgm:presLayoutVars>
      </dgm:prSet>
      <dgm:spPr/>
    </dgm:pt>
  </dgm:ptLst>
  <dgm:cxnLst>
    <dgm:cxn modelId="{69E55606-093E-4A33-8CA6-AC5621E9FA60}" srcId="{A73BFA12-A5FD-4931-9B62-7C1320FC9FF4}" destId="{9B1BE1DD-1F1C-4E46-A920-7E8C1D557F84}" srcOrd="1" destOrd="0" parTransId="{47F26F33-6AB2-470E-B574-369B0DFDE92F}" sibTransId="{55890764-45C3-492E-A26A-7F41E5CE9906}"/>
    <dgm:cxn modelId="{E39AF40D-E041-A945-8347-09B9F69FEB8F}" type="presOf" srcId="{A73BFA12-A5FD-4931-9B62-7C1320FC9FF4}" destId="{4BA21E3E-CDAB-425D-9D06-21E934D99F5A}" srcOrd="0" destOrd="0" presId="urn:microsoft.com/office/officeart/2005/8/layout/hList1"/>
    <dgm:cxn modelId="{00E3491D-DA5F-4541-BF81-E88AA4291F3B}" type="presOf" srcId="{9B1BE1DD-1F1C-4E46-A920-7E8C1D557F84}" destId="{656002D5-4538-4E8F-8676-D602208B71AE}" srcOrd="0" destOrd="0" presId="urn:microsoft.com/office/officeart/2005/8/layout/hList1"/>
    <dgm:cxn modelId="{3C36C020-C7DB-F04D-97E6-9989784B3B8B}" type="presOf" srcId="{03E50C96-B6F0-4191-BEAC-20D604434CCA}" destId="{6DB108AB-DD09-4A0C-B33E-7B64A99B6793}" srcOrd="0" destOrd="0" presId="urn:microsoft.com/office/officeart/2005/8/layout/hList1"/>
    <dgm:cxn modelId="{A3BD426F-8AEE-A24B-B01C-777233B2AAFD}" type="presOf" srcId="{0062024B-5250-4EDB-A0B1-6784B64CC9C5}" destId="{AE44EC89-902F-4C67-885A-4B10ED4D00B5}" srcOrd="0" destOrd="0" presId="urn:microsoft.com/office/officeart/2005/8/layout/hList1"/>
    <dgm:cxn modelId="{37B71657-16B3-5A40-AFA2-96EB1910357E}" type="presOf" srcId="{00D1D44B-3212-4081-BE7B-FFBF1AB46675}" destId="{A19CB88B-B9BA-424F-BDFF-EAAC762A5337}" srcOrd="0" destOrd="0" presId="urn:microsoft.com/office/officeart/2005/8/layout/hList1"/>
    <dgm:cxn modelId="{16ED109E-E665-4FFC-8B05-78CB60F1CF64}" srcId="{A73BFA12-A5FD-4931-9B62-7C1320FC9FF4}" destId="{03E50C96-B6F0-4191-BEAC-20D604434CCA}" srcOrd="2" destOrd="0" parTransId="{22185410-3855-4DC4-A567-147275611CC5}" sibTransId="{3367D381-5719-45AD-9DE9-D98D44326A2E}"/>
    <dgm:cxn modelId="{54854FAC-77D6-419A-81CD-8180814EC2E1}" srcId="{036DF4FC-71AB-4902-BE96-B7003D46C052}" destId="{0062024B-5250-4EDB-A0B1-6784B64CC9C5}" srcOrd="0" destOrd="0" parTransId="{3672D9BC-48CD-4C73-A436-DC7E12680D33}" sibTransId="{CD8222E2-952D-49F7-A9B8-F40B97B6B681}"/>
    <dgm:cxn modelId="{8AB45DAE-936B-4478-A1F7-ED577E0770FC}" srcId="{9B1BE1DD-1F1C-4E46-A920-7E8C1D557F84}" destId="{1BE0E300-26DF-480B-B28B-0F1341A825F3}" srcOrd="0" destOrd="0" parTransId="{677F7811-3908-475C-9D18-6AFC85734309}" sibTransId="{B8E515FA-515F-4EBD-B85E-D98DAE2F002D}"/>
    <dgm:cxn modelId="{738A93B7-E9FC-D740-8B2C-607ECE6CD28F}" type="presOf" srcId="{036DF4FC-71AB-4902-BE96-B7003D46C052}" destId="{5A395BF3-5010-4A13-9EF3-81D27ADEFEC4}" srcOrd="0" destOrd="0" presId="urn:microsoft.com/office/officeart/2005/8/layout/hList1"/>
    <dgm:cxn modelId="{02B599D0-DD95-0E4D-B755-A057CCC21EA7}" type="presOf" srcId="{1BE0E300-26DF-480B-B28B-0F1341A825F3}" destId="{C0F5EF71-EB19-44D9-BAEE-FC2EA94F64EA}" srcOrd="0" destOrd="0" presId="urn:microsoft.com/office/officeart/2005/8/layout/hList1"/>
    <dgm:cxn modelId="{11E9D8F1-5B8F-4D95-90E8-38FB4E23649F}" srcId="{03E50C96-B6F0-4191-BEAC-20D604434CCA}" destId="{00D1D44B-3212-4081-BE7B-FFBF1AB46675}" srcOrd="0" destOrd="0" parTransId="{1B4E831E-C2A3-4A4A-9B40-4D41227036BC}" sibTransId="{871CFB6F-0F0B-4588-B3BD-3FB87FE16EFE}"/>
    <dgm:cxn modelId="{1D4379FF-F99C-4169-A0EE-94047A84496A}" srcId="{A73BFA12-A5FD-4931-9B62-7C1320FC9FF4}" destId="{036DF4FC-71AB-4902-BE96-B7003D46C052}" srcOrd="0" destOrd="0" parTransId="{610B75DD-AAB5-492B-A239-51532EBA47EB}" sibTransId="{9A7E9D8E-8596-443C-99EF-52DA6BB9EBFF}"/>
    <dgm:cxn modelId="{84798772-8C53-D84B-B011-A44A62EC3696}" type="presParOf" srcId="{4BA21E3E-CDAB-425D-9D06-21E934D99F5A}" destId="{248948F2-F516-4478-B3FB-40C3DEC29CE7}" srcOrd="0" destOrd="0" presId="urn:microsoft.com/office/officeart/2005/8/layout/hList1"/>
    <dgm:cxn modelId="{F9C3689A-9754-F347-A10A-59A7812C3D75}" type="presParOf" srcId="{248948F2-F516-4478-B3FB-40C3DEC29CE7}" destId="{5A395BF3-5010-4A13-9EF3-81D27ADEFEC4}" srcOrd="0" destOrd="0" presId="urn:microsoft.com/office/officeart/2005/8/layout/hList1"/>
    <dgm:cxn modelId="{203A761E-7D62-EB46-A889-259D0EA389C2}" type="presParOf" srcId="{248948F2-F516-4478-B3FB-40C3DEC29CE7}" destId="{AE44EC89-902F-4C67-885A-4B10ED4D00B5}" srcOrd="1" destOrd="0" presId="urn:microsoft.com/office/officeart/2005/8/layout/hList1"/>
    <dgm:cxn modelId="{69AFF917-1CCA-004D-9DC1-7F54E5A39D0C}" type="presParOf" srcId="{4BA21E3E-CDAB-425D-9D06-21E934D99F5A}" destId="{18F0A523-9631-4883-8893-235731F0F962}" srcOrd="1" destOrd="0" presId="urn:microsoft.com/office/officeart/2005/8/layout/hList1"/>
    <dgm:cxn modelId="{B7D36C73-E543-5A48-A55A-30F6EDB7E2DE}" type="presParOf" srcId="{4BA21E3E-CDAB-425D-9D06-21E934D99F5A}" destId="{A072185F-4995-4B8B-BD12-F8C353B6C913}" srcOrd="2" destOrd="0" presId="urn:microsoft.com/office/officeart/2005/8/layout/hList1"/>
    <dgm:cxn modelId="{0D5E45E2-F2F6-6343-B1D6-6B47823FA032}" type="presParOf" srcId="{A072185F-4995-4B8B-BD12-F8C353B6C913}" destId="{656002D5-4538-4E8F-8676-D602208B71AE}" srcOrd="0" destOrd="0" presId="urn:microsoft.com/office/officeart/2005/8/layout/hList1"/>
    <dgm:cxn modelId="{A2560663-AB30-C648-836C-B9DDC2B198AE}" type="presParOf" srcId="{A072185F-4995-4B8B-BD12-F8C353B6C913}" destId="{C0F5EF71-EB19-44D9-BAEE-FC2EA94F64EA}" srcOrd="1" destOrd="0" presId="urn:microsoft.com/office/officeart/2005/8/layout/hList1"/>
    <dgm:cxn modelId="{A85E3C6F-3FD4-F844-899E-A44F84007DB3}" type="presParOf" srcId="{4BA21E3E-CDAB-425D-9D06-21E934D99F5A}" destId="{107BE4CE-E7C8-4513-A80F-CE2C536E5C79}" srcOrd="3" destOrd="0" presId="urn:microsoft.com/office/officeart/2005/8/layout/hList1"/>
    <dgm:cxn modelId="{B293EF1B-F98F-D34A-BE58-481954AF796D}" type="presParOf" srcId="{4BA21E3E-CDAB-425D-9D06-21E934D99F5A}" destId="{CE9058CC-3577-48B0-9DA0-B8E571AA0506}" srcOrd="4" destOrd="0" presId="urn:microsoft.com/office/officeart/2005/8/layout/hList1"/>
    <dgm:cxn modelId="{387739DF-A7C2-DF44-99C7-4822DB69C0C6}" type="presParOf" srcId="{CE9058CC-3577-48B0-9DA0-B8E571AA0506}" destId="{6DB108AB-DD09-4A0C-B33E-7B64A99B6793}" srcOrd="0" destOrd="0" presId="urn:microsoft.com/office/officeart/2005/8/layout/hList1"/>
    <dgm:cxn modelId="{F022B3EF-DE7D-D249-BF61-D8FA0B218ACD}" type="presParOf" srcId="{CE9058CC-3577-48B0-9DA0-B8E571AA0506}" destId="{A19CB88B-B9BA-424F-BDFF-EAAC762A533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6B9EEE-DBD4-4EE8-ADF4-A00D70105AB3}" type="doc">
      <dgm:prSet loTypeId="urn:microsoft.com/office/officeart/2005/8/layout/default#5" loCatId="list" qsTypeId="urn:microsoft.com/office/officeart/2005/8/quickstyle/simple1#28" qsCatId="simple" csTypeId="urn:microsoft.com/office/officeart/2005/8/colors/colorful2" csCatId="colorful" phldr="1"/>
      <dgm:spPr/>
      <dgm:t>
        <a:bodyPr/>
        <a:lstStyle/>
        <a:p>
          <a:endParaRPr lang="en-US"/>
        </a:p>
      </dgm:t>
    </dgm:pt>
    <dgm:pt modelId="{9AD57C9D-BEA6-4594-B296-702E4B52F900}">
      <dgm:prSet phldrT="[Text]"/>
      <dgm:spPr/>
      <dgm:t>
        <a:bodyPr/>
        <a:lstStyle/>
        <a:p>
          <a:r>
            <a:rPr lang="en-US" dirty="0"/>
            <a:t>Personal income</a:t>
          </a:r>
        </a:p>
      </dgm:t>
    </dgm:pt>
    <dgm:pt modelId="{405EDC3A-96FD-4A70-B440-46F193DD6E98}" type="parTrans" cxnId="{3081068C-266F-4BBA-98E8-7E2EBEDEE74A}">
      <dgm:prSet/>
      <dgm:spPr/>
      <dgm:t>
        <a:bodyPr/>
        <a:lstStyle/>
        <a:p>
          <a:endParaRPr lang="en-US"/>
        </a:p>
      </dgm:t>
    </dgm:pt>
    <dgm:pt modelId="{FAA3E365-DD7F-45A5-9650-58B4A516307C}" type="sibTrans" cxnId="{3081068C-266F-4BBA-98E8-7E2EBEDEE74A}">
      <dgm:prSet/>
      <dgm:spPr/>
      <dgm:t>
        <a:bodyPr/>
        <a:lstStyle/>
        <a:p>
          <a:endParaRPr lang="en-US"/>
        </a:p>
      </dgm:t>
    </dgm:pt>
    <dgm:pt modelId="{1CC35565-A630-4E5C-A0D7-F54A05CB058E}">
      <dgm:prSet/>
      <dgm:spPr/>
      <dgm:t>
        <a:bodyPr/>
        <a:lstStyle/>
        <a:p>
          <a:r>
            <a:rPr lang="en-US" dirty="0"/>
            <a:t>Savings</a:t>
          </a:r>
        </a:p>
      </dgm:t>
    </dgm:pt>
    <dgm:pt modelId="{116B88AB-C2C8-48C7-B90C-CCD097D7DB49}" type="parTrans" cxnId="{1FB1E634-1DDA-4CC5-8F79-BC6706CD357C}">
      <dgm:prSet/>
      <dgm:spPr/>
      <dgm:t>
        <a:bodyPr/>
        <a:lstStyle/>
        <a:p>
          <a:endParaRPr lang="en-US"/>
        </a:p>
      </dgm:t>
    </dgm:pt>
    <dgm:pt modelId="{83A1D34E-F7D3-4C52-BC25-55C54BB8BD05}" type="sibTrans" cxnId="{1FB1E634-1DDA-4CC5-8F79-BC6706CD357C}">
      <dgm:prSet/>
      <dgm:spPr/>
      <dgm:t>
        <a:bodyPr/>
        <a:lstStyle/>
        <a:p>
          <a:endParaRPr lang="en-US"/>
        </a:p>
      </dgm:t>
    </dgm:pt>
    <dgm:pt modelId="{B53DC152-E46D-4588-A431-050A2BDC5524}">
      <dgm:prSet/>
      <dgm:spPr/>
      <dgm:t>
        <a:bodyPr/>
        <a:lstStyle/>
        <a:p>
          <a:r>
            <a:rPr lang="en-US" dirty="0"/>
            <a:t>Interest rates</a:t>
          </a:r>
        </a:p>
      </dgm:t>
    </dgm:pt>
    <dgm:pt modelId="{737ABBB9-2F18-4B04-9EDB-0ECE0F957987}" type="parTrans" cxnId="{0CAB2BA5-8E12-43E2-8558-3C6FA6D3248F}">
      <dgm:prSet/>
      <dgm:spPr/>
      <dgm:t>
        <a:bodyPr/>
        <a:lstStyle/>
        <a:p>
          <a:endParaRPr lang="en-US"/>
        </a:p>
      </dgm:t>
    </dgm:pt>
    <dgm:pt modelId="{C4103390-D1FD-400C-A2B6-2B265D85FF34}" type="sibTrans" cxnId="{0CAB2BA5-8E12-43E2-8558-3C6FA6D3248F}">
      <dgm:prSet/>
      <dgm:spPr/>
      <dgm:t>
        <a:bodyPr/>
        <a:lstStyle/>
        <a:p>
          <a:endParaRPr lang="en-US"/>
        </a:p>
      </dgm:t>
    </dgm:pt>
    <dgm:pt modelId="{A88BBC71-A6F9-41CE-960E-0D52864CBE1F}">
      <dgm:prSet phldrT="[Text]"/>
      <dgm:spPr/>
      <dgm:t>
        <a:bodyPr/>
        <a:lstStyle/>
        <a:p>
          <a:r>
            <a:rPr lang="en-US" dirty="0"/>
            <a:t>Spending</a:t>
          </a:r>
        </a:p>
      </dgm:t>
    </dgm:pt>
    <dgm:pt modelId="{4AB62FFB-37E1-4E6C-97D0-C755CA7D4713}" type="parTrans" cxnId="{26E99B2D-6C6A-4EFC-8AF3-EA2E28D2AB2E}">
      <dgm:prSet/>
      <dgm:spPr/>
      <dgm:t>
        <a:bodyPr/>
        <a:lstStyle/>
        <a:p>
          <a:endParaRPr lang="en-US"/>
        </a:p>
      </dgm:t>
    </dgm:pt>
    <dgm:pt modelId="{3FCA6F03-34FD-4059-BE40-26390D969658}" type="sibTrans" cxnId="{26E99B2D-6C6A-4EFC-8AF3-EA2E28D2AB2E}">
      <dgm:prSet/>
      <dgm:spPr/>
      <dgm:t>
        <a:bodyPr/>
        <a:lstStyle/>
        <a:p>
          <a:endParaRPr lang="en-US"/>
        </a:p>
      </dgm:t>
    </dgm:pt>
    <dgm:pt modelId="{18357B89-4D05-47D2-B4E7-A3CF42D5ACE1}" type="pres">
      <dgm:prSet presAssocID="{526B9EEE-DBD4-4EE8-ADF4-A00D70105AB3}" presName="diagram" presStyleCnt="0">
        <dgm:presLayoutVars>
          <dgm:dir/>
          <dgm:resizeHandles val="exact"/>
        </dgm:presLayoutVars>
      </dgm:prSet>
      <dgm:spPr/>
    </dgm:pt>
    <dgm:pt modelId="{D71C80D7-DA1E-4C63-886E-A6B1D695F8F5}" type="pres">
      <dgm:prSet presAssocID="{A88BBC71-A6F9-41CE-960E-0D52864CBE1F}" presName="node" presStyleLbl="node1" presStyleIdx="0" presStyleCnt="4">
        <dgm:presLayoutVars>
          <dgm:bulletEnabled val="1"/>
        </dgm:presLayoutVars>
      </dgm:prSet>
      <dgm:spPr/>
    </dgm:pt>
    <dgm:pt modelId="{82F091AD-A365-4335-A1F8-0985FADB87DC}" type="pres">
      <dgm:prSet presAssocID="{3FCA6F03-34FD-4059-BE40-26390D969658}" presName="sibTrans" presStyleCnt="0"/>
      <dgm:spPr/>
    </dgm:pt>
    <dgm:pt modelId="{9304F38D-3790-4900-B123-3F3DA016D38B}" type="pres">
      <dgm:prSet presAssocID="{9AD57C9D-BEA6-4594-B296-702E4B52F900}" presName="node" presStyleLbl="node1" presStyleIdx="1" presStyleCnt="4">
        <dgm:presLayoutVars>
          <dgm:bulletEnabled val="1"/>
        </dgm:presLayoutVars>
      </dgm:prSet>
      <dgm:spPr/>
    </dgm:pt>
    <dgm:pt modelId="{A8681249-1344-44C2-B4CF-8A0E7B7987CD}" type="pres">
      <dgm:prSet presAssocID="{FAA3E365-DD7F-45A5-9650-58B4A516307C}" presName="sibTrans" presStyleCnt="0"/>
      <dgm:spPr/>
    </dgm:pt>
    <dgm:pt modelId="{FF154D3D-A225-4A93-A817-1341775D04EC}" type="pres">
      <dgm:prSet presAssocID="{1CC35565-A630-4E5C-A0D7-F54A05CB058E}" presName="node" presStyleLbl="node1" presStyleIdx="2" presStyleCnt="4">
        <dgm:presLayoutVars>
          <dgm:bulletEnabled val="1"/>
        </dgm:presLayoutVars>
      </dgm:prSet>
      <dgm:spPr/>
    </dgm:pt>
    <dgm:pt modelId="{ADE31F4A-1008-49A9-A4D6-27B044533BF4}" type="pres">
      <dgm:prSet presAssocID="{83A1D34E-F7D3-4C52-BC25-55C54BB8BD05}" presName="sibTrans" presStyleCnt="0"/>
      <dgm:spPr/>
    </dgm:pt>
    <dgm:pt modelId="{B5FC5A2D-CDAC-406E-A046-8CF31B89B6BD}" type="pres">
      <dgm:prSet presAssocID="{B53DC152-E46D-4588-A431-050A2BDC5524}" presName="node" presStyleLbl="node1" presStyleIdx="3" presStyleCnt="4">
        <dgm:presLayoutVars>
          <dgm:bulletEnabled val="1"/>
        </dgm:presLayoutVars>
      </dgm:prSet>
      <dgm:spPr/>
    </dgm:pt>
  </dgm:ptLst>
  <dgm:cxnLst>
    <dgm:cxn modelId="{B0E7E010-21DE-9942-A10A-2B4D6BDCEF7A}" type="presOf" srcId="{1CC35565-A630-4E5C-A0D7-F54A05CB058E}" destId="{FF154D3D-A225-4A93-A817-1341775D04EC}" srcOrd="0" destOrd="0" presId="urn:microsoft.com/office/officeart/2005/8/layout/default#5"/>
    <dgm:cxn modelId="{33BC3827-CDF4-D048-B6CE-342D8C876386}" type="presOf" srcId="{9AD57C9D-BEA6-4594-B296-702E4B52F900}" destId="{9304F38D-3790-4900-B123-3F3DA016D38B}" srcOrd="0" destOrd="0" presId="urn:microsoft.com/office/officeart/2005/8/layout/default#5"/>
    <dgm:cxn modelId="{26E99B2D-6C6A-4EFC-8AF3-EA2E28D2AB2E}" srcId="{526B9EEE-DBD4-4EE8-ADF4-A00D70105AB3}" destId="{A88BBC71-A6F9-41CE-960E-0D52864CBE1F}" srcOrd="0" destOrd="0" parTransId="{4AB62FFB-37E1-4E6C-97D0-C755CA7D4713}" sibTransId="{3FCA6F03-34FD-4059-BE40-26390D969658}"/>
    <dgm:cxn modelId="{1FB1E634-1DDA-4CC5-8F79-BC6706CD357C}" srcId="{526B9EEE-DBD4-4EE8-ADF4-A00D70105AB3}" destId="{1CC35565-A630-4E5C-A0D7-F54A05CB058E}" srcOrd="2" destOrd="0" parTransId="{116B88AB-C2C8-48C7-B90C-CCD097D7DB49}" sibTransId="{83A1D34E-F7D3-4C52-BC25-55C54BB8BD05}"/>
    <dgm:cxn modelId="{80D67146-6966-BF4F-97B9-961AED88616A}" type="presOf" srcId="{A88BBC71-A6F9-41CE-960E-0D52864CBE1F}" destId="{D71C80D7-DA1E-4C63-886E-A6B1D695F8F5}" srcOrd="0" destOrd="0" presId="urn:microsoft.com/office/officeart/2005/8/layout/default#5"/>
    <dgm:cxn modelId="{3081068C-266F-4BBA-98E8-7E2EBEDEE74A}" srcId="{526B9EEE-DBD4-4EE8-ADF4-A00D70105AB3}" destId="{9AD57C9D-BEA6-4594-B296-702E4B52F900}" srcOrd="1" destOrd="0" parTransId="{405EDC3A-96FD-4A70-B440-46F193DD6E98}" sibTransId="{FAA3E365-DD7F-45A5-9650-58B4A516307C}"/>
    <dgm:cxn modelId="{0CAB2BA5-8E12-43E2-8558-3C6FA6D3248F}" srcId="{526B9EEE-DBD4-4EE8-ADF4-A00D70105AB3}" destId="{B53DC152-E46D-4588-A431-050A2BDC5524}" srcOrd="3" destOrd="0" parTransId="{737ABBB9-2F18-4B04-9EDB-0ECE0F957987}" sibTransId="{C4103390-D1FD-400C-A2B6-2B265D85FF34}"/>
    <dgm:cxn modelId="{81AEE7DC-80A8-724B-AD7A-257CD7EB7906}" type="presOf" srcId="{526B9EEE-DBD4-4EE8-ADF4-A00D70105AB3}" destId="{18357B89-4D05-47D2-B4E7-A3CF42D5ACE1}" srcOrd="0" destOrd="0" presId="urn:microsoft.com/office/officeart/2005/8/layout/default#5"/>
    <dgm:cxn modelId="{52F091EE-DA6F-4649-8014-888D5A4E39D3}" type="presOf" srcId="{B53DC152-E46D-4588-A431-050A2BDC5524}" destId="{B5FC5A2D-CDAC-406E-A046-8CF31B89B6BD}" srcOrd="0" destOrd="0" presId="urn:microsoft.com/office/officeart/2005/8/layout/default#5"/>
    <dgm:cxn modelId="{D7F96744-5CAD-C34E-87B3-E6F5A69F1AFE}" type="presParOf" srcId="{18357B89-4D05-47D2-B4E7-A3CF42D5ACE1}" destId="{D71C80D7-DA1E-4C63-886E-A6B1D695F8F5}" srcOrd="0" destOrd="0" presId="urn:microsoft.com/office/officeart/2005/8/layout/default#5"/>
    <dgm:cxn modelId="{8160CD28-497E-3445-B85E-6E684F5AE299}" type="presParOf" srcId="{18357B89-4D05-47D2-B4E7-A3CF42D5ACE1}" destId="{82F091AD-A365-4335-A1F8-0985FADB87DC}" srcOrd="1" destOrd="0" presId="urn:microsoft.com/office/officeart/2005/8/layout/default#5"/>
    <dgm:cxn modelId="{72574413-2C8B-C548-B974-AA495499678C}" type="presParOf" srcId="{18357B89-4D05-47D2-B4E7-A3CF42D5ACE1}" destId="{9304F38D-3790-4900-B123-3F3DA016D38B}" srcOrd="2" destOrd="0" presId="urn:microsoft.com/office/officeart/2005/8/layout/default#5"/>
    <dgm:cxn modelId="{DDF39BFF-1C29-7A42-8494-89B0B2C97859}" type="presParOf" srcId="{18357B89-4D05-47D2-B4E7-A3CF42D5ACE1}" destId="{A8681249-1344-44C2-B4CF-8A0E7B7987CD}" srcOrd="3" destOrd="0" presId="urn:microsoft.com/office/officeart/2005/8/layout/default#5"/>
    <dgm:cxn modelId="{17A81E49-613B-424D-BA73-326541CA150F}" type="presParOf" srcId="{18357B89-4D05-47D2-B4E7-A3CF42D5ACE1}" destId="{FF154D3D-A225-4A93-A817-1341775D04EC}" srcOrd="4" destOrd="0" presId="urn:microsoft.com/office/officeart/2005/8/layout/default#5"/>
    <dgm:cxn modelId="{D0721AD9-EAB8-5349-9949-E7A779A4A5FC}" type="presParOf" srcId="{18357B89-4D05-47D2-B4E7-A3CF42D5ACE1}" destId="{ADE31F4A-1008-49A9-A4D6-27B044533BF4}" srcOrd="5" destOrd="0" presId="urn:microsoft.com/office/officeart/2005/8/layout/default#5"/>
    <dgm:cxn modelId="{3A0663B2-67CD-E748-994B-B9028C8A4512}" type="presParOf" srcId="{18357B89-4D05-47D2-B4E7-A3CF42D5ACE1}" destId="{B5FC5A2D-CDAC-406E-A046-8CF31B89B6BD}" srcOrd="6" destOrd="0" presId="urn:microsoft.com/office/officeart/2005/8/layout/defaul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34F62E4-757C-4D8D-8099-B4D103C8A4C6}" type="doc">
      <dgm:prSet loTypeId="urn:microsoft.com/office/officeart/2005/8/layout/default#6" loCatId="list" qsTypeId="urn:microsoft.com/office/officeart/2005/8/quickstyle/simple1#29" qsCatId="simple" csTypeId="urn:microsoft.com/office/officeart/2005/8/colors/colorful2" csCatId="colorful" phldr="1"/>
      <dgm:spPr/>
      <dgm:t>
        <a:bodyPr/>
        <a:lstStyle/>
        <a:p>
          <a:endParaRPr lang="en-US"/>
        </a:p>
      </dgm:t>
    </dgm:pt>
    <dgm:pt modelId="{40F6CB99-9B57-43F7-A75D-A76495157382}">
      <dgm:prSet custT="1"/>
      <dgm:spPr/>
      <dgm:t>
        <a:bodyPr/>
        <a:lstStyle/>
        <a:p>
          <a:pPr rtl="0"/>
          <a:r>
            <a:rPr lang="en-US" sz="2800" b="1" dirty="0">
              <a:solidFill>
                <a:srgbClr val="000000"/>
              </a:solidFill>
            </a:rPr>
            <a:t>Sincerity</a:t>
          </a:r>
        </a:p>
      </dgm:t>
    </dgm:pt>
    <dgm:pt modelId="{B8A87778-DBC8-4859-9537-328955EDCBDE}" type="parTrans" cxnId="{D2E66104-3886-434E-B398-A1DECA96C1CC}">
      <dgm:prSet/>
      <dgm:spPr/>
      <dgm:t>
        <a:bodyPr/>
        <a:lstStyle/>
        <a:p>
          <a:endParaRPr lang="en-US" b="1">
            <a:solidFill>
              <a:schemeClr val="tx1"/>
            </a:solidFill>
          </a:endParaRPr>
        </a:p>
      </dgm:t>
    </dgm:pt>
    <dgm:pt modelId="{0EEC62B3-F600-4CC6-BBA9-ED9278AA13FB}" type="sibTrans" cxnId="{D2E66104-3886-434E-B398-A1DECA96C1CC}">
      <dgm:prSet/>
      <dgm:spPr/>
      <dgm:t>
        <a:bodyPr/>
        <a:lstStyle/>
        <a:p>
          <a:endParaRPr lang="en-US" b="1">
            <a:solidFill>
              <a:schemeClr val="tx1"/>
            </a:solidFill>
          </a:endParaRPr>
        </a:p>
      </dgm:t>
    </dgm:pt>
    <dgm:pt modelId="{6845C37E-CDE0-4E18-97D6-FE441773E074}">
      <dgm:prSet custT="1"/>
      <dgm:spPr/>
      <dgm:t>
        <a:bodyPr/>
        <a:lstStyle/>
        <a:p>
          <a:pPr rtl="0"/>
          <a:r>
            <a:rPr lang="en-US" sz="2800" b="1" dirty="0">
              <a:solidFill>
                <a:srgbClr val="000000"/>
              </a:solidFill>
            </a:rPr>
            <a:t>Excitement</a:t>
          </a:r>
        </a:p>
      </dgm:t>
    </dgm:pt>
    <dgm:pt modelId="{97CADDB1-FC95-4EBD-82BC-2645DE5DAA80}" type="parTrans" cxnId="{C12BE05B-C473-4A61-BD9B-3E9C3E46E10B}">
      <dgm:prSet/>
      <dgm:spPr/>
      <dgm:t>
        <a:bodyPr/>
        <a:lstStyle/>
        <a:p>
          <a:endParaRPr lang="en-US" b="1">
            <a:solidFill>
              <a:schemeClr val="tx1"/>
            </a:solidFill>
          </a:endParaRPr>
        </a:p>
      </dgm:t>
    </dgm:pt>
    <dgm:pt modelId="{6EE8B331-C980-4198-B3F0-E86C7E378311}" type="sibTrans" cxnId="{C12BE05B-C473-4A61-BD9B-3E9C3E46E10B}">
      <dgm:prSet/>
      <dgm:spPr/>
      <dgm:t>
        <a:bodyPr/>
        <a:lstStyle/>
        <a:p>
          <a:endParaRPr lang="en-US" b="1">
            <a:solidFill>
              <a:schemeClr val="tx1"/>
            </a:solidFill>
          </a:endParaRPr>
        </a:p>
      </dgm:t>
    </dgm:pt>
    <dgm:pt modelId="{C2A278D6-59C3-42C0-A004-27ADFA56819B}">
      <dgm:prSet custT="1"/>
      <dgm:spPr/>
      <dgm:t>
        <a:bodyPr/>
        <a:lstStyle/>
        <a:p>
          <a:pPr rtl="0"/>
          <a:r>
            <a:rPr lang="en-US" sz="2800" b="1" dirty="0">
              <a:solidFill>
                <a:srgbClr val="000000"/>
              </a:solidFill>
            </a:rPr>
            <a:t>Sophistication</a:t>
          </a:r>
        </a:p>
      </dgm:t>
    </dgm:pt>
    <dgm:pt modelId="{B7F22208-014E-4862-8876-26B80D3EBF36}" type="parTrans" cxnId="{0CC15717-0AE4-484F-9B67-EEC8BBF56C31}">
      <dgm:prSet/>
      <dgm:spPr/>
      <dgm:t>
        <a:bodyPr/>
        <a:lstStyle/>
        <a:p>
          <a:endParaRPr lang="en-US" b="1">
            <a:solidFill>
              <a:schemeClr val="tx1"/>
            </a:solidFill>
          </a:endParaRPr>
        </a:p>
      </dgm:t>
    </dgm:pt>
    <dgm:pt modelId="{0F13D10C-4FEB-48DC-BE59-74ECAA808D97}" type="sibTrans" cxnId="{0CC15717-0AE4-484F-9B67-EEC8BBF56C31}">
      <dgm:prSet/>
      <dgm:spPr/>
      <dgm:t>
        <a:bodyPr/>
        <a:lstStyle/>
        <a:p>
          <a:endParaRPr lang="en-US" b="1">
            <a:solidFill>
              <a:schemeClr val="tx1"/>
            </a:solidFill>
          </a:endParaRPr>
        </a:p>
      </dgm:t>
    </dgm:pt>
    <dgm:pt modelId="{15793462-5F03-48C3-B727-5AF98E771926}">
      <dgm:prSet custT="1"/>
      <dgm:spPr/>
      <dgm:t>
        <a:bodyPr/>
        <a:lstStyle/>
        <a:p>
          <a:pPr rtl="0"/>
          <a:r>
            <a:rPr lang="en-US" sz="2800" b="1" dirty="0">
              <a:solidFill>
                <a:srgbClr val="000000"/>
              </a:solidFill>
            </a:rPr>
            <a:t>Ruggedness</a:t>
          </a:r>
        </a:p>
      </dgm:t>
    </dgm:pt>
    <dgm:pt modelId="{0EBE230A-B41D-44C4-BE59-E2B0C43D9ED9}" type="parTrans" cxnId="{8AB72BC2-DFD4-4F1C-B1CD-0E92A7BAE392}">
      <dgm:prSet/>
      <dgm:spPr/>
      <dgm:t>
        <a:bodyPr/>
        <a:lstStyle/>
        <a:p>
          <a:endParaRPr lang="en-US" b="1">
            <a:solidFill>
              <a:schemeClr val="tx1"/>
            </a:solidFill>
          </a:endParaRPr>
        </a:p>
      </dgm:t>
    </dgm:pt>
    <dgm:pt modelId="{58407527-4869-4824-A15C-5503B477C98C}" type="sibTrans" cxnId="{8AB72BC2-DFD4-4F1C-B1CD-0E92A7BAE392}">
      <dgm:prSet/>
      <dgm:spPr/>
      <dgm:t>
        <a:bodyPr/>
        <a:lstStyle/>
        <a:p>
          <a:endParaRPr lang="en-US" b="1">
            <a:solidFill>
              <a:schemeClr val="tx1"/>
            </a:solidFill>
          </a:endParaRPr>
        </a:p>
      </dgm:t>
    </dgm:pt>
    <dgm:pt modelId="{B744748E-E582-4293-AA40-B0A9BEAED4BB}">
      <dgm:prSet custT="1"/>
      <dgm:spPr/>
      <dgm:t>
        <a:bodyPr/>
        <a:lstStyle/>
        <a:p>
          <a:pPr rtl="0"/>
          <a:r>
            <a:rPr lang="en-US" sz="2800" b="1" dirty="0">
              <a:solidFill>
                <a:srgbClr val="000000"/>
              </a:solidFill>
            </a:rPr>
            <a:t>Competence</a:t>
          </a:r>
        </a:p>
      </dgm:t>
    </dgm:pt>
    <dgm:pt modelId="{EDAEFD6B-C3EF-4942-B34B-09F131D8C0FB}" type="parTrans" cxnId="{22982A44-8ABB-42D3-AC66-A68D418DC4E6}">
      <dgm:prSet/>
      <dgm:spPr/>
      <dgm:t>
        <a:bodyPr/>
        <a:lstStyle/>
        <a:p>
          <a:endParaRPr lang="en-US"/>
        </a:p>
      </dgm:t>
    </dgm:pt>
    <dgm:pt modelId="{174EAAE3-11ED-4834-8E44-91F83571FF3B}" type="sibTrans" cxnId="{22982A44-8ABB-42D3-AC66-A68D418DC4E6}">
      <dgm:prSet/>
      <dgm:spPr/>
      <dgm:t>
        <a:bodyPr/>
        <a:lstStyle/>
        <a:p>
          <a:endParaRPr lang="en-US"/>
        </a:p>
      </dgm:t>
    </dgm:pt>
    <dgm:pt modelId="{AB5D6893-1003-4391-B8FC-ED2ECF159F45}" type="pres">
      <dgm:prSet presAssocID="{F34F62E4-757C-4D8D-8099-B4D103C8A4C6}" presName="diagram" presStyleCnt="0">
        <dgm:presLayoutVars>
          <dgm:dir/>
          <dgm:resizeHandles val="exact"/>
        </dgm:presLayoutVars>
      </dgm:prSet>
      <dgm:spPr/>
    </dgm:pt>
    <dgm:pt modelId="{28A7C616-F24E-4495-BA11-0D86B5DF0069}" type="pres">
      <dgm:prSet presAssocID="{40F6CB99-9B57-43F7-A75D-A76495157382}" presName="node" presStyleLbl="node1" presStyleIdx="0" presStyleCnt="5" custLinFactNeighborX="0" custLinFactNeighborY="3758">
        <dgm:presLayoutVars>
          <dgm:bulletEnabled val="1"/>
        </dgm:presLayoutVars>
      </dgm:prSet>
      <dgm:spPr/>
    </dgm:pt>
    <dgm:pt modelId="{21BB8DE9-BD06-4EE7-988D-FE5EC22060C8}" type="pres">
      <dgm:prSet presAssocID="{0EEC62B3-F600-4CC6-BBA9-ED9278AA13FB}" presName="sibTrans" presStyleCnt="0"/>
      <dgm:spPr/>
    </dgm:pt>
    <dgm:pt modelId="{3E6A1A0F-98A5-4C8E-89A5-5DB000729BAE}" type="pres">
      <dgm:prSet presAssocID="{6845C37E-CDE0-4E18-97D6-FE441773E074}" presName="node" presStyleLbl="node1" presStyleIdx="1" presStyleCnt="5" custLinFactNeighborX="-196" custLinFactNeighborY="3758">
        <dgm:presLayoutVars>
          <dgm:bulletEnabled val="1"/>
        </dgm:presLayoutVars>
      </dgm:prSet>
      <dgm:spPr/>
    </dgm:pt>
    <dgm:pt modelId="{3B3A907D-9B09-45DE-8935-45BB69C5A3DC}" type="pres">
      <dgm:prSet presAssocID="{6EE8B331-C980-4198-B3F0-E86C7E378311}" presName="sibTrans" presStyleCnt="0"/>
      <dgm:spPr/>
    </dgm:pt>
    <dgm:pt modelId="{A5E25372-DE61-43F4-B580-3DF1F31E4853}" type="pres">
      <dgm:prSet presAssocID="{B744748E-E582-4293-AA40-B0A9BEAED4BB}" presName="node" presStyleLbl="node1" presStyleIdx="2" presStyleCnt="5">
        <dgm:presLayoutVars>
          <dgm:bulletEnabled val="1"/>
        </dgm:presLayoutVars>
      </dgm:prSet>
      <dgm:spPr/>
    </dgm:pt>
    <dgm:pt modelId="{120A0C21-1B40-444A-9FB3-0C151955BB0B}" type="pres">
      <dgm:prSet presAssocID="{174EAAE3-11ED-4834-8E44-91F83571FF3B}" presName="sibTrans" presStyleCnt="0"/>
      <dgm:spPr/>
    </dgm:pt>
    <dgm:pt modelId="{3603A864-57C4-4D1E-A421-71FD6063889F}" type="pres">
      <dgm:prSet presAssocID="{C2A278D6-59C3-42C0-A004-27ADFA56819B}" presName="node" presStyleLbl="node1" presStyleIdx="3" presStyleCnt="5" custLinFactNeighborX="2745" custLinFactNeighborY="3758">
        <dgm:presLayoutVars>
          <dgm:bulletEnabled val="1"/>
        </dgm:presLayoutVars>
      </dgm:prSet>
      <dgm:spPr/>
    </dgm:pt>
    <dgm:pt modelId="{BA85217E-D675-48CE-B0CB-E47B436F26C4}" type="pres">
      <dgm:prSet presAssocID="{0F13D10C-4FEB-48DC-BE59-74ECAA808D97}" presName="sibTrans" presStyleCnt="0"/>
      <dgm:spPr/>
    </dgm:pt>
    <dgm:pt modelId="{27EAAEA5-7C7E-464D-8F65-EB5CA09D60D6}" type="pres">
      <dgm:prSet presAssocID="{15793462-5F03-48C3-B727-5AF98E771926}" presName="node" presStyleLbl="node1" presStyleIdx="4" presStyleCnt="5">
        <dgm:presLayoutVars>
          <dgm:bulletEnabled val="1"/>
        </dgm:presLayoutVars>
      </dgm:prSet>
      <dgm:spPr/>
    </dgm:pt>
  </dgm:ptLst>
  <dgm:cxnLst>
    <dgm:cxn modelId="{D2E66104-3886-434E-B398-A1DECA96C1CC}" srcId="{F34F62E4-757C-4D8D-8099-B4D103C8A4C6}" destId="{40F6CB99-9B57-43F7-A75D-A76495157382}" srcOrd="0" destOrd="0" parTransId="{B8A87778-DBC8-4859-9537-328955EDCBDE}" sibTransId="{0EEC62B3-F600-4CC6-BBA9-ED9278AA13FB}"/>
    <dgm:cxn modelId="{0CC15717-0AE4-484F-9B67-EEC8BBF56C31}" srcId="{F34F62E4-757C-4D8D-8099-B4D103C8A4C6}" destId="{C2A278D6-59C3-42C0-A004-27ADFA56819B}" srcOrd="3" destOrd="0" parTransId="{B7F22208-014E-4862-8876-26B80D3EBF36}" sibTransId="{0F13D10C-4FEB-48DC-BE59-74ECAA808D97}"/>
    <dgm:cxn modelId="{57C8F02C-C6E3-C344-A6A1-BA34EE285E0E}" type="presOf" srcId="{15793462-5F03-48C3-B727-5AF98E771926}" destId="{27EAAEA5-7C7E-464D-8F65-EB5CA09D60D6}" srcOrd="0" destOrd="0" presId="urn:microsoft.com/office/officeart/2005/8/layout/default#6"/>
    <dgm:cxn modelId="{C12BE05B-C473-4A61-BD9B-3E9C3E46E10B}" srcId="{F34F62E4-757C-4D8D-8099-B4D103C8A4C6}" destId="{6845C37E-CDE0-4E18-97D6-FE441773E074}" srcOrd="1" destOrd="0" parTransId="{97CADDB1-FC95-4EBD-82BC-2645DE5DAA80}" sibTransId="{6EE8B331-C980-4198-B3F0-E86C7E378311}"/>
    <dgm:cxn modelId="{22982A44-8ABB-42D3-AC66-A68D418DC4E6}" srcId="{F34F62E4-757C-4D8D-8099-B4D103C8A4C6}" destId="{B744748E-E582-4293-AA40-B0A9BEAED4BB}" srcOrd="2" destOrd="0" parTransId="{EDAEFD6B-C3EF-4942-B34B-09F131D8C0FB}" sibTransId="{174EAAE3-11ED-4834-8E44-91F83571FF3B}"/>
    <dgm:cxn modelId="{BF72224B-324B-FD40-8CDD-60E752085BD6}" type="presOf" srcId="{F34F62E4-757C-4D8D-8099-B4D103C8A4C6}" destId="{AB5D6893-1003-4391-B8FC-ED2ECF159F45}" srcOrd="0" destOrd="0" presId="urn:microsoft.com/office/officeart/2005/8/layout/default#6"/>
    <dgm:cxn modelId="{BCB4A06F-A87F-3B47-88B1-3A57DD0E7DF7}" type="presOf" srcId="{C2A278D6-59C3-42C0-A004-27ADFA56819B}" destId="{3603A864-57C4-4D1E-A421-71FD6063889F}" srcOrd="0" destOrd="0" presId="urn:microsoft.com/office/officeart/2005/8/layout/default#6"/>
    <dgm:cxn modelId="{4E746758-8BDC-FB40-89C3-392F095C4825}" type="presOf" srcId="{B744748E-E582-4293-AA40-B0A9BEAED4BB}" destId="{A5E25372-DE61-43F4-B580-3DF1F31E4853}" srcOrd="0" destOrd="0" presId="urn:microsoft.com/office/officeart/2005/8/layout/default#6"/>
    <dgm:cxn modelId="{0F58077D-9603-A447-A735-C48DD864F4FA}" type="presOf" srcId="{6845C37E-CDE0-4E18-97D6-FE441773E074}" destId="{3E6A1A0F-98A5-4C8E-89A5-5DB000729BAE}" srcOrd="0" destOrd="0" presId="urn:microsoft.com/office/officeart/2005/8/layout/default#6"/>
    <dgm:cxn modelId="{49F896AD-4083-9845-AEBA-CAACA895E2E3}" type="presOf" srcId="{40F6CB99-9B57-43F7-A75D-A76495157382}" destId="{28A7C616-F24E-4495-BA11-0D86B5DF0069}" srcOrd="0" destOrd="0" presId="urn:microsoft.com/office/officeart/2005/8/layout/default#6"/>
    <dgm:cxn modelId="{8AB72BC2-DFD4-4F1C-B1CD-0E92A7BAE392}" srcId="{F34F62E4-757C-4D8D-8099-B4D103C8A4C6}" destId="{15793462-5F03-48C3-B727-5AF98E771926}" srcOrd="4" destOrd="0" parTransId="{0EBE230A-B41D-44C4-BE59-E2B0C43D9ED9}" sibTransId="{58407527-4869-4824-A15C-5503B477C98C}"/>
    <dgm:cxn modelId="{49B06330-0A48-5343-955A-09F565C9AF28}" type="presParOf" srcId="{AB5D6893-1003-4391-B8FC-ED2ECF159F45}" destId="{28A7C616-F24E-4495-BA11-0D86B5DF0069}" srcOrd="0" destOrd="0" presId="urn:microsoft.com/office/officeart/2005/8/layout/default#6"/>
    <dgm:cxn modelId="{FAE3BF4A-3328-F74F-9AFA-B7F96A5BE4AA}" type="presParOf" srcId="{AB5D6893-1003-4391-B8FC-ED2ECF159F45}" destId="{21BB8DE9-BD06-4EE7-988D-FE5EC22060C8}" srcOrd="1" destOrd="0" presId="urn:microsoft.com/office/officeart/2005/8/layout/default#6"/>
    <dgm:cxn modelId="{AE5DDEE6-7109-8344-9032-D5AB394BEAFF}" type="presParOf" srcId="{AB5D6893-1003-4391-B8FC-ED2ECF159F45}" destId="{3E6A1A0F-98A5-4C8E-89A5-5DB000729BAE}" srcOrd="2" destOrd="0" presId="urn:microsoft.com/office/officeart/2005/8/layout/default#6"/>
    <dgm:cxn modelId="{CF9FE392-C4A4-6143-ADBF-0616ADBD6D36}" type="presParOf" srcId="{AB5D6893-1003-4391-B8FC-ED2ECF159F45}" destId="{3B3A907D-9B09-45DE-8935-45BB69C5A3DC}" srcOrd="3" destOrd="0" presId="urn:microsoft.com/office/officeart/2005/8/layout/default#6"/>
    <dgm:cxn modelId="{69578ECA-4A21-934E-AE62-211E660EBE05}" type="presParOf" srcId="{AB5D6893-1003-4391-B8FC-ED2ECF159F45}" destId="{A5E25372-DE61-43F4-B580-3DF1F31E4853}" srcOrd="4" destOrd="0" presId="urn:microsoft.com/office/officeart/2005/8/layout/default#6"/>
    <dgm:cxn modelId="{1995A43C-CF19-0F40-B301-3661DFFCC971}" type="presParOf" srcId="{AB5D6893-1003-4391-B8FC-ED2ECF159F45}" destId="{120A0C21-1B40-444A-9FB3-0C151955BB0B}" srcOrd="5" destOrd="0" presId="urn:microsoft.com/office/officeart/2005/8/layout/default#6"/>
    <dgm:cxn modelId="{508B6346-6841-814B-A7D2-1EE42066AE8B}" type="presParOf" srcId="{AB5D6893-1003-4391-B8FC-ED2ECF159F45}" destId="{3603A864-57C4-4D1E-A421-71FD6063889F}" srcOrd="6" destOrd="0" presId="urn:microsoft.com/office/officeart/2005/8/layout/default#6"/>
    <dgm:cxn modelId="{2991B500-1A77-3844-A0E9-7313423E2C18}" type="presParOf" srcId="{AB5D6893-1003-4391-B8FC-ED2ECF159F45}" destId="{BA85217E-D675-48CE-B0CB-E47B436F26C4}" srcOrd="7" destOrd="0" presId="urn:microsoft.com/office/officeart/2005/8/layout/default#6"/>
    <dgm:cxn modelId="{4E519A3E-895C-2E4C-B7FD-43DB3E1EBB33}" type="presParOf" srcId="{AB5D6893-1003-4391-B8FC-ED2ECF159F45}" destId="{27EAAEA5-7C7E-464D-8F65-EB5CA09D60D6}" srcOrd="8" destOrd="0" presId="urn:microsoft.com/office/officeart/2005/8/layout/defaul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42D26E4-B110-4E2A-B87D-E291BBA564F4}" type="doc">
      <dgm:prSet loTypeId="urn:microsoft.com/office/officeart/2005/8/layout/vList2" loCatId="list" qsTypeId="urn:microsoft.com/office/officeart/2005/8/quickstyle/simple1#30" qsCatId="simple" csTypeId="urn:microsoft.com/office/officeart/2005/8/colors/colorful2" csCatId="colorful" phldr="1"/>
      <dgm:spPr/>
      <dgm:t>
        <a:bodyPr/>
        <a:lstStyle/>
        <a:p>
          <a:endParaRPr lang="en-US"/>
        </a:p>
      </dgm:t>
    </dgm:pt>
    <dgm:pt modelId="{D9166C53-1851-4933-A3A4-F43521E341D8}">
      <dgm:prSet/>
      <dgm:spPr/>
      <dgm:t>
        <a:bodyPr/>
        <a:lstStyle/>
        <a:p>
          <a:pPr rtl="0"/>
          <a:r>
            <a:rPr lang="en-US" b="0" dirty="0">
              <a:solidFill>
                <a:srgbClr val="000000"/>
              </a:solidFill>
            </a:rPr>
            <a:t>Motivation</a:t>
          </a:r>
        </a:p>
      </dgm:t>
    </dgm:pt>
    <dgm:pt modelId="{CDFC6038-38AE-461B-9EBA-77DE622C5C7A}" type="parTrans" cxnId="{BB99F095-4168-45F3-A418-0452D0F3CF76}">
      <dgm:prSet/>
      <dgm:spPr/>
      <dgm:t>
        <a:bodyPr/>
        <a:lstStyle/>
        <a:p>
          <a:endParaRPr lang="en-US"/>
        </a:p>
      </dgm:t>
    </dgm:pt>
    <dgm:pt modelId="{B6C100EC-AE57-4264-970B-DFE1771BFDFA}" type="sibTrans" cxnId="{BB99F095-4168-45F3-A418-0452D0F3CF76}">
      <dgm:prSet/>
      <dgm:spPr/>
      <dgm:t>
        <a:bodyPr/>
        <a:lstStyle/>
        <a:p>
          <a:endParaRPr lang="en-US"/>
        </a:p>
      </dgm:t>
    </dgm:pt>
    <dgm:pt modelId="{AB87ABB5-26E4-4029-9A3B-20F366476DC4}">
      <dgm:prSet/>
      <dgm:spPr/>
      <dgm:t>
        <a:bodyPr/>
        <a:lstStyle/>
        <a:p>
          <a:pPr rtl="0"/>
          <a:r>
            <a:rPr lang="en-US" b="0" dirty="0">
              <a:solidFill>
                <a:srgbClr val="000000"/>
              </a:solidFill>
            </a:rPr>
            <a:t>Perception</a:t>
          </a:r>
        </a:p>
      </dgm:t>
    </dgm:pt>
    <dgm:pt modelId="{C0540CA7-13A3-4894-84A7-4DB2C2272521}" type="parTrans" cxnId="{DFD6D6D4-E71A-47D8-B1CD-54540851A8B4}">
      <dgm:prSet/>
      <dgm:spPr/>
      <dgm:t>
        <a:bodyPr/>
        <a:lstStyle/>
        <a:p>
          <a:endParaRPr lang="en-US"/>
        </a:p>
      </dgm:t>
    </dgm:pt>
    <dgm:pt modelId="{E7185F43-BE7A-46B4-8C68-1B5C01B13567}" type="sibTrans" cxnId="{DFD6D6D4-E71A-47D8-B1CD-54540851A8B4}">
      <dgm:prSet/>
      <dgm:spPr/>
      <dgm:t>
        <a:bodyPr/>
        <a:lstStyle/>
        <a:p>
          <a:endParaRPr lang="en-US"/>
        </a:p>
      </dgm:t>
    </dgm:pt>
    <dgm:pt modelId="{0B509B10-D5A5-4A69-AB19-30DD7BEB2826}">
      <dgm:prSet/>
      <dgm:spPr/>
      <dgm:t>
        <a:bodyPr/>
        <a:lstStyle/>
        <a:p>
          <a:pPr rtl="0"/>
          <a:r>
            <a:rPr lang="en-US" b="0" dirty="0">
              <a:solidFill>
                <a:srgbClr val="000000"/>
              </a:solidFill>
            </a:rPr>
            <a:t>Learning</a:t>
          </a:r>
        </a:p>
      </dgm:t>
    </dgm:pt>
    <dgm:pt modelId="{EFA4914B-AF12-4168-886F-5F90A9EF711B}" type="parTrans" cxnId="{26E3FEE5-F315-4F6F-B24C-BA5C4DF81595}">
      <dgm:prSet/>
      <dgm:spPr/>
      <dgm:t>
        <a:bodyPr/>
        <a:lstStyle/>
        <a:p>
          <a:endParaRPr lang="en-US"/>
        </a:p>
      </dgm:t>
    </dgm:pt>
    <dgm:pt modelId="{9F418D31-3724-47FA-93E0-9780E78C8B7D}" type="sibTrans" cxnId="{26E3FEE5-F315-4F6F-B24C-BA5C4DF81595}">
      <dgm:prSet/>
      <dgm:spPr/>
      <dgm:t>
        <a:bodyPr/>
        <a:lstStyle/>
        <a:p>
          <a:endParaRPr lang="en-US"/>
        </a:p>
      </dgm:t>
    </dgm:pt>
    <dgm:pt modelId="{3FFB3B33-1DF0-4DCB-B47D-C50553754874}">
      <dgm:prSet/>
      <dgm:spPr/>
      <dgm:t>
        <a:bodyPr/>
        <a:lstStyle/>
        <a:p>
          <a:pPr rtl="0"/>
          <a:r>
            <a:rPr lang="en-US" b="0" dirty="0">
              <a:solidFill>
                <a:srgbClr val="000000"/>
              </a:solidFill>
            </a:rPr>
            <a:t>Beliefs and attitudes</a:t>
          </a:r>
        </a:p>
      </dgm:t>
    </dgm:pt>
    <dgm:pt modelId="{D603945F-94E0-4D46-9BF2-3777F9598EA1}" type="parTrans" cxnId="{EA231B33-60C2-4C95-B481-222C064DD2E6}">
      <dgm:prSet/>
      <dgm:spPr/>
      <dgm:t>
        <a:bodyPr/>
        <a:lstStyle/>
        <a:p>
          <a:endParaRPr lang="en-US"/>
        </a:p>
      </dgm:t>
    </dgm:pt>
    <dgm:pt modelId="{1B7D374D-F2B6-41A7-9668-1BD1E308CEBA}" type="sibTrans" cxnId="{EA231B33-60C2-4C95-B481-222C064DD2E6}">
      <dgm:prSet/>
      <dgm:spPr/>
      <dgm:t>
        <a:bodyPr/>
        <a:lstStyle/>
        <a:p>
          <a:endParaRPr lang="en-US"/>
        </a:p>
      </dgm:t>
    </dgm:pt>
    <dgm:pt modelId="{E71416ED-0651-4188-94C0-D1C67DE0F18A}" type="pres">
      <dgm:prSet presAssocID="{E42D26E4-B110-4E2A-B87D-E291BBA564F4}" presName="linear" presStyleCnt="0">
        <dgm:presLayoutVars>
          <dgm:animLvl val="lvl"/>
          <dgm:resizeHandles val="exact"/>
        </dgm:presLayoutVars>
      </dgm:prSet>
      <dgm:spPr/>
    </dgm:pt>
    <dgm:pt modelId="{C5D4AC03-48D6-4A99-8DD3-916455986B25}" type="pres">
      <dgm:prSet presAssocID="{D9166C53-1851-4933-A3A4-F43521E341D8}" presName="parentText" presStyleLbl="node1" presStyleIdx="0" presStyleCnt="4">
        <dgm:presLayoutVars>
          <dgm:chMax val="0"/>
          <dgm:bulletEnabled val="1"/>
        </dgm:presLayoutVars>
      </dgm:prSet>
      <dgm:spPr/>
    </dgm:pt>
    <dgm:pt modelId="{733A3FFF-4041-4180-94D6-3E584ED2639B}" type="pres">
      <dgm:prSet presAssocID="{B6C100EC-AE57-4264-970B-DFE1771BFDFA}" presName="spacer" presStyleCnt="0"/>
      <dgm:spPr/>
    </dgm:pt>
    <dgm:pt modelId="{9746DCFA-E61B-465F-ADB8-D0A69B9611C5}" type="pres">
      <dgm:prSet presAssocID="{AB87ABB5-26E4-4029-9A3B-20F366476DC4}" presName="parentText" presStyleLbl="node1" presStyleIdx="1" presStyleCnt="4">
        <dgm:presLayoutVars>
          <dgm:chMax val="0"/>
          <dgm:bulletEnabled val="1"/>
        </dgm:presLayoutVars>
      </dgm:prSet>
      <dgm:spPr/>
    </dgm:pt>
    <dgm:pt modelId="{755184B0-189D-42A5-B847-A37EB61C542B}" type="pres">
      <dgm:prSet presAssocID="{E7185F43-BE7A-46B4-8C68-1B5C01B13567}" presName="spacer" presStyleCnt="0"/>
      <dgm:spPr/>
    </dgm:pt>
    <dgm:pt modelId="{10B4D608-A894-4ACB-8F45-9E35927F945A}" type="pres">
      <dgm:prSet presAssocID="{0B509B10-D5A5-4A69-AB19-30DD7BEB2826}" presName="parentText" presStyleLbl="node1" presStyleIdx="2" presStyleCnt="4">
        <dgm:presLayoutVars>
          <dgm:chMax val="0"/>
          <dgm:bulletEnabled val="1"/>
        </dgm:presLayoutVars>
      </dgm:prSet>
      <dgm:spPr/>
    </dgm:pt>
    <dgm:pt modelId="{A4D9C949-EB19-4110-9AA0-4A3F9FD441A2}" type="pres">
      <dgm:prSet presAssocID="{9F418D31-3724-47FA-93E0-9780E78C8B7D}" presName="spacer" presStyleCnt="0"/>
      <dgm:spPr/>
    </dgm:pt>
    <dgm:pt modelId="{5FBEFD17-88D3-429B-903D-782779D24E2F}" type="pres">
      <dgm:prSet presAssocID="{3FFB3B33-1DF0-4DCB-B47D-C50553754874}" presName="parentText" presStyleLbl="node1" presStyleIdx="3" presStyleCnt="4">
        <dgm:presLayoutVars>
          <dgm:chMax val="0"/>
          <dgm:bulletEnabled val="1"/>
        </dgm:presLayoutVars>
      </dgm:prSet>
      <dgm:spPr/>
    </dgm:pt>
  </dgm:ptLst>
  <dgm:cxnLst>
    <dgm:cxn modelId="{46C67F24-FB50-3F48-9E92-61D3A85676C5}" type="presOf" srcId="{3FFB3B33-1DF0-4DCB-B47D-C50553754874}" destId="{5FBEFD17-88D3-429B-903D-782779D24E2F}" srcOrd="0" destOrd="0" presId="urn:microsoft.com/office/officeart/2005/8/layout/vList2"/>
    <dgm:cxn modelId="{EA231B33-60C2-4C95-B481-222C064DD2E6}" srcId="{E42D26E4-B110-4E2A-B87D-E291BBA564F4}" destId="{3FFB3B33-1DF0-4DCB-B47D-C50553754874}" srcOrd="3" destOrd="0" parTransId="{D603945F-94E0-4D46-9BF2-3777F9598EA1}" sibTransId="{1B7D374D-F2B6-41A7-9668-1BD1E308CEBA}"/>
    <dgm:cxn modelId="{07B30642-481F-A247-981B-8BE66F7A853A}" type="presOf" srcId="{AB87ABB5-26E4-4029-9A3B-20F366476DC4}" destId="{9746DCFA-E61B-465F-ADB8-D0A69B9611C5}" srcOrd="0" destOrd="0" presId="urn:microsoft.com/office/officeart/2005/8/layout/vList2"/>
    <dgm:cxn modelId="{BB99F095-4168-45F3-A418-0452D0F3CF76}" srcId="{E42D26E4-B110-4E2A-B87D-E291BBA564F4}" destId="{D9166C53-1851-4933-A3A4-F43521E341D8}" srcOrd="0" destOrd="0" parTransId="{CDFC6038-38AE-461B-9EBA-77DE622C5C7A}" sibTransId="{B6C100EC-AE57-4264-970B-DFE1771BFDFA}"/>
    <dgm:cxn modelId="{5EFDACBD-CCB2-0D43-B4C4-38F25DFE4C8F}" type="presOf" srcId="{0B509B10-D5A5-4A69-AB19-30DD7BEB2826}" destId="{10B4D608-A894-4ACB-8F45-9E35927F945A}" srcOrd="0" destOrd="0" presId="urn:microsoft.com/office/officeart/2005/8/layout/vList2"/>
    <dgm:cxn modelId="{DFD6D6D4-E71A-47D8-B1CD-54540851A8B4}" srcId="{E42D26E4-B110-4E2A-B87D-E291BBA564F4}" destId="{AB87ABB5-26E4-4029-9A3B-20F366476DC4}" srcOrd="1" destOrd="0" parTransId="{C0540CA7-13A3-4894-84A7-4DB2C2272521}" sibTransId="{E7185F43-BE7A-46B4-8C68-1B5C01B13567}"/>
    <dgm:cxn modelId="{952AAADD-D16A-5240-A97E-D1F4C117B98C}" type="presOf" srcId="{D9166C53-1851-4933-A3A4-F43521E341D8}" destId="{C5D4AC03-48D6-4A99-8DD3-916455986B25}" srcOrd="0" destOrd="0" presId="urn:microsoft.com/office/officeart/2005/8/layout/vList2"/>
    <dgm:cxn modelId="{F96B06DF-B2F6-1741-8563-677D0BE52F0B}" type="presOf" srcId="{E42D26E4-B110-4E2A-B87D-E291BBA564F4}" destId="{E71416ED-0651-4188-94C0-D1C67DE0F18A}" srcOrd="0" destOrd="0" presId="urn:microsoft.com/office/officeart/2005/8/layout/vList2"/>
    <dgm:cxn modelId="{26E3FEE5-F315-4F6F-B24C-BA5C4DF81595}" srcId="{E42D26E4-B110-4E2A-B87D-E291BBA564F4}" destId="{0B509B10-D5A5-4A69-AB19-30DD7BEB2826}" srcOrd="2" destOrd="0" parTransId="{EFA4914B-AF12-4168-886F-5F90A9EF711B}" sibTransId="{9F418D31-3724-47FA-93E0-9780E78C8B7D}"/>
    <dgm:cxn modelId="{A44ED3B2-B755-0A46-8B82-BC71720E587B}" type="presParOf" srcId="{E71416ED-0651-4188-94C0-D1C67DE0F18A}" destId="{C5D4AC03-48D6-4A99-8DD3-916455986B25}" srcOrd="0" destOrd="0" presId="urn:microsoft.com/office/officeart/2005/8/layout/vList2"/>
    <dgm:cxn modelId="{2EAE5021-D158-F14E-B26F-16AD9D98508A}" type="presParOf" srcId="{E71416ED-0651-4188-94C0-D1C67DE0F18A}" destId="{733A3FFF-4041-4180-94D6-3E584ED2639B}" srcOrd="1" destOrd="0" presId="urn:microsoft.com/office/officeart/2005/8/layout/vList2"/>
    <dgm:cxn modelId="{68915E27-C30F-7049-814D-906773B9680D}" type="presParOf" srcId="{E71416ED-0651-4188-94C0-D1C67DE0F18A}" destId="{9746DCFA-E61B-465F-ADB8-D0A69B9611C5}" srcOrd="2" destOrd="0" presId="urn:microsoft.com/office/officeart/2005/8/layout/vList2"/>
    <dgm:cxn modelId="{6D35B4D1-CF3B-FB43-9C2E-CFCB4A86AB4C}" type="presParOf" srcId="{E71416ED-0651-4188-94C0-D1C67DE0F18A}" destId="{755184B0-189D-42A5-B847-A37EB61C542B}" srcOrd="3" destOrd="0" presId="urn:microsoft.com/office/officeart/2005/8/layout/vList2"/>
    <dgm:cxn modelId="{B5381EEC-0693-1440-8A9C-883982AD963F}" type="presParOf" srcId="{E71416ED-0651-4188-94C0-D1C67DE0F18A}" destId="{10B4D608-A894-4ACB-8F45-9E35927F945A}" srcOrd="4" destOrd="0" presId="urn:microsoft.com/office/officeart/2005/8/layout/vList2"/>
    <dgm:cxn modelId="{ABA9737D-760F-9040-AACC-59E50A12E2C4}" type="presParOf" srcId="{E71416ED-0651-4188-94C0-D1C67DE0F18A}" destId="{A4D9C949-EB19-4110-9AA0-4A3F9FD441A2}" srcOrd="5" destOrd="0" presId="urn:microsoft.com/office/officeart/2005/8/layout/vList2"/>
    <dgm:cxn modelId="{18076B3C-4EF8-E748-946B-CE1CC0025743}" type="presParOf" srcId="{E71416ED-0651-4188-94C0-D1C67DE0F18A}" destId="{5FBEFD17-88D3-429B-903D-782779D24E2F}"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26B9EEE-DBD4-4EE8-ADF4-A00D70105AB3}" type="doc">
      <dgm:prSet loTypeId="urn:microsoft.com/office/officeart/2005/8/layout/default#5" loCatId="list" qsTypeId="urn:microsoft.com/office/officeart/2005/8/quickstyle/simple1#28" qsCatId="simple" csTypeId="urn:microsoft.com/office/officeart/2005/8/colors/colorful2" csCatId="colorful" phldr="1"/>
      <dgm:spPr/>
      <dgm:t>
        <a:bodyPr/>
        <a:lstStyle/>
        <a:p>
          <a:endParaRPr lang="en-US"/>
        </a:p>
      </dgm:t>
    </dgm:pt>
    <dgm:pt modelId="{9AD57C9D-BEA6-4594-B296-702E4B52F900}">
      <dgm:prSet phldrT="[Text]" custT="1"/>
      <dgm:spPr/>
      <dgm:t>
        <a:bodyPr/>
        <a:lstStyle/>
        <a:p>
          <a:r>
            <a:rPr lang="en-US" sz="2800" dirty="0">
              <a:solidFill>
                <a:srgbClr val="000000"/>
              </a:solidFill>
            </a:rPr>
            <a:t>Selective distortion</a:t>
          </a:r>
        </a:p>
      </dgm:t>
    </dgm:pt>
    <dgm:pt modelId="{405EDC3A-96FD-4A70-B440-46F193DD6E98}" type="parTrans" cxnId="{3081068C-266F-4BBA-98E8-7E2EBEDEE74A}">
      <dgm:prSet/>
      <dgm:spPr/>
      <dgm:t>
        <a:bodyPr/>
        <a:lstStyle/>
        <a:p>
          <a:endParaRPr lang="en-US"/>
        </a:p>
      </dgm:t>
    </dgm:pt>
    <dgm:pt modelId="{FAA3E365-DD7F-45A5-9650-58B4A516307C}" type="sibTrans" cxnId="{3081068C-266F-4BBA-98E8-7E2EBEDEE74A}">
      <dgm:prSet/>
      <dgm:spPr/>
      <dgm:t>
        <a:bodyPr/>
        <a:lstStyle/>
        <a:p>
          <a:endParaRPr lang="en-US"/>
        </a:p>
      </dgm:t>
    </dgm:pt>
    <dgm:pt modelId="{1CC35565-A630-4E5C-A0D7-F54A05CB058E}">
      <dgm:prSet custT="1"/>
      <dgm:spPr/>
      <dgm:t>
        <a:bodyPr/>
        <a:lstStyle/>
        <a:p>
          <a:r>
            <a:rPr lang="en-US" sz="2800" dirty="0">
              <a:solidFill>
                <a:srgbClr val="000000"/>
              </a:solidFill>
            </a:rPr>
            <a:t>Selective retention</a:t>
          </a:r>
        </a:p>
      </dgm:t>
    </dgm:pt>
    <dgm:pt modelId="{116B88AB-C2C8-48C7-B90C-CCD097D7DB49}" type="parTrans" cxnId="{1FB1E634-1DDA-4CC5-8F79-BC6706CD357C}">
      <dgm:prSet/>
      <dgm:spPr/>
      <dgm:t>
        <a:bodyPr/>
        <a:lstStyle/>
        <a:p>
          <a:endParaRPr lang="en-US"/>
        </a:p>
      </dgm:t>
    </dgm:pt>
    <dgm:pt modelId="{83A1D34E-F7D3-4C52-BC25-55C54BB8BD05}" type="sibTrans" cxnId="{1FB1E634-1DDA-4CC5-8F79-BC6706CD357C}">
      <dgm:prSet/>
      <dgm:spPr/>
      <dgm:t>
        <a:bodyPr/>
        <a:lstStyle/>
        <a:p>
          <a:endParaRPr lang="en-US"/>
        </a:p>
      </dgm:t>
    </dgm:pt>
    <dgm:pt modelId="{A88BBC71-A6F9-41CE-960E-0D52864CBE1F}">
      <dgm:prSet phldrT="[Text]" custT="1"/>
      <dgm:spPr/>
      <dgm:t>
        <a:bodyPr/>
        <a:lstStyle/>
        <a:p>
          <a:r>
            <a:rPr lang="en-US" sz="2800" dirty="0">
              <a:solidFill>
                <a:srgbClr val="000000"/>
              </a:solidFill>
            </a:rPr>
            <a:t>Selective attention</a:t>
          </a:r>
        </a:p>
      </dgm:t>
    </dgm:pt>
    <dgm:pt modelId="{4AB62FFB-37E1-4E6C-97D0-C755CA7D4713}" type="parTrans" cxnId="{26E99B2D-6C6A-4EFC-8AF3-EA2E28D2AB2E}">
      <dgm:prSet/>
      <dgm:spPr/>
      <dgm:t>
        <a:bodyPr/>
        <a:lstStyle/>
        <a:p>
          <a:endParaRPr lang="en-US"/>
        </a:p>
      </dgm:t>
    </dgm:pt>
    <dgm:pt modelId="{3FCA6F03-34FD-4059-BE40-26390D969658}" type="sibTrans" cxnId="{26E99B2D-6C6A-4EFC-8AF3-EA2E28D2AB2E}">
      <dgm:prSet/>
      <dgm:spPr/>
      <dgm:t>
        <a:bodyPr/>
        <a:lstStyle/>
        <a:p>
          <a:endParaRPr lang="en-US"/>
        </a:p>
      </dgm:t>
    </dgm:pt>
    <dgm:pt modelId="{18357B89-4D05-47D2-B4E7-A3CF42D5ACE1}" type="pres">
      <dgm:prSet presAssocID="{526B9EEE-DBD4-4EE8-ADF4-A00D70105AB3}" presName="diagram" presStyleCnt="0">
        <dgm:presLayoutVars>
          <dgm:dir/>
          <dgm:resizeHandles val="exact"/>
        </dgm:presLayoutVars>
      </dgm:prSet>
      <dgm:spPr/>
    </dgm:pt>
    <dgm:pt modelId="{D71C80D7-DA1E-4C63-886E-A6B1D695F8F5}" type="pres">
      <dgm:prSet presAssocID="{A88BBC71-A6F9-41CE-960E-0D52864CBE1F}" presName="node" presStyleLbl="node1" presStyleIdx="0" presStyleCnt="3">
        <dgm:presLayoutVars>
          <dgm:bulletEnabled val="1"/>
        </dgm:presLayoutVars>
      </dgm:prSet>
      <dgm:spPr/>
    </dgm:pt>
    <dgm:pt modelId="{82F091AD-A365-4335-A1F8-0985FADB87DC}" type="pres">
      <dgm:prSet presAssocID="{3FCA6F03-34FD-4059-BE40-26390D969658}" presName="sibTrans" presStyleCnt="0"/>
      <dgm:spPr/>
    </dgm:pt>
    <dgm:pt modelId="{9304F38D-3790-4900-B123-3F3DA016D38B}" type="pres">
      <dgm:prSet presAssocID="{9AD57C9D-BEA6-4594-B296-702E4B52F900}" presName="node" presStyleLbl="node1" presStyleIdx="1" presStyleCnt="3">
        <dgm:presLayoutVars>
          <dgm:bulletEnabled val="1"/>
        </dgm:presLayoutVars>
      </dgm:prSet>
      <dgm:spPr/>
    </dgm:pt>
    <dgm:pt modelId="{A8681249-1344-44C2-B4CF-8A0E7B7987CD}" type="pres">
      <dgm:prSet presAssocID="{FAA3E365-DD7F-45A5-9650-58B4A516307C}" presName="sibTrans" presStyleCnt="0"/>
      <dgm:spPr/>
    </dgm:pt>
    <dgm:pt modelId="{FF154D3D-A225-4A93-A817-1341775D04EC}" type="pres">
      <dgm:prSet presAssocID="{1CC35565-A630-4E5C-A0D7-F54A05CB058E}" presName="node" presStyleLbl="node1" presStyleIdx="2" presStyleCnt="3">
        <dgm:presLayoutVars>
          <dgm:bulletEnabled val="1"/>
        </dgm:presLayoutVars>
      </dgm:prSet>
      <dgm:spPr/>
    </dgm:pt>
  </dgm:ptLst>
  <dgm:cxnLst>
    <dgm:cxn modelId="{26E99B2D-6C6A-4EFC-8AF3-EA2E28D2AB2E}" srcId="{526B9EEE-DBD4-4EE8-ADF4-A00D70105AB3}" destId="{A88BBC71-A6F9-41CE-960E-0D52864CBE1F}" srcOrd="0" destOrd="0" parTransId="{4AB62FFB-37E1-4E6C-97D0-C755CA7D4713}" sibTransId="{3FCA6F03-34FD-4059-BE40-26390D969658}"/>
    <dgm:cxn modelId="{5EC6C72D-1628-2D4E-9A1F-F03C08820640}" type="presOf" srcId="{A88BBC71-A6F9-41CE-960E-0D52864CBE1F}" destId="{D71C80D7-DA1E-4C63-886E-A6B1D695F8F5}" srcOrd="0" destOrd="0" presId="urn:microsoft.com/office/officeart/2005/8/layout/default#5"/>
    <dgm:cxn modelId="{1FB1E634-1DDA-4CC5-8F79-BC6706CD357C}" srcId="{526B9EEE-DBD4-4EE8-ADF4-A00D70105AB3}" destId="{1CC35565-A630-4E5C-A0D7-F54A05CB058E}" srcOrd="2" destOrd="0" parTransId="{116B88AB-C2C8-48C7-B90C-CCD097D7DB49}" sibTransId="{83A1D34E-F7D3-4C52-BC25-55C54BB8BD05}"/>
    <dgm:cxn modelId="{EDFC2E5F-B726-6541-905D-FE633A867A58}" type="presOf" srcId="{1CC35565-A630-4E5C-A0D7-F54A05CB058E}" destId="{FF154D3D-A225-4A93-A817-1341775D04EC}" srcOrd="0" destOrd="0" presId="urn:microsoft.com/office/officeart/2005/8/layout/default#5"/>
    <dgm:cxn modelId="{5A255045-D44B-1149-A091-D0780D8D9A22}" type="presOf" srcId="{526B9EEE-DBD4-4EE8-ADF4-A00D70105AB3}" destId="{18357B89-4D05-47D2-B4E7-A3CF42D5ACE1}" srcOrd="0" destOrd="0" presId="urn:microsoft.com/office/officeart/2005/8/layout/default#5"/>
    <dgm:cxn modelId="{3081068C-266F-4BBA-98E8-7E2EBEDEE74A}" srcId="{526B9EEE-DBD4-4EE8-ADF4-A00D70105AB3}" destId="{9AD57C9D-BEA6-4594-B296-702E4B52F900}" srcOrd="1" destOrd="0" parTransId="{405EDC3A-96FD-4A70-B440-46F193DD6E98}" sibTransId="{FAA3E365-DD7F-45A5-9650-58B4A516307C}"/>
    <dgm:cxn modelId="{D63964A3-73FC-2840-A1C0-1801D6AB813B}" type="presOf" srcId="{9AD57C9D-BEA6-4594-B296-702E4B52F900}" destId="{9304F38D-3790-4900-B123-3F3DA016D38B}" srcOrd="0" destOrd="0" presId="urn:microsoft.com/office/officeart/2005/8/layout/default#5"/>
    <dgm:cxn modelId="{35DF901D-AF13-AF4A-A8E4-A0407DBD8106}" type="presParOf" srcId="{18357B89-4D05-47D2-B4E7-A3CF42D5ACE1}" destId="{D71C80D7-DA1E-4C63-886E-A6B1D695F8F5}" srcOrd="0" destOrd="0" presId="urn:microsoft.com/office/officeart/2005/8/layout/default#5"/>
    <dgm:cxn modelId="{BDBF707F-066B-A444-9262-2B4412DECBCE}" type="presParOf" srcId="{18357B89-4D05-47D2-B4E7-A3CF42D5ACE1}" destId="{82F091AD-A365-4335-A1F8-0985FADB87DC}" srcOrd="1" destOrd="0" presId="urn:microsoft.com/office/officeart/2005/8/layout/default#5"/>
    <dgm:cxn modelId="{9C2BDF54-D53F-7F4F-91F3-DA5C64252B32}" type="presParOf" srcId="{18357B89-4D05-47D2-B4E7-A3CF42D5ACE1}" destId="{9304F38D-3790-4900-B123-3F3DA016D38B}" srcOrd="2" destOrd="0" presId="urn:microsoft.com/office/officeart/2005/8/layout/default#5"/>
    <dgm:cxn modelId="{59D6B322-CABD-D349-96C2-300A52F354DA}" type="presParOf" srcId="{18357B89-4D05-47D2-B4E7-A3CF42D5ACE1}" destId="{A8681249-1344-44C2-B4CF-8A0E7B7987CD}" srcOrd="3" destOrd="0" presId="urn:microsoft.com/office/officeart/2005/8/layout/default#5"/>
    <dgm:cxn modelId="{350D2057-84AC-1749-857A-80401C2D6540}" type="presParOf" srcId="{18357B89-4D05-47D2-B4E7-A3CF42D5ACE1}" destId="{FF154D3D-A225-4A93-A817-1341775D04EC}" srcOrd="4" destOrd="0" presId="urn:microsoft.com/office/officeart/2005/8/layout/defaul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06851A3-345D-409B-B064-3FF65F1F36FF}" type="doc">
      <dgm:prSet loTypeId="urn:microsoft.com/office/officeart/2005/8/layout/default#7" loCatId="list" qsTypeId="urn:microsoft.com/office/officeart/2005/8/quickstyle/simple1#31" qsCatId="simple" csTypeId="urn:microsoft.com/office/officeart/2005/8/colors/colorful2" csCatId="colorful" phldr="1"/>
      <dgm:spPr/>
      <dgm:t>
        <a:bodyPr/>
        <a:lstStyle/>
        <a:p>
          <a:endParaRPr lang="en-US"/>
        </a:p>
      </dgm:t>
    </dgm:pt>
    <dgm:pt modelId="{AE5DFE79-46A2-43D4-ACC4-6C9088C26008}">
      <dgm:prSet phldrT="[Text]" custT="1"/>
      <dgm:spPr/>
      <dgm:t>
        <a:bodyPr/>
        <a:lstStyle/>
        <a:p>
          <a:r>
            <a:rPr lang="en-US" sz="2800" b="1"/>
            <a:t>Drives</a:t>
          </a:r>
          <a:endParaRPr lang="en-US" sz="2800" b="1" dirty="0"/>
        </a:p>
      </dgm:t>
    </dgm:pt>
    <dgm:pt modelId="{A5CC4700-8B9F-4536-9465-0F9646114FAC}" type="parTrans" cxnId="{27AE7F4C-C443-4A1A-8082-1B86AF5F1E06}">
      <dgm:prSet/>
      <dgm:spPr/>
      <dgm:t>
        <a:bodyPr/>
        <a:lstStyle/>
        <a:p>
          <a:endParaRPr lang="en-US" sz="2800" b="1">
            <a:solidFill>
              <a:schemeClr val="tx1"/>
            </a:solidFill>
          </a:endParaRPr>
        </a:p>
      </dgm:t>
    </dgm:pt>
    <dgm:pt modelId="{F2E212D6-94E3-45FB-91D0-AF7EA72F9AEC}" type="sibTrans" cxnId="{27AE7F4C-C443-4A1A-8082-1B86AF5F1E06}">
      <dgm:prSet/>
      <dgm:spPr/>
      <dgm:t>
        <a:bodyPr/>
        <a:lstStyle/>
        <a:p>
          <a:endParaRPr lang="en-US" sz="2800" b="1">
            <a:solidFill>
              <a:schemeClr val="tx1"/>
            </a:solidFill>
          </a:endParaRPr>
        </a:p>
      </dgm:t>
    </dgm:pt>
    <dgm:pt modelId="{7C49CBC4-FB2D-4510-9BAB-B82B4FAE886A}">
      <dgm:prSet custT="1"/>
      <dgm:spPr/>
      <dgm:t>
        <a:bodyPr/>
        <a:lstStyle/>
        <a:p>
          <a:r>
            <a:rPr lang="en-US" sz="2800" b="1"/>
            <a:t>Stimuli</a:t>
          </a:r>
          <a:endParaRPr lang="en-US" sz="2800" b="1" dirty="0"/>
        </a:p>
      </dgm:t>
    </dgm:pt>
    <dgm:pt modelId="{FE0FA091-F252-4A11-BAA0-1CCB4CE9D493}" type="parTrans" cxnId="{06E9F082-DF8F-4692-956E-88358871A7D5}">
      <dgm:prSet/>
      <dgm:spPr/>
      <dgm:t>
        <a:bodyPr/>
        <a:lstStyle/>
        <a:p>
          <a:endParaRPr lang="en-US" sz="2800" b="1">
            <a:solidFill>
              <a:schemeClr val="tx1"/>
            </a:solidFill>
          </a:endParaRPr>
        </a:p>
      </dgm:t>
    </dgm:pt>
    <dgm:pt modelId="{95DD8D26-E246-43C2-8216-096FAA576957}" type="sibTrans" cxnId="{06E9F082-DF8F-4692-956E-88358871A7D5}">
      <dgm:prSet/>
      <dgm:spPr/>
      <dgm:t>
        <a:bodyPr/>
        <a:lstStyle/>
        <a:p>
          <a:endParaRPr lang="en-US" sz="2800" b="1">
            <a:solidFill>
              <a:schemeClr val="tx1"/>
            </a:solidFill>
          </a:endParaRPr>
        </a:p>
      </dgm:t>
    </dgm:pt>
    <dgm:pt modelId="{0DA29035-C69B-4217-B19A-9C2F6841B6DC}">
      <dgm:prSet custT="1"/>
      <dgm:spPr/>
      <dgm:t>
        <a:bodyPr/>
        <a:lstStyle/>
        <a:p>
          <a:r>
            <a:rPr lang="en-US" sz="2800" b="1" dirty="0"/>
            <a:t>Cues</a:t>
          </a:r>
        </a:p>
      </dgm:t>
    </dgm:pt>
    <dgm:pt modelId="{A7772B20-0B9C-4C03-93AC-3AEBFAE0402C}" type="parTrans" cxnId="{240A6B3C-88C2-4B68-AA8A-26D05FB2B7EC}">
      <dgm:prSet/>
      <dgm:spPr/>
      <dgm:t>
        <a:bodyPr/>
        <a:lstStyle/>
        <a:p>
          <a:endParaRPr lang="en-US" sz="2800" b="1">
            <a:solidFill>
              <a:schemeClr val="tx1"/>
            </a:solidFill>
          </a:endParaRPr>
        </a:p>
      </dgm:t>
    </dgm:pt>
    <dgm:pt modelId="{F41C0DFB-336D-4AD3-ADE2-1862D950A0EB}" type="sibTrans" cxnId="{240A6B3C-88C2-4B68-AA8A-26D05FB2B7EC}">
      <dgm:prSet/>
      <dgm:spPr/>
      <dgm:t>
        <a:bodyPr/>
        <a:lstStyle/>
        <a:p>
          <a:endParaRPr lang="en-US" sz="2800" b="1">
            <a:solidFill>
              <a:schemeClr val="tx1"/>
            </a:solidFill>
          </a:endParaRPr>
        </a:p>
      </dgm:t>
    </dgm:pt>
    <dgm:pt modelId="{66904DB2-4985-4387-BD43-5D60311641E7}">
      <dgm:prSet custT="1"/>
      <dgm:spPr/>
      <dgm:t>
        <a:bodyPr/>
        <a:lstStyle/>
        <a:p>
          <a:r>
            <a:rPr lang="en-US" sz="2800" b="1" dirty="0"/>
            <a:t>Responses</a:t>
          </a:r>
        </a:p>
      </dgm:t>
    </dgm:pt>
    <dgm:pt modelId="{04605F0D-5E5C-4B1C-AA42-362077C71B4A}" type="parTrans" cxnId="{BCFA6126-12EB-48FC-A979-9F889686A946}">
      <dgm:prSet/>
      <dgm:spPr/>
      <dgm:t>
        <a:bodyPr/>
        <a:lstStyle/>
        <a:p>
          <a:endParaRPr lang="en-US" sz="2800" b="1">
            <a:solidFill>
              <a:schemeClr val="tx1"/>
            </a:solidFill>
          </a:endParaRPr>
        </a:p>
      </dgm:t>
    </dgm:pt>
    <dgm:pt modelId="{E393EDC9-016E-4579-9ACF-F55920064799}" type="sibTrans" cxnId="{BCFA6126-12EB-48FC-A979-9F889686A946}">
      <dgm:prSet/>
      <dgm:spPr/>
      <dgm:t>
        <a:bodyPr/>
        <a:lstStyle/>
        <a:p>
          <a:endParaRPr lang="en-US" sz="2800" b="1">
            <a:solidFill>
              <a:schemeClr val="tx1"/>
            </a:solidFill>
          </a:endParaRPr>
        </a:p>
      </dgm:t>
    </dgm:pt>
    <dgm:pt modelId="{84319CD8-6FAC-4609-A42C-7B25D232A6A3}">
      <dgm:prSet custT="1"/>
      <dgm:spPr/>
      <dgm:t>
        <a:bodyPr/>
        <a:lstStyle/>
        <a:p>
          <a:r>
            <a:rPr lang="en-US" sz="2800" b="1" dirty="0"/>
            <a:t>Reinforcement</a:t>
          </a:r>
        </a:p>
      </dgm:t>
    </dgm:pt>
    <dgm:pt modelId="{8E798807-09BD-4F6C-98AE-8CA0438BE564}" type="parTrans" cxnId="{01168033-AAB7-4D81-9C89-9045BEE28143}">
      <dgm:prSet/>
      <dgm:spPr/>
      <dgm:t>
        <a:bodyPr/>
        <a:lstStyle/>
        <a:p>
          <a:endParaRPr lang="en-US" sz="2800" b="1">
            <a:solidFill>
              <a:schemeClr val="tx1"/>
            </a:solidFill>
          </a:endParaRPr>
        </a:p>
      </dgm:t>
    </dgm:pt>
    <dgm:pt modelId="{A0F8D967-7EE9-4C5D-ACBA-E3A649FC47DE}" type="sibTrans" cxnId="{01168033-AAB7-4D81-9C89-9045BEE28143}">
      <dgm:prSet/>
      <dgm:spPr/>
      <dgm:t>
        <a:bodyPr/>
        <a:lstStyle/>
        <a:p>
          <a:endParaRPr lang="en-US" sz="2800" b="1">
            <a:solidFill>
              <a:schemeClr val="tx1"/>
            </a:solidFill>
          </a:endParaRPr>
        </a:p>
      </dgm:t>
    </dgm:pt>
    <dgm:pt modelId="{52267391-6F3A-4765-A1D5-ACFE429C1040}" type="pres">
      <dgm:prSet presAssocID="{306851A3-345D-409B-B064-3FF65F1F36FF}" presName="diagram" presStyleCnt="0">
        <dgm:presLayoutVars>
          <dgm:dir/>
          <dgm:resizeHandles val="exact"/>
        </dgm:presLayoutVars>
      </dgm:prSet>
      <dgm:spPr/>
    </dgm:pt>
    <dgm:pt modelId="{2CB33DE3-FDC6-48DE-A37A-DCC9995E8F02}" type="pres">
      <dgm:prSet presAssocID="{AE5DFE79-46A2-43D4-ACC4-6C9088C26008}" presName="node" presStyleLbl="node1" presStyleIdx="0" presStyleCnt="5" custLinFactNeighborX="-10764" custLinFactNeighborY="-1895">
        <dgm:presLayoutVars>
          <dgm:bulletEnabled val="1"/>
        </dgm:presLayoutVars>
      </dgm:prSet>
      <dgm:spPr/>
    </dgm:pt>
    <dgm:pt modelId="{F3E510A6-2A28-4BEA-BEE0-3260757FD6D1}" type="pres">
      <dgm:prSet presAssocID="{F2E212D6-94E3-45FB-91D0-AF7EA72F9AEC}" presName="sibTrans" presStyleCnt="0"/>
      <dgm:spPr/>
    </dgm:pt>
    <dgm:pt modelId="{55F6C242-27F5-4749-8FFB-85127E8D6BE4}" type="pres">
      <dgm:prSet presAssocID="{7C49CBC4-FB2D-4510-9BAB-B82B4FAE886A}" presName="node" presStyleLbl="node1" presStyleIdx="1" presStyleCnt="5" custScaleX="118379" custLinFactNeighborX="-8006" custLinFactNeighborY="-1895">
        <dgm:presLayoutVars>
          <dgm:bulletEnabled val="1"/>
        </dgm:presLayoutVars>
      </dgm:prSet>
      <dgm:spPr/>
    </dgm:pt>
    <dgm:pt modelId="{95DBE03E-072E-406C-B533-EE05363B4C64}" type="pres">
      <dgm:prSet presAssocID="{95DD8D26-E246-43C2-8216-096FAA576957}" presName="sibTrans" presStyleCnt="0"/>
      <dgm:spPr/>
    </dgm:pt>
    <dgm:pt modelId="{412C2AC5-AF50-44B1-B0F4-16CE6BB120CF}" type="pres">
      <dgm:prSet presAssocID="{0DA29035-C69B-4217-B19A-9C2F6841B6DC}" presName="node" presStyleLbl="node1" presStyleIdx="2" presStyleCnt="5" custLinFactNeighborX="-9584" custLinFactNeighborY="-1895">
        <dgm:presLayoutVars>
          <dgm:bulletEnabled val="1"/>
        </dgm:presLayoutVars>
      </dgm:prSet>
      <dgm:spPr/>
    </dgm:pt>
    <dgm:pt modelId="{610D45DE-736B-4D8B-9E85-1653659AE4F0}" type="pres">
      <dgm:prSet presAssocID="{F41C0DFB-336D-4AD3-ADE2-1862D950A0EB}" presName="sibTrans" presStyleCnt="0"/>
      <dgm:spPr/>
    </dgm:pt>
    <dgm:pt modelId="{AB3C6CB8-078A-4C74-9321-9E34A6627C4C}" type="pres">
      <dgm:prSet presAssocID="{66904DB2-4985-4387-BD43-5D60311641E7}" presName="node" presStyleLbl="node1" presStyleIdx="3" presStyleCnt="5" custScaleX="184640" custLinFactNeighborX="-21142" custLinFactNeighborY="-2912">
        <dgm:presLayoutVars>
          <dgm:bulletEnabled val="1"/>
        </dgm:presLayoutVars>
      </dgm:prSet>
      <dgm:spPr/>
    </dgm:pt>
    <dgm:pt modelId="{E2BC3299-C159-4A88-BF02-709B16192C5F}" type="pres">
      <dgm:prSet presAssocID="{E393EDC9-016E-4579-9ACF-F55920064799}" presName="sibTrans" presStyleCnt="0"/>
      <dgm:spPr/>
    </dgm:pt>
    <dgm:pt modelId="{7F59B442-7E6C-458C-B713-8BA62BC48A05}" type="pres">
      <dgm:prSet presAssocID="{84319CD8-6FAC-4609-A42C-7B25D232A6A3}" presName="node" presStyleLbl="node1" presStyleIdx="4" presStyleCnt="5" custScaleX="230172">
        <dgm:presLayoutVars>
          <dgm:bulletEnabled val="1"/>
        </dgm:presLayoutVars>
      </dgm:prSet>
      <dgm:spPr/>
    </dgm:pt>
  </dgm:ptLst>
  <dgm:cxnLst>
    <dgm:cxn modelId="{70502818-FBBD-AA40-A29C-36A91D6D9095}" type="presOf" srcId="{306851A3-345D-409B-B064-3FF65F1F36FF}" destId="{52267391-6F3A-4765-A1D5-ACFE429C1040}" srcOrd="0" destOrd="0" presId="urn:microsoft.com/office/officeart/2005/8/layout/default#7"/>
    <dgm:cxn modelId="{BCFA6126-12EB-48FC-A979-9F889686A946}" srcId="{306851A3-345D-409B-B064-3FF65F1F36FF}" destId="{66904DB2-4985-4387-BD43-5D60311641E7}" srcOrd="3" destOrd="0" parTransId="{04605F0D-5E5C-4B1C-AA42-362077C71B4A}" sibTransId="{E393EDC9-016E-4579-9ACF-F55920064799}"/>
    <dgm:cxn modelId="{01168033-AAB7-4D81-9C89-9045BEE28143}" srcId="{306851A3-345D-409B-B064-3FF65F1F36FF}" destId="{84319CD8-6FAC-4609-A42C-7B25D232A6A3}" srcOrd="4" destOrd="0" parTransId="{8E798807-09BD-4F6C-98AE-8CA0438BE564}" sibTransId="{A0F8D967-7EE9-4C5D-ACBA-E3A649FC47DE}"/>
    <dgm:cxn modelId="{240A6B3C-88C2-4B68-AA8A-26D05FB2B7EC}" srcId="{306851A3-345D-409B-B064-3FF65F1F36FF}" destId="{0DA29035-C69B-4217-B19A-9C2F6841B6DC}" srcOrd="2" destOrd="0" parTransId="{A7772B20-0B9C-4C03-93AC-3AEBFAE0402C}" sibTransId="{F41C0DFB-336D-4AD3-ADE2-1862D950A0EB}"/>
    <dgm:cxn modelId="{F3040347-12C5-D247-BB91-B66A7EB844DA}" type="presOf" srcId="{84319CD8-6FAC-4609-A42C-7B25D232A6A3}" destId="{7F59B442-7E6C-458C-B713-8BA62BC48A05}" srcOrd="0" destOrd="0" presId="urn:microsoft.com/office/officeart/2005/8/layout/default#7"/>
    <dgm:cxn modelId="{27AE7F4C-C443-4A1A-8082-1B86AF5F1E06}" srcId="{306851A3-345D-409B-B064-3FF65F1F36FF}" destId="{AE5DFE79-46A2-43D4-ACC4-6C9088C26008}" srcOrd="0" destOrd="0" parTransId="{A5CC4700-8B9F-4536-9465-0F9646114FAC}" sibTransId="{F2E212D6-94E3-45FB-91D0-AF7EA72F9AEC}"/>
    <dgm:cxn modelId="{7598F452-4BDE-094C-990C-C49B92062189}" type="presOf" srcId="{66904DB2-4985-4387-BD43-5D60311641E7}" destId="{AB3C6CB8-078A-4C74-9321-9E34A6627C4C}" srcOrd="0" destOrd="0" presId="urn:microsoft.com/office/officeart/2005/8/layout/default#7"/>
    <dgm:cxn modelId="{06E9F082-DF8F-4692-956E-88358871A7D5}" srcId="{306851A3-345D-409B-B064-3FF65F1F36FF}" destId="{7C49CBC4-FB2D-4510-9BAB-B82B4FAE886A}" srcOrd="1" destOrd="0" parTransId="{FE0FA091-F252-4A11-BAA0-1CCB4CE9D493}" sibTransId="{95DD8D26-E246-43C2-8216-096FAA576957}"/>
    <dgm:cxn modelId="{AB92C290-3C0C-6F44-9520-E02D52FC8C7F}" type="presOf" srcId="{0DA29035-C69B-4217-B19A-9C2F6841B6DC}" destId="{412C2AC5-AF50-44B1-B0F4-16CE6BB120CF}" srcOrd="0" destOrd="0" presId="urn:microsoft.com/office/officeart/2005/8/layout/default#7"/>
    <dgm:cxn modelId="{8B37F5AE-6489-8E4B-B705-D83D72B3CEFE}" type="presOf" srcId="{AE5DFE79-46A2-43D4-ACC4-6C9088C26008}" destId="{2CB33DE3-FDC6-48DE-A37A-DCC9995E8F02}" srcOrd="0" destOrd="0" presId="urn:microsoft.com/office/officeart/2005/8/layout/default#7"/>
    <dgm:cxn modelId="{757237B3-9C82-7341-A6B8-7DF1F2879CD1}" type="presOf" srcId="{7C49CBC4-FB2D-4510-9BAB-B82B4FAE886A}" destId="{55F6C242-27F5-4749-8FFB-85127E8D6BE4}" srcOrd="0" destOrd="0" presId="urn:microsoft.com/office/officeart/2005/8/layout/default#7"/>
    <dgm:cxn modelId="{E1A1C7D9-86A2-634B-A9B2-701697903B9A}" type="presParOf" srcId="{52267391-6F3A-4765-A1D5-ACFE429C1040}" destId="{2CB33DE3-FDC6-48DE-A37A-DCC9995E8F02}" srcOrd="0" destOrd="0" presId="urn:microsoft.com/office/officeart/2005/8/layout/default#7"/>
    <dgm:cxn modelId="{0EAD0FD7-61C0-8345-965E-A19F5426CF51}" type="presParOf" srcId="{52267391-6F3A-4765-A1D5-ACFE429C1040}" destId="{F3E510A6-2A28-4BEA-BEE0-3260757FD6D1}" srcOrd="1" destOrd="0" presId="urn:microsoft.com/office/officeart/2005/8/layout/default#7"/>
    <dgm:cxn modelId="{A2D8CF86-8E3B-B643-93E5-D9D5622BE642}" type="presParOf" srcId="{52267391-6F3A-4765-A1D5-ACFE429C1040}" destId="{55F6C242-27F5-4749-8FFB-85127E8D6BE4}" srcOrd="2" destOrd="0" presId="urn:microsoft.com/office/officeart/2005/8/layout/default#7"/>
    <dgm:cxn modelId="{DBEF3C9F-C9E7-2347-86E6-3480FAF7C6BF}" type="presParOf" srcId="{52267391-6F3A-4765-A1D5-ACFE429C1040}" destId="{95DBE03E-072E-406C-B533-EE05363B4C64}" srcOrd="3" destOrd="0" presId="urn:microsoft.com/office/officeart/2005/8/layout/default#7"/>
    <dgm:cxn modelId="{4B9FDE14-1D2D-F94C-8C07-21B19A9DD083}" type="presParOf" srcId="{52267391-6F3A-4765-A1D5-ACFE429C1040}" destId="{412C2AC5-AF50-44B1-B0F4-16CE6BB120CF}" srcOrd="4" destOrd="0" presId="urn:microsoft.com/office/officeart/2005/8/layout/default#7"/>
    <dgm:cxn modelId="{DB3AC8D1-C8D5-AB43-9C0A-ADC18E65D0F2}" type="presParOf" srcId="{52267391-6F3A-4765-A1D5-ACFE429C1040}" destId="{610D45DE-736B-4D8B-9E85-1653659AE4F0}" srcOrd="5" destOrd="0" presId="urn:microsoft.com/office/officeart/2005/8/layout/default#7"/>
    <dgm:cxn modelId="{331B5A5D-A25B-C04F-A18D-792A8730A5F3}" type="presParOf" srcId="{52267391-6F3A-4765-A1D5-ACFE429C1040}" destId="{AB3C6CB8-078A-4C74-9321-9E34A6627C4C}" srcOrd="6" destOrd="0" presId="urn:microsoft.com/office/officeart/2005/8/layout/default#7"/>
    <dgm:cxn modelId="{65A8B994-7C49-1741-922E-9AA1B5182386}" type="presParOf" srcId="{52267391-6F3A-4765-A1D5-ACFE429C1040}" destId="{E2BC3299-C159-4A88-BF02-709B16192C5F}" srcOrd="7" destOrd="0" presId="urn:microsoft.com/office/officeart/2005/8/layout/default#7"/>
    <dgm:cxn modelId="{1029FFED-F6A1-8F41-AC18-DD82A6E48C3C}" type="presParOf" srcId="{52267391-6F3A-4765-A1D5-ACFE429C1040}" destId="{7F59B442-7E6C-458C-B713-8BA62BC48A05}" srcOrd="8" destOrd="0" presId="urn:microsoft.com/office/officeart/2005/8/layout/defaul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1D6FCAA-7625-4BFF-838C-947BFFC7A671}" type="doc">
      <dgm:prSet loTypeId="urn:microsoft.com/office/officeart/2005/8/layout/vList2" loCatId="list" qsTypeId="urn:microsoft.com/office/officeart/2005/8/quickstyle/simple1#32" qsCatId="simple" csTypeId="urn:microsoft.com/office/officeart/2005/8/colors/colorful2" csCatId="colorful"/>
      <dgm:spPr/>
      <dgm:t>
        <a:bodyPr/>
        <a:lstStyle/>
        <a:p>
          <a:endParaRPr lang="en-US"/>
        </a:p>
      </dgm:t>
    </dgm:pt>
    <dgm:pt modelId="{C0271923-29E4-416C-8B62-8E5CAAA8BEF6}">
      <dgm:prSet/>
      <dgm:spPr/>
      <dgm:t>
        <a:bodyPr/>
        <a:lstStyle/>
        <a:p>
          <a:pPr algn="ctr" rtl="0"/>
          <a:r>
            <a:rPr lang="en-US" dirty="0">
              <a:solidFill>
                <a:srgbClr val="000000"/>
              </a:solidFill>
            </a:rPr>
            <a:t>Complex buying behavior</a:t>
          </a:r>
        </a:p>
      </dgm:t>
    </dgm:pt>
    <dgm:pt modelId="{A41C8403-A274-4AD4-86E8-768D10A49EE4}" type="parTrans" cxnId="{7CC5564D-AE89-45A2-AE10-544A42141DA5}">
      <dgm:prSet/>
      <dgm:spPr/>
      <dgm:t>
        <a:bodyPr/>
        <a:lstStyle/>
        <a:p>
          <a:pPr algn="ctr"/>
          <a:endParaRPr lang="en-US"/>
        </a:p>
      </dgm:t>
    </dgm:pt>
    <dgm:pt modelId="{85127804-A673-4351-A289-A8D41D92BFF7}" type="sibTrans" cxnId="{7CC5564D-AE89-45A2-AE10-544A42141DA5}">
      <dgm:prSet/>
      <dgm:spPr/>
      <dgm:t>
        <a:bodyPr/>
        <a:lstStyle/>
        <a:p>
          <a:pPr algn="ctr"/>
          <a:endParaRPr lang="en-US"/>
        </a:p>
      </dgm:t>
    </dgm:pt>
    <dgm:pt modelId="{91C75786-FCFA-4955-8616-96C62DB81328}">
      <dgm:prSet/>
      <dgm:spPr/>
      <dgm:t>
        <a:bodyPr/>
        <a:lstStyle/>
        <a:p>
          <a:pPr algn="ctr" rtl="0"/>
          <a:r>
            <a:rPr lang="en-US" dirty="0">
              <a:solidFill>
                <a:srgbClr val="000000"/>
              </a:solidFill>
            </a:rPr>
            <a:t>Dissonance-reducing buying behavior</a:t>
          </a:r>
        </a:p>
      </dgm:t>
    </dgm:pt>
    <dgm:pt modelId="{07315B0E-7C20-4F83-83C1-725421D519B4}" type="parTrans" cxnId="{B6E35F99-DFE8-4A84-8528-5EE2693A774F}">
      <dgm:prSet/>
      <dgm:spPr/>
      <dgm:t>
        <a:bodyPr/>
        <a:lstStyle/>
        <a:p>
          <a:pPr algn="ctr"/>
          <a:endParaRPr lang="en-US"/>
        </a:p>
      </dgm:t>
    </dgm:pt>
    <dgm:pt modelId="{ECE08A68-B651-4790-8B90-285D312ECE8C}" type="sibTrans" cxnId="{B6E35F99-DFE8-4A84-8528-5EE2693A774F}">
      <dgm:prSet/>
      <dgm:spPr/>
      <dgm:t>
        <a:bodyPr/>
        <a:lstStyle/>
        <a:p>
          <a:pPr algn="ctr"/>
          <a:endParaRPr lang="en-US"/>
        </a:p>
      </dgm:t>
    </dgm:pt>
    <dgm:pt modelId="{68F1E131-B923-4DDF-816C-73A924F13D2A}">
      <dgm:prSet/>
      <dgm:spPr/>
      <dgm:t>
        <a:bodyPr/>
        <a:lstStyle/>
        <a:p>
          <a:pPr algn="ctr" rtl="0"/>
          <a:r>
            <a:rPr lang="en-US" dirty="0">
              <a:solidFill>
                <a:srgbClr val="000000"/>
              </a:solidFill>
            </a:rPr>
            <a:t>Habitual buying behavior</a:t>
          </a:r>
        </a:p>
      </dgm:t>
    </dgm:pt>
    <dgm:pt modelId="{FDEDCA28-9B85-4E5C-A50C-B5E767661BD0}" type="parTrans" cxnId="{57F1DADF-77DE-4968-90AB-161BBBEAFF67}">
      <dgm:prSet/>
      <dgm:spPr/>
      <dgm:t>
        <a:bodyPr/>
        <a:lstStyle/>
        <a:p>
          <a:pPr algn="ctr"/>
          <a:endParaRPr lang="en-US"/>
        </a:p>
      </dgm:t>
    </dgm:pt>
    <dgm:pt modelId="{F2688D9F-2775-43CB-AED8-EF6C8264A0D5}" type="sibTrans" cxnId="{57F1DADF-77DE-4968-90AB-161BBBEAFF67}">
      <dgm:prSet/>
      <dgm:spPr/>
      <dgm:t>
        <a:bodyPr/>
        <a:lstStyle/>
        <a:p>
          <a:pPr algn="ctr"/>
          <a:endParaRPr lang="en-US"/>
        </a:p>
      </dgm:t>
    </dgm:pt>
    <dgm:pt modelId="{5218F78E-1F1D-4E80-B52E-18810C3E5059}">
      <dgm:prSet/>
      <dgm:spPr/>
      <dgm:t>
        <a:bodyPr/>
        <a:lstStyle/>
        <a:p>
          <a:pPr algn="ctr" rtl="0"/>
          <a:r>
            <a:rPr lang="en-US" dirty="0">
              <a:solidFill>
                <a:srgbClr val="000000"/>
              </a:solidFill>
            </a:rPr>
            <a:t>Variety-seeking buying behavior</a:t>
          </a:r>
        </a:p>
      </dgm:t>
    </dgm:pt>
    <dgm:pt modelId="{2D16C0A6-6A24-49AA-BC59-F6B782F3CD08}" type="parTrans" cxnId="{DB235C56-53BB-4C61-96C4-E6329A056B57}">
      <dgm:prSet/>
      <dgm:spPr/>
      <dgm:t>
        <a:bodyPr/>
        <a:lstStyle/>
        <a:p>
          <a:pPr algn="ctr"/>
          <a:endParaRPr lang="en-US"/>
        </a:p>
      </dgm:t>
    </dgm:pt>
    <dgm:pt modelId="{2ADF7AF1-B719-46F4-B36D-5BC008ED900C}" type="sibTrans" cxnId="{DB235C56-53BB-4C61-96C4-E6329A056B57}">
      <dgm:prSet/>
      <dgm:spPr/>
      <dgm:t>
        <a:bodyPr/>
        <a:lstStyle/>
        <a:p>
          <a:pPr algn="ctr"/>
          <a:endParaRPr lang="en-US"/>
        </a:p>
      </dgm:t>
    </dgm:pt>
    <dgm:pt modelId="{0D2C8AE0-E7A6-4B6F-9259-007B921CA3A8}" type="pres">
      <dgm:prSet presAssocID="{B1D6FCAA-7625-4BFF-838C-947BFFC7A671}" presName="linear" presStyleCnt="0">
        <dgm:presLayoutVars>
          <dgm:animLvl val="lvl"/>
          <dgm:resizeHandles val="exact"/>
        </dgm:presLayoutVars>
      </dgm:prSet>
      <dgm:spPr/>
    </dgm:pt>
    <dgm:pt modelId="{3D19A122-826E-4E0F-BD5C-BE56947F6C76}" type="pres">
      <dgm:prSet presAssocID="{C0271923-29E4-416C-8B62-8E5CAAA8BEF6}" presName="parentText" presStyleLbl="node1" presStyleIdx="0" presStyleCnt="4">
        <dgm:presLayoutVars>
          <dgm:chMax val="0"/>
          <dgm:bulletEnabled val="1"/>
        </dgm:presLayoutVars>
      </dgm:prSet>
      <dgm:spPr/>
    </dgm:pt>
    <dgm:pt modelId="{4A27624A-1CA8-4728-924F-F06ACCEFFDFF}" type="pres">
      <dgm:prSet presAssocID="{85127804-A673-4351-A289-A8D41D92BFF7}" presName="spacer" presStyleCnt="0"/>
      <dgm:spPr/>
    </dgm:pt>
    <dgm:pt modelId="{784BC4F4-AE23-4FC4-9FA8-772D6BBFA290}" type="pres">
      <dgm:prSet presAssocID="{91C75786-FCFA-4955-8616-96C62DB81328}" presName="parentText" presStyleLbl="node1" presStyleIdx="1" presStyleCnt="4">
        <dgm:presLayoutVars>
          <dgm:chMax val="0"/>
          <dgm:bulletEnabled val="1"/>
        </dgm:presLayoutVars>
      </dgm:prSet>
      <dgm:spPr/>
    </dgm:pt>
    <dgm:pt modelId="{B538D187-CD83-4015-8735-0679711A723E}" type="pres">
      <dgm:prSet presAssocID="{ECE08A68-B651-4790-8B90-285D312ECE8C}" presName="spacer" presStyleCnt="0"/>
      <dgm:spPr/>
    </dgm:pt>
    <dgm:pt modelId="{52F2FEBE-EA07-4E06-AA92-4DFC4745A1AC}" type="pres">
      <dgm:prSet presAssocID="{68F1E131-B923-4DDF-816C-73A924F13D2A}" presName="parentText" presStyleLbl="node1" presStyleIdx="2" presStyleCnt="4">
        <dgm:presLayoutVars>
          <dgm:chMax val="0"/>
          <dgm:bulletEnabled val="1"/>
        </dgm:presLayoutVars>
      </dgm:prSet>
      <dgm:spPr/>
    </dgm:pt>
    <dgm:pt modelId="{33BBD7D3-6474-493B-AF08-46CAA2C62B15}" type="pres">
      <dgm:prSet presAssocID="{F2688D9F-2775-43CB-AED8-EF6C8264A0D5}" presName="spacer" presStyleCnt="0"/>
      <dgm:spPr/>
    </dgm:pt>
    <dgm:pt modelId="{00F8E4BF-B9F1-486D-AD19-1C1412A8FEB2}" type="pres">
      <dgm:prSet presAssocID="{5218F78E-1F1D-4E80-B52E-18810C3E5059}" presName="parentText" presStyleLbl="node1" presStyleIdx="3" presStyleCnt="4">
        <dgm:presLayoutVars>
          <dgm:chMax val="0"/>
          <dgm:bulletEnabled val="1"/>
        </dgm:presLayoutVars>
      </dgm:prSet>
      <dgm:spPr/>
    </dgm:pt>
  </dgm:ptLst>
  <dgm:cxnLst>
    <dgm:cxn modelId="{BC20523F-4353-6644-BD71-5BF12D632C42}" type="presOf" srcId="{5218F78E-1F1D-4E80-B52E-18810C3E5059}" destId="{00F8E4BF-B9F1-486D-AD19-1C1412A8FEB2}" srcOrd="0" destOrd="0" presId="urn:microsoft.com/office/officeart/2005/8/layout/vList2"/>
    <dgm:cxn modelId="{7CC5564D-AE89-45A2-AE10-544A42141DA5}" srcId="{B1D6FCAA-7625-4BFF-838C-947BFFC7A671}" destId="{C0271923-29E4-416C-8B62-8E5CAAA8BEF6}" srcOrd="0" destOrd="0" parTransId="{A41C8403-A274-4AD4-86E8-768D10A49EE4}" sibTransId="{85127804-A673-4351-A289-A8D41D92BFF7}"/>
    <dgm:cxn modelId="{F0FA936E-3C15-DB46-BD08-E61D6539D896}" type="presOf" srcId="{68F1E131-B923-4DDF-816C-73A924F13D2A}" destId="{52F2FEBE-EA07-4E06-AA92-4DFC4745A1AC}" srcOrd="0" destOrd="0" presId="urn:microsoft.com/office/officeart/2005/8/layout/vList2"/>
    <dgm:cxn modelId="{DB235C56-53BB-4C61-96C4-E6329A056B57}" srcId="{B1D6FCAA-7625-4BFF-838C-947BFFC7A671}" destId="{5218F78E-1F1D-4E80-B52E-18810C3E5059}" srcOrd="3" destOrd="0" parTransId="{2D16C0A6-6A24-49AA-BC59-F6B782F3CD08}" sibTransId="{2ADF7AF1-B719-46F4-B36D-5BC008ED900C}"/>
    <dgm:cxn modelId="{B6E35F99-DFE8-4A84-8528-5EE2693A774F}" srcId="{B1D6FCAA-7625-4BFF-838C-947BFFC7A671}" destId="{91C75786-FCFA-4955-8616-96C62DB81328}" srcOrd="1" destOrd="0" parTransId="{07315B0E-7C20-4F83-83C1-725421D519B4}" sibTransId="{ECE08A68-B651-4790-8B90-285D312ECE8C}"/>
    <dgm:cxn modelId="{E260D7AF-66FA-6F41-B5C4-D735FD13DDC4}" type="presOf" srcId="{91C75786-FCFA-4955-8616-96C62DB81328}" destId="{784BC4F4-AE23-4FC4-9FA8-772D6BBFA290}" srcOrd="0" destOrd="0" presId="urn:microsoft.com/office/officeart/2005/8/layout/vList2"/>
    <dgm:cxn modelId="{57F1DADF-77DE-4968-90AB-161BBBEAFF67}" srcId="{B1D6FCAA-7625-4BFF-838C-947BFFC7A671}" destId="{68F1E131-B923-4DDF-816C-73A924F13D2A}" srcOrd="2" destOrd="0" parTransId="{FDEDCA28-9B85-4E5C-A50C-B5E767661BD0}" sibTransId="{F2688D9F-2775-43CB-AED8-EF6C8264A0D5}"/>
    <dgm:cxn modelId="{4108DFEC-9B86-B34A-8429-AA34DA9FAF66}" type="presOf" srcId="{B1D6FCAA-7625-4BFF-838C-947BFFC7A671}" destId="{0D2C8AE0-E7A6-4B6F-9259-007B921CA3A8}" srcOrd="0" destOrd="0" presId="urn:microsoft.com/office/officeart/2005/8/layout/vList2"/>
    <dgm:cxn modelId="{7B9D0EFD-D328-624D-A689-9474C3E4F78A}" type="presOf" srcId="{C0271923-29E4-416C-8B62-8E5CAAA8BEF6}" destId="{3D19A122-826E-4E0F-BD5C-BE56947F6C76}" srcOrd="0" destOrd="0" presId="urn:microsoft.com/office/officeart/2005/8/layout/vList2"/>
    <dgm:cxn modelId="{28DF2564-1ECF-1A44-AA3E-AD3D9CBD24B9}" type="presParOf" srcId="{0D2C8AE0-E7A6-4B6F-9259-007B921CA3A8}" destId="{3D19A122-826E-4E0F-BD5C-BE56947F6C76}" srcOrd="0" destOrd="0" presId="urn:microsoft.com/office/officeart/2005/8/layout/vList2"/>
    <dgm:cxn modelId="{09AD9B34-DD9B-3643-8A17-14CFA63DC92B}" type="presParOf" srcId="{0D2C8AE0-E7A6-4B6F-9259-007B921CA3A8}" destId="{4A27624A-1CA8-4728-924F-F06ACCEFFDFF}" srcOrd="1" destOrd="0" presId="urn:microsoft.com/office/officeart/2005/8/layout/vList2"/>
    <dgm:cxn modelId="{38B98D28-9512-B746-8771-F3DB8199A27C}" type="presParOf" srcId="{0D2C8AE0-E7A6-4B6F-9259-007B921CA3A8}" destId="{784BC4F4-AE23-4FC4-9FA8-772D6BBFA290}" srcOrd="2" destOrd="0" presId="urn:microsoft.com/office/officeart/2005/8/layout/vList2"/>
    <dgm:cxn modelId="{CC96B9C7-5529-A44C-B5AF-9741CFB824BD}" type="presParOf" srcId="{0D2C8AE0-E7A6-4B6F-9259-007B921CA3A8}" destId="{B538D187-CD83-4015-8735-0679711A723E}" srcOrd="3" destOrd="0" presId="urn:microsoft.com/office/officeart/2005/8/layout/vList2"/>
    <dgm:cxn modelId="{FC11DFEB-D6C9-0245-9BCC-69D788BC26DA}" type="presParOf" srcId="{0D2C8AE0-E7A6-4B6F-9259-007B921CA3A8}" destId="{52F2FEBE-EA07-4E06-AA92-4DFC4745A1AC}" srcOrd="4" destOrd="0" presId="urn:microsoft.com/office/officeart/2005/8/layout/vList2"/>
    <dgm:cxn modelId="{D15208A3-035F-0149-B425-96EB49291369}" type="presParOf" srcId="{0D2C8AE0-E7A6-4B6F-9259-007B921CA3A8}" destId="{33BBD7D3-6474-493B-AF08-46CAA2C62B15}" srcOrd="5" destOrd="0" presId="urn:microsoft.com/office/officeart/2005/8/layout/vList2"/>
    <dgm:cxn modelId="{B5345527-66C9-C648-B5F8-EB8EC6D741A1}" type="presParOf" srcId="{0D2C8AE0-E7A6-4B6F-9259-007B921CA3A8}" destId="{00F8E4BF-B9F1-486D-AD19-1C1412A8FEB2}"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BF29FC3-47B5-4AFC-AE93-A51998B3FFC6}" type="doc">
      <dgm:prSet loTypeId="urn:microsoft.com/office/officeart/2005/8/layout/process1" loCatId="process" qsTypeId="urn:microsoft.com/office/officeart/2005/8/quickstyle/simple1#33" qsCatId="simple" csTypeId="urn:microsoft.com/office/officeart/2005/8/colors/colorful5" csCatId="colorful" phldr="1"/>
      <dgm:spPr/>
    </dgm:pt>
    <dgm:pt modelId="{FEED0771-E7E0-4B2D-AE9B-6B326DBEF429}">
      <dgm:prSet phldrT="[Text]" custT="1"/>
      <dgm:spPr/>
      <dgm:t>
        <a:bodyPr/>
        <a:lstStyle/>
        <a:p>
          <a:r>
            <a:rPr lang="en-US" sz="2000" b="1" dirty="0">
              <a:solidFill>
                <a:srgbClr val="000000"/>
              </a:solidFill>
            </a:rPr>
            <a:t>Awareness </a:t>
          </a:r>
        </a:p>
      </dgm:t>
    </dgm:pt>
    <dgm:pt modelId="{155FC9A0-7809-45E7-A9FD-345AEBD08503}" type="parTrans" cxnId="{02F6300B-02F9-4D8C-9EFD-37D1180949FE}">
      <dgm:prSet/>
      <dgm:spPr/>
      <dgm:t>
        <a:bodyPr/>
        <a:lstStyle/>
        <a:p>
          <a:endParaRPr lang="en-US" sz="2800" b="1">
            <a:solidFill>
              <a:schemeClr val="tx1"/>
            </a:solidFill>
          </a:endParaRPr>
        </a:p>
      </dgm:t>
    </dgm:pt>
    <dgm:pt modelId="{A8CB1857-81E4-4F3B-8241-282BE24433D0}" type="sibTrans" cxnId="{02F6300B-02F9-4D8C-9EFD-37D1180949FE}">
      <dgm:prSet custT="1"/>
      <dgm:spPr>
        <a:solidFill>
          <a:srgbClr val="0085B4"/>
        </a:solidFill>
      </dgm:spPr>
      <dgm:t>
        <a:bodyPr/>
        <a:lstStyle/>
        <a:p>
          <a:endParaRPr lang="en-US" sz="1800" b="1" dirty="0">
            <a:solidFill>
              <a:schemeClr val="tx1"/>
            </a:solidFill>
          </a:endParaRPr>
        </a:p>
      </dgm:t>
    </dgm:pt>
    <dgm:pt modelId="{03195555-46BD-4A54-A4DF-CF83681EC12D}">
      <dgm:prSet custT="1"/>
      <dgm:spPr/>
      <dgm:t>
        <a:bodyPr/>
        <a:lstStyle/>
        <a:p>
          <a:r>
            <a:rPr lang="en-US" sz="2000" b="1" dirty="0">
              <a:solidFill>
                <a:srgbClr val="000000"/>
              </a:solidFill>
            </a:rPr>
            <a:t>Interest</a:t>
          </a:r>
        </a:p>
      </dgm:t>
    </dgm:pt>
    <dgm:pt modelId="{C728D58F-59B5-4E38-ABC6-9A8A1E6733EB}" type="parTrans" cxnId="{7195B078-CB23-4D52-9564-4F716A002B52}">
      <dgm:prSet/>
      <dgm:spPr/>
      <dgm:t>
        <a:bodyPr/>
        <a:lstStyle/>
        <a:p>
          <a:endParaRPr lang="en-US" sz="2800" b="1">
            <a:solidFill>
              <a:schemeClr val="tx1"/>
            </a:solidFill>
          </a:endParaRPr>
        </a:p>
      </dgm:t>
    </dgm:pt>
    <dgm:pt modelId="{55AD4BA5-E649-4BC1-8C1D-5A15F2FB2E01}" type="sibTrans" cxnId="{7195B078-CB23-4D52-9564-4F716A002B52}">
      <dgm:prSet custT="1"/>
      <dgm:spPr>
        <a:solidFill>
          <a:srgbClr val="0085B4"/>
        </a:solidFill>
      </dgm:spPr>
      <dgm:t>
        <a:bodyPr/>
        <a:lstStyle/>
        <a:p>
          <a:endParaRPr lang="en-US" sz="1800" b="1" dirty="0">
            <a:solidFill>
              <a:schemeClr val="tx1"/>
            </a:solidFill>
          </a:endParaRPr>
        </a:p>
      </dgm:t>
    </dgm:pt>
    <dgm:pt modelId="{7CC97A35-F124-4271-A4F9-EB1920FAAB1B}">
      <dgm:prSet custT="1"/>
      <dgm:spPr>
        <a:solidFill>
          <a:schemeClr val="accent1">
            <a:lumMod val="60000"/>
            <a:lumOff val="40000"/>
          </a:schemeClr>
        </a:solidFill>
      </dgm:spPr>
      <dgm:t>
        <a:bodyPr/>
        <a:lstStyle/>
        <a:p>
          <a:r>
            <a:rPr lang="en-US" sz="2000" b="1" dirty="0">
              <a:solidFill>
                <a:srgbClr val="000000"/>
              </a:solidFill>
            </a:rPr>
            <a:t>Evaluation</a:t>
          </a:r>
        </a:p>
      </dgm:t>
    </dgm:pt>
    <dgm:pt modelId="{00B7793A-A265-4CF7-B561-4F706DE24006}" type="parTrans" cxnId="{3A79B949-9F04-4528-91D5-1B45A9C2707F}">
      <dgm:prSet/>
      <dgm:spPr/>
      <dgm:t>
        <a:bodyPr/>
        <a:lstStyle/>
        <a:p>
          <a:endParaRPr lang="en-US" sz="2800" b="1">
            <a:solidFill>
              <a:schemeClr val="tx1"/>
            </a:solidFill>
          </a:endParaRPr>
        </a:p>
      </dgm:t>
    </dgm:pt>
    <dgm:pt modelId="{D0865ADD-6495-46B9-A8D3-AD104F46B8C5}" type="sibTrans" cxnId="{3A79B949-9F04-4528-91D5-1B45A9C2707F}">
      <dgm:prSet custT="1"/>
      <dgm:spPr>
        <a:solidFill>
          <a:srgbClr val="0085B4"/>
        </a:solidFill>
      </dgm:spPr>
      <dgm:t>
        <a:bodyPr/>
        <a:lstStyle/>
        <a:p>
          <a:endParaRPr lang="en-US" sz="1800" b="1" dirty="0">
            <a:solidFill>
              <a:srgbClr val="0070C0"/>
            </a:solidFill>
          </a:endParaRPr>
        </a:p>
      </dgm:t>
    </dgm:pt>
    <dgm:pt modelId="{A1060467-59A7-4D94-A9FD-AC86DD8989FD}">
      <dgm:prSet custT="1"/>
      <dgm:spPr>
        <a:solidFill>
          <a:schemeClr val="accent1">
            <a:lumMod val="40000"/>
            <a:lumOff val="60000"/>
          </a:schemeClr>
        </a:solidFill>
      </dgm:spPr>
      <dgm:t>
        <a:bodyPr/>
        <a:lstStyle/>
        <a:p>
          <a:r>
            <a:rPr lang="en-US" sz="2000" b="1" dirty="0">
              <a:solidFill>
                <a:srgbClr val="000000"/>
              </a:solidFill>
            </a:rPr>
            <a:t>Trial</a:t>
          </a:r>
        </a:p>
      </dgm:t>
    </dgm:pt>
    <dgm:pt modelId="{8AE0138A-F525-4F2B-A392-CCDB4943BF00}" type="parTrans" cxnId="{9D1D1026-28A1-4312-914F-FB074E880AF3}">
      <dgm:prSet/>
      <dgm:spPr/>
      <dgm:t>
        <a:bodyPr/>
        <a:lstStyle/>
        <a:p>
          <a:endParaRPr lang="en-US" sz="2800" b="1">
            <a:solidFill>
              <a:schemeClr val="tx1"/>
            </a:solidFill>
          </a:endParaRPr>
        </a:p>
      </dgm:t>
    </dgm:pt>
    <dgm:pt modelId="{65A22D79-5180-4FD9-A2D3-1E6EC6A46A8D}" type="sibTrans" cxnId="{9D1D1026-28A1-4312-914F-FB074E880AF3}">
      <dgm:prSet custT="1"/>
      <dgm:spPr>
        <a:solidFill>
          <a:srgbClr val="0085B4"/>
        </a:solidFill>
      </dgm:spPr>
      <dgm:t>
        <a:bodyPr/>
        <a:lstStyle/>
        <a:p>
          <a:endParaRPr lang="en-US" sz="1800" b="1" dirty="0">
            <a:solidFill>
              <a:schemeClr val="tx1"/>
            </a:solidFill>
          </a:endParaRPr>
        </a:p>
      </dgm:t>
    </dgm:pt>
    <dgm:pt modelId="{CC2C90FB-B80D-40A1-9053-98CA348D2A1B}">
      <dgm:prSet custT="1"/>
      <dgm:spPr>
        <a:solidFill>
          <a:schemeClr val="accent1">
            <a:lumMod val="20000"/>
            <a:lumOff val="80000"/>
          </a:schemeClr>
        </a:solidFill>
      </dgm:spPr>
      <dgm:t>
        <a:bodyPr/>
        <a:lstStyle/>
        <a:p>
          <a:r>
            <a:rPr lang="en-US" sz="2000" b="1" dirty="0">
              <a:solidFill>
                <a:srgbClr val="000000"/>
              </a:solidFill>
            </a:rPr>
            <a:t>Adoption</a:t>
          </a:r>
        </a:p>
      </dgm:t>
    </dgm:pt>
    <dgm:pt modelId="{DEE52866-3ACF-4122-92B5-D97EF5B138A8}" type="parTrans" cxnId="{EB19F13E-9D65-4FD8-AEF0-257F34F10F5D}">
      <dgm:prSet/>
      <dgm:spPr/>
      <dgm:t>
        <a:bodyPr/>
        <a:lstStyle/>
        <a:p>
          <a:endParaRPr lang="en-US" sz="2800" b="1">
            <a:solidFill>
              <a:schemeClr val="tx1"/>
            </a:solidFill>
          </a:endParaRPr>
        </a:p>
      </dgm:t>
    </dgm:pt>
    <dgm:pt modelId="{4E1931C2-847C-44D2-AFDD-A6A27E5E03C7}" type="sibTrans" cxnId="{EB19F13E-9D65-4FD8-AEF0-257F34F10F5D}">
      <dgm:prSet/>
      <dgm:spPr/>
      <dgm:t>
        <a:bodyPr/>
        <a:lstStyle/>
        <a:p>
          <a:endParaRPr lang="en-US" sz="2800" b="1">
            <a:solidFill>
              <a:schemeClr val="tx1"/>
            </a:solidFill>
          </a:endParaRPr>
        </a:p>
      </dgm:t>
    </dgm:pt>
    <dgm:pt modelId="{BE88F0DB-B381-47C3-B507-4715086E8ABC}" type="pres">
      <dgm:prSet presAssocID="{DBF29FC3-47B5-4AFC-AE93-A51998B3FFC6}" presName="Name0" presStyleCnt="0">
        <dgm:presLayoutVars>
          <dgm:dir/>
          <dgm:resizeHandles val="exact"/>
        </dgm:presLayoutVars>
      </dgm:prSet>
      <dgm:spPr/>
    </dgm:pt>
    <dgm:pt modelId="{3A5FA3E6-0C12-48B3-8A03-E7CC2055218E}" type="pres">
      <dgm:prSet presAssocID="{FEED0771-E7E0-4B2D-AE9B-6B326DBEF429}" presName="node" presStyleLbl="node1" presStyleIdx="0" presStyleCnt="5" custScaleX="157153" custScaleY="109077">
        <dgm:presLayoutVars>
          <dgm:bulletEnabled val="1"/>
        </dgm:presLayoutVars>
      </dgm:prSet>
      <dgm:spPr/>
    </dgm:pt>
    <dgm:pt modelId="{909F5FD2-F476-45E3-A772-D21A58383A76}" type="pres">
      <dgm:prSet presAssocID="{A8CB1857-81E4-4F3B-8241-282BE24433D0}" presName="sibTrans" presStyleLbl="sibTrans2D1" presStyleIdx="0" presStyleCnt="4"/>
      <dgm:spPr/>
    </dgm:pt>
    <dgm:pt modelId="{0A5907B9-B809-4026-B9FD-91F58C7C07B6}" type="pres">
      <dgm:prSet presAssocID="{A8CB1857-81E4-4F3B-8241-282BE24433D0}" presName="connectorText" presStyleLbl="sibTrans2D1" presStyleIdx="0" presStyleCnt="4"/>
      <dgm:spPr/>
    </dgm:pt>
    <dgm:pt modelId="{A884C394-D2A0-4F48-9969-6B2F5E76CEDE}" type="pres">
      <dgm:prSet presAssocID="{03195555-46BD-4A54-A4DF-CF83681EC12D}" presName="node" presStyleLbl="node1" presStyleIdx="1" presStyleCnt="5" custScaleX="122584" custScaleY="104567">
        <dgm:presLayoutVars>
          <dgm:bulletEnabled val="1"/>
        </dgm:presLayoutVars>
      </dgm:prSet>
      <dgm:spPr/>
    </dgm:pt>
    <dgm:pt modelId="{E381A78E-867E-43E1-BD92-30C6DB2AF4D5}" type="pres">
      <dgm:prSet presAssocID="{55AD4BA5-E649-4BC1-8C1D-5A15F2FB2E01}" presName="sibTrans" presStyleLbl="sibTrans2D1" presStyleIdx="1" presStyleCnt="4"/>
      <dgm:spPr/>
    </dgm:pt>
    <dgm:pt modelId="{35146EC8-6F80-4170-B704-6385AA59972A}" type="pres">
      <dgm:prSet presAssocID="{55AD4BA5-E649-4BC1-8C1D-5A15F2FB2E01}" presName="connectorText" presStyleLbl="sibTrans2D1" presStyleIdx="1" presStyleCnt="4"/>
      <dgm:spPr/>
    </dgm:pt>
    <dgm:pt modelId="{8E9B6257-8C68-477C-AC98-A60E5BBE9FED}" type="pres">
      <dgm:prSet presAssocID="{7CC97A35-F124-4271-A4F9-EB1920FAAB1B}" presName="node" presStyleLbl="node1" presStyleIdx="2" presStyleCnt="5" custScaleX="155927" custScaleY="109072">
        <dgm:presLayoutVars>
          <dgm:bulletEnabled val="1"/>
        </dgm:presLayoutVars>
      </dgm:prSet>
      <dgm:spPr/>
    </dgm:pt>
    <dgm:pt modelId="{3027865A-F5B8-423B-B3AB-8C856C8C6C93}" type="pres">
      <dgm:prSet presAssocID="{D0865ADD-6495-46B9-A8D3-AD104F46B8C5}" presName="sibTrans" presStyleLbl="sibTrans2D1" presStyleIdx="2" presStyleCnt="4" custLinFactNeighborX="26225" custLinFactNeighborY="8967"/>
      <dgm:spPr/>
    </dgm:pt>
    <dgm:pt modelId="{45CB9EA7-216F-44FB-AAC1-217E07AACE3B}" type="pres">
      <dgm:prSet presAssocID="{D0865ADD-6495-46B9-A8D3-AD104F46B8C5}" presName="connectorText" presStyleLbl="sibTrans2D1" presStyleIdx="2" presStyleCnt="4"/>
      <dgm:spPr/>
    </dgm:pt>
    <dgm:pt modelId="{D4E1AF49-FE61-437B-8797-E23E0967D8EB}" type="pres">
      <dgm:prSet presAssocID="{A1060467-59A7-4D94-A9FD-AC86DD8989FD}" presName="node" presStyleLbl="node1" presStyleIdx="3" presStyleCnt="5">
        <dgm:presLayoutVars>
          <dgm:bulletEnabled val="1"/>
        </dgm:presLayoutVars>
      </dgm:prSet>
      <dgm:spPr/>
    </dgm:pt>
    <dgm:pt modelId="{BCC64161-1623-4D29-949D-5C1CD873D4B3}" type="pres">
      <dgm:prSet presAssocID="{65A22D79-5180-4FD9-A2D3-1E6EC6A46A8D}" presName="sibTrans" presStyleLbl="sibTrans2D1" presStyleIdx="3" presStyleCnt="4"/>
      <dgm:spPr/>
    </dgm:pt>
    <dgm:pt modelId="{AA4062D1-8B24-44A4-90E2-061A613D413F}" type="pres">
      <dgm:prSet presAssocID="{65A22D79-5180-4FD9-A2D3-1E6EC6A46A8D}" presName="connectorText" presStyleLbl="sibTrans2D1" presStyleIdx="3" presStyleCnt="4"/>
      <dgm:spPr/>
    </dgm:pt>
    <dgm:pt modelId="{A4851837-6FAE-4F8F-8C17-5C01A533F828}" type="pres">
      <dgm:prSet presAssocID="{CC2C90FB-B80D-40A1-9053-98CA348D2A1B}" presName="node" presStyleLbl="node1" presStyleIdx="4" presStyleCnt="5" custScaleX="153283" custScaleY="110430">
        <dgm:presLayoutVars>
          <dgm:bulletEnabled val="1"/>
        </dgm:presLayoutVars>
      </dgm:prSet>
      <dgm:spPr/>
    </dgm:pt>
  </dgm:ptLst>
  <dgm:cxnLst>
    <dgm:cxn modelId="{990D2B07-38D7-794B-9F9A-CAE2DDAFF958}" type="presOf" srcId="{55AD4BA5-E649-4BC1-8C1D-5A15F2FB2E01}" destId="{E381A78E-867E-43E1-BD92-30C6DB2AF4D5}" srcOrd="0" destOrd="0" presId="urn:microsoft.com/office/officeart/2005/8/layout/process1"/>
    <dgm:cxn modelId="{02F6300B-02F9-4D8C-9EFD-37D1180949FE}" srcId="{DBF29FC3-47B5-4AFC-AE93-A51998B3FFC6}" destId="{FEED0771-E7E0-4B2D-AE9B-6B326DBEF429}" srcOrd="0" destOrd="0" parTransId="{155FC9A0-7809-45E7-A9FD-345AEBD08503}" sibTransId="{A8CB1857-81E4-4F3B-8241-282BE24433D0}"/>
    <dgm:cxn modelId="{D884B31F-1DE6-E14E-9521-CE42B0210557}" type="presOf" srcId="{65A22D79-5180-4FD9-A2D3-1E6EC6A46A8D}" destId="{BCC64161-1623-4D29-949D-5C1CD873D4B3}" srcOrd="0" destOrd="0" presId="urn:microsoft.com/office/officeart/2005/8/layout/process1"/>
    <dgm:cxn modelId="{9D1D1026-28A1-4312-914F-FB074E880AF3}" srcId="{DBF29FC3-47B5-4AFC-AE93-A51998B3FFC6}" destId="{A1060467-59A7-4D94-A9FD-AC86DD8989FD}" srcOrd="3" destOrd="0" parTransId="{8AE0138A-F525-4F2B-A392-CCDB4943BF00}" sibTransId="{65A22D79-5180-4FD9-A2D3-1E6EC6A46A8D}"/>
    <dgm:cxn modelId="{B6597039-16C2-8E4E-99A5-94CC6B0C8855}" type="presOf" srcId="{D0865ADD-6495-46B9-A8D3-AD104F46B8C5}" destId="{45CB9EA7-216F-44FB-AAC1-217E07AACE3B}" srcOrd="1" destOrd="0" presId="urn:microsoft.com/office/officeart/2005/8/layout/process1"/>
    <dgm:cxn modelId="{4E58D139-3FB8-944B-BE49-0AF3C574AE82}" type="presOf" srcId="{D0865ADD-6495-46B9-A8D3-AD104F46B8C5}" destId="{3027865A-F5B8-423B-B3AB-8C856C8C6C93}" srcOrd="0" destOrd="0" presId="urn:microsoft.com/office/officeart/2005/8/layout/process1"/>
    <dgm:cxn modelId="{EB19F13E-9D65-4FD8-AEF0-257F34F10F5D}" srcId="{DBF29FC3-47B5-4AFC-AE93-A51998B3FFC6}" destId="{CC2C90FB-B80D-40A1-9053-98CA348D2A1B}" srcOrd="4" destOrd="0" parTransId="{DEE52866-3ACF-4122-92B5-D97EF5B138A8}" sibTransId="{4E1931C2-847C-44D2-AFDD-A6A27E5E03C7}"/>
    <dgm:cxn modelId="{7A347765-A2CA-1A43-8011-60474BD24969}" type="presOf" srcId="{A8CB1857-81E4-4F3B-8241-282BE24433D0}" destId="{0A5907B9-B809-4026-B9FD-91F58C7C07B6}" srcOrd="1" destOrd="0" presId="urn:microsoft.com/office/officeart/2005/8/layout/process1"/>
    <dgm:cxn modelId="{1C366849-69EC-634C-91E5-05C0AE4FF3FE}" type="presOf" srcId="{03195555-46BD-4A54-A4DF-CF83681EC12D}" destId="{A884C394-D2A0-4F48-9969-6B2F5E76CEDE}" srcOrd="0" destOrd="0" presId="urn:microsoft.com/office/officeart/2005/8/layout/process1"/>
    <dgm:cxn modelId="{3A79B949-9F04-4528-91D5-1B45A9C2707F}" srcId="{DBF29FC3-47B5-4AFC-AE93-A51998B3FFC6}" destId="{7CC97A35-F124-4271-A4F9-EB1920FAAB1B}" srcOrd="2" destOrd="0" parTransId="{00B7793A-A265-4CF7-B561-4F706DE24006}" sibTransId="{D0865ADD-6495-46B9-A8D3-AD104F46B8C5}"/>
    <dgm:cxn modelId="{73B73C71-E5EC-734C-94BC-E28339840455}" type="presOf" srcId="{CC2C90FB-B80D-40A1-9053-98CA348D2A1B}" destId="{A4851837-6FAE-4F8F-8C17-5C01A533F828}" srcOrd="0" destOrd="0" presId="urn:microsoft.com/office/officeart/2005/8/layout/process1"/>
    <dgm:cxn modelId="{97B6BF54-00E2-E545-A498-BB67DC7A3FD2}" type="presOf" srcId="{7CC97A35-F124-4271-A4F9-EB1920FAAB1B}" destId="{8E9B6257-8C68-477C-AC98-A60E5BBE9FED}" srcOrd="0" destOrd="0" presId="urn:microsoft.com/office/officeart/2005/8/layout/process1"/>
    <dgm:cxn modelId="{7195B078-CB23-4D52-9564-4F716A002B52}" srcId="{DBF29FC3-47B5-4AFC-AE93-A51998B3FFC6}" destId="{03195555-46BD-4A54-A4DF-CF83681EC12D}" srcOrd="1" destOrd="0" parTransId="{C728D58F-59B5-4E38-ABC6-9A8A1E6733EB}" sibTransId="{55AD4BA5-E649-4BC1-8C1D-5A15F2FB2E01}"/>
    <dgm:cxn modelId="{42DC1B82-5E91-9446-B307-A24B13BCADA3}" type="presOf" srcId="{A8CB1857-81E4-4F3B-8241-282BE24433D0}" destId="{909F5FD2-F476-45E3-A772-D21A58383A76}" srcOrd="0" destOrd="0" presId="urn:microsoft.com/office/officeart/2005/8/layout/process1"/>
    <dgm:cxn modelId="{EB7E8988-3013-034A-9335-CE3EF6E74A17}" type="presOf" srcId="{55AD4BA5-E649-4BC1-8C1D-5A15F2FB2E01}" destId="{35146EC8-6F80-4170-B704-6385AA59972A}" srcOrd="1" destOrd="0" presId="urn:microsoft.com/office/officeart/2005/8/layout/process1"/>
    <dgm:cxn modelId="{DE7F0896-766B-664C-A6C8-6AA60C5D1D5F}" type="presOf" srcId="{FEED0771-E7E0-4B2D-AE9B-6B326DBEF429}" destId="{3A5FA3E6-0C12-48B3-8A03-E7CC2055218E}" srcOrd="0" destOrd="0" presId="urn:microsoft.com/office/officeart/2005/8/layout/process1"/>
    <dgm:cxn modelId="{72AADBCD-8472-2444-9CFE-A8F03863981F}" type="presOf" srcId="{65A22D79-5180-4FD9-A2D3-1E6EC6A46A8D}" destId="{AA4062D1-8B24-44A4-90E2-061A613D413F}" srcOrd="1" destOrd="0" presId="urn:microsoft.com/office/officeart/2005/8/layout/process1"/>
    <dgm:cxn modelId="{87C8B2D9-899A-4D40-8480-0907EDD5CC4F}" type="presOf" srcId="{DBF29FC3-47B5-4AFC-AE93-A51998B3FFC6}" destId="{BE88F0DB-B381-47C3-B507-4715086E8ABC}" srcOrd="0" destOrd="0" presId="urn:microsoft.com/office/officeart/2005/8/layout/process1"/>
    <dgm:cxn modelId="{F83A89DC-F39F-624A-8281-70701A2E4551}" type="presOf" srcId="{A1060467-59A7-4D94-A9FD-AC86DD8989FD}" destId="{D4E1AF49-FE61-437B-8797-E23E0967D8EB}" srcOrd="0" destOrd="0" presId="urn:microsoft.com/office/officeart/2005/8/layout/process1"/>
    <dgm:cxn modelId="{10E1E497-1F32-574E-A0FB-F3C7309C1F28}" type="presParOf" srcId="{BE88F0DB-B381-47C3-B507-4715086E8ABC}" destId="{3A5FA3E6-0C12-48B3-8A03-E7CC2055218E}" srcOrd="0" destOrd="0" presId="urn:microsoft.com/office/officeart/2005/8/layout/process1"/>
    <dgm:cxn modelId="{CA8DE00A-98F7-AC41-A23D-C8BF830017CF}" type="presParOf" srcId="{BE88F0DB-B381-47C3-B507-4715086E8ABC}" destId="{909F5FD2-F476-45E3-A772-D21A58383A76}" srcOrd="1" destOrd="0" presId="urn:microsoft.com/office/officeart/2005/8/layout/process1"/>
    <dgm:cxn modelId="{3D3A2F56-0F2B-DC41-9BF3-95C276297BB8}" type="presParOf" srcId="{909F5FD2-F476-45E3-A772-D21A58383A76}" destId="{0A5907B9-B809-4026-B9FD-91F58C7C07B6}" srcOrd="0" destOrd="0" presId="urn:microsoft.com/office/officeart/2005/8/layout/process1"/>
    <dgm:cxn modelId="{CB7978CF-7A5D-9145-8558-E88430216AC2}" type="presParOf" srcId="{BE88F0DB-B381-47C3-B507-4715086E8ABC}" destId="{A884C394-D2A0-4F48-9969-6B2F5E76CEDE}" srcOrd="2" destOrd="0" presId="urn:microsoft.com/office/officeart/2005/8/layout/process1"/>
    <dgm:cxn modelId="{D73370D8-EC4F-6D4A-9C84-C49E9C4D10F7}" type="presParOf" srcId="{BE88F0DB-B381-47C3-B507-4715086E8ABC}" destId="{E381A78E-867E-43E1-BD92-30C6DB2AF4D5}" srcOrd="3" destOrd="0" presId="urn:microsoft.com/office/officeart/2005/8/layout/process1"/>
    <dgm:cxn modelId="{52D3C445-4108-E24C-92A0-8BFAF5BDF037}" type="presParOf" srcId="{E381A78E-867E-43E1-BD92-30C6DB2AF4D5}" destId="{35146EC8-6F80-4170-B704-6385AA59972A}" srcOrd="0" destOrd="0" presId="urn:microsoft.com/office/officeart/2005/8/layout/process1"/>
    <dgm:cxn modelId="{AC5FAFA8-A5C0-874E-B235-8738B8BF1A22}" type="presParOf" srcId="{BE88F0DB-B381-47C3-B507-4715086E8ABC}" destId="{8E9B6257-8C68-477C-AC98-A60E5BBE9FED}" srcOrd="4" destOrd="0" presId="urn:microsoft.com/office/officeart/2005/8/layout/process1"/>
    <dgm:cxn modelId="{7CB5F778-DBC8-1D49-896A-FA02C1C71B10}" type="presParOf" srcId="{BE88F0DB-B381-47C3-B507-4715086E8ABC}" destId="{3027865A-F5B8-423B-B3AB-8C856C8C6C93}" srcOrd="5" destOrd="0" presId="urn:microsoft.com/office/officeart/2005/8/layout/process1"/>
    <dgm:cxn modelId="{7935520B-DBE8-A248-9FEB-81E4C1A4E534}" type="presParOf" srcId="{3027865A-F5B8-423B-B3AB-8C856C8C6C93}" destId="{45CB9EA7-216F-44FB-AAC1-217E07AACE3B}" srcOrd="0" destOrd="0" presId="urn:microsoft.com/office/officeart/2005/8/layout/process1"/>
    <dgm:cxn modelId="{A46CC27D-96B9-334B-9E4B-3A04B8CE538D}" type="presParOf" srcId="{BE88F0DB-B381-47C3-B507-4715086E8ABC}" destId="{D4E1AF49-FE61-437B-8797-E23E0967D8EB}" srcOrd="6" destOrd="0" presId="urn:microsoft.com/office/officeart/2005/8/layout/process1"/>
    <dgm:cxn modelId="{E1E29C57-1E22-AB4A-9962-17DE6ACE283B}" type="presParOf" srcId="{BE88F0DB-B381-47C3-B507-4715086E8ABC}" destId="{BCC64161-1623-4D29-949D-5C1CD873D4B3}" srcOrd="7" destOrd="0" presId="urn:microsoft.com/office/officeart/2005/8/layout/process1"/>
    <dgm:cxn modelId="{A67AF76A-7412-934D-8224-F09B46DDC86A}" type="presParOf" srcId="{BCC64161-1623-4D29-949D-5C1CD873D4B3}" destId="{AA4062D1-8B24-44A4-90E2-061A613D413F}" srcOrd="0" destOrd="0" presId="urn:microsoft.com/office/officeart/2005/8/layout/process1"/>
    <dgm:cxn modelId="{D9F8AF64-1179-6D4C-86BE-B27D57555BC0}" type="presParOf" srcId="{BE88F0DB-B381-47C3-B507-4715086E8ABC}" destId="{A4851837-6FAE-4F8F-8C17-5C01A533F828}"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120A482-DEC1-45E0-9E28-F1BB50068CAE}" type="doc">
      <dgm:prSet loTypeId="urn:microsoft.com/office/officeart/2005/8/layout/default#8" loCatId="list" qsTypeId="urn:microsoft.com/office/officeart/2005/8/quickstyle/simple1#34" qsCatId="simple" csTypeId="urn:microsoft.com/office/officeart/2005/8/colors/colorful2" csCatId="colorful" phldr="1"/>
      <dgm:spPr/>
      <dgm:t>
        <a:bodyPr/>
        <a:lstStyle/>
        <a:p>
          <a:endParaRPr lang="en-US"/>
        </a:p>
      </dgm:t>
    </dgm:pt>
    <dgm:pt modelId="{2B7F1B11-CCE9-4E30-BEA2-35AE16833B2A}">
      <dgm:prSet custT="1"/>
      <dgm:spPr/>
      <dgm:t>
        <a:bodyPr/>
        <a:lstStyle/>
        <a:p>
          <a:pPr rtl="0"/>
          <a:r>
            <a:rPr lang="en-US" sz="2800" dirty="0">
              <a:solidFill>
                <a:srgbClr val="000000"/>
              </a:solidFill>
            </a:rPr>
            <a:t>Relative advantage</a:t>
          </a:r>
        </a:p>
      </dgm:t>
    </dgm:pt>
    <dgm:pt modelId="{ACFC0CF0-EA88-457B-A865-79B27F8D8ACE}" type="parTrans" cxnId="{0D31DE44-4AB1-4978-91B8-B3C5EB2FA4FC}">
      <dgm:prSet/>
      <dgm:spPr/>
      <dgm:t>
        <a:bodyPr/>
        <a:lstStyle/>
        <a:p>
          <a:endParaRPr lang="en-US" sz="2000">
            <a:solidFill>
              <a:schemeClr val="tx1"/>
            </a:solidFill>
          </a:endParaRPr>
        </a:p>
      </dgm:t>
    </dgm:pt>
    <dgm:pt modelId="{381E26FE-D337-4FBA-8A00-06584650C19A}" type="sibTrans" cxnId="{0D31DE44-4AB1-4978-91B8-B3C5EB2FA4FC}">
      <dgm:prSet/>
      <dgm:spPr/>
      <dgm:t>
        <a:bodyPr/>
        <a:lstStyle/>
        <a:p>
          <a:endParaRPr lang="en-US" sz="2000">
            <a:solidFill>
              <a:schemeClr val="tx1"/>
            </a:solidFill>
          </a:endParaRPr>
        </a:p>
      </dgm:t>
    </dgm:pt>
    <dgm:pt modelId="{FF1F9786-5577-42DB-BA20-2C8B3AB26751}">
      <dgm:prSet custT="1"/>
      <dgm:spPr/>
      <dgm:t>
        <a:bodyPr/>
        <a:lstStyle/>
        <a:p>
          <a:pPr rtl="0"/>
          <a:r>
            <a:rPr lang="en-US" sz="2800" dirty="0">
              <a:solidFill>
                <a:srgbClr val="000000"/>
              </a:solidFill>
            </a:rPr>
            <a:t>Compatibility </a:t>
          </a:r>
        </a:p>
      </dgm:t>
    </dgm:pt>
    <dgm:pt modelId="{881E7A18-C0AD-4677-A8A3-DD11F26A989D}" type="parTrans" cxnId="{3DC1A1B1-D711-4DC4-ACA0-5B33FA38A48C}">
      <dgm:prSet/>
      <dgm:spPr/>
      <dgm:t>
        <a:bodyPr/>
        <a:lstStyle/>
        <a:p>
          <a:endParaRPr lang="en-US" sz="2000">
            <a:solidFill>
              <a:schemeClr val="tx1"/>
            </a:solidFill>
          </a:endParaRPr>
        </a:p>
      </dgm:t>
    </dgm:pt>
    <dgm:pt modelId="{5B382D14-AEFD-4CF8-88B7-13622286887C}" type="sibTrans" cxnId="{3DC1A1B1-D711-4DC4-ACA0-5B33FA38A48C}">
      <dgm:prSet/>
      <dgm:spPr/>
      <dgm:t>
        <a:bodyPr/>
        <a:lstStyle/>
        <a:p>
          <a:endParaRPr lang="en-US" sz="2000">
            <a:solidFill>
              <a:schemeClr val="tx1"/>
            </a:solidFill>
          </a:endParaRPr>
        </a:p>
      </dgm:t>
    </dgm:pt>
    <dgm:pt modelId="{F88EE03B-FF7D-4C8A-85C3-AD76406E4FE8}">
      <dgm:prSet custT="1"/>
      <dgm:spPr/>
      <dgm:t>
        <a:bodyPr/>
        <a:lstStyle/>
        <a:p>
          <a:pPr rtl="0"/>
          <a:r>
            <a:rPr lang="en-US" sz="2800" dirty="0">
              <a:solidFill>
                <a:srgbClr val="000000"/>
              </a:solidFill>
            </a:rPr>
            <a:t>Complexity</a:t>
          </a:r>
        </a:p>
      </dgm:t>
    </dgm:pt>
    <dgm:pt modelId="{32E294BD-15BD-40CA-8C58-917A7056ECA3}" type="parTrans" cxnId="{BD9C0EBA-A56F-4B1D-80A0-78D0ABD8A645}">
      <dgm:prSet/>
      <dgm:spPr/>
      <dgm:t>
        <a:bodyPr/>
        <a:lstStyle/>
        <a:p>
          <a:endParaRPr lang="en-US" sz="2000">
            <a:solidFill>
              <a:schemeClr val="tx1"/>
            </a:solidFill>
          </a:endParaRPr>
        </a:p>
      </dgm:t>
    </dgm:pt>
    <dgm:pt modelId="{572D429E-B609-45B8-8E08-E0AB635F1D4D}" type="sibTrans" cxnId="{BD9C0EBA-A56F-4B1D-80A0-78D0ABD8A645}">
      <dgm:prSet/>
      <dgm:spPr/>
      <dgm:t>
        <a:bodyPr/>
        <a:lstStyle/>
        <a:p>
          <a:endParaRPr lang="en-US" sz="2000">
            <a:solidFill>
              <a:schemeClr val="tx1"/>
            </a:solidFill>
          </a:endParaRPr>
        </a:p>
      </dgm:t>
    </dgm:pt>
    <dgm:pt modelId="{5A03B625-A9CE-4916-B61A-0B02020AC6E0}">
      <dgm:prSet custT="1"/>
      <dgm:spPr/>
      <dgm:t>
        <a:bodyPr/>
        <a:lstStyle/>
        <a:p>
          <a:pPr rtl="0"/>
          <a:r>
            <a:rPr lang="en-US" sz="2800" dirty="0">
              <a:solidFill>
                <a:srgbClr val="000000"/>
              </a:solidFill>
            </a:rPr>
            <a:t>Divisibility</a:t>
          </a:r>
        </a:p>
      </dgm:t>
    </dgm:pt>
    <dgm:pt modelId="{5DB70015-A670-45E6-BAA3-4D201C2BC824}" type="parTrans" cxnId="{A1CE24EE-D05A-4A0E-AE4C-E55214E60ED1}">
      <dgm:prSet/>
      <dgm:spPr/>
      <dgm:t>
        <a:bodyPr/>
        <a:lstStyle/>
        <a:p>
          <a:endParaRPr lang="en-US" sz="2000">
            <a:solidFill>
              <a:schemeClr val="tx1"/>
            </a:solidFill>
          </a:endParaRPr>
        </a:p>
      </dgm:t>
    </dgm:pt>
    <dgm:pt modelId="{273FB6EB-0EA6-49B6-8347-D65BA5D25442}" type="sibTrans" cxnId="{A1CE24EE-D05A-4A0E-AE4C-E55214E60ED1}">
      <dgm:prSet/>
      <dgm:spPr/>
      <dgm:t>
        <a:bodyPr/>
        <a:lstStyle/>
        <a:p>
          <a:endParaRPr lang="en-US" sz="2000">
            <a:solidFill>
              <a:schemeClr val="tx1"/>
            </a:solidFill>
          </a:endParaRPr>
        </a:p>
      </dgm:t>
    </dgm:pt>
    <dgm:pt modelId="{BDF1E9B1-8B01-487D-8D05-C295EAB55B33}">
      <dgm:prSet custT="1"/>
      <dgm:spPr/>
      <dgm:t>
        <a:bodyPr/>
        <a:lstStyle/>
        <a:p>
          <a:pPr rtl="0"/>
          <a:r>
            <a:rPr lang="en-US" sz="2800" dirty="0">
              <a:solidFill>
                <a:srgbClr val="000000"/>
              </a:solidFill>
            </a:rPr>
            <a:t>Communicability</a:t>
          </a:r>
        </a:p>
      </dgm:t>
    </dgm:pt>
    <dgm:pt modelId="{8864463A-F69D-45D0-A441-DA63252E56E3}" type="parTrans" cxnId="{72FAF49D-07E3-4C10-8CB2-520D7610E862}">
      <dgm:prSet/>
      <dgm:spPr/>
      <dgm:t>
        <a:bodyPr/>
        <a:lstStyle/>
        <a:p>
          <a:endParaRPr lang="en-US" sz="2000">
            <a:solidFill>
              <a:schemeClr val="tx1"/>
            </a:solidFill>
          </a:endParaRPr>
        </a:p>
      </dgm:t>
    </dgm:pt>
    <dgm:pt modelId="{59A9C0E7-DCA2-4F93-9182-53B771D5377F}" type="sibTrans" cxnId="{72FAF49D-07E3-4C10-8CB2-520D7610E862}">
      <dgm:prSet/>
      <dgm:spPr/>
      <dgm:t>
        <a:bodyPr/>
        <a:lstStyle/>
        <a:p>
          <a:endParaRPr lang="en-US" sz="2000">
            <a:solidFill>
              <a:schemeClr val="tx1"/>
            </a:solidFill>
          </a:endParaRPr>
        </a:p>
      </dgm:t>
    </dgm:pt>
    <dgm:pt modelId="{735F643F-8E84-45DC-AAE5-82726D3B2FB0}" type="pres">
      <dgm:prSet presAssocID="{6120A482-DEC1-45E0-9E28-F1BB50068CAE}" presName="diagram" presStyleCnt="0">
        <dgm:presLayoutVars>
          <dgm:dir/>
          <dgm:resizeHandles val="exact"/>
        </dgm:presLayoutVars>
      </dgm:prSet>
      <dgm:spPr/>
    </dgm:pt>
    <dgm:pt modelId="{AECC94DE-3AC3-4C2B-BFAC-F7365A68FA09}" type="pres">
      <dgm:prSet presAssocID="{2B7F1B11-CCE9-4E30-BEA2-35AE16833B2A}" presName="node" presStyleLbl="node1" presStyleIdx="0" presStyleCnt="5">
        <dgm:presLayoutVars>
          <dgm:bulletEnabled val="1"/>
        </dgm:presLayoutVars>
      </dgm:prSet>
      <dgm:spPr/>
    </dgm:pt>
    <dgm:pt modelId="{3E467FB6-4B82-4071-A338-5509FCB09DDF}" type="pres">
      <dgm:prSet presAssocID="{381E26FE-D337-4FBA-8A00-06584650C19A}" presName="sibTrans" presStyleCnt="0"/>
      <dgm:spPr/>
    </dgm:pt>
    <dgm:pt modelId="{0FEE24F1-59F8-4A4E-96F2-D4EFF00B5547}" type="pres">
      <dgm:prSet presAssocID="{FF1F9786-5577-42DB-BA20-2C8B3AB26751}" presName="node" presStyleLbl="node1" presStyleIdx="1" presStyleCnt="5">
        <dgm:presLayoutVars>
          <dgm:bulletEnabled val="1"/>
        </dgm:presLayoutVars>
      </dgm:prSet>
      <dgm:spPr/>
    </dgm:pt>
    <dgm:pt modelId="{586359A7-2CD9-4313-8F8C-3235C834BC8C}" type="pres">
      <dgm:prSet presAssocID="{5B382D14-AEFD-4CF8-88B7-13622286887C}" presName="sibTrans" presStyleCnt="0"/>
      <dgm:spPr/>
    </dgm:pt>
    <dgm:pt modelId="{1CFCA129-80F1-4400-AD03-314B38EEC85F}" type="pres">
      <dgm:prSet presAssocID="{F88EE03B-FF7D-4C8A-85C3-AD76406E4FE8}" presName="node" presStyleLbl="node1" presStyleIdx="2" presStyleCnt="5">
        <dgm:presLayoutVars>
          <dgm:bulletEnabled val="1"/>
        </dgm:presLayoutVars>
      </dgm:prSet>
      <dgm:spPr/>
    </dgm:pt>
    <dgm:pt modelId="{43F1E6DE-77A3-4327-9057-7F85195F0136}" type="pres">
      <dgm:prSet presAssocID="{572D429E-B609-45B8-8E08-E0AB635F1D4D}" presName="sibTrans" presStyleCnt="0"/>
      <dgm:spPr/>
    </dgm:pt>
    <dgm:pt modelId="{E1B71E72-7C11-495E-9982-A81DDEC80749}" type="pres">
      <dgm:prSet presAssocID="{5A03B625-A9CE-4916-B61A-0B02020AC6E0}" presName="node" presStyleLbl="node1" presStyleIdx="3" presStyleCnt="5">
        <dgm:presLayoutVars>
          <dgm:bulletEnabled val="1"/>
        </dgm:presLayoutVars>
      </dgm:prSet>
      <dgm:spPr/>
    </dgm:pt>
    <dgm:pt modelId="{741469D0-CF3C-4C20-9C16-52265F26DD49}" type="pres">
      <dgm:prSet presAssocID="{273FB6EB-0EA6-49B6-8347-D65BA5D25442}" presName="sibTrans" presStyleCnt="0"/>
      <dgm:spPr/>
    </dgm:pt>
    <dgm:pt modelId="{D58A9081-2F44-4E82-A8E9-C81A2201E31B}" type="pres">
      <dgm:prSet presAssocID="{BDF1E9B1-8B01-487D-8D05-C295EAB55B33}" presName="node" presStyleLbl="node1" presStyleIdx="4" presStyleCnt="5" custScaleX="123846">
        <dgm:presLayoutVars>
          <dgm:bulletEnabled val="1"/>
        </dgm:presLayoutVars>
      </dgm:prSet>
      <dgm:spPr/>
    </dgm:pt>
  </dgm:ptLst>
  <dgm:cxnLst>
    <dgm:cxn modelId="{B7F6FF1F-4F2F-194F-AC54-62BEDCC93956}" type="presOf" srcId="{2B7F1B11-CCE9-4E30-BEA2-35AE16833B2A}" destId="{AECC94DE-3AC3-4C2B-BFAC-F7365A68FA09}" srcOrd="0" destOrd="0" presId="urn:microsoft.com/office/officeart/2005/8/layout/default#8"/>
    <dgm:cxn modelId="{4F7A8C38-FF7D-654E-BFE9-04E1F4CD0D1A}" type="presOf" srcId="{6120A482-DEC1-45E0-9E28-F1BB50068CAE}" destId="{735F643F-8E84-45DC-AAE5-82726D3B2FB0}" srcOrd="0" destOrd="0" presId="urn:microsoft.com/office/officeart/2005/8/layout/default#8"/>
    <dgm:cxn modelId="{0D31DE44-4AB1-4978-91B8-B3C5EB2FA4FC}" srcId="{6120A482-DEC1-45E0-9E28-F1BB50068CAE}" destId="{2B7F1B11-CCE9-4E30-BEA2-35AE16833B2A}" srcOrd="0" destOrd="0" parTransId="{ACFC0CF0-EA88-457B-A865-79B27F8D8ACE}" sibTransId="{381E26FE-D337-4FBA-8A00-06584650C19A}"/>
    <dgm:cxn modelId="{72FAF49D-07E3-4C10-8CB2-520D7610E862}" srcId="{6120A482-DEC1-45E0-9E28-F1BB50068CAE}" destId="{BDF1E9B1-8B01-487D-8D05-C295EAB55B33}" srcOrd="4" destOrd="0" parTransId="{8864463A-F69D-45D0-A441-DA63252E56E3}" sibTransId="{59A9C0E7-DCA2-4F93-9182-53B771D5377F}"/>
    <dgm:cxn modelId="{A68F3DA1-83C4-D448-80CE-9C0A73AE73CA}" type="presOf" srcId="{FF1F9786-5577-42DB-BA20-2C8B3AB26751}" destId="{0FEE24F1-59F8-4A4E-96F2-D4EFF00B5547}" srcOrd="0" destOrd="0" presId="urn:microsoft.com/office/officeart/2005/8/layout/default#8"/>
    <dgm:cxn modelId="{3DC1A1B1-D711-4DC4-ACA0-5B33FA38A48C}" srcId="{6120A482-DEC1-45E0-9E28-F1BB50068CAE}" destId="{FF1F9786-5577-42DB-BA20-2C8B3AB26751}" srcOrd="1" destOrd="0" parTransId="{881E7A18-C0AD-4677-A8A3-DD11F26A989D}" sibTransId="{5B382D14-AEFD-4CF8-88B7-13622286887C}"/>
    <dgm:cxn modelId="{BD9C0EBA-A56F-4B1D-80A0-78D0ABD8A645}" srcId="{6120A482-DEC1-45E0-9E28-F1BB50068CAE}" destId="{F88EE03B-FF7D-4C8A-85C3-AD76406E4FE8}" srcOrd="2" destOrd="0" parTransId="{32E294BD-15BD-40CA-8C58-917A7056ECA3}" sibTransId="{572D429E-B609-45B8-8E08-E0AB635F1D4D}"/>
    <dgm:cxn modelId="{88C0D4BB-86F4-3B45-A9CE-C7D275332EA6}" type="presOf" srcId="{F88EE03B-FF7D-4C8A-85C3-AD76406E4FE8}" destId="{1CFCA129-80F1-4400-AD03-314B38EEC85F}" srcOrd="0" destOrd="0" presId="urn:microsoft.com/office/officeart/2005/8/layout/default#8"/>
    <dgm:cxn modelId="{74BD46BC-F327-BE49-B3C1-F92D2A26F2D7}" type="presOf" srcId="{5A03B625-A9CE-4916-B61A-0B02020AC6E0}" destId="{E1B71E72-7C11-495E-9982-A81DDEC80749}" srcOrd="0" destOrd="0" presId="urn:microsoft.com/office/officeart/2005/8/layout/default#8"/>
    <dgm:cxn modelId="{CCDB34E6-6499-F247-A3E4-99A923ED23A9}" type="presOf" srcId="{BDF1E9B1-8B01-487D-8D05-C295EAB55B33}" destId="{D58A9081-2F44-4E82-A8E9-C81A2201E31B}" srcOrd="0" destOrd="0" presId="urn:microsoft.com/office/officeart/2005/8/layout/default#8"/>
    <dgm:cxn modelId="{A1CE24EE-D05A-4A0E-AE4C-E55214E60ED1}" srcId="{6120A482-DEC1-45E0-9E28-F1BB50068CAE}" destId="{5A03B625-A9CE-4916-B61A-0B02020AC6E0}" srcOrd="3" destOrd="0" parTransId="{5DB70015-A670-45E6-BAA3-4D201C2BC824}" sibTransId="{273FB6EB-0EA6-49B6-8347-D65BA5D25442}"/>
    <dgm:cxn modelId="{166B828B-F947-9445-877F-B126B402F8B7}" type="presParOf" srcId="{735F643F-8E84-45DC-AAE5-82726D3B2FB0}" destId="{AECC94DE-3AC3-4C2B-BFAC-F7365A68FA09}" srcOrd="0" destOrd="0" presId="urn:microsoft.com/office/officeart/2005/8/layout/default#8"/>
    <dgm:cxn modelId="{45266646-0E52-C14F-AA1D-F7BC84732698}" type="presParOf" srcId="{735F643F-8E84-45DC-AAE5-82726D3B2FB0}" destId="{3E467FB6-4B82-4071-A338-5509FCB09DDF}" srcOrd="1" destOrd="0" presId="urn:microsoft.com/office/officeart/2005/8/layout/default#8"/>
    <dgm:cxn modelId="{906991C4-AFEB-3440-887A-A2881A615298}" type="presParOf" srcId="{735F643F-8E84-45DC-AAE5-82726D3B2FB0}" destId="{0FEE24F1-59F8-4A4E-96F2-D4EFF00B5547}" srcOrd="2" destOrd="0" presId="urn:microsoft.com/office/officeart/2005/8/layout/default#8"/>
    <dgm:cxn modelId="{D7E2BBD6-D2A7-934C-9CB7-C8458B00B397}" type="presParOf" srcId="{735F643F-8E84-45DC-AAE5-82726D3B2FB0}" destId="{586359A7-2CD9-4313-8F8C-3235C834BC8C}" srcOrd="3" destOrd="0" presId="urn:microsoft.com/office/officeart/2005/8/layout/default#8"/>
    <dgm:cxn modelId="{B53DFDC7-C383-D447-8339-2F319524F4B7}" type="presParOf" srcId="{735F643F-8E84-45DC-AAE5-82726D3B2FB0}" destId="{1CFCA129-80F1-4400-AD03-314B38EEC85F}" srcOrd="4" destOrd="0" presId="urn:microsoft.com/office/officeart/2005/8/layout/default#8"/>
    <dgm:cxn modelId="{D503C18E-CB19-FC42-80A1-D51C5E9A5085}" type="presParOf" srcId="{735F643F-8E84-45DC-AAE5-82726D3B2FB0}" destId="{43F1E6DE-77A3-4327-9057-7F85195F0136}" srcOrd="5" destOrd="0" presId="urn:microsoft.com/office/officeart/2005/8/layout/default#8"/>
    <dgm:cxn modelId="{0946AF30-C6AD-094C-B687-A161AD7FE0FB}" type="presParOf" srcId="{735F643F-8E84-45DC-AAE5-82726D3B2FB0}" destId="{E1B71E72-7C11-495E-9982-A81DDEC80749}" srcOrd="6" destOrd="0" presId="urn:microsoft.com/office/officeart/2005/8/layout/default#8"/>
    <dgm:cxn modelId="{BE0D87C6-5719-2847-8FD7-9E2BD31FF5BF}" type="presParOf" srcId="{735F643F-8E84-45DC-AAE5-82726D3B2FB0}" destId="{741469D0-CF3C-4C20-9C16-52265F26DD49}" srcOrd="7" destOrd="0" presId="urn:microsoft.com/office/officeart/2005/8/layout/default#8"/>
    <dgm:cxn modelId="{E586EBC1-BF4E-7F4F-BC25-BEDD6F4AE460}" type="presParOf" srcId="{735F643F-8E84-45DC-AAE5-82726D3B2FB0}" destId="{D58A9081-2F44-4E82-A8E9-C81A2201E31B}" srcOrd="8" destOrd="0" presId="urn:microsoft.com/office/officeart/2005/8/layout/default#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395BF3-5010-4A13-9EF3-81D27ADEFEC4}">
      <dsp:nvSpPr>
        <dsp:cNvPr id="0" name=""/>
        <dsp:cNvSpPr/>
      </dsp:nvSpPr>
      <dsp:spPr>
        <a:xfrm>
          <a:off x="1910" y="154887"/>
          <a:ext cx="1863179" cy="692374"/>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rtl="0">
            <a:lnSpc>
              <a:spcPct val="90000"/>
            </a:lnSpc>
            <a:spcBef>
              <a:spcPct val="0"/>
            </a:spcBef>
            <a:spcAft>
              <a:spcPct val="35000"/>
            </a:spcAft>
            <a:buNone/>
          </a:pPr>
          <a:r>
            <a:rPr lang="en-US" sz="2000" b="0" kern="1200"/>
            <a:t>Membership Groups </a:t>
          </a:r>
          <a:endParaRPr lang="en-US" sz="2000" kern="1200" dirty="0"/>
        </a:p>
      </dsp:txBody>
      <dsp:txXfrm>
        <a:off x="1910" y="154887"/>
        <a:ext cx="1863179" cy="692374"/>
      </dsp:txXfrm>
    </dsp:sp>
    <dsp:sp modelId="{AE44EC89-902F-4C67-885A-4B10ED4D00B5}">
      <dsp:nvSpPr>
        <dsp:cNvPr id="0" name=""/>
        <dsp:cNvSpPr/>
      </dsp:nvSpPr>
      <dsp:spPr>
        <a:xfrm>
          <a:off x="1910" y="847262"/>
          <a:ext cx="1863179" cy="2141099"/>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en-US" sz="2000" b="0" kern="1200" dirty="0"/>
            <a:t>Groups with direct influence and to which a person belongs</a:t>
          </a:r>
          <a:endParaRPr lang="en-US" sz="2000" kern="1200" dirty="0"/>
        </a:p>
      </dsp:txBody>
      <dsp:txXfrm>
        <a:off x="1910" y="847262"/>
        <a:ext cx="1863179" cy="2141099"/>
      </dsp:txXfrm>
    </dsp:sp>
    <dsp:sp modelId="{656002D5-4538-4E8F-8676-D602208B71AE}">
      <dsp:nvSpPr>
        <dsp:cNvPr id="0" name=""/>
        <dsp:cNvSpPr/>
      </dsp:nvSpPr>
      <dsp:spPr>
        <a:xfrm>
          <a:off x="2125935" y="154887"/>
          <a:ext cx="1863179" cy="692374"/>
        </a:xfrm>
        <a:prstGeom prst="rect">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rtl="0">
            <a:lnSpc>
              <a:spcPct val="90000"/>
            </a:lnSpc>
            <a:spcBef>
              <a:spcPct val="0"/>
            </a:spcBef>
            <a:spcAft>
              <a:spcPct val="35000"/>
            </a:spcAft>
            <a:buNone/>
          </a:pPr>
          <a:r>
            <a:rPr lang="en-US" sz="2000" b="0" kern="1200" dirty="0"/>
            <a:t>Aspirational Groups</a:t>
          </a:r>
          <a:endParaRPr lang="en-US" sz="2000" kern="1200" dirty="0"/>
        </a:p>
      </dsp:txBody>
      <dsp:txXfrm>
        <a:off x="2125935" y="154887"/>
        <a:ext cx="1863179" cy="692374"/>
      </dsp:txXfrm>
    </dsp:sp>
    <dsp:sp modelId="{C0F5EF71-EB19-44D9-BAEE-FC2EA94F64EA}">
      <dsp:nvSpPr>
        <dsp:cNvPr id="0" name=""/>
        <dsp:cNvSpPr/>
      </dsp:nvSpPr>
      <dsp:spPr>
        <a:xfrm>
          <a:off x="2125935" y="847262"/>
          <a:ext cx="1863179" cy="2141099"/>
        </a:xfrm>
        <a:prstGeom prst="rect">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en-US" sz="2000" b="0" kern="1200" dirty="0"/>
            <a:t>Groups an individual wishes to belong to</a:t>
          </a:r>
          <a:endParaRPr lang="en-US" sz="2000" kern="1200" dirty="0"/>
        </a:p>
      </dsp:txBody>
      <dsp:txXfrm>
        <a:off x="2125935" y="847262"/>
        <a:ext cx="1863179" cy="2141099"/>
      </dsp:txXfrm>
    </dsp:sp>
    <dsp:sp modelId="{6DB108AB-DD09-4A0C-B33E-7B64A99B6793}">
      <dsp:nvSpPr>
        <dsp:cNvPr id="0" name=""/>
        <dsp:cNvSpPr/>
      </dsp:nvSpPr>
      <dsp:spPr>
        <a:xfrm>
          <a:off x="4249959" y="154887"/>
          <a:ext cx="1863179" cy="692374"/>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rtl="0">
            <a:lnSpc>
              <a:spcPct val="90000"/>
            </a:lnSpc>
            <a:spcBef>
              <a:spcPct val="0"/>
            </a:spcBef>
            <a:spcAft>
              <a:spcPct val="35000"/>
            </a:spcAft>
            <a:buNone/>
          </a:pPr>
          <a:r>
            <a:rPr lang="en-US" sz="2000" b="0" kern="1200"/>
            <a:t>Reference Groups</a:t>
          </a:r>
          <a:endParaRPr lang="en-US" sz="2000" kern="1200" dirty="0"/>
        </a:p>
      </dsp:txBody>
      <dsp:txXfrm>
        <a:off x="4249959" y="154887"/>
        <a:ext cx="1863179" cy="692374"/>
      </dsp:txXfrm>
    </dsp:sp>
    <dsp:sp modelId="{A19CB88B-B9BA-424F-BDFF-EAAC762A5337}">
      <dsp:nvSpPr>
        <dsp:cNvPr id="0" name=""/>
        <dsp:cNvSpPr/>
      </dsp:nvSpPr>
      <dsp:spPr>
        <a:xfrm>
          <a:off x="4249959" y="847262"/>
          <a:ext cx="1863179" cy="2141099"/>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en-US" sz="2000" b="0" kern="1200"/>
            <a:t>Groups that form a comparison or reference in forming attitudes or behavior</a:t>
          </a:r>
          <a:endParaRPr lang="en-US" sz="2000" kern="1200" dirty="0"/>
        </a:p>
      </dsp:txBody>
      <dsp:txXfrm>
        <a:off x="4249959" y="847262"/>
        <a:ext cx="1863179" cy="21410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1C80D7-DA1E-4C63-886E-A6B1D695F8F5}">
      <dsp:nvSpPr>
        <dsp:cNvPr id="0" name=""/>
        <dsp:cNvSpPr/>
      </dsp:nvSpPr>
      <dsp:spPr>
        <a:xfrm>
          <a:off x="2284" y="406052"/>
          <a:ext cx="1812372" cy="108742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Spending</a:t>
          </a:r>
        </a:p>
      </dsp:txBody>
      <dsp:txXfrm>
        <a:off x="2284" y="406052"/>
        <a:ext cx="1812372" cy="1087423"/>
      </dsp:txXfrm>
    </dsp:sp>
    <dsp:sp modelId="{9304F38D-3790-4900-B123-3F3DA016D38B}">
      <dsp:nvSpPr>
        <dsp:cNvPr id="0" name=""/>
        <dsp:cNvSpPr/>
      </dsp:nvSpPr>
      <dsp:spPr>
        <a:xfrm>
          <a:off x="1995894" y="406052"/>
          <a:ext cx="1812372" cy="1087423"/>
        </a:xfrm>
        <a:prstGeom prst="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Personal income</a:t>
          </a:r>
        </a:p>
      </dsp:txBody>
      <dsp:txXfrm>
        <a:off x="1995894" y="406052"/>
        <a:ext cx="1812372" cy="1087423"/>
      </dsp:txXfrm>
    </dsp:sp>
    <dsp:sp modelId="{FF154D3D-A225-4A93-A817-1341775D04EC}">
      <dsp:nvSpPr>
        <dsp:cNvPr id="0" name=""/>
        <dsp:cNvSpPr/>
      </dsp:nvSpPr>
      <dsp:spPr>
        <a:xfrm>
          <a:off x="3989504" y="406052"/>
          <a:ext cx="1812372" cy="1087423"/>
        </a:xfrm>
        <a:prstGeom prst="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Savings</a:t>
          </a:r>
        </a:p>
      </dsp:txBody>
      <dsp:txXfrm>
        <a:off x="3989504" y="406052"/>
        <a:ext cx="1812372" cy="1087423"/>
      </dsp:txXfrm>
    </dsp:sp>
    <dsp:sp modelId="{B5FC5A2D-CDAC-406E-A046-8CF31B89B6BD}">
      <dsp:nvSpPr>
        <dsp:cNvPr id="0" name=""/>
        <dsp:cNvSpPr/>
      </dsp:nvSpPr>
      <dsp:spPr>
        <a:xfrm>
          <a:off x="5983114" y="406052"/>
          <a:ext cx="1812372" cy="1087423"/>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Interest rates</a:t>
          </a:r>
        </a:p>
      </dsp:txBody>
      <dsp:txXfrm>
        <a:off x="5983114" y="406052"/>
        <a:ext cx="1812372" cy="10874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A7C616-F24E-4495-BA11-0D86B5DF0069}">
      <dsp:nvSpPr>
        <dsp:cNvPr id="0" name=""/>
        <dsp:cNvSpPr/>
      </dsp:nvSpPr>
      <dsp:spPr>
        <a:xfrm>
          <a:off x="143657" y="63579"/>
          <a:ext cx="2783371" cy="167002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b="1" kern="1200" dirty="0">
              <a:solidFill>
                <a:srgbClr val="000000"/>
              </a:solidFill>
            </a:rPr>
            <a:t>Sincerity</a:t>
          </a:r>
        </a:p>
      </dsp:txBody>
      <dsp:txXfrm>
        <a:off x="143657" y="63579"/>
        <a:ext cx="2783371" cy="1670022"/>
      </dsp:txXfrm>
    </dsp:sp>
    <dsp:sp modelId="{3E6A1A0F-98A5-4C8E-89A5-5DB000729BAE}">
      <dsp:nvSpPr>
        <dsp:cNvPr id="0" name=""/>
        <dsp:cNvSpPr/>
      </dsp:nvSpPr>
      <dsp:spPr>
        <a:xfrm>
          <a:off x="3199910" y="63579"/>
          <a:ext cx="2783371" cy="1670022"/>
        </a:xfrm>
        <a:prstGeom prst="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b="1" kern="1200" dirty="0">
              <a:solidFill>
                <a:srgbClr val="000000"/>
              </a:solidFill>
            </a:rPr>
            <a:t>Excitement</a:t>
          </a:r>
        </a:p>
      </dsp:txBody>
      <dsp:txXfrm>
        <a:off x="3199910" y="63579"/>
        <a:ext cx="2783371" cy="1670022"/>
      </dsp:txXfrm>
    </dsp:sp>
    <dsp:sp modelId="{A5E25372-DE61-43F4-B580-3DF1F31E4853}">
      <dsp:nvSpPr>
        <dsp:cNvPr id="0" name=""/>
        <dsp:cNvSpPr/>
      </dsp:nvSpPr>
      <dsp:spPr>
        <a:xfrm>
          <a:off x="6267074" y="820"/>
          <a:ext cx="2783371" cy="1670022"/>
        </a:xfrm>
        <a:prstGeom prst="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b="1" kern="1200" dirty="0">
              <a:solidFill>
                <a:srgbClr val="000000"/>
              </a:solidFill>
            </a:rPr>
            <a:t>Competence</a:t>
          </a:r>
        </a:p>
      </dsp:txBody>
      <dsp:txXfrm>
        <a:off x="6267074" y="820"/>
        <a:ext cx="2783371" cy="1670022"/>
      </dsp:txXfrm>
    </dsp:sp>
    <dsp:sp modelId="{3603A864-57C4-4D1E-A421-71FD6063889F}">
      <dsp:nvSpPr>
        <dsp:cNvPr id="0" name=""/>
        <dsp:cNvSpPr/>
      </dsp:nvSpPr>
      <dsp:spPr>
        <a:xfrm>
          <a:off x="1750915" y="1950000"/>
          <a:ext cx="2783371" cy="1670022"/>
        </a:xfrm>
        <a:prstGeom prst="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b="1" kern="1200" dirty="0">
              <a:solidFill>
                <a:srgbClr val="000000"/>
              </a:solidFill>
            </a:rPr>
            <a:t>Sophistication</a:t>
          </a:r>
        </a:p>
      </dsp:txBody>
      <dsp:txXfrm>
        <a:off x="1750915" y="1950000"/>
        <a:ext cx="2783371" cy="1670022"/>
      </dsp:txXfrm>
    </dsp:sp>
    <dsp:sp modelId="{27EAAEA5-7C7E-464D-8F65-EB5CA09D60D6}">
      <dsp:nvSpPr>
        <dsp:cNvPr id="0" name=""/>
        <dsp:cNvSpPr/>
      </dsp:nvSpPr>
      <dsp:spPr>
        <a:xfrm>
          <a:off x="4736220" y="1949180"/>
          <a:ext cx="2783371" cy="1670022"/>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b="1" kern="1200" dirty="0">
              <a:solidFill>
                <a:srgbClr val="000000"/>
              </a:solidFill>
            </a:rPr>
            <a:t>Ruggedness</a:t>
          </a:r>
        </a:p>
      </dsp:txBody>
      <dsp:txXfrm>
        <a:off x="4736220" y="1949180"/>
        <a:ext cx="2783371" cy="167002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D4AC03-48D6-4A99-8DD3-916455986B25}">
      <dsp:nvSpPr>
        <dsp:cNvPr id="0" name=""/>
        <dsp:cNvSpPr/>
      </dsp:nvSpPr>
      <dsp:spPr>
        <a:xfrm>
          <a:off x="0" y="18845"/>
          <a:ext cx="5054600" cy="8658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rtl="0">
            <a:lnSpc>
              <a:spcPct val="90000"/>
            </a:lnSpc>
            <a:spcBef>
              <a:spcPct val="0"/>
            </a:spcBef>
            <a:spcAft>
              <a:spcPct val="35000"/>
            </a:spcAft>
            <a:buNone/>
          </a:pPr>
          <a:r>
            <a:rPr lang="en-US" sz="3700" b="0" kern="1200" dirty="0">
              <a:solidFill>
                <a:srgbClr val="000000"/>
              </a:solidFill>
            </a:rPr>
            <a:t>Motivation</a:t>
          </a:r>
        </a:p>
      </dsp:txBody>
      <dsp:txXfrm>
        <a:off x="42265" y="61110"/>
        <a:ext cx="4970070" cy="781270"/>
      </dsp:txXfrm>
    </dsp:sp>
    <dsp:sp modelId="{9746DCFA-E61B-465F-ADB8-D0A69B9611C5}">
      <dsp:nvSpPr>
        <dsp:cNvPr id="0" name=""/>
        <dsp:cNvSpPr/>
      </dsp:nvSpPr>
      <dsp:spPr>
        <a:xfrm>
          <a:off x="0" y="991205"/>
          <a:ext cx="5054600" cy="865800"/>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rtl="0">
            <a:lnSpc>
              <a:spcPct val="90000"/>
            </a:lnSpc>
            <a:spcBef>
              <a:spcPct val="0"/>
            </a:spcBef>
            <a:spcAft>
              <a:spcPct val="35000"/>
            </a:spcAft>
            <a:buNone/>
          </a:pPr>
          <a:r>
            <a:rPr lang="en-US" sz="3700" b="0" kern="1200" dirty="0">
              <a:solidFill>
                <a:srgbClr val="000000"/>
              </a:solidFill>
            </a:rPr>
            <a:t>Perception</a:t>
          </a:r>
        </a:p>
      </dsp:txBody>
      <dsp:txXfrm>
        <a:off x="42265" y="1033470"/>
        <a:ext cx="4970070" cy="781270"/>
      </dsp:txXfrm>
    </dsp:sp>
    <dsp:sp modelId="{10B4D608-A894-4ACB-8F45-9E35927F945A}">
      <dsp:nvSpPr>
        <dsp:cNvPr id="0" name=""/>
        <dsp:cNvSpPr/>
      </dsp:nvSpPr>
      <dsp:spPr>
        <a:xfrm>
          <a:off x="0" y="1963566"/>
          <a:ext cx="5054600" cy="865800"/>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rtl="0">
            <a:lnSpc>
              <a:spcPct val="90000"/>
            </a:lnSpc>
            <a:spcBef>
              <a:spcPct val="0"/>
            </a:spcBef>
            <a:spcAft>
              <a:spcPct val="35000"/>
            </a:spcAft>
            <a:buNone/>
          </a:pPr>
          <a:r>
            <a:rPr lang="en-US" sz="3700" b="0" kern="1200" dirty="0">
              <a:solidFill>
                <a:srgbClr val="000000"/>
              </a:solidFill>
            </a:rPr>
            <a:t>Learning</a:t>
          </a:r>
        </a:p>
      </dsp:txBody>
      <dsp:txXfrm>
        <a:off x="42265" y="2005831"/>
        <a:ext cx="4970070" cy="781270"/>
      </dsp:txXfrm>
    </dsp:sp>
    <dsp:sp modelId="{5FBEFD17-88D3-429B-903D-782779D24E2F}">
      <dsp:nvSpPr>
        <dsp:cNvPr id="0" name=""/>
        <dsp:cNvSpPr/>
      </dsp:nvSpPr>
      <dsp:spPr>
        <a:xfrm>
          <a:off x="0" y="2935926"/>
          <a:ext cx="5054600" cy="865800"/>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rtl="0">
            <a:lnSpc>
              <a:spcPct val="90000"/>
            </a:lnSpc>
            <a:spcBef>
              <a:spcPct val="0"/>
            </a:spcBef>
            <a:spcAft>
              <a:spcPct val="35000"/>
            </a:spcAft>
            <a:buNone/>
          </a:pPr>
          <a:r>
            <a:rPr lang="en-US" sz="3700" b="0" kern="1200" dirty="0">
              <a:solidFill>
                <a:srgbClr val="000000"/>
              </a:solidFill>
            </a:rPr>
            <a:t>Beliefs and attitudes</a:t>
          </a:r>
        </a:p>
      </dsp:txBody>
      <dsp:txXfrm>
        <a:off x="42265" y="2978191"/>
        <a:ext cx="4970070" cy="7812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1C80D7-DA1E-4C63-886E-A6B1D695F8F5}">
      <dsp:nvSpPr>
        <dsp:cNvPr id="0" name=""/>
        <dsp:cNvSpPr/>
      </dsp:nvSpPr>
      <dsp:spPr>
        <a:xfrm>
          <a:off x="0" y="293692"/>
          <a:ext cx="1783274" cy="106996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000000"/>
              </a:solidFill>
            </a:rPr>
            <a:t>Selective attention</a:t>
          </a:r>
        </a:p>
      </dsp:txBody>
      <dsp:txXfrm>
        <a:off x="0" y="293692"/>
        <a:ext cx="1783274" cy="1069964"/>
      </dsp:txXfrm>
    </dsp:sp>
    <dsp:sp modelId="{9304F38D-3790-4900-B123-3F3DA016D38B}">
      <dsp:nvSpPr>
        <dsp:cNvPr id="0" name=""/>
        <dsp:cNvSpPr/>
      </dsp:nvSpPr>
      <dsp:spPr>
        <a:xfrm>
          <a:off x="1961601" y="293692"/>
          <a:ext cx="1783274" cy="1069964"/>
        </a:xfrm>
        <a:prstGeom prst="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000000"/>
              </a:solidFill>
            </a:rPr>
            <a:t>Selective distortion</a:t>
          </a:r>
        </a:p>
      </dsp:txBody>
      <dsp:txXfrm>
        <a:off x="1961601" y="293692"/>
        <a:ext cx="1783274" cy="1069964"/>
      </dsp:txXfrm>
    </dsp:sp>
    <dsp:sp modelId="{FF154D3D-A225-4A93-A817-1341775D04EC}">
      <dsp:nvSpPr>
        <dsp:cNvPr id="0" name=""/>
        <dsp:cNvSpPr/>
      </dsp:nvSpPr>
      <dsp:spPr>
        <a:xfrm>
          <a:off x="3923202" y="293692"/>
          <a:ext cx="1783274" cy="1069964"/>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000000"/>
              </a:solidFill>
            </a:rPr>
            <a:t>Selective retention</a:t>
          </a:r>
        </a:p>
      </dsp:txBody>
      <dsp:txXfrm>
        <a:off x="3923202" y="293692"/>
        <a:ext cx="1783274" cy="106996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B33DE3-FDC6-48DE-A37A-DCC9995E8F02}">
      <dsp:nvSpPr>
        <dsp:cNvPr id="0" name=""/>
        <dsp:cNvSpPr/>
      </dsp:nvSpPr>
      <dsp:spPr>
        <a:xfrm>
          <a:off x="919531" y="0"/>
          <a:ext cx="1317331" cy="79039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a:t>Drives</a:t>
          </a:r>
          <a:endParaRPr lang="en-US" sz="2800" b="1" kern="1200" dirty="0"/>
        </a:p>
      </dsp:txBody>
      <dsp:txXfrm>
        <a:off x="919531" y="0"/>
        <a:ext cx="1317331" cy="790398"/>
      </dsp:txXfrm>
    </dsp:sp>
    <dsp:sp modelId="{55F6C242-27F5-4749-8FFB-85127E8D6BE4}">
      <dsp:nvSpPr>
        <dsp:cNvPr id="0" name=""/>
        <dsp:cNvSpPr/>
      </dsp:nvSpPr>
      <dsp:spPr>
        <a:xfrm>
          <a:off x="2404928" y="0"/>
          <a:ext cx="1559443" cy="790398"/>
        </a:xfrm>
        <a:prstGeom prst="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a:t>Stimuli</a:t>
          </a:r>
          <a:endParaRPr lang="en-US" sz="2800" b="1" kern="1200" dirty="0"/>
        </a:p>
      </dsp:txBody>
      <dsp:txXfrm>
        <a:off x="2404928" y="0"/>
        <a:ext cx="1559443" cy="790398"/>
      </dsp:txXfrm>
    </dsp:sp>
    <dsp:sp modelId="{412C2AC5-AF50-44B1-B0F4-16CE6BB120CF}">
      <dsp:nvSpPr>
        <dsp:cNvPr id="0" name=""/>
        <dsp:cNvSpPr/>
      </dsp:nvSpPr>
      <dsp:spPr>
        <a:xfrm>
          <a:off x="4075318" y="0"/>
          <a:ext cx="1317331" cy="790398"/>
        </a:xfrm>
        <a:prstGeom prst="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Cues</a:t>
          </a:r>
        </a:p>
      </dsp:txBody>
      <dsp:txXfrm>
        <a:off x="4075318" y="0"/>
        <a:ext cx="1317331" cy="790398"/>
      </dsp:txXfrm>
    </dsp:sp>
    <dsp:sp modelId="{AB3C6CB8-078A-4C74-9321-9E34A6627C4C}">
      <dsp:nvSpPr>
        <dsp:cNvPr id="0" name=""/>
        <dsp:cNvSpPr/>
      </dsp:nvSpPr>
      <dsp:spPr>
        <a:xfrm>
          <a:off x="213514" y="900100"/>
          <a:ext cx="2432321" cy="790398"/>
        </a:xfrm>
        <a:prstGeom prst="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Responses</a:t>
          </a:r>
        </a:p>
      </dsp:txBody>
      <dsp:txXfrm>
        <a:off x="213514" y="900100"/>
        <a:ext cx="2432321" cy="790398"/>
      </dsp:txXfrm>
    </dsp:sp>
    <dsp:sp modelId="{7F59B442-7E6C-458C-B713-8BA62BC48A05}">
      <dsp:nvSpPr>
        <dsp:cNvPr id="0" name=""/>
        <dsp:cNvSpPr/>
      </dsp:nvSpPr>
      <dsp:spPr>
        <a:xfrm>
          <a:off x="3056078" y="923116"/>
          <a:ext cx="3032128" cy="790398"/>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Reinforcement</a:t>
          </a:r>
        </a:p>
      </dsp:txBody>
      <dsp:txXfrm>
        <a:off x="3056078" y="923116"/>
        <a:ext cx="3032128" cy="79039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19A122-826E-4E0F-BD5C-BE56947F6C76}">
      <dsp:nvSpPr>
        <dsp:cNvPr id="0" name=""/>
        <dsp:cNvSpPr/>
      </dsp:nvSpPr>
      <dsp:spPr>
        <a:xfrm>
          <a:off x="0" y="832242"/>
          <a:ext cx="7012281" cy="72539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rtl="0">
            <a:lnSpc>
              <a:spcPct val="90000"/>
            </a:lnSpc>
            <a:spcBef>
              <a:spcPct val="0"/>
            </a:spcBef>
            <a:spcAft>
              <a:spcPct val="35000"/>
            </a:spcAft>
            <a:buNone/>
          </a:pPr>
          <a:r>
            <a:rPr lang="en-US" sz="3100" kern="1200" dirty="0">
              <a:solidFill>
                <a:srgbClr val="000000"/>
              </a:solidFill>
            </a:rPr>
            <a:t>Complex buying behavior</a:t>
          </a:r>
        </a:p>
      </dsp:txBody>
      <dsp:txXfrm>
        <a:off x="35411" y="867653"/>
        <a:ext cx="6941459" cy="654577"/>
      </dsp:txXfrm>
    </dsp:sp>
    <dsp:sp modelId="{784BC4F4-AE23-4FC4-9FA8-772D6BBFA290}">
      <dsp:nvSpPr>
        <dsp:cNvPr id="0" name=""/>
        <dsp:cNvSpPr/>
      </dsp:nvSpPr>
      <dsp:spPr>
        <a:xfrm>
          <a:off x="0" y="1646922"/>
          <a:ext cx="7012281" cy="725399"/>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rtl="0">
            <a:lnSpc>
              <a:spcPct val="90000"/>
            </a:lnSpc>
            <a:spcBef>
              <a:spcPct val="0"/>
            </a:spcBef>
            <a:spcAft>
              <a:spcPct val="35000"/>
            </a:spcAft>
            <a:buNone/>
          </a:pPr>
          <a:r>
            <a:rPr lang="en-US" sz="3100" kern="1200" dirty="0">
              <a:solidFill>
                <a:srgbClr val="000000"/>
              </a:solidFill>
            </a:rPr>
            <a:t>Dissonance-reducing buying behavior</a:t>
          </a:r>
        </a:p>
      </dsp:txBody>
      <dsp:txXfrm>
        <a:off x="35411" y="1682333"/>
        <a:ext cx="6941459" cy="654577"/>
      </dsp:txXfrm>
    </dsp:sp>
    <dsp:sp modelId="{52F2FEBE-EA07-4E06-AA92-4DFC4745A1AC}">
      <dsp:nvSpPr>
        <dsp:cNvPr id="0" name=""/>
        <dsp:cNvSpPr/>
      </dsp:nvSpPr>
      <dsp:spPr>
        <a:xfrm>
          <a:off x="0" y="2461602"/>
          <a:ext cx="7012281" cy="725399"/>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rtl="0">
            <a:lnSpc>
              <a:spcPct val="90000"/>
            </a:lnSpc>
            <a:spcBef>
              <a:spcPct val="0"/>
            </a:spcBef>
            <a:spcAft>
              <a:spcPct val="35000"/>
            </a:spcAft>
            <a:buNone/>
          </a:pPr>
          <a:r>
            <a:rPr lang="en-US" sz="3100" kern="1200" dirty="0">
              <a:solidFill>
                <a:srgbClr val="000000"/>
              </a:solidFill>
            </a:rPr>
            <a:t>Habitual buying behavior</a:t>
          </a:r>
        </a:p>
      </dsp:txBody>
      <dsp:txXfrm>
        <a:off x="35411" y="2497013"/>
        <a:ext cx="6941459" cy="654577"/>
      </dsp:txXfrm>
    </dsp:sp>
    <dsp:sp modelId="{00F8E4BF-B9F1-486D-AD19-1C1412A8FEB2}">
      <dsp:nvSpPr>
        <dsp:cNvPr id="0" name=""/>
        <dsp:cNvSpPr/>
      </dsp:nvSpPr>
      <dsp:spPr>
        <a:xfrm>
          <a:off x="0" y="3276282"/>
          <a:ext cx="7012281" cy="725399"/>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rtl="0">
            <a:lnSpc>
              <a:spcPct val="90000"/>
            </a:lnSpc>
            <a:spcBef>
              <a:spcPct val="0"/>
            </a:spcBef>
            <a:spcAft>
              <a:spcPct val="35000"/>
            </a:spcAft>
            <a:buNone/>
          </a:pPr>
          <a:r>
            <a:rPr lang="en-US" sz="3100" kern="1200" dirty="0">
              <a:solidFill>
                <a:srgbClr val="000000"/>
              </a:solidFill>
            </a:rPr>
            <a:t>Variety-seeking buying behavior</a:t>
          </a:r>
        </a:p>
      </dsp:txBody>
      <dsp:txXfrm>
        <a:off x="35411" y="3311693"/>
        <a:ext cx="6941459" cy="65457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5FA3E6-0C12-48B3-8A03-E7CC2055218E}">
      <dsp:nvSpPr>
        <dsp:cNvPr id="0" name=""/>
        <dsp:cNvSpPr/>
      </dsp:nvSpPr>
      <dsp:spPr>
        <a:xfrm>
          <a:off x="11498" y="1004162"/>
          <a:ext cx="2155984" cy="897857"/>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000000"/>
              </a:solidFill>
            </a:rPr>
            <a:t>Awareness </a:t>
          </a:r>
        </a:p>
      </dsp:txBody>
      <dsp:txXfrm>
        <a:off x="37795" y="1030459"/>
        <a:ext cx="2103390" cy="845263"/>
      </dsp:txXfrm>
    </dsp:sp>
    <dsp:sp modelId="{909F5FD2-F476-45E3-A772-D21A58383A76}">
      <dsp:nvSpPr>
        <dsp:cNvPr id="0" name=""/>
        <dsp:cNvSpPr/>
      </dsp:nvSpPr>
      <dsp:spPr>
        <a:xfrm>
          <a:off x="2304672" y="1282975"/>
          <a:ext cx="290843" cy="340231"/>
        </a:xfrm>
        <a:prstGeom prst="rightArrow">
          <a:avLst>
            <a:gd name="adj1" fmla="val 60000"/>
            <a:gd name="adj2" fmla="val 50000"/>
          </a:avLst>
        </a:prstGeom>
        <a:solidFill>
          <a:srgbClr val="0085B4"/>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b="1" kern="1200" dirty="0">
            <a:solidFill>
              <a:schemeClr val="tx1"/>
            </a:solidFill>
          </a:endParaRPr>
        </a:p>
      </dsp:txBody>
      <dsp:txXfrm>
        <a:off x="2304672" y="1351021"/>
        <a:ext cx="203590" cy="204139"/>
      </dsp:txXfrm>
    </dsp:sp>
    <dsp:sp modelId="{A884C394-D2A0-4F48-9969-6B2F5E76CEDE}">
      <dsp:nvSpPr>
        <dsp:cNvPr id="0" name=""/>
        <dsp:cNvSpPr/>
      </dsp:nvSpPr>
      <dsp:spPr>
        <a:xfrm>
          <a:off x="2716243" y="1022724"/>
          <a:ext cx="1681731" cy="860733"/>
        </a:xfrm>
        <a:prstGeom prst="roundRect">
          <a:avLst>
            <a:gd name="adj" fmla="val 10000"/>
          </a:avLst>
        </a:prstGeom>
        <a:solidFill>
          <a:schemeClr val="accent5">
            <a:hueOff val="-1838336"/>
            <a:satOff val="-2557"/>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000000"/>
              </a:solidFill>
            </a:rPr>
            <a:t>Interest</a:t>
          </a:r>
        </a:p>
      </dsp:txBody>
      <dsp:txXfrm>
        <a:off x="2741453" y="1047934"/>
        <a:ext cx="1631311" cy="810313"/>
      </dsp:txXfrm>
    </dsp:sp>
    <dsp:sp modelId="{E381A78E-867E-43E1-BD92-30C6DB2AF4D5}">
      <dsp:nvSpPr>
        <dsp:cNvPr id="0" name=""/>
        <dsp:cNvSpPr/>
      </dsp:nvSpPr>
      <dsp:spPr>
        <a:xfrm>
          <a:off x="4535165" y="1282975"/>
          <a:ext cx="290843" cy="340231"/>
        </a:xfrm>
        <a:prstGeom prst="rightArrow">
          <a:avLst>
            <a:gd name="adj1" fmla="val 60000"/>
            <a:gd name="adj2" fmla="val 50000"/>
          </a:avLst>
        </a:prstGeom>
        <a:solidFill>
          <a:srgbClr val="0085B4"/>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b="1" kern="1200" dirty="0">
            <a:solidFill>
              <a:schemeClr val="tx1"/>
            </a:solidFill>
          </a:endParaRPr>
        </a:p>
      </dsp:txBody>
      <dsp:txXfrm>
        <a:off x="4535165" y="1351021"/>
        <a:ext cx="203590" cy="204139"/>
      </dsp:txXfrm>
    </dsp:sp>
    <dsp:sp modelId="{8E9B6257-8C68-477C-AC98-A60E5BBE9FED}">
      <dsp:nvSpPr>
        <dsp:cNvPr id="0" name=""/>
        <dsp:cNvSpPr/>
      </dsp:nvSpPr>
      <dsp:spPr>
        <a:xfrm>
          <a:off x="4946735" y="1004183"/>
          <a:ext cx="2139164" cy="897816"/>
        </a:xfrm>
        <a:prstGeom prst="roundRect">
          <a:avLst>
            <a:gd name="adj" fmla="val 10000"/>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000000"/>
              </a:solidFill>
            </a:rPr>
            <a:t>Evaluation</a:t>
          </a:r>
        </a:p>
      </dsp:txBody>
      <dsp:txXfrm>
        <a:off x="4973031" y="1030479"/>
        <a:ext cx="2086572" cy="845224"/>
      </dsp:txXfrm>
    </dsp:sp>
    <dsp:sp modelId="{3027865A-F5B8-423B-B3AB-8C856C8C6C93}">
      <dsp:nvSpPr>
        <dsp:cNvPr id="0" name=""/>
        <dsp:cNvSpPr/>
      </dsp:nvSpPr>
      <dsp:spPr>
        <a:xfrm>
          <a:off x="7299364" y="1313484"/>
          <a:ext cx="290843" cy="340231"/>
        </a:xfrm>
        <a:prstGeom prst="rightArrow">
          <a:avLst>
            <a:gd name="adj1" fmla="val 60000"/>
            <a:gd name="adj2" fmla="val 50000"/>
          </a:avLst>
        </a:prstGeom>
        <a:solidFill>
          <a:srgbClr val="0085B4"/>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b="1" kern="1200" dirty="0">
            <a:solidFill>
              <a:srgbClr val="0070C0"/>
            </a:solidFill>
          </a:endParaRPr>
        </a:p>
      </dsp:txBody>
      <dsp:txXfrm>
        <a:off x="7299364" y="1381530"/>
        <a:ext cx="203590" cy="204139"/>
      </dsp:txXfrm>
    </dsp:sp>
    <dsp:sp modelId="{D4E1AF49-FE61-437B-8797-E23E0967D8EB}">
      <dsp:nvSpPr>
        <dsp:cNvPr id="0" name=""/>
        <dsp:cNvSpPr/>
      </dsp:nvSpPr>
      <dsp:spPr>
        <a:xfrm>
          <a:off x="7634660" y="1041521"/>
          <a:ext cx="1371901" cy="823140"/>
        </a:xfrm>
        <a:prstGeom prst="roundRect">
          <a:avLst>
            <a:gd name="adj" fmla="val 10000"/>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000000"/>
              </a:solidFill>
            </a:rPr>
            <a:t>Trial</a:t>
          </a:r>
        </a:p>
      </dsp:txBody>
      <dsp:txXfrm>
        <a:off x="7658769" y="1065630"/>
        <a:ext cx="1323683" cy="774922"/>
      </dsp:txXfrm>
    </dsp:sp>
    <dsp:sp modelId="{BCC64161-1623-4D29-949D-5C1CD873D4B3}">
      <dsp:nvSpPr>
        <dsp:cNvPr id="0" name=""/>
        <dsp:cNvSpPr/>
      </dsp:nvSpPr>
      <dsp:spPr>
        <a:xfrm>
          <a:off x="9143752" y="1282975"/>
          <a:ext cx="290843" cy="340231"/>
        </a:xfrm>
        <a:prstGeom prst="rightArrow">
          <a:avLst>
            <a:gd name="adj1" fmla="val 60000"/>
            <a:gd name="adj2" fmla="val 50000"/>
          </a:avLst>
        </a:prstGeom>
        <a:solidFill>
          <a:srgbClr val="0085B4"/>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b="1" kern="1200" dirty="0">
            <a:solidFill>
              <a:schemeClr val="tx1"/>
            </a:solidFill>
          </a:endParaRPr>
        </a:p>
      </dsp:txBody>
      <dsp:txXfrm>
        <a:off x="9143752" y="1351021"/>
        <a:ext cx="203590" cy="204139"/>
      </dsp:txXfrm>
    </dsp:sp>
    <dsp:sp modelId="{A4851837-6FAE-4F8F-8C17-5C01A533F828}">
      <dsp:nvSpPr>
        <dsp:cNvPr id="0" name=""/>
        <dsp:cNvSpPr/>
      </dsp:nvSpPr>
      <dsp:spPr>
        <a:xfrm>
          <a:off x="9555323" y="998594"/>
          <a:ext cx="2102891" cy="908994"/>
        </a:xfrm>
        <a:prstGeom prst="roundRect">
          <a:avLst>
            <a:gd name="adj" fmla="val 100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000000"/>
              </a:solidFill>
            </a:rPr>
            <a:t>Adoption</a:t>
          </a:r>
        </a:p>
      </dsp:txBody>
      <dsp:txXfrm>
        <a:off x="9581947" y="1025218"/>
        <a:ext cx="2049643" cy="85574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CC94DE-3AC3-4C2B-BFAC-F7365A68FA09}">
      <dsp:nvSpPr>
        <dsp:cNvPr id="0" name=""/>
        <dsp:cNvSpPr/>
      </dsp:nvSpPr>
      <dsp:spPr>
        <a:xfrm>
          <a:off x="0" y="81241"/>
          <a:ext cx="2291382" cy="137482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kern="1200" dirty="0">
              <a:solidFill>
                <a:srgbClr val="000000"/>
              </a:solidFill>
            </a:rPr>
            <a:t>Relative advantage</a:t>
          </a:r>
        </a:p>
      </dsp:txBody>
      <dsp:txXfrm>
        <a:off x="0" y="81241"/>
        <a:ext cx="2291382" cy="1374829"/>
      </dsp:txXfrm>
    </dsp:sp>
    <dsp:sp modelId="{0FEE24F1-59F8-4A4E-96F2-D4EFF00B5547}">
      <dsp:nvSpPr>
        <dsp:cNvPr id="0" name=""/>
        <dsp:cNvSpPr/>
      </dsp:nvSpPr>
      <dsp:spPr>
        <a:xfrm>
          <a:off x="2520520" y="81241"/>
          <a:ext cx="2291382" cy="1374829"/>
        </a:xfrm>
        <a:prstGeom prst="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kern="1200" dirty="0">
              <a:solidFill>
                <a:srgbClr val="000000"/>
              </a:solidFill>
            </a:rPr>
            <a:t>Compatibility </a:t>
          </a:r>
        </a:p>
      </dsp:txBody>
      <dsp:txXfrm>
        <a:off x="2520520" y="81241"/>
        <a:ext cx="2291382" cy="1374829"/>
      </dsp:txXfrm>
    </dsp:sp>
    <dsp:sp modelId="{1CFCA129-80F1-4400-AD03-314B38EEC85F}">
      <dsp:nvSpPr>
        <dsp:cNvPr id="0" name=""/>
        <dsp:cNvSpPr/>
      </dsp:nvSpPr>
      <dsp:spPr>
        <a:xfrm>
          <a:off x="5041041" y="81241"/>
          <a:ext cx="2291382" cy="1374829"/>
        </a:xfrm>
        <a:prstGeom prst="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kern="1200" dirty="0">
              <a:solidFill>
                <a:srgbClr val="000000"/>
              </a:solidFill>
            </a:rPr>
            <a:t>Complexity</a:t>
          </a:r>
        </a:p>
      </dsp:txBody>
      <dsp:txXfrm>
        <a:off x="5041041" y="81241"/>
        <a:ext cx="2291382" cy="1374829"/>
      </dsp:txXfrm>
    </dsp:sp>
    <dsp:sp modelId="{E1B71E72-7C11-495E-9982-A81DDEC80749}">
      <dsp:nvSpPr>
        <dsp:cNvPr id="0" name=""/>
        <dsp:cNvSpPr/>
      </dsp:nvSpPr>
      <dsp:spPr>
        <a:xfrm>
          <a:off x="987058" y="1685209"/>
          <a:ext cx="2291382" cy="1374829"/>
        </a:xfrm>
        <a:prstGeom prst="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kern="1200" dirty="0">
              <a:solidFill>
                <a:srgbClr val="000000"/>
              </a:solidFill>
            </a:rPr>
            <a:t>Divisibility</a:t>
          </a:r>
        </a:p>
      </dsp:txBody>
      <dsp:txXfrm>
        <a:off x="987058" y="1685209"/>
        <a:ext cx="2291382" cy="1374829"/>
      </dsp:txXfrm>
    </dsp:sp>
    <dsp:sp modelId="{D58A9081-2F44-4E82-A8E9-C81A2201E31B}">
      <dsp:nvSpPr>
        <dsp:cNvPr id="0" name=""/>
        <dsp:cNvSpPr/>
      </dsp:nvSpPr>
      <dsp:spPr>
        <a:xfrm>
          <a:off x="3507579" y="1685209"/>
          <a:ext cx="2837785" cy="1374829"/>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sz="2800" kern="1200" dirty="0">
              <a:solidFill>
                <a:srgbClr val="000000"/>
              </a:solidFill>
            </a:rPr>
            <a:t>Communicability</a:t>
          </a:r>
        </a:p>
      </dsp:txBody>
      <dsp:txXfrm>
        <a:off x="3507579" y="1685209"/>
        <a:ext cx="2837785" cy="137482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5">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6">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5">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7">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8">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27">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8">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29">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30">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28">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3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3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3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3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1E5A47-5EF7-41C3-AE15-CC3EBBE7979D}" type="datetimeFigureOut">
              <a:rPr lang="en-US" smtClean="0"/>
              <a:t>8/31/2017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5A0A23-7F20-4B04-A006-693C5986EE1E}" type="slidenum">
              <a:rPr lang="en-US" smtClean="0"/>
              <a:t>‹#›</a:t>
            </a:fld>
            <a:endParaRPr lang="en-US" dirty="0"/>
          </a:p>
        </p:txBody>
      </p:sp>
    </p:spTree>
    <p:extLst>
      <p:ext uri="{BB962C8B-B14F-4D97-AF65-F5344CB8AC3E}">
        <p14:creationId xmlns:p14="http://schemas.microsoft.com/office/powerpoint/2010/main" val="273344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solidFill>
                <a:srgbClr val="000000"/>
              </a:solidFill>
              <a:cs typeface="Arial" panose="020B0604020202020204" pitchFamily="34" charset="0"/>
              <a:sym typeface="Arial" panose="020B0604020202020204" pitchFamily="34" charset="0"/>
            </a:endParaRPr>
          </a:p>
        </p:txBody>
      </p:sp>
      <p:sp>
        <p:nvSpPr>
          <p:cNvPr id="2458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l">
              <a:spcBef>
                <a:spcPct val="0"/>
              </a:spcBef>
              <a:buSzTx/>
            </a:pPr>
            <a:fld id="{B6AA7723-1386-4A38-B045-2C418B1CBE64}" type="slidenum">
              <a:rPr lang="en-US" altLang="en-US" sz="1400">
                <a:solidFill>
                  <a:srgbClr val="000000"/>
                </a:solidFill>
              </a:rPr>
              <a:pPr algn="l">
                <a:spcBef>
                  <a:spcPct val="0"/>
                </a:spcBef>
                <a:buSzTx/>
              </a:pPr>
              <a:t>1</a:t>
            </a:fld>
            <a:endParaRPr lang="en-US" altLang="en-US" sz="1400">
              <a:solidFill>
                <a:srgbClr val="000000"/>
              </a:solidFill>
            </a:endParaRPr>
          </a:p>
        </p:txBody>
      </p:sp>
    </p:spTree>
    <p:extLst>
      <p:ext uri="{BB962C8B-B14F-4D97-AF65-F5344CB8AC3E}">
        <p14:creationId xmlns:p14="http://schemas.microsoft.com/office/powerpoint/2010/main" val="30622232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10</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dirty="0"/>
              <a:t>In some social systems, members of different classes are reared for certain roles and cannot change their social positions. </a:t>
            </a:r>
          </a:p>
          <a:p>
            <a:endParaRPr lang="en-US" dirty="0"/>
          </a:p>
          <a:p>
            <a:r>
              <a:rPr lang="en-US" dirty="0"/>
              <a:t>In the United States, however, the lines between social classes are not fixed and rigid; people can move to a higher social class or drop into a lower one.</a:t>
            </a:r>
          </a:p>
        </p:txBody>
      </p:sp>
    </p:spTree>
    <p:extLst>
      <p:ext uri="{BB962C8B-B14F-4D97-AF65-F5344CB8AC3E}">
        <p14:creationId xmlns:p14="http://schemas.microsoft.com/office/powerpoint/2010/main" val="3061430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11</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dirty="0"/>
              <a:t>Marketers are interested in social class because people within a given social class tend to exhibit similar buying behavior. Social classes show distinct product and brand preferences in areas such as clothing, home furnishings, travel and leisure activity, financial services, and automobiles.</a:t>
            </a:r>
          </a:p>
          <a:p>
            <a:pPr>
              <a:defRPr/>
            </a:pPr>
            <a:endParaRPr lang="en-US" dirty="0">
              <a:ea typeface="ＭＳ Ｐゴシック" charset="-128"/>
            </a:endParaRPr>
          </a:p>
        </p:txBody>
      </p:sp>
    </p:spTree>
    <p:extLst>
      <p:ext uri="{BB962C8B-B14F-4D97-AF65-F5344CB8AC3E}">
        <p14:creationId xmlns:p14="http://schemas.microsoft.com/office/powerpoint/2010/main" val="30614304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12</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b="1" dirty="0"/>
              <a:t>Discussion Question</a:t>
            </a:r>
          </a:p>
          <a:p>
            <a:r>
              <a:rPr lang="en-US" i="1" dirty="0"/>
              <a:t>What groups are you a member of and what are your aspirational groups? How does this influence you as a consumers?</a:t>
            </a:r>
          </a:p>
          <a:p>
            <a:endParaRPr lang="en-US" i="1" dirty="0"/>
          </a:p>
          <a:p>
            <a:r>
              <a:rPr lang="en-US" dirty="0"/>
              <a:t>Marketers try to identify the reference groups of their target markets. Reference groups expose a person to new behaviors and lifestyles, influence the person’s attitudes and self-concept, and create pressures to conform that may affect the person’s product and brand choices. The importance of group influence varies across products and brands. It tends to be strongest when the product is visible to others whom the buyer respects.</a:t>
            </a:r>
          </a:p>
          <a:p>
            <a:endParaRPr lang="en-US" i="1" dirty="0"/>
          </a:p>
          <a:p>
            <a:pPr>
              <a:defRPr/>
            </a:pPr>
            <a:endParaRPr lang="en-US" dirty="0">
              <a:ea typeface="ＭＳ Ｐゴシック" charset="-128"/>
            </a:endParaRPr>
          </a:p>
        </p:txBody>
      </p:sp>
    </p:spTree>
    <p:extLst>
      <p:ext uri="{BB962C8B-B14F-4D97-AF65-F5344CB8AC3E}">
        <p14:creationId xmlns:p14="http://schemas.microsoft.com/office/powerpoint/2010/main" val="30614304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13</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sz="1200" b="1" i="0" u="none" strike="noStrike" kern="1200" baseline="0" dirty="0">
                <a:solidFill>
                  <a:schemeClr val="tx1"/>
                </a:solidFill>
                <a:latin typeface="+mn-lt"/>
                <a:ea typeface="+mn-ea"/>
                <a:cs typeface="+mn-cs"/>
              </a:rPr>
              <a:t>Using social networks</a:t>
            </a:r>
            <a:r>
              <a:rPr lang="en-US" sz="1200" b="0" i="0" u="none" strike="noStrike" kern="1200" baseline="0" dirty="0">
                <a:solidFill>
                  <a:schemeClr val="tx1"/>
                </a:solidFill>
                <a:latin typeface="+mn-lt"/>
                <a:ea typeface="+mn-ea"/>
                <a:cs typeface="+mn-cs"/>
              </a:rPr>
              <a:t>: Timberland has created an extensive online community that connects like-minded “</a:t>
            </a:r>
            <a:r>
              <a:rPr lang="en-US" sz="1200" b="0" i="0" u="none" strike="noStrike" kern="1200" baseline="0" dirty="0" err="1">
                <a:solidFill>
                  <a:schemeClr val="tx1"/>
                </a:solidFill>
                <a:latin typeface="+mn-lt"/>
                <a:ea typeface="+mn-ea"/>
                <a:cs typeface="+mn-cs"/>
              </a:rPr>
              <a:t>Earthkeepers</a:t>
            </a:r>
            <a:r>
              <a:rPr lang="en-US" sz="1200" b="0" i="0" u="none" strike="noStrike" kern="1200" baseline="0" dirty="0">
                <a:solidFill>
                  <a:schemeClr val="tx1"/>
                </a:solidFill>
                <a:latin typeface="+mn-lt"/>
                <a:ea typeface="+mn-ea"/>
                <a:cs typeface="+mn-cs"/>
              </a:rPr>
              <a:t>” with each other and the brand through several web sites, a Facebook page, a YouTube channel, a </a:t>
            </a:r>
            <a:r>
              <a:rPr lang="en-US" sz="1200" b="0" i="0" u="none" strike="noStrike" kern="1200" baseline="0" dirty="0" err="1">
                <a:solidFill>
                  <a:schemeClr val="tx1"/>
                </a:solidFill>
                <a:latin typeface="+mn-lt"/>
                <a:ea typeface="+mn-ea"/>
                <a:cs typeface="+mn-cs"/>
              </a:rPr>
              <a:t>Bootmakers</a:t>
            </a:r>
            <a:r>
              <a:rPr lang="en-US" sz="1200" b="0" i="0" u="none" strike="noStrike" kern="1200" baseline="0" dirty="0">
                <a:solidFill>
                  <a:schemeClr val="tx1"/>
                </a:solidFill>
                <a:latin typeface="+mn-lt"/>
                <a:ea typeface="+mn-ea"/>
                <a:cs typeface="+mn-cs"/>
              </a:rPr>
              <a:t> Blog, an e-mail newsletter, and several Twitter feeds.</a:t>
            </a:r>
          </a:p>
          <a:p>
            <a:pPr>
              <a:defRPr/>
            </a:pPr>
            <a:endParaRPr lang="en-US" b="1" dirty="0">
              <a:ea typeface="ＭＳ Ｐゴシック" charset="-128"/>
            </a:endParaRPr>
          </a:p>
          <a:p>
            <a:pPr>
              <a:defRPr/>
            </a:pPr>
            <a:r>
              <a:rPr lang="en-US" b="1" dirty="0">
                <a:ea typeface="ＭＳ Ｐゴシック" charset="-128"/>
              </a:rPr>
              <a:t>Discussion Question</a:t>
            </a:r>
            <a:endParaRPr lang="en-US" b="0" dirty="0">
              <a:ea typeface="ＭＳ Ｐゴシック" charset="-128"/>
            </a:endParaRPr>
          </a:p>
          <a:p>
            <a:pPr>
              <a:defRPr/>
            </a:pPr>
            <a:r>
              <a:rPr lang="en-US" b="0" i="1" dirty="0">
                <a:ea typeface="ＭＳ Ｐゴシック" charset="-128"/>
              </a:rPr>
              <a:t>How can marketers use these networks?</a:t>
            </a:r>
          </a:p>
          <a:p>
            <a:pPr>
              <a:defRPr/>
            </a:pPr>
            <a:r>
              <a:rPr lang="en-US" dirty="0">
                <a:ea typeface="ＭＳ Ｐゴシック" charset="-128"/>
              </a:rPr>
              <a:t>This slide should provide a lively discussion for students because they all are users of social networks. Ask students for examples they have seen or experienced. Then be sure to ask if they think the marketing efforts were effective for the marketer and why? The text gives many examples.</a:t>
            </a:r>
          </a:p>
          <a:p>
            <a:pPr>
              <a:defRPr/>
            </a:pPr>
            <a:endParaRPr lang="en-US" b="1" dirty="0">
              <a:ea typeface="ＭＳ Ｐゴシック" charset="-128"/>
            </a:endParaRPr>
          </a:p>
          <a:p>
            <a:pPr>
              <a:defRPr/>
            </a:pPr>
            <a:endParaRPr lang="en-US" b="1" dirty="0">
              <a:ea typeface="ＭＳ Ｐゴシック" charset="-128"/>
            </a:endParaRPr>
          </a:p>
          <a:p>
            <a:pPr>
              <a:defRPr/>
            </a:pPr>
            <a:r>
              <a:rPr lang="en-US" dirty="0">
                <a:ea typeface="ＭＳ Ｐゴシック" charset="-128"/>
              </a:rPr>
              <a:t>Social networking media range from blogs (</a:t>
            </a:r>
            <a:r>
              <a:rPr lang="en-US" dirty="0" err="1">
                <a:ea typeface="ＭＳ Ｐゴシック" charset="-128"/>
              </a:rPr>
              <a:t>Gizmodo</a:t>
            </a:r>
            <a:r>
              <a:rPr lang="en-US" dirty="0">
                <a:ea typeface="ＭＳ Ｐゴシック" charset="-128"/>
              </a:rPr>
              <a:t>, </a:t>
            </a:r>
            <a:r>
              <a:rPr lang="en-US" dirty="0" err="1">
                <a:ea typeface="ＭＳ Ｐゴシック" charset="-128"/>
              </a:rPr>
              <a:t>Zenhabits</a:t>
            </a:r>
            <a:r>
              <a:rPr lang="en-US" dirty="0">
                <a:ea typeface="ＭＳ Ｐゴシック" charset="-128"/>
              </a:rPr>
              <a:t>) and message boards (Craigslist) to social networking websites (Facebook, Twitter, and Foursquare) and virtual worlds (Second Life). This new form of consumer-to-consumer and business-to-consumer dialog has big implications for marketers.</a:t>
            </a:r>
            <a:r>
              <a:rPr lang="en-US" baseline="0" dirty="0">
                <a:ea typeface="ＭＳ Ｐゴシック" charset="-128"/>
              </a:rPr>
              <a:t> </a:t>
            </a:r>
            <a:r>
              <a:rPr lang="en-US" b="0" dirty="0">
                <a:ea typeface="ＭＳ Ｐゴシック" charset="-128"/>
              </a:rPr>
              <a:t>Marketers are working to harness the power of these new </a:t>
            </a:r>
            <a:r>
              <a:rPr lang="en-US" b="1" dirty="0">
                <a:ea typeface="ＭＳ Ｐゴシック" charset="-128"/>
              </a:rPr>
              <a:t>online social networks </a:t>
            </a:r>
            <a:r>
              <a:rPr lang="en-US" dirty="0">
                <a:ea typeface="ＭＳ Ｐゴシック" charset="-128"/>
              </a:rPr>
              <a:t>and other “word-of-Web” opportunities to promote their products and build closer customer relationships. </a:t>
            </a:r>
          </a:p>
          <a:p>
            <a:pPr>
              <a:defRPr/>
            </a:pPr>
            <a:endParaRPr lang="en-US" dirty="0">
              <a:ea typeface="ＭＳ Ｐゴシック" charset="-128"/>
            </a:endParaRPr>
          </a:p>
          <a:p>
            <a:r>
              <a:rPr lang="en-US" b="1" dirty="0"/>
              <a:t>Word-of-mouth influence</a:t>
            </a:r>
            <a:r>
              <a:rPr lang="en-US" dirty="0"/>
              <a:t> can have a powerful impact on consumer buying behavior. The personal words and recommendations of trusted friends, associates, and other consumers tend to be more credible than those coming from commercial sources, such as advertisements or salespeople. </a:t>
            </a:r>
          </a:p>
          <a:p>
            <a:endParaRPr lang="en-US" dirty="0"/>
          </a:p>
          <a:p>
            <a:r>
              <a:rPr lang="en-US" dirty="0"/>
              <a:t>Marketers of brands subjected to strong group influence must figure out how to reach </a:t>
            </a:r>
            <a:r>
              <a:rPr lang="en-US" b="1" dirty="0"/>
              <a:t>opinion leaders</a:t>
            </a:r>
            <a:r>
              <a:rPr lang="en-US" dirty="0"/>
              <a:t>—people within a reference group who, because of special skills, knowledge, personality, or other characteristics, exert social influence on others. Some experts call this group </a:t>
            </a:r>
            <a:r>
              <a:rPr lang="en-US" b="1" i="1" dirty="0"/>
              <a:t>the </a:t>
            </a:r>
            <a:r>
              <a:rPr lang="en-US" b="1" i="1" dirty="0" err="1"/>
              <a:t>influentials</a:t>
            </a:r>
            <a:r>
              <a:rPr lang="en-US" b="1" dirty="0"/>
              <a:t>  </a:t>
            </a:r>
            <a:r>
              <a:rPr lang="en-US" b="0" dirty="0"/>
              <a:t>or</a:t>
            </a:r>
            <a:r>
              <a:rPr lang="en-US" b="1" dirty="0"/>
              <a:t> </a:t>
            </a:r>
            <a:r>
              <a:rPr lang="en-US" b="1" i="1" dirty="0"/>
              <a:t>leading adopters</a:t>
            </a:r>
            <a:r>
              <a:rPr lang="en-US" dirty="0"/>
              <a:t>. When these </a:t>
            </a:r>
            <a:r>
              <a:rPr lang="en-US" dirty="0" err="1"/>
              <a:t>influentials</a:t>
            </a:r>
            <a:r>
              <a:rPr lang="en-US" dirty="0"/>
              <a:t> talk, consumers listen. </a:t>
            </a:r>
          </a:p>
          <a:p>
            <a:endParaRPr lang="en-US" dirty="0"/>
          </a:p>
          <a:p>
            <a:r>
              <a:rPr lang="en-US" b="1" i="1" dirty="0"/>
              <a:t>Buzz marketing</a:t>
            </a:r>
            <a:r>
              <a:rPr lang="en-US" b="1" dirty="0"/>
              <a:t> </a:t>
            </a:r>
            <a:r>
              <a:rPr lang="en-US" dirty="0"/>
              <a:t>involves enlisting or even creating opinion leaders to serve as “brand ambassadors” who spread the word about a company’s products. Many companies are now turning everyday customers into brand evangelists.</a:t>
            </a:r>
          </a:p>
          <a:p>
            <a:endParaRPr lang="en-US" dirty="0"/>
          </a:p>
          <a:p>
            <a:endParaRPr lang="en-US" dirty="0"/>
          </a:p>
          <a:p>
            <a:pPr>
              <a:defRPr/>
            </a:pPr>
            <a:endParaRPr lang="en-US" dirty="0">
              <a:ea typeface="ＭＳ Ｐゴシック" charset="-128"/>
            </a:endParaRPr>
          </a:p>
          <a:p>
            <a:pPr>
              <a:defRPr/>
            </a:pPr>
            <a:endParaRPr lang="en-US" dirty="0">
              <a:ea typeface="ＭＳ Ｐゴシック" charset="-128"/>
            </a:endParaRPr>
          </a:p>
        </p:txBody>
      </p:sp>
    </p:spTree>
    <p:extLst>
      <p:ext uri="{BB962C8B-B14F-4D97-AF65-F5344CB8AC3E}">
        <p14:creationId xmlns:p14="http://schemas.microsoft.com/office/powerpoint/2010/main" val="30614304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14</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b="1" dirty="0"/>
              <a:t>Discussion Question</a:t>
            </a:r>
          </a:p>
          <a:p>
            <a:r>
              <a:rPr lang="en-US" i="1" dirty="0"/>
              <a:t>What brands do you purchase because it is what your parents used? Why do you think this occurs?</a:t>
            </a:r>
          </a:p>
          <a:p>
            <a:endParaRPr lang="en-US" i="1" dirty="0"/>
          </a:p>
          <a:p>
            <a:r>
              <a:rPr lang="en-US" dirty="0"/>
              <a:t>Family members can strongly influence buyer behavior. The </a:t>
            </a:r>
            <a:r>
              <a:rPr lang="en-US" b="1" dirty="0"/>
              <a:t>family </a:t>
            </a:r>
            <a:r>
              <a:rPr lang="en-US" dirty="0"/>
              <a:t>is the most important consumer buying organization in society, and it has been researched extensively. Marketers are interested in the roles and influence of the husband, wife, and children on the purchase of different products and services.</a:t>
            </a:r>
          </a:p>
          <a:p>
            <a:endParaRPr lang="en-US" dirty="0"/>
          </a:p>
          <a:p>
            <a:r>
              <a:rPr lang="en-US" dirty="0"/>
              <a:t>A person belongs to many </a:t>
            </a:r>
            <a:r>
              <a:rPr lang="en-US" b="1" dirty="0"/>
              <a:t>groups—family, clubs, organizations, and online communities</a:t>
            </a:r>
            <a:r>
              <a:rPr lang="en-US" dirty="0"/>
              <a:t>. The person’s </a:t>
            </a:r>
            <a:r>
              <a:rPr lang="en-US" b="1" dirty="0"/>
              <a:t>position in each group can be defined in terms of both role and status</a:t>
            </a:r>
            <a:r>
              <a:rPr lang="en-US" dirty="0"/>
              <a:t>. A role consists of the activities people are expected to perform according to the people around them. Each role carries a status reflecting the general esteem given to it by society.</a:t>
            </a:r>
          </a:p>
          <a:p>
            <a:endParaRPr lang="en-US" dirty="0"/>
          </a:p>
          <a:p>
            <a:r>
              <a:rPr lang="en-US" dirty="0"/>
              <a:t>People usually choose products appropriate to their roles and status. Consider the various roles a working mother plays. In her company, she may play the role of a brand manager; in her family, she plays the role of wife and mother; at her favorite sporting events, she plays the role of avid fan. As a brand manager, she will buy the kind of clothing that reflects her role and status in her company. At the game, she may wear clothing supporting her favorite team.</a:t>
            </a:r>
          </a:p>
        </p:txBody>
      </p:sp>
    </p:spTree>
    <p:extLst>
      <p:ext uri="{BB962C8B-B14F-4D97-AF65-F5344CB8AC3E}">
        <p14:creationId xmlns:p14="http://schemas.microsoft.com/office/powerpoint/2010/main" val="30614304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15</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dirty="0"/>
              <a:t>A buyer’s decisions also are influenced by personal characteristics such as the buyer’s </a:t>
            </a:r>
            <a:r>
              <a:rPr lang="en-US" i="1" dirty="0"/>
              <a:t>age and life-cycle stage</a:t>
            </a:r>
            <a:r>
              <a:rPr lang="en-US" dirty="0"/>
              <a:t>, </a:t>
            </a:r>
            <a:r>
              <a:rPr lang="en-US" i="1" dirty="0"/>
              <a:t>occupation</a:t>
            </a:r>
            <a:r>
              <a:rPr lang="en-US" dirty="0"/>
              <a:t>, </a:t>
            </a:r>
            <a:r>
              <a:rPr lang="en-US" i="1" dirty="0"/>
              <a:t>economic situation</a:t>
            </a:r>
            <a:r>
              <a:rPr lang="en-US" dirty="0"/>
              <a:t>, </a:t>
            </a:r>
            <a:r>
              <a:rPr lang="en-US" i="1" dirty="0"/>
              <a:t>lifestyle</a:t>
            </a:r>
            <a:r>
              <a:rPr lang="en-US" dirty="0"/>
              <a:t>, and </a:t>
            </a:r>
            <a:r>
              <a:rPr lang="en-US" i="1" dirty="0"/>
              <a:t>personality and self-concept</a:t>
            </a:r>
            <a:r>
              <a:rPr lang="en-US" dirty="0"/>
              <a:t>.</a:t>
            </a:r>
          </a:p>
          <a:p>
            <a:endParaRPr lang="en-US" dirty="0"/>
          </a:p>
          <a:p>
            <a:r>
              <a:rPr lang="en-US" dirty="0"/>
              <a:t>People change the goods and services they buy over their lifetimes. Marketers often define their target markets in terms of life-cycle stage and develop appropriate products and marketing plans for each stage.</a:t>
            </a:r>
          </a:p>
          <a:p>
            <a:endParaRPr lang="en-US" dirty="0"/>
          </a:p>
          <a:p>
            <a:r>
              <a:rPr lang="en-US" sz="1200" b="0" i="0" u="none" strike="noStrike" kern="1200" baseline="0" dirty="0">
                <a:solidFill>
                  <a:schemeClr val="tx1"/>
                </a:solidFill>
                <a:latin typeface="+mn-lt"/>
                <a:ea typeface="+mn-ea"/>
                <a:cs typeface="+mn-cs"/>
              </a:rPr>
              <a:t>One of the leading life-stage segmentation systems is the Nielsen PRIZM </a:t>
            </a:r>
            <a:r>
              <a:rPr lang="en-US" sz="1200" b="0" i="0" u="none" strike="noStrike" kern="1200" baseline="0" dirty="0" err="1">
                <a:solidFill>
                  <a:schemeClr val="tx1"/>
                </a:solidFill>
                <a:latin typeface="+mn-lt"/>
                <a:ea typeface="+mn-ea"/>
                <a:cs typeface="+mn-cs"/>
              </a:rPr>
              <a:t>Lifestage</a:t>
            </a:r>
            <a:r>
              <a:rPr lang="en-US" sz="1200" b="0" i="0" u="none" strike="noStrike" kern="1200" baseline="0" dirty="0">
                <a:solidFill>
                  <a:schemeClr val="tx1"/>
                </a:solidFill>
                <a:latin typeface="+mn-lt"/>
                <a:ea typeface="+mn-ea"/>
                <a:cs typeface="+mn-cs"/>
              </a:rPr>
              <a:t> Groups system. PRIZM  classifications consider a host of demographic factors such as age, education, income, occupation, family composition, ethnicity, and housing; and behavioral and lifestyle factors, such as purchases, free-time activities, and media preferences.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major PRIZM </a:t>
            </a:r>
            <a:r>
              <a:rPr lang="en-US" sz="1200" b="0" i="0" u="none" strike="noStrike" kern="1200" baseline="0" dirty="0" err="1">
                <a:solidFill>
                  <a:schemeClr val="tx1"/>
                </a:solidFill>
                <a:latin typeface="+mn-lt"/>
                <a:ea typeface="+mn-ea"/>
                <a:cs typeface="+mn-cs"/>
              </a:rPr>
              <a:t>Lifestage</a:t>
            </a:r>
            <a:r>
              <a:rPr lang="en-US" sz="1200" b="0" i="0" u="none" strike="noStrike" kern="1200" baseline="0" dirty="0">
                <a:solidFill>
                  <a:schemeClr val="tx1"/>
                </a:solidFill>
                <a:latin typeface="+mn-lt"/>
                <a:ea typeface="+mn-ea"/>
                <a:cs typeface="+mn-cs"/>
              </a:rPr>
              <a:t> Groups carry names such as “Striving Singles,” “Young Achievers,” “Mainstream Families,” “Midlife Success,” “Affluent Empty Nests,” “Cautious Couples,” and “Sustaining Seniors.” The “Young Achievers” group includes seven </a:t>
            </a:r>
            <a:r>
              <a:rPr lang="en-US" sz="1200" b="0" i="0" u="none" strike="noStrike" kern="1200" baseline="0" dirty="0" err="1">
                <a:solidFill>
                  <a:schemeClr val="tx1"/>
                </a:solidFill>
                <a:latin typeface="+mn-lt"/>
                <a:ea typeface="+mn-ea"/>
                <a:cs typeface="+mn-cs"/>
              </a:rPr>
              <a:t>subsegments</a:t>
            </a:r>
            <a:r>
              <a:rPr lang="en-US" sz="1200" b="0" i="0" u="none" strike="noStrike" kern="1200" baseline="0" dirty="0">
                <a:solidFill>
                  <a:schemeClr val="tx1"/>
                </a:solidFill>
                <a:latin typeface="+mn-lt"/>
                <a:ea typeface="+mn-ea"/>
                <a:cs typeface="+mn-cs"/>
              </a:rPr>
              <a:t>, with names like “Young Digerati,” “Bohemian Mix,” and “Young </a:t>
            </a:r>
            <a:r>
              <a:rPr lang="en-US" sz="1200" b="0" i="0" u="none" strike="noStrike" kern="1200" baseline="0" dirty="0" err="1">
                <a:solidFill>
                  <a:schemeClr val="tx1"/>
                </a:solidFill>
                <a:latin typeface="+mn-lt"/>
                <a:ea typeface="+mn-ea"/>
                <a:cs typeface="+mn-cs"/>
              </a:rPr>
              <a:t>Influentials</a:t>
            </a:r>
            <a:r>
              <a:rPr lang="en-US" sz="1200" b="0" i="0" u="none" strike="noStrike" kern="1200" baseline="0" dirty="0">
                <a:solidFill>
                  <a:schemeClr val="tx1"/>
                </a:solidFill>
                <a:latin typeface="+mn-lt"/>
                <a:ea typeface="+mn-ea"/>
                <a:cs typeface="+mn-cs"/>
              </a:rPr>
              <a:t>.”</a:t>
            </a:r>
            <a:endParaRPr lang="en-US" dirty="0"/>
          </a:p>
          <a:p>
            <a:pPr>
              <a:defRPr/>
            </a:pPr>
            <a:endParaRPr lang="en-US" dirty="0">
              <a:ea typeface="ＭＳ Ｐゴシック" charset="-128"/>
            </a:endParaRPr>
          </a:p>
          <a:p>
            <a:pPr>
              <a:defRPr/>
            </a:pPr>
            <a:endParaRPr lang="en-US" dirty="0">
              <a:ea typeface="ＭＳ Ｐゴシック" charset="-128"/>
            </a:endParaRPr>
          </a:p>
          <a:p>
            <a:pPr>
              <a:defRPr/>
            </a:pPr>
            <a:endParaRPr lang="en-US" dirty="0">
              <a:ea typeface="ＭＳ Ｐゴシック" charset="-128"/>
            </a:endParaRPr>
          </a:p>
        </p:txBody>
      </p:sp>
    </p:spTree>
    <p:extLst>
      <p:ext uri="{BB962C8B-B14F-4D97-AF65-F5344CB8AC3E}">
        <p14:creationId xmlns:p14="http://schemas.microsoft.com/office/powerpoint/2010/main" val="30614304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16</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b="1" i="0" dirty="0"/>
              <a:t>Discussion Question</a:t>
            </a:r>
          </a:p>
          <a:p>
            <a:r>
              <a:rPr lang="en-US" i="1" dirty="0"/>
              <a:t>Ask the students how their occupations and economic situations affect the goods and services they buy.</a:t>
            </a:r>
            <a:endParaRPr lang="en-US" b="1" i="1" dirty="0"/>
          </a:p>
          <a:p>
            <a:endParaRPr lang="en-US" b="1" i="1" dirty="0"/>
          </a:p>
          <a:p>
            <a:r>
              <a:rPr lang="en-US" dirty="0"/>
              <a:t>Marketers try to identify the occupational groups that have an above-average interest in their products and services. A company can even specialize in making products needed by a given occupational group.</a:t>
            </a:r>
          </a:p>
          <a:p>
            <a:endParaRPr lang="en-US" dirty="0"/>
          </a:p>
          <a:p>
            <a:r>
              <a:rPr lang="en-US" dirty="0"/>
              <a:t>A person’s economic situation will affect his or her store and product choices. In today’s more frugal times, most companies have taken steps to redesign, reposition, and </a:t>
            </a:r>
            <a:r>
              <a:rPr lang="en-US" dirty="0" err="1"/>
              <a:t>reprice</a:t>
            </a:r>
            <a:r>
              <a:rPr lang="en-US" dirty="0"/>
              <a:t> their products and services. For example, upscale discounter Target has put more emphasis on the “Pay less” side of its “Expect more. Pay less.” positioning promise. </a:t>
            </a:r>
          </a:p>
          <a:p>
            <a:endParaRPr lang="en-US" dirty="0"/>
          </a:p>
        </p:txBody>
      </p:sp>
    </p:spTree>
    <p:extLst>
      <p:ext uri="{BB962C8B-B14F-4D97-AF65-F5344CB8AC3E}">
        <p14:creationId xmlns:p14="http://schemas.microsoft.com/office/powerpoint/2010/main" val="30614304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17</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sz="1200" b="0" i="0" u="none" strike="noStrike" kern="1200" baseline="0" dirty="0">
                <a:solidFill>
                  <a:schemeClr val="tx1"/>
                </a:solidFill>
                <a:latin typeface="+mn-lt"/>
                <a:ea typeface="+mn-ea"/>
                <a:cs typeface="+mn-cs"/>
              </a:rPr>
              <a:t>Lifestyles: </a:t>
            </a:r>
            <a:r>
              <a:rPr lang="en-US" sz="1200" b="0" i="0" u="none" strike="noStrike" kern="1200" baseline="0" dirty="0" err="1">
                <a:solidFill>
                  <a:schemeClr val="tx1"/>
                </a:solidFill>
                <a:latin typeface="+mn-lt"/>
                <a:ea typeface="+mn-ea"/>
                <a:cs typeface="+mn-cs"/>
              </a:rPr>
              <a:t>KitchenAid</a:t>
            </a:r>
            <a:r>
              <a:rPr lang="en-US" sz="1200" b="0" i="0" u="none" strike="noStrike" kern="1200" baseline="0" dirty="0">
                <a:solidFill>
                  <a:schemeClr val="tx1"/>
                </a:solidFill>
                <a:latin typeface="+mn-lt"/>
                <a:ea typeface="+mn-ea"/>
                <a:cs typeface="+mn-cs"/>
              </a:rPr>
              <a:t> sells much more than just high performance kitchen appliances. It sells an entire cooking and entertainment lifestyle to “</a:t>
            </a:r>
            <a:r>
              <a:rPr lang="en-US" sz="1200" b="0" i="0" u="none" strike="noStrike" kern="1200" baseline="0" dirty="0" err="1">
                <a:solidFill>
                  <a:schemeClr val="tx1"/>
                </a:solidFill>
                <a:latin typeface="+mn-lt"/>
                <a:ea typeface="+mn-ea"/>
                <a:cs typeface="+mn-cs"/>
              </a:rPr>
              <a:t>Kitchenthusiasts</a:t>
            </a:r>
            <a:r>
              <a:rPr lang="en-US" sz="1200" b="0" i="0" u="none" strike="noStrike" kern="1200" baseline="0" dirty="0">
                <a:solidFill>
                  <a:schemeClr val="tx1"/>
                </a:solidFill>
                <a:latin typeface="+mn-lt"/>
                <a:ea typeface="+mn-ea"/>
                <a:cs typeface="+mn-cs"/>
              </a:rPr>
              <a:t>.”</a:t>
            </a:r>
          </a:p>
          <a:p>
            <a:endParaRPr lang="en-US" b="1" dirty="0"/>
          </a:p>
          <a:p>
            <a:r>
              <a:rPr lang="en-US" b="1" dirty="0"/>
              <a:t>Discussion Question</a:t>
            </a:r>
          </a:p>
          <a:p>
            <a:r>
              <a:rPr lang="en-US" i="1" dirty="0"/>
              <a:t>What categories of products seem to be targeted to consumer’s lifestyles?</a:t>
            </a:r>
          </a:p>
          <a:p>
            <a:r>
              <a:rPr lang="en-US" dirty="0"/>
              <a:t>Students will realize that many products including cars, food, cosmetics, and shampoo appeal to consumer</a:t>
            </a:r>
            <a:r>
              <a:rPr lang="en-US" baseline="0" dirty="0"/>
              <a:t> </a:t>
            </a:r>
            <a:r>
              <a:rPr lang="en-US" dirty="0"/>
              <a:t>lifestyles.</a:t>
            </a:r>
          </a:p>
          <a:p>
            <a:endParaRPr lang="en-US" dirty="0"/>
          </a:p>
          <a:p>
            <a:endParaRPr lang="en-US" dirty="0"/>
          </a:p>
          <a:p>
            <a:r>
              <a:rPr lang="en-US" dirty="0"/>
              <a:t>When used carefully, the lifestyle concept can help marketers understand changing consumer values and how they affect buyer behavior. Consumers don’t just buy products; they buy the values and lifestyles those products represent.</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t>Psychographics  </a:t>
            </a:r>
            <a:r>
              <a:rPr lang="en-US" sz="1200" dirty="0"/>
              <a:t>measure a consumer’s AIOs (activities, interests, opinions) to capture information about a person’s pattern of acting and interacting in the environment.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r>
              <a:rPr lang="en-US" dirty="0"/>
              <a:t>Marketers look for lifestyle segments with needs that can be served through special products or marketing approaches. Such segments might be defined by anything from family characteristics or outdoor interests to pet ownership.</a:t>
            </a:r>
          </a:p>
        </p:txBody>
      </p:sp>
    </p:spTree>
    <p:extLst>
      <p:ext uri="{BB962C8B-B14F-4D97-AF65-F5344CB8AC3E}">
        <p14:creationId xmlns:p14="http://schemas.microsoft.com/office/powerpoint/2010/main" val="30614304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18</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sz="1200" b="1" i="0" u="none" strike="noStrike" kern="1200" baseline="0" dirty="0">
                <a:solidFill>
                  <a:schemeClr val="tx1"/>
                </a:solidFill>
                <a:latin typeface="+mn-lt"/>
                <a:ea typeface="+mn-ea"/>
                <a:cs typeface="+mn-cs"/>
              </a:rPr>
              <a:t>Brand personality</a:t>
            </a:r>
            <a:r>
              <a:rPr lang="en-US" sz="1200" b="0" i="0" u="none" strike="noStrike" kern="1200" baseline="0" dirty="0">
                <a:solidFill>
                  <a:schemeClr val="tx1"/>
                </a:solidFill>
                <a:latin typeface="+mn-lt"/>
                <a:ea typeface="+mn-ea"/>
                <a:cs typeface="+mn-cs"/>
              </a:rPr>
              <a:t>: Customers are likely to choose brands with personalities that match their own. JetBlue projects a “human” personality. It’s been “inspiring humanity since 2000.”</a:t>
            </a:r>
          </a:p>
          <a:p>
            <a:endParaRPr lang="en-US" sz="1200" b="0" i="0" u="none" strike="noStrike" kern="1200" baseline="0" dirty="0">
              <a:solidFill>
                <a:schemeClr val="tx1"/>
              </a:solidFill>
              <a:latin typeface="+mn-lt"/>
              <a:ea typeface="+mn-ea"/>
              <a:cs typeface="+mn-cs"/>
            </a:endParaRPr>
          </a:p>
          <a:p>
            <a:r>
              <a:rPr lang="en-US" dirty="0"/>
              <a:t>Personality is usually described in terms of traits such as self-confidence, dominance, sociability, autonomy, defensiveness, adaptability, and aggressiveness. Personality can be useful in analyzing consumer behavior for certain product or brand choices. </a:t>
            </a:r>
          </a:p>
          <a:p>
            <a:endParaRPr lang="en-US" dirty="0"/>
          </a:p>
          <a:p>
            <a:r>
              <a:rPr lang="en-US" dirty="0"/>
              <a:t>The idea is that brands also have personalities, and consumers are likely to choose brands with personalities that match their own. A </a:t>
            </a:r>
            <a:r>
              <a:rPr lang="en-US" i="1" dirty="0"/>
              <a:t>brand personality</a:t>
            </a:r>
            <a:r>
              <a:rPr lang="en-US" dirty="0"/>
              <a:t> is the specific mix of human traits that may be attributed to a particular brand. </a:t>
            </a:r>
            <a:endParaRPr lang="en-US" b="1" dirty="0"/>
          </a:p>
          <a:p>
            <a:endParaRPr lang="en-US" dirty="0"/>
          </a:p>
        </p:txBody>
      </p:sp>
    </p:spTree>
    <p:extLst>
      <p:ext uri="{BB962C8B-B14F-4D97-AF65-F5344CB8AC3E}">
        <p14:creationId xmlns:p14="http://schemas.microsoft.com/office/powerpoint/2010/main" val="30614304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19</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dirty="0"/>
              <a:t>It is interesting to talk about brand personalities and ask students the personality of several brands.</a:t>
            </a:r>
          </a:p>
          <a:p>
            <a:endParaRPr lang="en-US" dirty="0"/>
          </a:p>
          <a:p>
            <a:r>
              <a:rPr lang="en-US" dirty="0"/>
              <a:t>A brand personality is the specific mix of human traits that may be attributed to a particular brand. </a:t>
            </a:r>
          </a:p>
          <a:p>
            <a:endParaRPr lang="en-US" dirty="0"/>
          </a:p>
          <a:p>
            <a:r>
              <a:rPr lang="en-US" dirty="0"/>
              <a:t>This slide shows five brand personality traits</a:t>
            </a:r>
          </a:p>
          <a:p>
            <a:endParaRPr lang="en-US" dirty="0"/>
          </a:p>
          <a:p>
            <a:pPr lvl="1">
              <a:buFont typeface="Arial" charset="0"/>
              <a:buNone/>
            </a:pPr>
            <a:r>
              <a:rPr lang="en-US" dirty="0"/>
              <a:t>1. Sincerity (down-to-earth, honest, wholesome, and cheerful)</a:t>
            </a:r>
          </a:p>
          <a:p>
            <a:pPr lvl="1">
              <a:buFont typeface="Arial" charset="0"/>
              <a:buNone/>
            </a:pPr>
            <a:r>
              <a:rPr lang="en-US" dirty="0"/>
              <a:t>2. Excitement (daring, spirited, imaginative, and up-to-date)</a:t>
            </a:r>
          </a:p>
          <a:p>
            <a:pPr lvl="1">
              <a:buFont typeface="Arial" charset="0"/>
              <a:buNone/>
            </a:pPr>
            <a:r>
              <a:rPr lang="en-US" dirty="0"/>
              <a:t>3. Competence (reliable, intelligent, and successful)</a:t>
            </a:r>
          </a:p>
          <a:p>
            <a:pPr lvl="1">
              <a:buFont typeface="Arial" charset="0"/>
              <a:buNone/>
            </a:pPr>
            <a:r>
              <a:rPr lang="en-US" dirty="0"/>
              <a:t>4. Sophistication (upper class and charming)</a:t>
            </a:r>
          </a:p>
          <a:p>
            <a:pPr lvl="1">
              <a:buFont typeface="Arial" charset="0"/>
              <a:buNone/>
            </a:pPr>
            <a:r>
              <a:rPr lang="en-US" dirty="0"/>
              <a:t>5. Ruggedness (outdoorsy and tough)</a:t>
            </a:r>
          </a:p>
          <a:p>
            <a:pPr lvl="1">
              <a:buFont typeface="Arial" charset="0"/>
              <a:buNone/>
            </a:pPr>
            <a:endParaRPr lang="en-US" dirty="0"/>
          </a:p>
          <a:p>
            <a:r>
              <a:rPr lang="en-US" sz="1200" b="0" i="0" u="none" strike="noStrike" kern="1200" baseline="0" dirty="0">
                <a:solidFill>
                  <a:schemeClr val="tx1"/>
                </a:solidFill>
                <a:latin typeface="+mn-lt"/>
                <a:ea typeface="+mn-ea"/>
                <a:cs typeface="+mn-cs"/>
              </a:rPr>
              <a:t>Each person’s distinct personality influences his or her buying behavior. Personality refers to the unique psychological characteristics that distinguish a person or group. Personality can be useful in analyzing consumer behavior for certain product or brand choices.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idea is that brands also have personalities, and consumers are likely to choose brands with personalities that match their own. </a:t>
            </a:r>
            <a:endParaRPr lang="en-US" dirty="0"/>
          </a:p>
        </p:txBody>
      </p:sp>
    </p:spTree>
    <p:extLst>
      <p:ext uri="{BB962C8B-B14F-4D97-AF65-F5344CB8AC3E}">
        <p14:creationId xmlns:p14="http://schemas.microsoft.com/office/powerpoint/2010/main" val="3061430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ln>
            <a:miter lim="800000"/>
            <a:headEnd/>
            <a:tailEnd/>
          </a:ln>
        </p:spPr>
        <p:txBody>
          <a:bodyPr/>
          <a:lstStyle/>
          <a:p>
            <a:fld id="{EFB05278-0ACB-4DE5-84A4-C63BC4CA7DEB}" type="slidenum">
              <a:rPr lang="en-US" smtClean="0">
                <a:latin typeface="Calibri" pitchFamily="34" charset="0"/>
                <a:ea typeface="ヒラギノ角ゴ Pro W3"/>
                <a:cs typeface="ヒラギノ角ゴ Pro W3"/>
              </a:rPr>
              <a:pPr/>
              <a:t>2</a:t>
            </a:fld>
            <a:endParaRPr lang="en-US" dirty="0">
              <a:latin typeface="Calibri" pitchFamily="34" charset="0"/>
              <a:ea typeface="ヒラギノ角ゴ Pro W3"/>
              <a:cs typeface="ヒラギノ角ゴ Pro W3"/>
            </a:endParaRPr>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17715272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20</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sz="1200" b="0" i="0" u="none" strike="noStrike" kern="1200" baseline="0" dirty="0">
                <a:solidFill>
                  <a:schemeClr val="tx1"/>
                </a:solidFill>
                <a:latin typeface="+mn-lt"/>
                <a:ea typeface="+mn-ea"/>
                <a:cs typeface="+mn-cs"/>
              </a:rPr>
              <a:t>The following slides will discuss these psychological factors in detail.</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Consider the impact of the advertisement shown in the slide on one of these factors:</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Beliefs and Attitudes </a:t>
            </a:r>
            <a:r>
              <a:rPr lang="en-US" sz="1200" b="0" i="0" u="none" strike="noStrike" kern="1200" baseline="0" dirty="0">
                <a:solidFill>
                  <a:schemeClr val="tx1"/>
                </a:solidFill>
                <a:latin typeface="+mn-lt"/>
                <a:ea typeface="+mn-ea"/>
                <a:cs typeface="+mn-cs"/>
              </a:rPr>
              <a:t>are difficult to change; however, the Vidalia Onion Committee’s award-winning Ogres and Onions campaign made believers of children and their delighted parents. Sales of bagged Vidalia onions shot up 30 percent.</a:t>
            </a:r>
          </a:p>
          <a:p>
            <a:endParaRPr lang="en-US" dirty="0"/>
          </a:p>
        </p:txBody>
      </p:sp>
    </p:spTree>
    <p:extLst>
      <p:ext uri="{BB962C8B-B14F-4D97-AF65-F5344CB8AC3E}">
        <p14:creationId xmlns:p14="http://schemas.microsoft.com/office/powerpoint/2010/main" val="30614304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21</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dirty="0"/>
              <a:t>Consumers often don’t know or can’t describe why they act as they do. Thus, motivation researchers use a variety of probing techniques to uncover underlying emotions and attitudes toward brands and buying situations.</a:t>
            </a:r>
          </a:p>
          <a:p>
            <a:endParaRPr lang="en-US" dirty="0"/>
          </a:p>
          <a:p>
            <a:r>
              <a:rPr lang="en-US" dirty="0"/>
              <a:t>Many companies employ teams of psychologists, anthropologists, and other social scientists to carry out motivation research. One ad agency routinely conducts one-on-one, therapy-like interviews to delve into the inner workings of consumers. </a:t>
            </a:r>
          </a:p>
          <a:p>
            <a:endParaRPr lang="en-US" dirty="0"/>
          </a:p>
          <a:p>
            <a:r>
              <a:rPr lang="en-US" dirty="0"/>
              <a:t>Another company asks consumers to describe their favorite brands as animals or cars (say, a Mercedes versus a Chevy) to assess the prestige associated with various brands. Still others rely on hypnosis, dream therapy, or soft lights and mood music to plumb the murky depths of consumer psyches.</a:t>
            </a:r>
          </a:p>
          <a:p>
            <a:endParaRPr lang="en-US" dirty="0"/>
          </a:p>
          <a:p>
            <a:r>
              <a:rPr lang="en-US" dirty="0"/>
              <a:t>Such projective techniques seem pretty goofy, and some marketers dismiss such motivation research as mumbo jumbo. But many marketers use such touchy-feely approaches, now sometimes called </a:t>
            </a:r>
            <a:r>
              <a:rPr lang="en-US" i="1" dirty="0"/>
              <a:t>interpretive consumer research</a:t>
            </a:r>
            <a:r>
              <a:rPr lang="en-US" dirty="0"/>
              <a:t>, to dig deeper into consumer psyches and develop better marketing strategies.</a:t>
            </a:r>
          </a:p>
        </p:txBody>
      </p:sp>
    </p:spTree>
    <p:extLst>
      <p:ext uri="{BB962C8B-B14F-4D97-AF65-F5344CB8AC3E}">
        <p14:creationId xmlns:p14="http://schemas.microsoft.com/office/powerpoint/2010/main" val="30614304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22</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dirty="0"/>
              <a:t>Abraham Maslow sought to explain why people are driven by particular needs at particular times. Why does one person spend a lot of time and energy on personal safety and another on gaining the esteem of others? Maslow’s answer is that human needs are arranged in a hierarchy, as shown in Figure 5.3, from the most pressing at the bottom to the least pressing at the top.</a:t>
            </a:r>
          </a:p>
          <a:p>
            <a:endParaRPr lang="en-US" dirty="0"/>
          </a:p>
          <a:p>
            <a:r>
              <a:rPr lang="en-US" dirty="0"/>
              <a:t>A person tries to satisfy the most important need first. When that need is satisfied, it will stop being a motivator, and the person will then try to satisfy the next most important need. </a:t>
            </a:r>
          </a:p>
        </p:txBody>
      </p:sp>
    </p:spTree>
    <p:extLst>
      <p:ext uri="{BB962C8B-B14F-4D97-AF65-F5344CB8AC3E}">
        <p14:creationId xmlns:p14="http://schemas.microsoft.com/office/powerpoint/2010/main" val="30614304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23</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b="1" dirty="0"/>
              <a:t>Discussion Question</a:t>
            </a:r>
          </a:p>
          <a:p>
            <a:r>
              <a:rPr lang="en-US" i="1" dirty="0"/>
              <a:t>If you watched television last night, what ads do you remember seeing?</a:t>
            </a:r>
          </a:p>
          <a:p>
            <a:r>
              <a:rPr lang="en-US" dirty="0"/>
              <a:t>Probe to find out why students remember certain ads—was it that they broke through the clutter, that they saw them many times, or that they are in the market for that certain product? </a:t>
            </a:r>
          </a:p>
          <a:p>
            <a:endParaRPr lang="en-US" dirty="0"/>
          </a:p>
          <a:p>
            <a:endParaRPr lang="en-US" dirty="0"/>
          </a:p>
          <a:p>
            <a:r>
              <a:rPr lang="en-US" dirty="0"/>
              <a:t>A motivated person is ready to act. How the person acts is influenced by his or her own perception of the situation. All of us learn by the flow of information through our five senses: sight, hearing, smell, touch, and taste. However, each of us receives, organizes, and interprets this sensory information in an individual way. </a:t>
            </a:r>
          </a:p>
        </p:txBody>
      </p:sp>
    </p:spTree>
    <p:extLst>
      <p:ext uri="{BB962C8B-B14F-4D97-AF65-F5344CB8AC3E}">
        <p14:creationId xmlns:p14="http://schemas.microsoft.com/office/powerpoint/2010/main" val="30614304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24</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dirty="0"/>
              <a:t>People can form different perceptions of the same stimulus because of three perceptual processes: selective attention, selective distortion, and selective retention. People are exposed to a great amount of stimuli every day. For example, people are exposed to an estimated 3,000 to 5,000 ad messages every day. It is impossible for a person to pay attention to all these stimuli. </a:t>
            </a:r>
          </a:p>
          <a:p>
            <a:endParaRPr lang="en-US" dirty="0"/>
          </a:p>
          <a:p>
            <a:r>
              <a:rPr lang="en-US" dirty="0"/>
              <a:t>Because of selective attention, distortion, and retention, marketers must work hard to get their messages through.</a:t>
            </a:r>
          </a:p>
          <a:p>
            <a:endParaRPr lang="en-US" dirty="0"/>
          </a:p>
        </p:txBody>
      </p:sp>
    </p:spTree>
    <p:extLst>
      <p:ext uri="{BB962C8B-B14F-4D97-AF65-F5344CB8AC3E}">
        <p14:creationId xmlns:p14="http://schemas.microsoft.com/office/powerpoint/2010/main" val="30614304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25</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dirty="0"/>
              <a:t>Learning theorists say that most human behavior is learned. Learning occurs through the interplay of drives, stimuli, cues, responses, and reinforcement.</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The practical significance of learning theory for marketers is that they can build up demand for a product by associating it with strong drives, using motivating cues, and providing positive reinforcement.</a:t>
            </a:r>
          </a:p>
          <a:p>
            <a:endParaRPr lang="en-US" dirty="0"/>
          </a:p>
          <a:p>
            <a:r>
              <a:rPr lang="en-US" dirty="0"/>
              <a:t>A </a:t>
            </a:r>
            <a:r>
              <a:rPr lang="en-US" i="1" dirty="0"/>
              <a:t>drive</a:t>
            </a:r>
            <a:r>
              <a:rPr lang="en-US" dirty="0"/>
              <a:t> is a strong internal stimulus that calls for action. A drive becomes a motive when it is directed toward a particular </a:t>
            </a:r>
            <a:r>
              <a:rPr lang="en-US" i="1" dirty="0"/>
              <a:t>stimulus object −</a:t>
            </a:r>
            <a:r>
              <a:rPr lang="en-US" i="1" baseline="0" dirty="0"/>
              <a:t> </a:t>
            </a:r>
            <a:r>
              <a:rPr lang="en-US" dirty="0"/>
              <a:t>a person’s drive for self-actualization might motivate him or her to look into buying a camera. </a:t>
            </a:r>
          </a:p>
          <a:p>
            <a:endParaRPr lang="en-US" dirty="0"/>
          </a:p>
          <a:p>
            <a:r>
              <a:rPr lang="en-US" i="1" dirty="0"/>
              <a:t>Cues</a:t>
            </a:r>
            <a:r>
              <a:rPr lang="en-US" dirty="0"/>
              <a:t> are minor stimuli that determine when, where, and how the person responds. For example, the person might spot several camera brands in a shop window, hear of a special sale price, or discuss cameras with a friend.</a:t>
            </a:r>
            <a:r>
              <a:rPr lang="en-US" baseline="0" dirty="0"/>
              <a:t> </a:t>
            </a:r>
            <a:r>
              <a:rPr lang="en-US" dirty="0"/>
              <a:t>These are all cues that might influence a consumer’s </a:t>
            </a:r>
            <a:r>
              <a:rPr lang="en-US" i="1" dirty="0"/>
              <a:t>response</a:t>
            </a:r>
            <a:r>
              <a:rPr lang="en-US" dirty="0"/>
              <a:t> to his or her interest in buying the product.</a:t>
            </a:r>
          </a:p>
          <a:p>
            <a:endParaRPr lang="en-US" dirty="0"/>
          </a:p>
          <a:p>
            <a:r>
              <a:rPr lang="en-US" dirty="0"/>
              <a:t>Suppose the consumer buys a Nikon camera. If the experience is rewarding, the consumer will probably use the camera more and more, and his or her response will be </a:t>
            </a:r>
            <a:r>
              <a:rPr lang="en-US" i="1" dirty="0"/>
              <a:t>reinforced</a:t>
            </a:r>
            <a:r>
              <a:rPr lang="en-US" dirty="0"/>
              <a:t>. Then the next time he or she shops for a camera, or for binoculars or some similar product, the probability is greater that he or she will buy a Nikon product. </a:t>
            </a:r>
          </a:p>
        </p:txBody>
      </p:sp>
    </p:spTree>
    <p:extLst>
      <p:ext uri="{BB962C8B-B14F-4D97-AF65-F5344CB8AC3E}">
        <p14:creationId xmlns:p14="http://schemas.microsoft.com/office/powerpoint/2010/main" val="30614304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26</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0" dirty="0"/>
              <a:t>Discussion Question</a:t>
            </a:r>
          </a:p>
          <a:p>
            <a:pPr marL="0" marR="0" indent="0" algn="l" defTabSz="914400" rtl="0" eaLnBrk="1" fontAlgn="auto" latinLnBrk="0" hangingPunct="1">
              <a:lnSpc>
                <a:spcPct val="100000"/>
              </a:lnSpc>
              <a:spcBef>
                <a:spcPts val="0"/>
              </a:spcBef>
              <a:spcAft>
                <a:spcPts val="0"/>
              </a:spcAft>
              <a:buClrTx/>
              <a:buSzTx/>
              <a:buFontTx/>
              <a:buNone/>
              <a:tabLst/>
              <a:defRPr/>
            </a:pPr>
            <a:r>
              <a:rPr lang="en-US" i="1" dirty="0"/>
              <a:t>Ask the students how a belief they hold influenced one of their purchase decisions.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Through doing and learning, people acquire beliefs and attitudes. These, in turn, influence their buying behavior.</a:t>
            </a:r>
          </a:p>
          <a:p>
            <a:endParaRPr lang="en-US" dirty="0"/>
          </a:p>
          <a:p>
            <a:r>
              <a:rPr lang="en-US" dirty="0"/>
              <a:t>Marketers are interested in the beliefs that people formulate about specific products and services because these beliefs make up product and brand images that affect buying behavior. If some of the beliefs are wrong and prevent purchase, the marketer will want to launch a campaign to correct them.</a:t>
            </a:r>
          </a:p>
          <a:p>
            <a:endParaRPr lang="en-US" dirty="0"/>
          </a:p>
          <a:p>
            <a:endParaRPr lang="en-US" dirty="0"/>
          </a:p>
        </p:txBody>
      </p:sp>
    </p:spTree>
    <p:extLst>
      <p:ext uri="{BB962C8B-B14F-4D97-AF65-F5344CB8AC3E}">
        <p14:creationId xmlns:p14="http://schemas.microsoft.com/office/powerpoint/2010/main" val="30614304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ln>
            <a:miter lim="800000"/>
            <a:headEnd/>
            <a:tailEnd/>
          </a:ln>
        </p:spPr>
        <p:txBody>
          <a:bodyPr/>
          <a:lstStyle/>
          <a:p>
            <a:fld id="{EFB05278-0ACB-4DE5-84A4-C63BC4CA7DEB}" type="slidenum">
              <a:rPr lang="en-US" smtClean="0">
                <a:latin typeface="Calibri" pitchFamily="34" charset="0"/>
                <a:ea typeface="ヒラギノ角ゴ Pro W3"/>
                <a:cs typeface="ヒラギノ角ゴ Pro W3"/>
              </a:rPr>
              <a:pPr/>
              <a:t>27</a:t>
            </a:fld>
            <a:endParaRPr lang="en-US" dirty="0">
              <a:latin typeface="Calibri" pitchFamily="34" charset="0"/>
              <a:ea typeface="ヒラギノ角ゴ Pro W3"/>
              <a:cs typeface="ヒラギノ角ゴ Pro W3"/>
            </a:endParaRPr>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34982845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28</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dirty="0"/>
              <a:t>Some purchases are</a:t>
            </a:r>
            <a:r>
              <a:rPr lang="en-US" baseline="0" dirty="0"/>
              <a:t> </a:t>
            </a:r>
            <a:r>
              <a:rPr lang="en-US" dirty="0"/>
              <a:t>simple and routine, even</a:t>
            </a:r>
            <a:r>
              <a:rPr lang="en-US" baseline="0" dirty="0"/>
              <a:t> </a:t>
            </a:r>
            <a:r>
              <a:rPr lang="en-US" dirty="0"/>
              <a:t>habitual. Others are far more</a:t>
            </a:r>
            <a:r>
              <a:rPr lang="en-US" baseline="0" dirty="0"/>
              <a:t> </a:t>
            </a:r>
            <a:r>
              <a:rPr lang="en-US" dirty="0"/>
              <a:t>complex—involving extensive</a:t>
            </a:r>
            <a:r>
              <a:rPr lang="en-US" baseline="0" dirty="0"/>
              <a:t> </a:t>
            </a:r>
            <a:r>
              <a:rPr lang="en-US" dirty="0"/>
              <a:t>information gathering and</a:t>
            </a:r>
            <a:r>
              <a:rPr lang="en-US" baseline="0" dirty="0"/>
              <a:t> </a:t>
            </a:r>
            <a:r>
              <a:rPr lang="en-US" dirty="0"/>
              <a:t>evaluation—and are</a:t>
            </a:r>
            <a:r>
              <a:rPr lang="en-US" baseline="0" dirty="0"/>
              <a:t> </a:t>
            </a:r>
            <a:r>
              <a:rPr lang="en-US" dirty="0"/>
              <a:t>subject to</a:t>
            </a:r>
            <a:r>
              <a:rPr lang="en-US" baseline="0" dirty="0"/>
              <a:t> </a:t>
            </a:r>
            <a:r>
              <a:rPr lang="en-US" dirty="0"/>
              <a:t>sometimes subtle influences. For</a:t>
            </a:r>
            <a:r>
              <a:rPr lang="en-US" baseline="0" dirty="0"/>
              <a:t> </a:t>
            </a:r>
            <a:r>
              <a:rPr lang="en-US" dirty="0"/>
              <a:t>example, think of all that goes into a</a:t>
            </a:r>
            <a:r>
              <a:rPr lang="en-US" baseline="0" dirty="0"/>
              <a:t> </a:t>
            </a:r>
            <a:r>
              <a:rPr lang="en-US" dirty="0"/>
              <a:t>new car buying decision.</a:t>
            </a:r>
          </a:p>
        </p:txBody>
      </p:sp>
    </p:spTree>
    <p:extLst>
      <p:ext uri="{BB962C8B-B14F-4D97-AF65-F5344CB8AC3E}">
        <p14:creationId xmlns:p14="http://schemas.microsoft.com/office/powerpoint/2010/main" val="30614304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29</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ea typeface="ＭＳ Ｐゴシック" charset="-128"/>
              </a:rPr>
              <a:t>Buying behavior differs greatly for a tube of toothpaste, a smartphone, financial services, and a new car. More complex decisions usually involve more buying participants and more buyer deliberation.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ea typeface="ＭＳ Ｐゴシック" charset="-128"/>
            </a:endParaRPr>
          </a:p>
          <a:p>
            <a:r>
              <a:rPr lang="en-US" sz="1200" b="0" i="0" u="none" strike="noStrike" kern="1200" baseline="0" dirty="0">
                <a:solidFill>
                  <a:schemeClr val="tx1"/>
                </a:solidFill>
                <a:latin typeface="+mn-lt"/>
                <a:ea typeface="+mn-ea"/>
                <a:cs typeface="+mn-cs"/>
              </a:rPr>
              <a:t>For example, someone buying a new car might undertake a full information-gathering and brand evaluation process. At the other extreme, for low-involvement products, consumers may simply select a familiar brand out of habit.</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Discussion Question</a:t>
            </a:r>
          </a:p>
          <a:p>
            <a:r>
              <a:rPr lang="en-US" sz="1200" b="1" i="0" u="none" strike="noStrike" kern="1200" baseline="0" dirty="0">
                <a:solidFill>
                  <a:schemeClr val="tx1"/>
                </a:solidFill>
                <a:latin typeface="+mn-lt"/>
                <a:ea typeface="+mn-ea"/>
                <a:cs typeface="+mn-cs"/>
              </a:rPr>
              <a:t> </a:t>
            </a:r>
          </a:p>
          <a:p>
            <a:r>
              <a:rPr lang="en-US" sz="1200" b="1" i="0" u="none" strike="noStrike" kern="1200" baseline="0" dirty="0">
                <a:solidFill>
                  <a:schemeClr val="tx1"/>
                </a:solidFill>
                <a:latin typeface="+mn-lt"/>
                <a:ea typeface="+mn-ea"/>
                <a:cs typeface="+mn-cs"/>
              </a:rPr>
              <a:t>What brand of toothpaste do you buy and why?</a:t>
            </a:r>
          </a:p>
          <a:p>
            <a:endParaRPr lang="en-US" sz="1200" b="0" i="0" u="none" strike="noStrike" kern="1200" baseline="0" dirty="0">
              <a:solidFill>
                <a:schemeClr val="tx1"/>
              </a:solidFill>
              <a:latin typeface="+mn-lt"/>
              <a:ea typeface="+mn-ea"/>
              <a:cs typeface="+mn-cs"/>
            </a:endParaRPr>
          </a:p>
          <a:p>
            <a:endParaRPr lang="en-US" dirty="0">
              <a:ea typeface="ＭＳ Ｐゴシック" charset="-128"/>
            </a:endParaRPr>
          </a:p>
          <a:p>
            <a:r>
              <a:rPr lang="en-US" dirty="0">
                <a:ea typeface="ＭＳ Ｐゴシック" charset="-128"/>
              </a:rPr>
              <a:t>Figure</a:t>
            </a:r>
            <a:r>
              <a:rPr lang="en-US" b="1" dirty="0">
                <a:ea typeface="ＭＳ Ｐゴシック" charset="-128"/>
              </a:rPr>
              <a:t> </a:t>
            </a:r>
            <a:r>
              <a:rPr lang="en-US" dirty="0">
                <a:ea typeface="ＭＳ Ｐゴシック" charset="-128"/>
              </a:rPr>
              <a:t>5.5 shows the types of consumer buying behavior based on the degree of buyer involvement and the degree of differences among brands.</a:t>
            </a:r>
          </a:p>
          <a:p>
            <a:endParaRPr lang="en-US" b="1" dirty="0">
              <a:ea typeface="ＭＳ Ｐゴシック" charset="-128"/>
            </a:endParaRPr>
          </a:p>
          <a:p>
            <a:pPr>
              <a:defRPr/>
            </a:pPr>
            <a:r>
              <a:rPr lang="en-US" dirty="0">
                <a:ea typeface="ＭＳ Ｐゴシック" charset="-128"/>
              </a:rPr>
              <a:t>Consumers undertake </a:t>
            </a:r>
            <a:r>
              <a:rPr lang="en-US" b="1" dirty="0">
                <a:ea typeface="ＭＳ Ｐゴシック" charset="-128"/>
              </a:rPr>
              <a:t>complex buying behavior</a:t>
            </a:r>
            <a:r>
              <a:rPr lang="en-US" dirty="0">
                <a:ea typeface="ＭＳ Ｐゴシック" charset="-128"/>
              </a:rPr>
              <a:t> when they are highly involved in a purchase and perceive significant differences among brands. Consumers may be highly involved when the product is expensive, risky, purchased infrequently, and highly self-expressive.</a:t>
            </a:r>
          </a:p>
          <a:p>
            <a:pPr>
              <a:defRPr/>
            </a:pPr>
            <a:endParaRPr lang="en-US" b="1" dirty="0">
              <a:ea typeface="ＭＳ Ｐゴシック" charset="-128"/>
            </a:endParaRPr>
          </a:p>
          <a:p>
            <a:pPr>
              <a:defRPr/>
            </a:pPr>
            <a:r>
              <a:rPr lang="en-US" b="1" dirty="0">
                <a:ea typeface="ＭＳ Ｐゴシック" charset="-128"/>
              </a:rPr>
              <a:t>Dissonance-reducing buying behavior</a:t>
            </a:r>
            <a:r>
              <a:rPr lang="en-US" dirty="0">
                <a:ea typeface="ＭＳ Ｐゴシック" charset="-128"/>
              </a:rPr>
              <a:t> occurs when consumers are highly involved with an expensive, infrequent, or risky purchase but see little difference among brands.</a:t>
            </a:r>
          </a:p>
          <a:p>
            <a:pPr>
              <a:defRPr/>
            </a:pPr>
            <a:endParaRPr lang="en-US" b="1" dirty="0">
              <a:ea typeface="ＭＳ Ｐゴシック" charset="-128"/>
            </a:endParaRPr>
          </a:p>
          <a:p>
            <a:pPr>
              <a:defRPr/>
            </a:pPr>
            <a:r>
              <a:rPr lang="en-US" b="1" dirty="0">
                <a:ea typeface="ＭＳ Ｐゴシック" charset="-128"/>
              </a:rPr>
              <a:t>Habitual buying behavior</a:t>
            </a:r>
            <a:r>
              <a:rPr lang="en-US" dirty="0">
                <a:ea typeface="ＭＳ Ｐゴシック" charset="-128"/>
              </a:rPr>
              <a:t> occurs under conditions of low-consumer involvement and little significant brand difference. </a:t>
            </a:r>
          </a:p>
          <a:p>
            <a:pPr>
              <a:defRPr/>
            </a:pPr>
            <a:endParaRPr lang="en-US" dirty="0">
              <a:ea typeface="ＭＳ Ｐゴシック" charset="-128"/>
            </a:endParaRPr>
          </a:p>
          <a:p>
            <a:pPr>
              <a:defRPr/>
            </a:pPr>
            <a:r>
              <a:rPr lang="en-US" dirty="0">
                <a:ea typeface="ＭＳ Ｐゴシック" charset="-128"/>
              </a:rPr>
              <a:t>Consumers undertake </a:t>
            </a:r>
            <a:r>
              <a:rPr lang="en-US" b="1" dirty="0">
                <a:ea typeface="ＭＳ Ｐゴシック" charset="-128"/>
              </a:rPr>
              <a:t>variety-seeking buying behavior</a:t>
            </a:r>
            <a:r>
              <a:rPr lang="en-US" dirty="0">
                <a:ea typeface="ＭＳ Ｐゴシック" charset="-128"/>
              </a:rPr>
              <a:t> in situations characterized by low consumer involvement but significant perceived brand differences. In such cases, consumers often do a lot of brand switching.</a:t>
            </a:r>
          </a:p>
        </p:txBody>
      </p:sp>
    </p:spTree>
    <p:extLst>
      <p:ext uri="{BB962C8B-B14F-4D97-AF65-F5344CB8AC3E}">
        <p14:creationId xmlns:p14="http://schemas.microsoft.com/office/powerpoint/2010/main" val="3061430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ln>
            <a:miter lim="800000"/>
            <a:headEnd/>
            <a:tailEnd/>
          </a:ln>
        </p:spPr>
        <p:txBody>
          <a:bodyPr/>
          <a:lstStyle/>
          <a:p>
            <a:fld id="{EFB05278-0ACB-4DE5-84A4-C63BC4CA7DEB}" type="slidenum">
              <a:rPr lang="en-US" smtClean="0">
                <a:latin typeface="Calibri" pitchFamily="34" charset="0"/>
                <a:ea typeface="ヒラギノ角ゴ Pro W3"/>
                <a:cs typeface="ヒラギノ角ゴ Pro W3"/>
              </a:rPr>
              <a:pPr/>
              <a:t>3</a:t>
            </a:fld>
            <a:endParaRPr lang="en-US" dirty="0">
              <a:latin typeface="Calibri" pitchFamily="34" charset="0"/>
              <a:ea typeface="ヒラギノ角ゴ Pro W3"/>
              <a:cs typeface="ヒラギノ角ゴ Pro W3"/>
            </a:endParaRPr>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34982845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30</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sz="1200" b="0" i="0" u="none" strike="noStrike" kern="1200" baseline="0" dirty="0">
                <a:solidFill>
                  <a:schemeClr val="tx1"/>
                </a:solidFill>
                <a:latin typeface="+mn-lt"/>
                <a:ea typeface="+mn-ea"/>
                <a:cs typeface="+mn-cs"/>
              </a:rPr>
              <a:t>The buying process starts long before the actual purchase and continues long after. In fact, it might result in a decision not to buy. Therefore, marketers must focus on the entire buying process, not just the purchase decision.</a:t>
            </a:r>
          </a:p>
          <a:p>
            <a:endParaRPr lang="en-US" sz="1200" b="0" i="0" u="none" strike="noStrike" kern="1200" baseline="0" dirty="0">
              <a:solidFill>
                <a:schemeClr val="tx1"/>
              </a:solidFill>
              <a:latin typeface="+mn-lt"/>
              <a:ea typeface="+mn-ea"/>
              <a:cs typeface="+mn-cs"/>
            </a:endParaRPr>
          </a:p>
          <a:p>
            <a:r>
              <a:rPr lang="en-US" dirty="0"/>
              <a:t>Figure 5.5 suggests that consumers pass through all five stages with every purchase in a considered way. But buyers may pass quickly or slowly through the buying decision process. And in more routine purchases, consumers often skip or reverse some of the stages. Much depends on the nature of the buyer, the product, and the buying situation.</a:t>
            </a:r>
          </a:p>
        </p:txBody>
      </p:sp>
    </p:spTree>
    <p:extLst>
      <p:ext uri="{BB962C8B-B14F-4D97-AF65-F5344CB8AC3E}">
        <p14:creationId xmlns:p14="http://schemas.microsoft.com/office/powerpoint/2010/main" val="30614304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31</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b="1" dirty="0"/>
              <a:t>Need Recognition</a:t>
            </a:r>
          </a:p>
          <a:p>
            <a:endParaRPr lang="en-US" dirty="0"/>
          </a:p>
          <a:p>
            <a:r>
              <a:rPr lang="en-US" dirty="0"/>
              <a:t>Need recognition may occur</a:t>
            </a:r>
            <a:r>
              <a:rPr lang="en-US" baseline="0" dirty="0"/>
              <a:t> because of</a:t>
            </a:r>
            <a:r>
              <a:rPr lang="en-US" dirty="0"/>
              <a:t> an advertisement or a discussion with a friend and</a:t>
            </a:r>
            <a:r>
              <a:rPr lang="en-US" baseline="0" dirty="0"/>
              <a:t> </a:t>
            </a:r>
            <a:r>
              <a:rPr lang="en-US" dirty="0"/>
              <a:t>get you thinking about buying a new car. This is the stage where the marketer should research consumers to find out what kinds of needs or problems arise, what brought them about, and how they led the consumer to this particular product.</a:t>
            </a:r>
          </a:p>
          <a:p>
            <a:endParaRPr lang="en-US" dirty="0"/>
          </a:p>
        </p:txBody>
      </p:sp>
    </p:spTree>
    <p:extLst>
      <p:ext uri="{BB962C8B-B14F-4D97-AF65-F5344CB8AC3E}">
        <p14:creationId xmlns:p14="http://schemas.microsoft.com/office/powerpoint/2010/main" val="30614304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32</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pPr>
              <a:defRPr/>
            </a:pPr>
            <a:r>
              <a:rPr lang="en-US" dirty="0">
                <a:ea typeface="ＭＳ Ｐゴシック" charset="-128"/>
              </a:rPr>
              <a:t>An interested consumer may or may not search for more information. If the consumer’s drive is strong and a satisfying product is near at hand, he or she is likely to buy it then. If not, the consumer may store the need in memory or undertake an </a:t>
            </a:r>
            <a:r>
              <a:rPr lang="en-US" b="1" dirty="0">
                <a:ea typeface="ＭＳ Ｐゴシック" charset="-128"/>
              </a:rPr>
              <a:t>information search</a:t>
            </a:r>
            <a:r>
              <a:rPr lang="en-US" dirty="0">
                <a:ea typeface="ＭＳ Ｐゴシック" charset="-128"/>
              </a:rPr>
              <a:t> related to the need.</a:t>
            </a:r>
          </a:p>
          <a:p>
            <a:pPr>
              <a:defRPr/>
            </a:pPr>
            <a:endParaRPr lang="en-US" dirty="0">
              <a:ea typeface="ＭＳ Ｐゴシック" charset="-128"/>
            </a:endParaRPr>
          </a:p>
          <a:p>
            <a:pPr>
              <a:defRPr/>
            </a:pPr>
            <a:r>
              <a:rPr lang="en-US" dirty="0">
                <a:ea typeface="ＭＳ Ｐゴシック" charset="-128"/>
              </a:rPr>
              <a:t>For example, once you’ve decided you need a new car, at the least, you will probably pay more attention to car ads, cars owned by friends, and car conversations. Or you may actively search the Web, talk with friends, and gather information in other ways.</a:t>
            </a:r>
          </a:p>
          <a:p>
            <a:pPr>
              <a:defRPr/>
            </a:pPr>
            <a:endParaRPr lang="en-US" dirty="0">
              <a:ea typeface="ＭＳ Ｐゴシック" charset="-128"/>
            </a:endParaRPr>
          </a:p>
          <a:p>
            <a:pPr>
              <a:defRPr/>
            </a:pPr>
            <a:r>
              <a:rPr lang="en-US" dirty="0">
                <a:ea typeface="ＭＳ Ｐゴシック" charset="-128"/>
              </a:rPr>
              <a:t>Traditionally, consumers have received the most information about a product from commercial sources—those controlled by the marketer. The most effective sources, however, tend to be personal. Commercial sources normally </a:t>
            </a:r>
            <a:r>
              <a:rPr lang="en-US" i="1" dirty="0">
                <a:ea typeface="ＭＳ Ｐゴシック" charset="-128"/>
              </a:rPr>
              <a:t>inform</a:t>
            </a:r>
            <a:r>
              <a:rPr lang="en-US" dirty="0">
                <a:ea typeface="ＭＳ Ｐゴシック" charset="-128"/>
              </a:rPr>
              <a:t> the buyer, but personal sources </a:t>
            </a:r>
            <a:r>
              <a:rPr lang="en-US" i="1" dirty="0">
                <a:ea typeface="ＭＳ Ｐゴシック" charset="-128"/>
              </a:rPr>
              <a:t>legitimize</a:t>
            </a:r>
            <a:r>
              <a:rPr lang="en-US" dirty="0">
                <a:ea typeface="ＭＳ Ｐゴシック" charset="-128"/>
              </a:rPr>
              <a:t> or </a:t>
            </a:r>
            <a:r>
              <a:rPr lang="en-US" i="1" dirty="0">
                <a:ea typeface="ＭＳ Ｐゴシック" charset="-128"/>
              </a:rPr>
              <a:t>evaluate</a:t>
            </a:r>
            <a:r>
              <a:rPr lang="en-US" dirty="0">
                <a:ea typeface="ＭＳ Ｐゴシック" charset="-128"/>
              </a:rPr>
              <a:t> products for the buyer. </a:t>
            </a:r>
          </a:p>
          <a:p>
            <a:pPr>
              <a:defRPr/>
            </a:pPr>
            <a:endParaRPr lang="en-US" dirty="0">
              <a:ea typeface="ＭＳ Ｐゴシック" charset="-128"/>
            </a:endParaRPr>
          </a:p>
        </p:txBody>
      </p:sp>
    </p:spTree>
    <p:extLst>
      <p:ext uri="{BB962C8B-B14F-4D97-AF65-F5344CB8AC3E}">
        <p14:creationId xmlns:p14="http://schemas.microsoft.com/office/powerpoint/2010/main" val="30614304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33</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dirty="0"/>
              <a:t>Once consumers arrive at a set of final brand choices, marketers need to know how consumers process information to choose among alternative brands. </a:t>
            </a:r>
          </a:p>
          <a:p>
            <a:endParaRPr lang="en-US" dirty="0"/>
          </a:p>
          <a:p>
            <a:r>
              <a:rPr lang="en-US" dirty="0"/>
              <a:t>How consumers go about evaluating purchase alternatives depends on the individual consumer and the specific buying situation. The</a:t>
            </a:r>
            <a:r>
              <a:rPr lang="en-US" baseline="0" dirty="0"/>
              <a:t> evaluation may involve</a:t>
            </a:r>
            <a:r>
              <a:rPr lang="en-US" dirty="0"/>
              <a:t> careful calculations and logical thinking or little or no evaluating, buying on impulse, and relying on intuition. </a:t>
            </a:r>
          </a:p>
        </p:txBody>
      </p:sp>
    </p:spTree>
    <p:extLst>
      <p:ext uri="{BB962C8B-B14F-4D97-AF65-F5344CB8AC3E}">
        <p14:creationId xmlns:p14="http://schemas.microsoft.com/office/powerpoint/2010/main" val="30614304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34</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sz="1200" b="0" i="0" u="none" strike="noStrike" kern="1200" baseline="0" dirty="0">
                <a:solidFill>
                  <a:schemeClr val="tx1"/>
                </a:solidFill>
                <a:latin typeface="+mn-lt"/>
                <a:ea typeface="+mn-ea"/>
                <a:cs typeface="+mn-cs"/>
              </a:rPr>
              <a:t>Once the evaluation is complete, the consumer’s purchase decision will generally be to buy the most preferred brand.</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Preferences and even purchase intentions do not always result in an actual purchase.</a:t>
            </a:r>
            <a:endParaRPr lang="en-US" dirty="0"/>
          </a:p>
        </p:txBody>
      </p:sp>
    </p:spTree>
    <p:extLst>
      <p:ext uri="{BB962C8B-B14F-4D97-AF65-F5344CB8AC3E}">
        <p14:creationId xmlns:p14="http://schemas.microsoft.com/office/powerpoint/2010/main" val="30614304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35</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dirty="0"/>
              <a:t>The marketer’s job does not end when the product is bought. After purchasing the product, the consumer will either be satisfied or dissatisfied and will engage in </a:t>
            </a:r>
            <a:r>
              <a:rPr lang="en-US" b="1" dirty="0" err="1"/>
              <a:t>postpurchase</a:t>
            </a:r>
            <a:r>
              <a:rPr lang="en-US" b="1" dirty="0"/>
              <a:t> behavior</a:t>
            </a:r>
            <a:r>
              <a:rPr lang="en-US" dirty="0"/>
              <a:t> of interest to the marketer. </a:t>
            </a:r>
          </a:p>
          <a:p>
            <a:endParaRPr lang="en-US" dirty="0"/>
          </a:p>
          <a:p>
            <a:r>
              <a:rPr lang="en-US" dirty="0"/>
              <a:t>What determines whether the buyer is satisfied or dissatisfied with a purchase? The answer lies in the relationship between the </a:t>
            </a:r>
            <a:r>
              <a:rPr lang="en-US" i="1" dirty="0"/>
              <a:t>consumer’s expectations</a:t>
            </a:r>
            <a:r>
              <a:rPr lang="en-US" dirty="0"/>
              <a:t> and the product’s </a:t>
            </a:r>
            <a:r>
              <a:rPr lang="en-US" i="1" dirty="0"/>
              <a:t>perceived performance.</a:t>
            </a:r>
          </a:p>
          <a:p>
            <a:endParaRPr lang="en-US" i="1" dirty="0"/>
          </a:p>
        </p:txBody>
      </p:sp>
    </p:spTree>
    <p:extLst>
      <p:ext uri="{BB962C8B-B14F-4D97-AF65-F5344CB8AC3E}">
        <p14:creationId xmlns:p14="http://schemas.microsoft.com/office/powerpoint/2010/main" val="30614304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36</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sz="1200" b="1" i="0" u="none" strike="noStrike" kern="1200" baseline="0" dirty="0" err="1">
                <a:solidFill>
                  <a:schemeClr val="tx1"/>
                </a:solidFill>
                <a:latin typeface="+mn-lt"/>
                <a:ea typeface="+mn-ea"/>
                <a:cs typeface="+mn-cs"/>
              </a:rPr>
              <a:t>Postpurchase</a:t>
            </a:r>
            <a:r>
              <a:rPr lang="en-US" sz="1200" b="1" i="0" u="none" strike="noStrike" kern="1200" baseline="0" dirty="0">
                <a:solidFill>
                  <a:schemeClr val="tx1"/>
                </a:solidFill>
                <a:latin typeface="+mn-lt"/>
                <a:ea typeface="+mn-ea"/>
                <a:cs typeface="+mn-cs"/>
              </a:rPr>
              <a:t> cognitive dissonance</a:t>
            </a:r>
            <a:r>
              <a:rPr lang="en-US" sz="1200" b="0" i="0" u="none" strike="noStrike" kern="1200" baseline="0" dirty="0">
                <a:solidFill>
                  <a:schemeClr val="tx1"/>
                </a:solidFill>
                <a:latin typeface="+mn-lt"/>
                <a:ea typeface="+mn-ea"/>
                <a:cs typeface="+mn-cs"/>
              </a:rPr>
              <a:t>: No matter what choice they make, consumers feel at least some </a:t>
            </a:r>
            <a:r>
              <a:rPr lang="en-US" sz="1200" b="0" i="0" u="none" strike="noStrike" kern="1200" baseline="0" dirty="0" err="1">
                <a:solidFill>
                  <a:schemeClr val="tx1"/>
                </a:solidFill>
                <a:latin typeface="+mn-lt"/>
                <a:ea typeface="+mn-ea"/>
                <a:cs typeface="+mn-cs"/>
              </a:rPr>
              <a:t>postpurchase</a:t>
            </a:r>
            <a:r>
              <a:rPr lang="en-US" sz="1200" b="0" i="0" u="none" strike="noStrike" kern="1200" baseline="0" dirty="0">
                <a:solidFill>
                  <a:schemeClr val="tx1"/>
                </a:solidFill>
                <a:latin typeface="+mn-lt"/>
                <a:ea typeface="+mn-ea"/>
                <a:cs typeface="+mn-cs"/>
              </a:rPr>
              <a:t> dissonance for every decision.</a:t>
            </a:r>
          </a:p>
          <a:p>
            <a:endParaRPr lang="en-US" sz="1200" b="0" i="0" u="none" strike="noStrike" kern="1200" baseline="0" dirty="0">
              <a:solidFill>
                <a:schemeClr val="tx1"/>
              </a:solidFill>
              <a:latin typeface="+mn-lt"/>
              <a:ea typeface="+mn-ea"/>
              <a:cs typeface="+mn-cs"/>
            </a:endParaRPr>
          </a:p>
          <a:p>
            <a:r>
              <a:rPr lang="en-US" dirty="0"/>
              <a:t>Almost all major purchases, however, result in </a:t>
            </a:r>
            <a:r>
              <a:rPr lang="en-US" sz="1200" b="1" i="0" u="none" strike="noStrike" kern="1200" baseline="0" dirty="0">
                <a:solidFill>
                  <a:schemeClr val="tx1"/>
                </a:solidFill>
                <a:latin typeface="+mn-lt"/>
                <a:ea typeface="+mn-ea"/>
                <a:cs typeface="+mn-cs"/>
              </a:rPr>
              <a:t>cognitive dissonance</a:t>
            </a:r>
            <a:r>
              <a:rPr lang="en-US" dirty="0"/>
              <a:t>, or discomfort caused by </a:t>
            </a:r>
            <a:r>
              <a:rPr lang="en-US" dirty="0" err="1"/>
              <a:t>postpurchase</a:t>
            </a:r>
            <a:r>
              <a:rPr lang="en-US" dirty="0"/>
              <a:t> conflict. After the purchase, consumers are satisfied with the benefits of the chosen brand and are glad to avoid the drawbacks of the brands not bought. So consumers feel uneasy about acquiring the drawbacks of the chosen brand and about losing the benefits of the brands not purchased. </a:t>
            </a:r>
          </a:p>
          <a:p>
            <a:endParaRPr lang="en-US" dirty="0"/>
          </a:p>
          <a:p>
            <a:r>
              <a:rPr lang="en-US" dirty="0"/>
              <a:t>Thus, consumers feel at least some </a:t>
            </a:r>
            <a:r>
              <a:rPr lang="en-US" dirty="0" err="1"/>
              <a:t>postpurchase</a:t>
            </a:r>
            <a:r>
              <a:rPr lang="en-US" dirty="0"/>
              <a:t> dissonance for every purchase and</a:t>
            </a:r>
            <a:r>
              <a:rPr lang="en-US" baseline="0" dirty="0"/>
              <a:t> m</a:t>
            </a:r>
            <a:r>
              <a:rPr lang="en-US" dirty="0"/>
              <a:t>arketers</a:t>
            </a:r>
            <a:r>
              <a:rPr lang="en-US" baseline="0" dirty="0"/>
              <a:t> should work to alleviate the discomfort by reinforcing the benefits of the chosen brand. </a:t>
            </a:r>
            <a:endParaRPr lang="en-US" dirty="0"/>
          </a:p>
        </p:txBody>
      </p:sp>
    </p:spTree>
    <p:extLst>
      <p:ext uri="{BB962C8B-B14F-4D97-AF65-F5344CB8AC3E}">
        <p14:creationId xmlns:p14="http://schemas.microsoft.com/office/powerpoint/2010/main" val="30614304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ln>
            <a:miter lim="800000"/>
            <a:headEnd/>
            <a:tailEnd/>
          </a:ln>
        </p:spPr>
        <p:txBody>
          <a:bodyPr/>
          <a:lstStyle/>
          <a:p>
            <a:fld id="{EFB05278-0ACB-4DE5-84A4-C63BC4CA7DEB}" type="slidenum">
              <a:rPr lang="en-US" smtClean="0">
                <a:latin typeface="Calibri" pitchFamily="34" charset="0"/>
                <a:ea typeface="ヒラギノ角ゴ Pro W3"/>
                <a:cs typeface="ヒラギノ角ゴ Pro W3"/>
              </a:rPr>
              <a:pPr/>
              <a:t>37</a:t>
            </a:fld>
            <a:endParaRPr lang="en-US" dirty="0">
              <a:latin typeface="Calibri" pitchFamily="34" charset="0"/>
              <a:ea typeface="ヒラギノ角ゴ Pro W3"/>
              <a:cs typeface="ヒラギノ角ゴ Pro W3"/>
            </a:endParaRPr>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34982845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38</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dirty="0"/>
              <a:t>A </a:t>
            </a:r>
            <a:r>
              <a:rPr lang="en-US" b="1" dirty="0"/>
              <a:t>new product</a:t>
            </a:r>
            <a:r>
              <a:rPr lang="en-US" dirty="0"/>
              <a:t> is a good, service, or idea that is perceived by some potential customers as new. It may have been around for a while, but our interest is in how consumers learn about products for the first time and make decisions on whether to adopt them. </a:t>
            </a:r>
          </a:p>
          <a:p>
            <a:endParaRPr lang="en-US" dirty="0"/>
          </a:p>
          <a:p>
            <a:r>
              <a:rPr lang="en-US" dirty="0"/>
              <a:t>Consumers go through five stages in the process of adopting a new product:</a:t>
            </a:r>
          </a:p>
          <a:p>
            <a:endParaRPr lang="en-US" dirty="0"/>
          </a:p>
          <a:p>
            <a:pPr marL="171450" indent="-171450">
              <a:buFont typeface="Arial" panose="020B0604020202020204" pitchFamily="34" charset="0"/>
              <a:buChar char="•"/>
            </a:pPr>
            <a:r>
              <a:rPr lang="en-US" i="1" dirty="0"/>
              <a:t>Awareness: </a:t>
            </a:r>
            <a:r>
              <a:rPr lang="en-US" dirty="0"/>
              <a:t>The consumer becomes aware of the new product but lacks information about it.</a:t>
            </a:r>
            <a:endParaRPr lang="en-US" i="1" dirty="0"/>
          </a:p>
          <a:p>
            <a:pPr marL="171450" indent="-171450">
              <a:buFont typeface="Arial" panose="020B0604020202020204" pitchFamily="34" charset="0"/>
              <a:buChar char="•"/>
            </a:pPr>
            <a:r>
              <a:rPr lang="en-US" i="1" dirty="0"/>
              <a:t>Interest: </a:t>
            </a:r>
            <a:r>
              <a:rPr lang="en-US" dirty="0"/>
              <a:t>The consumer seeks information about the new product.</a:t>
            </a:r>
          </a:p>
          <a:p>
            <a:pPr marL="171450" indent="-171450">
              <a:buFont typeface="Arial" panose="020B0604020202020204" pitchFamily="34" charset="0"/>
              <a:buChar char="•"/>
            </a:pPr>
            <a:r>
              <a:rPr lang="en-US" i="1" dirty="0"/>
              <a:t>Evaluation: </a:t>
            </a:r>
            <a:r>
              <a:rPr lang="en-US" dirty="0"/>
              <a:t>The consumer considers whether trying the new product makes sense.</a:t>
            </a:r>
          </a:p>
          <a:p>
            <a:pPr marL="171450" indent="-171450">
              <a:buFont typeface="Arial" panose="020B0604020202020204" pitchFamily="34" charset="0"/>
              <a:buChar char="•"/>
            </a:pPr>
            <a:r>
              <a:rPr lang="en-US" i="1" dirty="0"/>
              <a:t>Trial: </a:t>
            </a:r>
            <a:r>
              <a:rPr lang="en-US" dirty="0"/>
              <a:t>The consumer tries the new product on a small scale to improve his or her estimate of its value.</a:t>
            </a:r>
          </a:p>
          <a:p>
            <a:pPr marL="171450" indent="-171450">
              <a:buFont typeface="Arial" panose="020B0604020202020204" pitchFamily="34" charset="0"/>
              <a:buChar char="•"/>
            </a:pPr>
            <a:r>
              <a:rPr lang="en-US" i="1" dirty="0"/>
              <a:t>Adoption: </a:t>
            </a:r>
            <a:r>
              <a:rPr lang="en-US" dirty="0"/>
              <a:t>The consumer decides to make full and regular use of the new product.</a:t>
            </a:r>
          </a:p>
          <a:p>
            <a:endParaRPr lang="en-US" dirty="0"/>
          </a:p>
          <a:p>
            <a:r>
              <a:rPr lang="en-US" dirty="0"/>
              <a:t>This model suggests that new-product marketers should think about how to help consumers move through these stages. For example,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For example, if consumers are not buying a new product because they do not perceive a need for it, marketing might launch advertising messages that trigger the need and show how the product solves customers’ problems.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If customers know about the product but are not buying because they hold unfavorable attitudes toward it, marketers must find ways to change either the product or consumer perceptions.</a:t>
            </a:r>
            <a:endParaRPr lang="en-US" dirty="0"/>
          </a:p>
          <a:p>
            <a:endParaRPr lang="en-US" dirty="0">
              <a:ea typeface="ＭＳ Ｐゴシック" charset="-128"/>
            </a:endParaRPr>
          </a:p>
        </p:txBody>
      </p:sp>
    </p:spTree>
    <p:extLst>
      <p:ext uri="{BB962C8B-B14F-4D97-AF65-F5344CB8AC3E}">
        <p14:creationId xmlns:p14="http://schemas.microsoft.com/office/powerpoint/2010/main" val="30614304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39</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People differ greatly in their readiness to try new products. In each product area, there are “consumption pioneers” and early adopters. Other individuals adopt new products much later. People can be classified into the adopter categories shown in Figure 5.7</a:t>
            </a:r>
            <a:r>
              <a:rPr lang="en-US" baseline="0" dirty="0"/>
              <a:t> on the next slide.</a:t>
            </a:r>
            <a:endParaRPr lang="en-US" dirty="0"/>
          </a:p>
          <a:p>
            <a:endParaRPr lang="en-US" dirty="0"/>
          </a:p>
        </p:txBody>
      </p:sp>
    </p:spTree>
    <p:extLst>
      <p:ext uri="{BB962C8B-B14F-4D97-AF65-F5344CB8AC3E}">
        <p14:creationId xmlns:p14="http://schemas.microsoft.com/office/powerpoint/2010/main" val="3061430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4</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b="1" dirty="0"/>
              <a:t>Discussion Question</a:t>
            </a:r>
          </a:p>
          <a:p>
            <a:r>
              <a:rPr lang="en-US" i="1" dirty="0"/>
              <a:t>What have you recently purchased that cost over $100? Write down all the reasons you purchased this particular item.</a:t>
            </a:r>
          </a:p>
          <a:p>
            <a:endParaRPr lang="en-US" i="1" dirty="0"/>
          </a:p>
          <a:p>
            <a:r>
              <a:rPr lang="en-US" dirty="0"/>
              <a:t>Because students are all consumers—it is interesting to start the class with a discussion of products they have recently purchased. When you ask them why they purchased a particular item or product, you can bring them through many topics in this chapter including the characteristics that affect consumer behavior (cultural, social, personal, and psychological). You can also try to determine the process they went through including how and where they searched for information and how they evaluated their alternatives. Finally, ask them how they feel about their purchase (</a:t>
            </a:r>
            <a:r>
              <a:rPr lang="en-US" dirty="0" err="1"/>
              <a:t>postpurchase</a:t>
            </a:r>
            <a:r>
              <a:rPr lang="en-US" dirty="0"/>
              <a:t> behavior). This discussion will lead nicely to the next slide about the model of buyer behavior.</a:t>
            </a:r>
          </a:p>
          <a:p>
            <a:endParaRPr lang="en-US" dirty="0"/>
          </a:p>
          <a:p>
            <a:r>
              <a:rPr lang="en-US" dirty="0"/>
              <a:t>Consumers make many buying decisions every day, and the buying decision is the focal point of the marketer’s effort. Most large companies research consumer buying decisions in great detail to answer questions about what consumers buy, where they buy, how and how much they buy, when they buy, and why they buy. Marketers can study actual consumer purchases to find out what they buy, where, and how much. But learning about the </a:t>
            </a:r>
            <a:r>
              <a:rPr lang="en-US" i="1" dirty="0"/>
              <a:t>whys</a:t>
            </a:r>
            <a:r>
              <a:rPr lang="en-US" dirty="0"/>
              <a:t> of consumer buying behavior is not so easy—the answers are often locked deep within the consumer’s mind. Often, consumers themselves don’t know exactly what influences their purchases. </a:t>
            </a:r>
          </a:p>
          <a:p>
            <a:endParaRPr lang="en-US" dirty="0"/>
          </a:p>
        </p:txBody>
      </p:sp>
    </p:spTree>
    <p:extLst>
      <p:ext uri="{BB962C8B-B14F-4D97-AF65-F5344CB8AC3E}">
        <p14:creationId xmlns:p14="http://schemas.microsoft.com/office/powerpoint/2010/main" val="30614304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40</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dirty="0"/>
              <a:t>The five adopter groups shown</a:t>
            </a:r>
            <a:r>
              <a:rPr lang="en-US" baseline="0" dirty="0"/>
              <a:t> in the slide </a:t>
            </a:r>
            <a:r>
              <a:rPr lang="en-US" dirty="0"/>
              <a:t>have differing values. </a:t>
            </a:r>
          </a:p>
          <a:p>
            <a:endParaRPr lang="en-US" dirty="0"/>
          </a:p>
          <a:p>
            <a:pPr marL="171450" indent="-171450">
              <a:buFont typeface="Arial" panose="020B0604020202020204" pitchFamily="34" charset="0"/>
              <a:buChar char="•"/>
            </a:pPr>
            <a:r>
              <a:rPr lang="en-US" i="1" dirty="0"/>
              <a:t>Innovators</a:t>
            </a:r>
            <a:r>
              <a:rPr lang="en-US" dirty="0"/>
              <a:t> are venturesome—they try new ideas at some risk.</a:t>
            </a:r>
          </a:p>
          <a:p>
            <a:pPr marL="171450" indent="-171450">
              <a:buFont typeface="Arial" panose="020B0604020202020204" pitchFamily="34" charset="0"/>
              <a:buChar char="•"/>
            </a:pPr>
            <a:r>
              <a:rPr lang="en-US" i="1" dirty="0"/>
              <a:t>Early adopters</a:t>
            </a:r>
            <a:r>
              <a:rPr lang="en-US" dirty="0"/>
              <a:t> are guided by respect—they are opinion leaders in their communities and adopt new ideas early but carefully. </a:t>
            </a:r>
          </a:p>
          <a:p>
            <a:pPr marL="171450" indent="-171450">
              <a:buFont typeface="Arial" panose="020B0604020202020204" pitchFamily="34" charset="0"/>
              <a:buChar char="•"/>
            </a:pPr>
            <a:r>
              <a:rPr lang="en-US" dirty="0"/>
              <a:t>The </a:t>
            </a:r>
            <a:r>
              <a:rPr lang="en-US" i="1" dirty="0"/>
              <a:t>early mainstream</a:t>
            </a:r>
            <a:r>
              <a:rPr lang="en-US" dirty="0"/>
              <a:t> is deliberate—although they rarely are leaders, they adopt new ideas before the average person. </a:t>
            </a:r>
          </a:p>
          <a:p>
            <a:pPr marL="171450" indent="-171450">
              <a:buFont typeface="Arial" panose="020B0604020202020204" pitchFamily="34" charset="0"/>
              <a:buChar char="•"/>
            </a:pPr>
            <a:r>
              <a:rPr lang="en-US" dirty="0"/>
              <a:t>The </a:t>
            </a:r>
            <a:r>
              <a:rPr lang="en-US" i="1" dirty="0"/>
              <a:t>late mainstream</a:t>
            </a:r>
            <a:r>
              <a:rPr lang="en-US" dirty="0"/>
              <a:t> is skeptical—they adopt an innovation only after a majority of people have tried it. </a:t>
            </a:r>
          </a:p>
          <a:p>
            <a:pPr marL="171450" indent="-171450">
              <a:buFont typeface="Arial" panose="020B0604020202020204" pitchFamily="34" charset="0"/>
              <a:buChar char="•"/>
            </a:pPr>
            <a:r>
              <a:rPr lang="en-US" i="1" dirty="0"/>
              <a:t>Lagging</a:t>
            </a:r>
            <a:r>
              <a:rPr lang="en-US" i="1" baseline="0" dirty="0"/>
              <a:t> adopters</a:t>
            </a:r>
            <a:r>
              <a:rPr lang="en-US" dirty="0"/>
              <a:t> are tradition bound—they are suspicious of changes and adopt the innovation only when it has become something of a tradition itself.</a:t>
            </a:r>
          </a:p>
          <a:p>
            <a:endParaRPr lang="en-US" dirty="0"/>
          </a:p>
          <a:p>
            <a:r>
              <a:rPr lang="en-US" dirty="0"/>
              <a:t>This adopter classification suggests that an innovating firm should research the characteristics of innovators and early adopters in their product categories and direct initial marketing efforts toward them.</a:t>
            </a:r>
          </a:p>
          <a:p>
            <a:pPr>
              <a:defRPr/>
            </a:pPr>
            <a:endParaRPr lang="en-US" dirty="0">
              <a:ea typeface="ＭＳ Ｐゴシック" charset="-128"/>
            </a:endParaRPr>
          </a:p>
        </p:txBody>
      </p:sp>
    </p:spTree>
    <p:extLst>
      <p:ext uri="{BB962C8B-B14F-4D97-AF65-F5344CB8AC3E}">
        <p14:creationId xmlns:p14="http://schemas.microsoft.com/office/powerpoint/2010/main" val="30614304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41</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pPr>
              <a:defRPr/>
            </a:pPr>
            <a:r>
              <a:rPr lang="en-US" sz="800" dirty="0">
                <a:ea typeface="ＭＳ Ｐゴシック" charset="-128"/>
              </a:rPr>
              <a:t>Five characteristics are especially important in influencing an innovation’s rate of adoption. </a:t>
            </a:r>
          </a:p>
          <a:p>
            <a:pPr>
              <a:defRPr/>
            </a:pPr>
            <a:endParaRPr lang="en-US" sz="800" dirty="0">
              <a:ea typeface="ＭＳ Ｐゴシック" charset="-128"/>
            </a:endParaRPr>
          </a:p>
          <a:p>
            <a:pPr marL="171450" indent="-171450">
              <a:buFont typeface="Arial" panose="020B0604020202020204" pitchFamily="34" charset="0"/>
              <a:buChar char="•"/>
              <a:defRPr/>
            </a:pPr>
            <a:r>
              <a:rPr lang="en-US" sz="800" i="1" dirty="0">
                <a:ea typeface="ＭＳ Ｐゴシック" charset="-128"/>
              </a:rPr>
              <a:t>Relative advantage</a:t>
            </a:r>
            <a:r>
              <a:rPr lang="en-US" sz="800" i="1" baseline="0" dirty="0">
                <a:ea typeface="ＭＳ Ｐゴシック" charset="-128"/>
              </a:rPr>
              <a:t> </a:t>
            </a:r>
            <a:r>
              <a:rPr lang="en-US" sz="800" i="0" baseline="0" dirty="0">
                <a:ea typeface="ＭＳ Ｐゴシック" charset="-128"/>
              </a:rPr>
              <a:t>is t</a:t>
            </a:r>
            <a:r>
              <a:rPr lang="en-US" sz="800" i="0" dirty="0">
                <a:ea typeface="ＭＳ Ｐゴシック" charset="-128"/>
              </a:rPr>
              <a:t>he </a:t>
            </a:r>
            <a:r>
              <a:rPr lang="en-US" sz="800" dirty="0">
                <a:ea typeface="ＭＳ Ｐゴシック" charset="-128"/>
              </a:rPr>
              <a:t>degree to which the innovation appears superior to existing products. </a:t>
            </a:r>
          </a:p>
          <a:p>
            <a:pPr marL="171450" indent="-171450">
              <a:buFont typeface="Arial" panose="020B0604020202020204" pitchFamily="34" charset="0"/>
              <a:buChar char="•"/>
              <a:defRPr/>
            </a:pPr>
            <a:r>
              <a:rPr lang="en-US" sz="800" i="1" dirty="0">
                <a:ea typeface="ＭＳ Ｐゴシック" charset="-128"/>
              </a:rPr>
              <a:t>Compatibility</a:t>
            </a:r>
            <a:r>
              <a:rPr lang="en-US" sz="800" i="1" baseline="0" dirty="0">
                <a:ea typeface="ＭＳ Ｐゴシック" charset="-128"/>
              </a:rPr>
              <a:t> </a:t>
            </a:r>
            <a:r>
              <a:rPr lang="en-US" sz="800" i="0" baseline="0" dirty="0">
                <a:ea typeface="ＭＳ Ｐゴシック" charset="-128"/>
              </a:rPr>
              <a:t>is t</a:t>
            </a:r>
            <a:r>
              <a:rPr lang="en-US" sz="800" i="0" dirty="0">
                <a:ea typeface="ＭＳ Ｐゴシック" charset="-128"/>
              </a:rPr>
              <a:t>he </a:t>
            </a:r>
            <a:r>
              <a:rPr lang="en-US" sz="800" dirty="0">
                <a:ea typeface="ＭＳ Ｐゴシック" charset="-128"/>
              </a:rPr>
              <a:t>degree to which the innovation fits the values and experiences of potential consumers. </a:t>
            </a:r>
          </a:p>
          <a:p>
            <a:pPr marL="171450" indent="-171450">
              <a:buFont typeface="Arial" panose="020B0604020202020204" pitchFamily="34" charset="0"/>
              <a:buChar char="•"/>
              <a:defRPr/>
            </a:pPr>
            <a:r>
              <a:rPr lang="en-US" sz="800" i="1" dirty="0">
                <a:ea typeface="ＭＳ Ｐゴシック" charset="-128"/>
              </a:rPr>
              <a:t>Complexity</a:t>
            </a:r>
            <a:r>
              <a:rPr lang="en-US" sz="800" i="1" baseline="0" dirty="0">
                <a:ea typeface="ＭＳ Ｐゴシック" charset="-128"/>
              </a:rPr>
              <a:t> </a:t>
            </a:r>
            <a:r>
              <a:rPr lang="en-US" sz="800" i="0" baseline="0" dirty="0">
                <a:ea typeface="ＭＳ Ｐゴシック" charset="-128"/>
              </a:rPr>
              <a:t>is t</a:t>
            </a:r>
            <a:r>
              <a:rPr lang="en-US" sz="800" i="0" dirty="0">
                <a:ea typeface="ＭＳ Ｐゴシック" charset="-128"/>
              </a:rPr>
              <a:t>he </a:t>
            </a:r>
            <a:r>
              <a:rPr lang="en-US" sz="800" dirty="0">
                <a:ea typeface="ＭＳ Ｐゴシック" charset="-128"/>
              </a:rPr>
              <a:t>degree to which the innovation is difficult to understand or use. </a:t>
            </a:r>
          </a:p>
          <a:p>
            <a:pPr marL="171450" indent="-171450">
              <a:buFont typeface="Arial" panose="020B0604020202020204" pitchFamily="34" charset="0"/>
              <a:buChar char="•"/>
              <a:defRPr/>
            </a:pPr>
            <a:r>
              <a:rPr lang="en-US" sz="800" i="1" dirty="0">
                <a:ea typeface="ＭＳ Ｐゴシック" charset="-128"/>
              </a:rPr>
              <a:t>Divisibility</a:t>
            </a:r>
            <a:r>
              <a:rPr lang="en-US" sz="800" i="1" baseline="0" dirty="0">
                <a:ea typeface="ＭＳ Ｐゴシック" charset="-128"/>
              </a:rPr>
              <a:t> </a:t>
            </a:r>
            <a:r>
              <a:rPr lang="en-US" sz="800" i="0" baseline="0" dirty="0">
                <a:ea typeface="ＭＳ Ｐゴシック" charset="-128"/>
              </a:rPr>
              <a:t>is t</a:t>
            </a:r>
            <a:r>
              <a:rPr lang="en-US" sz="800" i="0" dirty="0">
                <a:ea typeface="ＭＳ Ｐゴシック" charset="-128"/>
              </a:rPr>
              <a:t>he </a:t>
            </a:r>
            <a:r>
              <a:rPr lang="en-US" sz="800" dirty="0">
                <a:ea typeface="ＭＳ Ｐゴシック" charset="-128"/>
              </a:rPr>
              <a:t>degree to which the innovation may be tried on a limited basis.</a:t>
            </a:r>
          </a:p>
          <a:p>
            <a:pPr marL="171450" indent="-171450">
              <a:buFont typeface="Arial" panose="020B0604020202020204" pitchFamily="34" charset="0"/>
              <a:buChar char="•"/>
              <a:defRPr/>
            </a:pPr>
            <a:r>
              <a:rPr lang="en-US" sz="800" i="1" dirty="0">
                <a:ea typeface="ＭＳ Ｐゴシック" charset="-128"/>
              </a:rPr>
              <a:t>Communicability</a:t>
            </a:r>
            <a:r>
              <a:rPr lang="en-US" sz="800" i="1" baseline="0" dirty="0">
                <a:ea typeface="ＭＳ Ｐゴシック" charset="-128"/>
              </a:rPr>
              <a:t> </a:t>
            </a:r>
            <a:r>
              <a:rPr lang="en-US" sz="800" i="0" baseline="0" dirty="0">
                <a:ea typeface="ＭＳ Ｐゴシック" charset="-128"/>
              </a:rPr>
              <a:t>is t</a:t>
            </a:r>
            <a:r>
              <a:rPr lang="en-US" sz="800" i="0" dirty="0">
                <a:ea typeface="ＭＳ Ｐゴシック" charset="-128"/>
              </a:rPr>
              <a:t>he </a:t>
            </a:r>
            <a:r>
              <a:rPr lang="en-US" sz="800" dirty="0">
                <a:ea typeface="ＭＳ Ｐゴシック" charset="-128"/>
              </a:rPr>
              <a:t>degree to which the results of using the innovation can be observed or described to others. </a:t>
            </a:r>
          </a:p>
          <a:p>
            <a:pPr>
              <a:defRPr/>
            </a:pPr>
            <a:endParaRPr lang="en-US" sz="800" dirty="0">
              <a:ea typeface="ＭＳ Ｐゴシック" charset="-128"/>
            </a:endParaRPr>
          </a:p>
          <a:p>
            <a:pPr>
              <a:defRPr/>
            </a:pPr>
            <a:r>
              <a:rPr lang="en-US" sz="800" dirty="0">
                <a:ea typeface="ＭＳ Ｐゴシック" charset="-128"/>
              </a:rPr>
              <a:t>Other characteristics influence the rate of adoption, such as initial and ongoing costs, risk and uncertainty, and social approval. The new-product marketer must research all these factors when developing the new product and its marketing program.</a:t>
            </a:r>
            <a:r>
              <a:rPr lang="en-US" sz="800" cap="all" dirty="0">
                <a:ea typeface="ＭＳ Ｐゴシック" charset="-128"/>
              </a:rPr>
              <a:t> </a:t>
            </a:r>
            <a:endParaRPr lang="en-US" sz="800" dirty="0">
              <a:ea typeface="ＭＳ Ｐゴシック" charset="-128"/>
            </a:endParaRPr>
          </a:p>
          <a:p>
            <a:pPr>
              <a:defRPr/>
            </a:pPr>
            <a:endParaRPr lang="en-US" sz="800" dirty="0">
              <a:ea typeface="ＭＳ Ｐゴシック" charset="-128"/>
            </a:endParaRPr>
          </a:p>
          <a:p>
            <a:pPr>
              <a:lnSpc>
                <a:spcPct val="80000"/>
              </a:lnSpc>
            </a:pPr>
            <a:endParaRPr lang="en-US" sz="800" dirty="0"/>
          </a:p>
        </p:txBody>
      </p:sp>
    </p:spTree>
    <p:extLst>
      <p:ext uri="{BB962C8B-B14F-4D97-AF65-F5344CB8AC3E}">
        <p14:creationId xmlns:p14="http://schemas.microsoft.com/office/powerpoint/2010/main" val="3061430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5</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sz="1200" b="0" i="0" u="none" strike="noStrike" kern="1200" baseline="0" dirty="0">
                <a:solidFill>
                  <a:schemeClr val="tx1"/>
                </a:solidFill>
                <a:latin typeface="+mn-lt"/>
                <a:ea typeface="+mn-ea"/>
                <a:cs typeface="+mn-cs"/>
              </a:rPr>
              <a:t>The central question for marketers is this: How do consumers respond to various marketing efforts the company might use? The starting point is the stimulus-response model of buyer behavior shown in Figure 5.1. This figure shows that marketing and other stimuli enter the consumer’s “black box” and produce certain responses. Marketers must figure out what is in the buyer’s black box.</a:t>
            </a:r>
          </a:p>
          <a:p>
            <a:endParaRPr lang="en-US" sz="1200" b="0" i="0" u="none" strike="noStrike" kern="1200" baseline="0" dirty="0">
              <a:solidFill>
                <a:schemeClr val="tx1"/>
              </a:solidFill>
              <a:latin typeface="+mn-lt"/>
              <a:ea typeface="+mn-ea"/>
              <a:cs typeface="+mn-cs"/>
            </a:endParaRPr>
          </a:p>
          <a:p>
            <a:endParaRPr lang="en-US" dirty="0"/>
          </a:p>
        </p:txBody>
      </p:sp>
    </p:spTree>
    <p:extLst>
      <p:ext uri="{BB962C8B-B14F-4D97-AF65-F5344CB8AC3E}">
        <p14:creationId xmlns:p14="http://schemas.microsoft.com/office/powerpoint/2010/main" val="3061430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noFill/>
          <a:ln>
            <a:miter lim="800000"/>
            <a:headEnd/>
            <a:tailEnd/>
          </a:ln>
        </p:spPr>
        <p:txBody>
          <a:bodyPr/>
          <a:lstStyle/>
          <a:p>
            <a:fld id="{EFB05278-0ACB-4DE5-84A4-C63BC4CA7DEB}" type="slidenum">
              <a:rPr lang="en-US" smtClean="0">
                <a:latin typeface="Calibri" pitchFamily="34" charset="0"/>
                <a:ea typeface="ヒラギノ角ゴ Pro W3"/>
                <a:cs typeface="ヒラギノ角ゴ Pro W3"/>
              </a:rPr>
              <a:pPr/>
              <a:t>6</a:t>
            </a:fld>
            <a:endParaRPr lang="en-US" dirty="0">
              <a:latin typeface="Calibri" pitchFamily="34" charset="0"/>
              <a:ea typeface="ヒラギノ角ゴ Pro W3"/>
              <a:cs typeface="ヒラギノ角ゴ Pro W3"/>
            </a:endParaRPr>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a:lstStyle/>
          <a:p>
            <a:endParaRPr lang="en-US" dirty="0"/>
          </a:p>
        </p:txBody>
      </p:sp>
    </p:spTree>
    <p:extLst>
      <p:ext uri="{BB962C8B-B14F-4D97-AF65-F5344CB8AC3E}">
        <p14:creationId xmlns:p14="http://schemas.microsoft.com/office/powerpoint/2010/main" val="3498284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7</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dirty="0"/>
              <a:t>Consumer purchases are influenced strongly by cultural, social, personal, and psychological characteristics, as shown in Figure 5.2. For the most part, marketers cannot control such factors, but they must take them into account.</a:t>
            </a:r>
          </a:p>
          <a:p>
            <a:endParaRPr lang="en-US" dirty="0"/>
          </a:p>
          <a:p>
            <a:r>
              <a:rPr lang="en-US" b="1" dirty="0"/>
              <a:t>Discussion Question</a:t>
            </a:r>
          </a:p>
          <a:p>
            <a:r>
              <a:rPr lang="en-US" dirty="0"/>
              <a:t>What factors influenced your decision</a:t>
            </a:r>
            <a:r>
              <a:rPr lang="en-US" baseline="0" dirty="0"/>
              <a:t> to </a:t>
            </a:r>
            <a:r>
              <a:rPr lang="en-US" i="1" dirty="0"/>
              <a:t>buy the specific smart phone </a:t>
            </a:r>
            <a:r>
              <a:rPr lang="en-US" dirty="0"/>
              <a:t>you have?</a:t>
            </a:r>
          </a:p>
          <a:p>
            <a:endParaRPr lang="en-US" sz="1200" b="0" i="0" u="none" strike="noStrike" kern="1200" baseline="0" dirty="0">
              <a:solidFill>
                <a:schemeClr val="tx1"/>
              </a:solidFill>
              <a:latin typeface="+mn-lt"/>
              <a:ea typeface="+mn-ea"/>
              <a:cs typeface="+mn-cs"/>
            </a:endParaRPr>
          </a:p>
          <a:p>
            <a:endParaRPr lang="en-US" dirty="0"/>
          </a:p>
        </p:txBody>
      </p:sp>
    </p:spTree>
    <p:extLst>
      <p:ext uri="{BB962C8B-B14F-4D97-AF65-F5344CB8AC3E}">
        <p14:creationId xmlns:p14="http://schemas.microsoft.com/office/powerpoint/2010/main" val="3061430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8</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r>
              <a:rPr lang="en-US" dirty="0"/>
              <a:t>Cultural factors exert a broad and deep influence on consumer behavior. Marketers need to understand the role played by the buyer’s </a:t>
            </a:r>
            <a:r>
              <a:rPr lang="en-US" i="1" dirty="0"/>
              <a:t>culture, subculture</a:t>
            </a:r>
            <a:r>
              <a:rPr lang="en-US" dirty="0"/>
              <a:t>, and </a:t>
            </a:r>
            <a:r>
              <a:rPr lang="en-US" i="1" dirty="0"/>
              <a:t>social class</a:t>
            </a:r>
            <a:r>
              <a:rPr lang="en-US" dirty="0"/>
              <a:t>.</a:t>
            </a:r>
          </a:p>
          <a:p>
            <a:endParaRPr lang="en-US" dirty="0"/>
          </a:p>
          <a:p>
            <a:r>
              <a:rPr lang="en-US" dirty="0"/>
              <a:t>Marketers are always trying to spot </a:t>
            </a:r>
            <a:r>
              <a:rPr lang="en-US" b="1" i="1" dirty="0"/>
              <a:t>cultural shifts</a:t>
            </a:r>
            <a:r>
              <a:rPr lang="en-US" dirty="0"/>
              <a:t> so as to discover new products that might be wanted. For example, the cultural shift toward greater concern about health and fitness has created a huge industry for health-and-fitness services, exercise equipment and clothing, organic foods, and a variety of diets.</a:t>
            </a:r>
          </a:p>
          <a:p>
            <a:pPr>
              <a:defRPr/>
            </a:pPr>
            <a:endParaRPr lang="en-US" dirty="0">
              <a:ea typeface="ＭＳ Ｐゴシック" charset="-128"/>
            </a:endParaRPr>
          </a:p>
          <a:p>
            <a:pPr>
              <a:defRPr/>
            </a:pPr>
            <a:endParaRPr lang="en-US" dirty="0">
              <a:ea typeface="ＭＳ Ｐゴシック" charset="-128"/>
            </a:endParaRPr>
          </a:p>
          <a:p>
            <a:pPr>
              <a:defRPr/>
            </a:pPr>
            <a:endParaRPr lang="en-US" dirty="0">
              <a:ea typeface="ＭＳ Ｐゴシック" charset="-128"/>
            </a:endParaRPr>
          </a:p>
        </p:txBody>
      </p:sp>
    </p:spTree>
    <p:extLst>
      <p:ext uri="{BB962C8B-B14F-4D97-AF65-F5344CB8AC3E}">
        <p14:creationId xmlns:p14="http://schemas.microsoft.com/office/powerpoint/2010/main" val="3061430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noFill/>
          <a:ln>
            <a:miter lim="800000"/>
            <a:headEnd/>
            <a:tailEnd/>
          </a:ln>
        </p:spPr>
        <p:txBody>
          <a:bodyPr/>
          <a:lstStyle/>
          <a:p>
            <a:fld id="{21369FB5-585D-4FD3-97DB-28D88A2CD41D}" type="slidenum">
              <a:rPr lang="en-US" smtClean="0">
                <a:latin typeface="Calibri" pitchFamily="34" charset="0"/>
                <a:ea typeface="ヒラギノ角ゴ Pro W3"/>
                <a:cs typeface="ヒラギノ角ゴ Pro W3"/>
              </a:rPr>
              <a:pPr/>
              <a:t>9</a:t>
            </a:fld>
            <a:endParaRPr lang="en-US" dirty="0">
              <a:latin typeface="Calibri" pitchFamily="34" charset="0"/>
              <a:ea typeface="ヒラギノ角ゴ Pro W3"/>
              <a:cs typeface="ヒラギノ角ゴ Pro W3"/>
            </a:endParaRPr>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a:lstStyle/>
          <a:p>
            <a:pPr>
              <a:defRPr/>
            </a:pPr>
            <a:r>
              <a:rPr lang="en-US" dirty="0">
                <a:ea typeface="ＭＳ Ｐゴシック" charset="-128"/>
              </a:rPr>
              <a:t>Subcultures include nationalities, religions, racial groups, and geographic regions. </a:t>
            </a:r>
          </a:p>
          <a:p>
            <a:pPr>
              <a:defRPr/>
            </a:pPr>
            <a:endParaRPr lang="en-US" b="1" dirty="0">
              <a:ea typeface="ＭＳ Ｐゴシック" charset="-128"/>
            </a:endParaRPr>
          </a:p>
          <a:p>
            <a:pPr>
              <a:defRPr/>
            </a:pPr>
            <a:r>
              <a:rPr lang="en-US" b="1" dirty="0">
                <a:ea typeface="ＭＳ Ｐゴシック" charset="-128"/>
              </a:rPr>
              <a:t>Discussion Question</a:t>
            </a:r>
          </a:p>
          <a:p>
            <a:pPr>
              <a:defRPr/>
            </a:pPr>
            <a:r>
              <a:rPr lang="en-US" i="1" dirty="0">
                <a:ea typeface="ＭＳ Ｐゴシック" charset="-128"/>
              </a:rPr>
              <a:t>What subculture do you belong to? How does this influence you as a consumer?</a:t>
            </a:r>
          </a:p>
          <a:p>
            <a:pPr>
              <a:defRPr/>
            </a:pPr>
            <a:endParaRPr lang="en-US" i="1" dirty="0">
              <a:ea typeface="ＭＳ Ｐゴシック" charset="-128"/>
            </a:endParaRPr>
          </a:p>
          <a:p>
            <a:pPr>
              <a:defRPr/>
            </a:pPr>
            <a:endParaRPr lang="en-US" i="1" dirty="0">
              <a:ea typeface="ＭＳ Ｐゴシック" charset="-128"/>
            </a:endParaRPr>
          </a:p>
          <a:p>
            <a:pPr>
              <a:defRPr/>
            </a:pPr>
            <a:r>
              <a:rPr lang="en-US" dirty="0">
                <a:ea typeface="ＭＳ Ｐゴシック" charset="-128"/>
              </a:rPr>
              <a:t>Although </a:t>
            </a:r>
            <a:r>
              <a:rPr lang="en-US" b="1" dirty="0">
                <a:ea typeface="ＭＳ Ｐゴシック" charset="-128"/>
              </a:rPr>
              <a:t>Hispanic consumers </a:t>
            </a:r>
            <a:r>
              <a:rPr lang="en-US" dirty="0">
                <a:ea typeface="ＭＳ Ｐゴシック" charset="-128"/>
              </a:rPr>
              <a:t>share many characteristics and behaviors with the mainstream buying public, there are also distinct differences. They tend to be deeply family oriented and make shopping a family affair. Older, first-generation Hispanic consumers tend to be very brand loyal and to favor brands and sellers who show special interest in them. Younger Hispanics, however, have shown increasing price sensitivity in recent years and a willingness to switch to store brands. </a:t>
            </a:r>
          </a:p>
          <a:p>
            <a:pPr>
              <a:defRPr/>
            </a:pPr>
            <a:endParaRPr lang="en-US" dirty="0">
              <a:ea typeface="ＭＳ Ｐゴシック" charset="-128"/>
            </a:endParaRPr>
          </a:p>
          <a:p>
            <a:pPr>
              <a:defRPr/>
            </a:pPr>
            <a:r>
              <a:rPr lang="en-US" dirty="0">
                <a:ea typeface="ＭＳ Ｐゴシック" charset="-128"/>
              </a:rPr>
              <a:t>Within the Hispanic market, there exist many distinct </a:t>
            </a:r>
            <a:r>
              <a:rPr lang="en-US" dirty="0" err="1">
                <a:ea typeface="ＭＳ Ｐゴシック" charset="-128"/>
              </a:rPr>
              <a:t>subsegments</a:t>
            </a:r>
            <a:r>
              <a:rPr lang="en-US" dirty="0">
                <a:ea typeface="ＭＳ Ｐゴシック" charset="-128"/>
              </a:rPr>
              <a:t> based on nationality, age, income, and other factors. A company’s product or message may be more relevant to one nationality over another, such as Mexicans, Costa Ricans, Argentineans, or Cubans. Companies must also vary their pitches across different Hispanic economic segments. </a:t>
            </a:r>
          </a:p>
          <a:p>
            <a:pPr>
              <a:defRPr/>
            </a:pPr>
            <a:r>
              <a:rPr lang="en-US" dirty="0">
                <a:ea typeface="ＭＳ Ｐゴシック" charset="-128"/>
              </a:rPr>
              <a:t> </a:t>
            </a:r>
          </a:p>
          <a:p>
            <a:pPr>
              <a:defRPr/>
            </a:pPr>
            <a:r>
              <a:rPr lang="en-US" dirty="0">
                <a:ea typeface="ＭＳ Ｐゴシック" charset="-128"/>
              </a:rPr>
              <a:t>The U.S. African American population is growing in affluence and sophistication. In recent years, many companies have developed special products, appeals, and marketing programs for </a:t>
            </a:r>
            <a:r>
              <a:rPr lang="en-US" b="1" dirty="0">
                <a:ea typeface="ＭＳ Ｐゴシック" charset="-128"/>
              </a:rPr>
              <a:t>African American consumers</a:t>
            </a:r>
            <a:r>
              <a:rPr lang="en-US" dirty="0">
                <a:ea typeface="ＭＳ Ｐゴシック" charset="-128"/>
              </a:rPr>
              <a:t>. For example, Cover Girl's Queen </a:t>
            </a:r>
            <a:r>
              <a:rPr lang="en-US" dirty="0" err="1">
                <a:ea typeface="ＭＳ Ｐゴシック" charset="-128"/>
              </a:rPr>
              <a:t>Latifah</a:t>
            </a:r>
            <a:r>
              <a:rPr lang="en-US" dirty="0">
                <a:ea typeface="ＭＳ Ｐゴシック" charset="-128"/>
              </a:rPr>
              <a:t> line is specially formulated “to celebrate the beauty of women of color.” </a:t>
            </a:r>
          </a:p>
          <a:p>
            <a:pPr>
              <a:defRPr/>
            </a:pPr>
            <a:endParaRPr lang="en-US" dirty="0">
              <a:ea typeface="ＭＳ Ｐゴシック" charset="-128"/>
            </a:endParaRPr>
          </a:p>
          <a:p>
            <a:r>
              <a:rPr lang="en-US" b="1" dirty="0">
                <a:ea typeface="ＭＳ Ｐゴシック" charset="-128"/>
              </a:rPr>
              <a:t>Asian American consumers</a:t>
            </a:r>
            <a:r>
              <a:rPr lang="en-US" dirty="0">
                <a:ea typeface="ＭＳ Ｐゴシック" charset="-128"/>
              </a:rPr>
              <a:t> are the most affluent U.S. demographic segment.  T</a:t>
            </a:r>
            <a:r>
              <a:rPr lang="en-US" sz="1200" b="0" i="0" u="none" strike="noStrike" kern="1200" baseline="0" dirty="0">
                <a:solidFill>
                  <a:schemeClr val="tx1"/>
                </a:solidFill>
                <a:latin typeface="+mn-lt"/>
                <a:ea typeface="+mn-ea"/>
                <a:cs typeface="+mn-cs"/>
              </a:rPr>
              <a:t>hey now number more than 18 million, with annual buying power expected to approach $1 billion by 2017.</a:t>
            </a:r>
            <a:r>
              <a:rPr lang="en-US" dirty="0">
                <a:ea typeface="ＭＳ Ｐゴシック" charset="-128"/>
              </a:rPr>
              <a:t> Asian Americans are the second-fastest-growing </a:t>
            </a:r>
            <a:r>
              <a:rPr lang="en-US" dirty="0" err="1">
                <a:ea typeface="ＭＳ Ｐゴシック" charset="-128"/>
              </a:rPr>
              <a:t>subsegment</a:t>
            </a:r>
            <a:r>
              <a:rPr lang="en-US" dirty="0">
                <a:ea typeface="ＭＳ Ｐゴシック" charset="-128"/>
              </a:rPr>
              <a:t> after Hispanic Americans. And like Hispanic Americans, they are a diverse group that speaks many different languages. As a group, Asian consumers shop frequently and are the most brand conscious of all the ethnic groups. They can be fiercely brand loyal. As a result, many firms now target the Asian American market. </a:t>
            </a:r>
          </a:p>
          <a:p>
            <a:pPr>
              <a:defRPr/>
            </a:pPr>
            <a:endParaRPr lang="en-US" i="1" dirty="0">
              <a:ea typeface="ＭＳ Ｐゴシック" charset="-128"/>
            </a:endParaRPr>
          </a:p>
          <a:p>
            <a:pPr>
              <a:defRPr/>
            </a:pPr>
            <a:r>
              <a:rPr lang="en-US" b="1" i="1" dirty="0">
                <a:ea typeface="ＭＳ Ｐゴシック" charset="-128"/>
              </a:rPr>
              <a:t>Cross-cultural marketing</a:t>
            </a:r>
            <a:r>
              <a:rPr lang="en-US" b="0" i="0" baseline="0" dirty="0">
                <a:ea typeface="ＭＳ Ｐゴシック" charset="-128"/>
              </a:rPr>
              <a:t> is t</a:t>
            </a:r>
            <a:r>
              <a:rPr lang="en-US" dirty="0">
                <a:ea typeface="ＭＳ Ｐゴシック" charset="-128"/>
              </a:rPr>
              <a:t>he practice of including ethnic themes and cross-cultural perspectives within mainstream marketing. Cross-cultural marketing appeals to consumer similarities across subcultures rather than differences. Many marketers are finding that insights gleaned from ethnic consumers can influence their broader markets. </a:t>
            </a:r>
          </a:p>
          <a:p>
            <a:pPr>
              <a:defRPr/>
            </a:pPr>
            <a:endParaRPr lang="en-US" i="1" dirty="0">
              <a:ea typeface="ＭＳ Ｐゴシック" charset="-128"/>
            </a:endParaRPr>
          </a:p>
        </p:txBody>
      </p:sp>
    </p:spTree>
    <p:extLst>
      <p:ext uri="{BB962C8B-B14F-4D97-AF65-F5344CB8AC3E}">
        <p14:creationId xmlns:p14="http://schemas.microsoft.com/office/powerpoint/2010/main" val="3061430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929869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US" dirty="0"/>
              <a:t>Copyright © 2016 Pearson Education, Inc.</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E68747B-410E-4E11-8B3E-2AD7F44A64BD}" type="slidenum">
              <a:rPr lang="en-US" smtClean="0"/>
              <a:t>‹#›</a:t>
            </a:fld>
            <a:endParaRPr lang="en-US" dirty="0"/>
          </a:p>
        </p:txBody>
      </p:sp>
    </p:spTree>
    <p:extLst>
      <p:ext uri="{BB962C8B-B14F-4D97-AF65-F5344CB8AC3E}">
        <p14:creationId xmlns:p14="http://schemas.microsoft.com/office/powerpoint/2010/main" val="1652982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US" dirty="0"/>
              <a:t>Copyright © 2016 Pearson Education, Inc.</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E68747B-410E-4E11-8B3E-2AD7F44A64BD}" type="slidenum">
              <a:rPr lang="en-US" smtClean="0"/>
              <a:t>‹#›</a:t>
            </a:fld>
            <a:endParaRPr lang="en-US" dirty="0"/>
          </a:p>
        </p:txBody>
      </p:sp>
    </p:spTree>
    <p:extLst>
      <p:ext uri="{BB962C8B-B14F-4D97-AF65-F5344CB8AC3E}">
        <p14:creationId xmlns:p14="http://schemas.microsoft.com/office/powerpoint/2010/main" val="32140887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0"/>
            </a:lvl1pPr>
            <a:lvl2pPr>
              <a:defRPr b="0"/>
            </a:lvl2pPr>
            <a:lvl3pPr>
              <a:defRPr b="0"/>
            </a:lvl3pPr>
            <a:lvl4pPr>
              <a:defRPr b="0"/>
            </a:lvl4pPr>
            <a:lvl5pPr>
              <a:defRPr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1219200" y="1371600"/>
            <a:ext cx="9550400" cy="381000"/>
          </a:xfrm>
        </p:spPr>
        <p:txBody>
          <a:bodyPr/>
          <a:lstStyle>
            <a:lvl1pPr algn="ctr">
              <a:buNone/>
              <a:defRPr sz="2800" b="1" i="0">
                <a:solidFill>
                  <a:schemeClr val="tx2"/>
                </a:solidFill>
              </a:defRPr>
            </a:lvl1pPr>
          </a:lstStyle>
          <a:p>
            <a:pPr lvl="0"/>
            <a:r>
              <a:rPr lang="en-US" dirty="0"/>
              <a:t>Click to edit Master text styles</a:t>
            </a: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84135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10363200" cy="1143000"/>
          </a:xfrm>
        </p:spPr>
        <p:txBody>
          <a:bodyPr/>
          <a:lstStyle>
            <a:lvl1pPr>
              <a:defRPr sz="4000" b="1"/>
            </a:lvl1pPr>
          </a:lstStyle>
          <a:p>
            <a:r>
              <a:rPr lang="en-US" dirty="0"/>
              <a:t>Click to edit Master title style</a:t>
            </a:r>
          </a:p>
        </p:txBody>
      </p:sp>
      <p:sp>
        <p:nvSpPr>
          <p:cNvPr id="3" name="Content Placeholder 2"/>
          <p:cNvSpPr>
            <a:spLocks noGrp="1"/>
          </p:cNvSpPr>
          <p:nvPr>
            <p:ph idx="1"/>
          </p:nvPr>
        </p:nvSpPr>
        <p:spPr>
          <a:xfrm>
            <a:off x="914400" y="1981200"/>
            <a:ext cx="3962400" cy="4114800"/>
          </a:xfrm>
        </p:spPr>
        <p:txBody>
          <a:bodyPr/>
          <a:lstStyle>
            <a:lvl1pPr>
              <a:defRPr b="0"/>
            </a:lvl1pPr>
            <a:lvl2pPr>
              <a:defRPr b="0"/>
            </a:lvl2pPr>
            <a:lvl3pPr>
              <a:defRPr b="0"/>
            </a:lvl3pPr>
            <a:lvl4pPr>
              <a:defRPr b="0"/>
            </a:lvl4pPr>
            <a:lvl5pPr>
              <a:defRPr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609600" y="1447800"/>
            <a:ext cx="4267200" cy="381000"/>
          </a:xfrm>
        </p:spPr>
        <p:txBody>
          <a:bodyPr/>
          <a:lstStyle>
            <a:lvl1pPr algn="ctr">
              <a:buNone/>
              <a:defRPr sz="2000" b="0" i="1">
                <a:solidFill>
                  <a:srgbClr val="C00000"/>
                </a:solidFill>
              </a:defRPr>
            </a:lvl1pPr>
          </a:lstStyle>
          <a:p>
            <a:pPr lvl="0"/>
            <a:r>
              <a:rPr lang="en-US" dirty="0"/>
              <a:t>Click to edit Master text styles</a:t>
            </a:r>
          </a:p>
        </p:txBody>
      </p:sp>
      <p:sp>
        <p:nvSpPr>
          <p:cNvPr id="13" name="Content Placeholder 12"/>
          <p:cNvSpPr>
            <a:spLocks noGrp="1"/>
          </p:cNvSpPr>
          <p:nvPr>
            <p:ph sz="quarter" idx="14"/>
          </p:nvPr>
        </p:nvSpPr>
        <p:spPr>
          <a:xfrm>
            <a:off x="5080000" y="1524000"/>
            <a:ext cx="5791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5"/>
          </p:nvPr>
        </p:nvSpPr>
        <p:spPr>
          <a:xfrm>
            <a:off x="838200" y="6356350"/>
            <a:ext cx="2743200" cy="365125"/>
          </a:xfrm>
          <a:prstGeom prst="rect">
            <a:avLst/>
          </a:prstGeom>
        </p:spPr>
        <p:txBody>
          <a:bodyPr/>
          <a:lstStyle/>
          <a:p>
            <a:endParaRPr lang="en-US" dirty="0"/>
          </a:p>
        </p:txBody>
      </p:sp>
      <p:sp>
        <p:nvSpPr>
          <p:cNvPr id="5" name="Footer Placeholder 4"/>
          <p:cNvSpPr>
            <a:spLocks noGrp="1"/>
          </p:cNvSpPr>
          <p:nvPr>
            <p:ph type="ftr" sz="quarter" idx="16"/>
          </p:nvPr>
        </p:nvSpPr>
        <p:spPr>
          <a:xfrm>
            <a:off x="4038600" y="6356350"/>
            <a:ext cx="4114800" cy="365125"/>
          </a:xfrm>
          <a:prstGeom prst="rect">
            <a:avLst/>
          </a:prstGeom>
        </p:spPr>
        <p:txBody>
          <a:bodyPr/>
          <a:lstStyle/>
          <a:p>
            <a:r>
              <a:rPr lang="en-US" dirty="0"/>
              <a:t>Copyright © 2016 Pearson Education, Inc.</a:t>
            </a:r>
          </a:p>
        </p:txBody>
      </p:sp>
      <p:sp>
        <p:nvSpPr>
          <p:cNvPr id="6" name="Slide Number Placeholder 5"/>
          <p:cNvSpPr>
            <a:spLocks noGrp="1"/>
          </p:cNvSpPr>
          <p:nvPr>
            <p:ph type="sldNum" sz="quarter" idx="17"/>
          </p:nvPr>
        </p:nvSpPr>
        <p:spPr>
          <a:xfrm>
            <a:off x="8610600" y="6356350"/>
            <a:ext cx="2743200" cy="365125"/>
          </a:xfrm>
          <a:prstGeom prst="rect">
            <a:avLst/>
          </a:prstGeom>
        </p:spPr>
        <p:txBody>
          <a:bodyPr/>
          <a:lstStyle/>
          <a:p>
            <a:fld id="{FE68747B-410E-4E11-8B3E-2AD7F44A64BD}" type="slidenum">
              <a:rPr lang="en-US" smtClean="0"/>
              <a:t>‹#›</a:t>
            </a:fld>
            <a:endParaRPr lang="en-US" dirty="0"/>
          </a:p>
        </p:txBody>
      </p:sp>
    </p:spTree>
    <p:extLst>
      <p:ext uri="{BB962C8B-B14F-4D97-AF65-F5344CB8AC3E}">
        <p14:creationId xmlns:p14="http://schemas.microsoft.com/office/powerpoint/2010/main" val="8511647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Chapter Opener">
    <p:spTree>
      <p:nvGrpSpPr>
        <p:cNvPr id="1" name=""/>
        <p:cNvGrpSpPr/>
        <p:nvPr/>
      </p:nvGrpSpPr>
      <p:grpSpPr>
        <a:xfrm>
          <a:off x="0" y="0"/>
          <a:ext cx="0" cy="0"/>
          <a:chOff x="0" y="0"/>
          <a:chExt cx="0" cy="0"/>
        </a:xfrm>
      </p:grpSpPr>
      <p:pic>
        <p:nvPicPr>
          <p:cNvPr id="8" name="Picture 16" descr="Pearson Logo"/>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0334" y="6472238"/>
            <a:ext cx="1223433"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0"/>
          <p:cNvSpPr>
            <a:spLocks noGrp="1"/>
          </p:cNvSpPr>
          <p:nvPr>
            <p:ph type="title"/>
          </p:nvPr>
        </p:nvSpPr>
        <p:spPr>
          <a:xfrm>
            <a:off x="609600" y="215372"/>
            <a:ext cx="10972800" cy="622828"/>
          </a:xfrm>
        </p:spPr>
        <p:txBody>
          <a:bodyPr anchor="t"/>
          <a:lstStyle/>
          <a:p>
            <a:r>
              <a:rPr lang="en-US" dirty="0"/>
              <a:t>Click to edit Master title style</a:t>
            </a:r>
          </a:p>
        </p:txBody>
      </p:sp>
      <p:sp>
        <p:nvSpPr>
          <p:cNvPr id="7" name="Text Placeholder 6"/>
          <p:cNvSpPr>
            <a:spLocks noGrp="1"/>
          </p:cNvSpPr>
          <p:nvPr>
            <p:ph type="body" sz="quarter" idx="13"/>
          </p:nvPr>
        </p:nvSpPr>
        <p:spPr>
          <a:xfrm>
            <a:off x="609600" y="816430"/>
            <a:ext cx="109728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a:t>Click to edit Master text styles</a:t>
            </a:r>
          </a:p>
        </p:txBody>
      </p:sp>
      <p:sp>
        <p:nvSpPr>
          <p:cNvPr id="9" name="Text Placeholder 8"/>
          <p:cNvSpPr>
            <a:spLocks noGrp="1"/>
          </p:cNvSpPr>
          <p:nvPr>
            <p:ph type="body" sz="quarter" idx="14"/>
          </p:nvPr>
        </p:nvSpPr>
        <p:spPr>
          <a:xfrm>
            <a:off x="6705600" y="1600202"/>
            <a:ext cx="48768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a:t>Click to edit Master text styles</a:t>
            </a:r>
          </a:p>
        </p:txBody>
      </p:sp>
      <p:sp>
        <p:nvSpPr>
          <p:cNvPr id="10" name="Text Placeholder 8"/>
          <p:cNvSpPr>
            <a:spLocks noGrp="1"/>
          </p:cNvSpPr>
          <p:nvPr>
            <p:ph type="body" sz="quarter" idx="15"/>
          </p:nvPr>
        </p:nvSpPr>
        <p:spPr>
          <a:xfrm>
            <a:off x="6705600" y="3200401"/>
            <a:ext cx="48768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a:t>Click to edit Master text styles</a:t>
            </a:r>
          </a:p>
        </p:txBody>
      </p:sp>
      <p:sp>
        <p:nvSpPr>
          <p:cNvPr id="18" name="Text Placeholder 17"/>
          <p:cNvSpPr>
            <a:spLocks noGrp="1"/>
          </p:cNvSpPr>
          <p:nvPr>
            <p:ph type="body" sz="quarter" idx="16"/>
          </p:nvPr>
        </p:nvSpPr>
        <p:spPr>
          <a:xfrm>
            <a:off x="4155607" y="6515673"/>
            <a:ext cx="7823200" cy="187537"/>
          </a:xfrm>
        </p:spPr>
        <p:txBody>
          <a:bodyPr/>
          <a:lstStyle>
            <a:lvl1pPr marL="0" indent="0">
              <a:buNone/>
              <a:defRPr sz="1200" baseline="0"/>
            </a:lvl1pPr>
          </a:lstStyle>
          <a:p>
            <a:pPr lvl="0"/>
            <a:r>
              <a:rPr lang="en-US"/>
              <a:t>Click to edit Master text styles</a:t>
            </a:r>
          </a:p>
        </p:txBody>
      </p:sp>
      <p:sp>
        <p:nvSpPr>
          <p:cNvPr id="12" name="Footer Placeholder 2"/>
          <p:cNvSpPr>
            <a:spLocks noGrp="1"/>
          </p:cNvSpPr>
          <p:nvPr>
            <p:ph type="ftr" sz="quarter" idx="17"/>
          </p:nvPr>
        </p:nvSpPr>
        <p:spPr bwMode="auto">
          <a:xfrm>
            <a:off x="124884" y="6165850"/>
            <a:ext cx="11461749" cy="2349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smtClean="0"/>
            </a:lvl1pPr>
          </a:lstStyle>
          <a:p>
            <a:pPr>
              <a:defRPr/>
            </a:pPr>
            <a:endParaRPr lang="en-US" altLang="en-US"/>
          </a:p>
        </p:txBody>
      </p:sp>
      <p:sp>
        <p:nvSpPr>
          <p:cNvPr id="13" name="Date Placeholder 3"/>
          <p:cNvSpPr>
            <a:spLocks noGrp="1"/>
          </p:cNvSpPr>
          <p:nvPr>
            <p:ph type="dt" sz="half" idx="18"/>
          </p:nvPr>
        </p:nvSpPr>
        <p:spPr>
          <a:xfrm>
            <a:off x="8447617" y="112713"/>
            <a:ext cx="2844800" cy="182562"/>
          </a:xfrm>
          <a:prstGeom prst="rect">
            <a:avLst/>
          </a:prstGeom>
        </p:spPr>
        <p:txBody>
          <a:bodyPr/>
          <a:lstStyle>
            <a:lvl1pPr>
              <a:defRPr smtClean="0"/>
            </a:lvl1pPr>
          </a:lstStyle>
          <a:p>
            <a:pPr>
              <a:defRPr/>
            </a:pPr>
            <a:fld id="{166BC605-0BD0-4FF4-860F-7C7C72544917}" type="datetimeFigureOut">
              <a:rPr lang="en-US" altLang="en-US"/>
              <a:pPr>
                <a:defRPr/>
              </a:pPr>
              <a:t>8/31/2017</a:t>
            </a:fld>
            <a:endParaRPr lang="en-US" altLang="en-US"/>
          </a:p>
        </p:txBody>
      </p:sp>
      <p:sp>
        <p:nvSpPr>
          <p:cNvPr id="14" name="Slide Number Placeholder 4"/>
          <p:cNvSpPr>
            <a:spLocks noGrp="1"/>
          </p:cNvSpPr>
          <p:nvPr>
            <p:ph type="sldNum" sz="quarter" idx="19"/>
          </p:nvPr>
        </p:nvSpPr>
        <p:spPr>
          <a:xfrm>
            <a:off x="11292417" y="112713"/>
            <a:ext cx="736600" cy="182562"/>
          </a:xfrm>
          <a:prstGeom prst="rect">
            <a:avLst/>
          </a:prstGeom>
        </p:spPr>
        <p:txBody>
          <a:bodyPr/>
          <a:lstStyle>
            <a:lvl1pPr algn="l">
              <a:buSzTx/>
              <a:defRPr sz="1400" smtClean="0">
                <a:solidFill>
                  <a:srgbClr val="000000"/>
                </a:solidFill>
              </a:defRPr>
            </a:lvl1pPr>
          </a:lstStyle>
          <a:p>
            <a:pPr>
              <a:defRPr/>
            </a:pPr>
            <a:fld id="{3259735B-BBA4-4AC4-9EB2-F09C5F33FDD0}" type="slidenum">
              <a:rPr lang="en-US" altLang="en-US"/>
              <a:pPr>
                <a:defRPr/>
              </a:pPr>
              <a:t>‹#›</a:t>
            </a:fld>
            <a:endParaRPr lang="en-US" altLang="en-US"/>
          </a:p>
        </p:txBody>
      </p:sp>
    </p:spTree>
    <p:extLst>
      <p:ext uri="{BB962C8B-B14F-4D97-AF65-F5344CB8AC3E}">
        <p14:creationId xmlns:p14="http://schemas.microsoft.com/office/powerpoint/2010/main" val="648879885"/>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49125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835877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77080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76236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16394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0824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US" dirty="0"/>
              <a:t>Copyright © 2016 Pearson Education, Inc.</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E68747B-410E-4E11-8B3E-2AD7F44A64BD}" type="slidenum">
              <a:rPr lang="en-US" smtClean="0"/>
              <a:t>‹#›</a:t>
            </a:fld>
            <a:endParaRPr lang="en-US" dirty="0"/>
          </a:p>
        </p:txBody>
      </p:sp>
    </p:spTree>
    <p:extLst>
      <p:ext uri="{BB962C8B-B14F-4D97-AF65-F5344CB8AC3E}">
        <p14:creationId xmlns:p14="http://schemas.microsoft.com/office/powerpoint/2010/main" val="1505396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US" dirty="0"/>
              <a:t>Copyright © 2016 Pearson Education, Inc.</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E68747B-410E-4E11-8B3E-2AD7F44A64BD}" type="slidenum">
              <a:rPr lang="en-US" smtClean="0"/>
              <a:t>‹#›</a:t>
            </a:fld>
            <a:endParaRPr lang="en-US" dirty="0"/>
          </a:p>
        </p:txBody>
      </p:sp>
    </p:spTree>
    <p:extLst>
      <p:ext uri="{BB962C8B-B14F-4D97-AF65-F5344CB8AC3E}">
        <p14:creationId xmlns:p14="http://schemas.microsoft.com/office/powerpoint/2010/main" val="3014267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Pearson Logo"/>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26485" y="6269253"/>
            <a:ext cx="1181126" cy="360147"/>
          </a:xfrm>
          <a:prstGeom prst="rect">
            <a:avLst/>
          </a:prstGeom>
        </p:spPr>
      </p:pic>
      <p:sp>
        <p:nvSpPr>
          <p:cNvPr id="5" name="Footer Placeholder 6"/>
          <p:cNvSpPr txBox="1">
            <a:spLocks/>
          </p:cNvSpPr>
          <p:nvPr userDrawn="1"/>
        </p:nvSpPr>
        <p:spPr>
          <a:xfrm>
            <a:off x="5339444" y="6269253"/>
            <a:ext cx="602705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1200" b="0" dirty="0">
                <a:latin typeface="Verdana" panose="020B0604030504040204" pitchFamily="34" charset="0"/>
                <a:ea typeface="Verdana" panose="020B0604030504040204" pitchFamily="34" charset="0"/>
                <a:cs typeface="Verdana" panose="020B0604030504040204" pitchFamily="34" charset="0"/>
              </a:rPr>
              <a:t>Copyright © 2018 Pearson Education Ltd. All Rights Reserved.</a:t>
            </a:r>
            <a:endParaRPr lang="en-US" sz="1200" b="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644812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3" r:id="rId13"/>
    <p:sldLayoutId id="2147483664" r:id="rId1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8.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8.xml"/><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41.xml"/><Relationship Id="rId1" Type="http://schemas.openxmlformats.org/officeDocument/2006/relationships/slideLayout" Target="../slideLayouts/slideLayout1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txBox="1">
            <a:spLocks noGrp="1"/>
          </p:cNvSpPr>
          <p:nvPr>
            <p:ph type="title"/>
          </p:nvPr>
        </p:nvSpPr>
        <p:spPr>
          <a:xfrm>
            <a:off x="428953" y="383745"/>
            <a:ext cx="4931323" cy="814434"/>
          </a:xfrm>
        </p:spPr>
        <p:txBody>
          <a:bodyPr>
            <a:normAutofit fontScale="90000"/>
          </a:bodyPr>
          <a:lstStyle/>
          <a:p>
            <a:pPr eaLnBrk="1" hangingPunct="1">
              <a:buClr>
                <a:srgbClr val="007FA3"/>
              </a:buClr>
              <a:buFont typeface="Times New Roman" panose="02020603050405020304" pitchFamily="18" charset="0"/>
              <a:buNone/>
            </a:pPr>
            <a:r>
              <a:rPr lang="en-US" altLang="en-US" sz="3600" b="1" dirty="0">
                <a:solidFill>
                  <a:srgbClr val="007FA3"/>
                </a:solidFill>
                <a:latin typeface="Arial" panose="020B0604020202020204" pitchFamily="34" charset="0"/>
                <a:cs typeface="Times New Roman" panose="02020603050405020304" pitchFamily="18" charset="0"/>
                <a:sym typeface="Times New Roman" panose="02020603050405020304" pitchFamily="18" charset="0"/>
              </a:rPr>
              <a:t>Principles of Marketing</a:t>
            </a:r>
            <a:br>
              <a:rPr lang="en-US" altLang="en-US" sz="3600" b="1" dirty="0">
                <a:solidFill>
                  <a:srgbClr val="007FA3"/>
                </a:solidFill>
                <a:latin typeface="Arial" panose="020B0604020202020204" pitchFamily="34" charset="0"/>
                <a:cs typeface="Times New Roman" panose="02020603050405020304" pitchFamily="18" charset="0"/>
                <a:sym typeface="Times New Roman" panose="02020603050405020304" pitchFamily="18" charset="0"/>
              </a:rPr>
            </a:br>
            <a:r>
              <a:rPr lang="en-US" altLang="en-US" sz="2400" b="1" dirty="0">
                <a:solidFill>
                  <a:srgbClr val="007FA3"/>
                </a:solidFill>
                <a:latin typeface="Arial" panose="020B0604020202020204" pitchFamily="34" charset="0"/>
                <a:cs typeface="Times New Roman" panose="02020603050405020304" pitchFamily="18" charset="0"/>
                <a:sym typeface="Times New Roman" panose="02020603050405020304" pitchFamily="18" charset="0"/>
              </a:rPr>
              <a:t>Seventeenth Edition</a:t>
            </a:r>
            <a:endParaRPr lang="en-IN" altLang="en-US" sz="2400" b="1" dirty="0">
              <a:solidFill>
                <a:srgbClr val="007FA3"/>
              </a:solidFill>
              <a:latin typeface="Arial" panose="020B0604020202020204" pitchFamily="34" charset="0"/>
              <a:cs typeface="Times New Roman" panose="02020603050405020304" pitchFamily="18" charset="0"/>
              <a:sym typeface="Times New Roman" panose="02020603050405020304" pitchFamily="18" charset="0"/>
            </a:endParaRPr>
          </a:p>
        </p:txBody>
      </p:sp>
      <p:pic>
        <p:nvPicPr>
          <p:cNvPr id="23559"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26814" y="1481951"/>
            <a:ext cx="3369416" cy="434381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 name="Content Placeholder 3"/>
          <p:cNvSpPr>
            <a:spLocks noGrp="1"/>
          </p:cNvSpPr>
          <p:nvPr>
            <p:ph type="body" sz="half" idx="4294967295"/>
          </p:nvPr>
        </p:nvSpPr>
        <p:spPr>
          <a:xfrm>
            <a:off x="6050126" y="2338465"/>
            <a:ext cx="5096933" cy="2128602"/>
          </a:xfrm>
          <a:prstGeom prst="rect">
            <a:avLst/>
          </a:prstGeom>
        </p:spPr>
        <p:txBody>
          <a:bodyPr>
            <a:noAutofit/>
          </a:bodyPr>
          <a:lstStyle/>
          <a:p>
            <a:pPr marL="0" indent="0" algn="ctr">
              <a:buNone/>
            </a:pPr>
            <a:r>
              <a:rPr lang="en-US" sz="3600" b="1" dirty="0">
                <a:latin typeface="+mj-lt"/>
              </a:rPr>
              <a:t>Chapter 5</a:t>
            </a:r>
            <a:br>
              <a:rPr lang="en-US" sz="3600" b="1" dirty="0">
                <a:latin typeface="+mj-lt"/>
              </a:rPr>
            </a:br>
            <a:endParaRPr lang="en-US" sz="3600" b="1" dirty="0">
              <a:latin typeface="+mj-lt"/>
            </a:endParaRPr>
          </a:p>
          <a:p>
            <a:pPr marL="0" indent="0" algn="ctr" rtl="0" eaLnBrk="1" latinLnBrk="0" hangingPunct="1">
              <a:buNone/>
            </a:pPr>
            <a:r>
              <a:rPr lang="en-US" sz="3200" kern="1200" dirty="0">
                <a:solidFill>
                  <a:schemeClr val="tx1"/>
                </a:solidFill>
                <a:effectLst/>
              </a:rPr>
              <a:t>Consumer Markets and Buyer Behavior</a:t>
            </a:r>
            <a:endParaRPr lang="en-US" sz="3200" dirty="0">
              <a:effectLst/>
            </a:endParaRPr>
          </a:p>
          <a:p>
            <a:pPr marL="0" indent="0">
              <a:buNone/>
            </a:pPr>
            <a:endParaRPr lang="en-US" sz="3600" dirty="0"/>
          </a:p>
        </p:txBody>
      </p:sp>
      <p:sp>
        <p:nvSpPr>
          <p:cNvPr id="23558" name="Text Placeholder 5"/>
          <p:cNvSpPr txBox="1">
            <a:spLocks noGrp="1"/>
          </p:cNvSpPr>
          <p:nvPr>
            <p:ph type="body" sz="quarter" idx="16"/>
          </p:nvPr>
        </p:nvSpPr>
        <p:spPr>
          <a:xfrm>
            <a:off x="5828480" y="6437315"/>
            <a:ext cx="6180137" cy="352425"/>
          </a:xfrm>
        </p:spPr>
        <p:txBody>
          <a:bodyPr/>
          <a:lstStyle/>
          <a:p>
            <a:r>
              <a:rPr lang="en-IN" altLang="en-US" dirty="0">
                <a:latin typeface="Verdana" panose="020B0604030504040204" pitchFamily="34" charset="0"/>
                <a:cs typeface="Arial" panose="020B0604020202020204" pitchFamily="34" charset="0"/>
              </a:rPr>
              <a:t>Copyright © 2018 Pearson Education Ltd. All Rights Reserved.</a:t>
            </a:r>
            <a:endParaRPr lang="en-US" altLang="en-US" dirty="0">
              <a:latin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4280112702"/>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noChangeArrowheads="1"/>
          </p:cNvSpPr>
          <p:nvPr>
            <p:ph type="title"/>
          </p:nvPr>
        </p:nvSpPr>
        <p:spPr>
          <a:xfrm>
            <a:off x="448511" y="512335"/>
            <a:ext cx="10791575" cy="641215"/>
          </a:xfrm>
        </p:spPr>
        <p:txBody>
          <a:bodyPr>
            <a:noAutofit/>
          </a:bodyPr>
          <a:lstStyle/>
          <a:p>
            <a:r>
              <a:rPr lang="en-US" sz="3600" dirty="0">
                <a:solidFill>
                  <a:srgbClr val="007FA3"/>
                </a:solidFill>
                <a:latin typeface="+mn-lt"/>
              </a:rPr>
              <a:t>Characteristics Affecting Consumer Behavior</a:t>
            </a:r>
            <a:endParaRPr lang="en-US" sz="3600" b="1" dirty="0">
              <a:solidFill>
                <a:srgbClr val="007FA3"/>
              </a:solidFill>
              <a:latin typeface="+mn-lt"/>
            </a:endParaRPr>
          </a:p>
        </p:txBody>
      </p:sp>
      <p:sp>
        <p:nvSpPr>
          <p:cNvPr id="3" name="Content Placeholder 2"/>
          <p:cNvSpPr>
            <a:spLocks noGrp="1"/>
          </p:cNvSpPr>
          <p:nvPr>
            <p:ph idx="1"/>
          </p:nvPr>
        </p:nvSpPr>
        <p:spPr>
          <a:xfrm>
            <a:off x="448511" y="1350168"/>
            <a:ext cx="3915832" cy="525054"/>
          </a:xfrm>
        </p:spPr>
        <p:txBody>
          <a:bodyPr>
            <a:normAutofit lnSpcReduction="10000"/>
          </a:bodyPr>
          <a:lstStyle/>
          <a:p>
            <a:pPr marL="0" indent="0">
              <a:buNone/>
            </a:pPr>
            <a:r>
              <a:rPr lang="en-US" sz="3200" b="1" dirty="0"/>
              <a:t>Cultural Factors</a:t>
            </a:r>
            <a:endParaRPr lang="en-US" sz="3200" dirty="0"/>
          </a:p>
          <a:p>
            <a:pPr marL="0" indent="0">
              <a:buNone/>
            </a:pPr>
            <a:endParaRPr lang="en-US" b="1" dirty="0"/>
          </a:p>
          <a:p>
            <a:pPr marL="0" indent="0">
              <a:buNone/>
            </a:pPr>
            <a:endParaRPr lang="en-US" dirty="0"/>
          </a:p>
        </p:txBody>
      </p:sp>
      <p:sp>
        <p:nvSpPr>
          <p:cNvPr id="2" name="Content Placeholder 1"/>
          <p:cNvSpPr>
            <a:spLocks noGrp="1"/>
          </p:cNvSpPr>
          <p:nvPr>
            <p:ph type="body" sz="quarter" idx="13"/>
          </p:nvPr>
        </p:nvSpPr>
        <p:spPr>
          <a:xfrm>
            <a:off x="448511" y="2071841"/>
            <a:ext cx="10261599" cy="1670165"/>
          </a:xfrm>
        </p:spPr>
        <p:txBody>
          <a:bodyPr>
            <a:normAutofit/>
          </a:bodyPr>
          <a:lstStyle/>
          <a:p>
            <a:pPr marL="0" indent="0" algn="l"/>
            <a:r>
              <a:rPr lang="en-US" sz="2400" b="1" i="0" dirty="0">
                <a:solidFill>
                  <a:srgbClr val="000000"/>
                </a:solidFill>
              </a:rPr>
              <a:t>Social classes </a:t>
            </a:r>
            <a:r>
              <a:rPr lang="en-US" sz="2400" i="0" dirty="0">
                <a:solidFill>
                  <a:srgbClr val="000000"/>
                </a:solidFill>
              </a:rPr>
              <a:t>are society’s relatively permanent and ordered divisions whose members share similar values, interests, and behaviors.</a:t>
            </a:r>
          </a:p>
          <a:p>
            <a:pPr marL="0" indent="0" algn="l"/>
            <a:r>
              <a:rPr lang="en-US" sz="2400" i="0" dirty="0">
                <a:solidFill>
                  <a:srgbClr val="000000"/>
                </a:solidFill>
              </a:rPr>
              <a:t>Measured as a combination of occupation, income, education, wealth, and other variables</a:t>
            </a:r>
          </a:p>
          <a:p>
            <a:pPr marL="457200" indent="-457200" algn="l">
              <a:buFont typeface="Arial"/>
              <a:buChar char="•"/>
            </a:pPr>
            <a:endParaRPr lang="en-US" altLang="en-US" sz="2400" i="0" dirty="0">
              <a:solidFill>
                <a:srgbClr val="000000"/>
              </a:solidFill>
            </a:endParaRPr>
          </a:p>
        </p:txBody>
      </p:sp>
    </p:spTree>
    <p:extLst>
      <p:ext uri="{BB962C8B-B14F-4D97-AF65-F5344CB8AC3E}">
        <p14:creationId xmlns:p14="http://schemas.microsoft.com/office/powerpoint/2010/main" val="276821533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noChangeArrowheads="1"/>
          </p:cNvSpPr>
          <p:nvPr/>
        </p:nvSpPr>
        <p:spPr>
          <a:xfrm>
            <a:off x="1144368" y="619509"/>
            <a:ext cx="10060055" cy="1143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r>
              <a:rPr lang="en-US" sz="3600" dirty="0">
                <a:solidFill>
                  <a:srgbClr val="007FA3"/>
                </a:solidFill>
              </a:rPr>
              <a:t>Characteristics Affecting Consumer Behavior</a:t>
            </a:r>
          </a:p>
        </p:txBody>
      </p:sp>
      <p:sp>
        <p:nvSpPr>
          <p:cNvPr id="3" name="Content Placeholder 2"/>
          <p:cNvSpPr>
            <a:spLocks noGrp="1"/>
          </p:cNvSpPr>
          <p:nvPr>
            <p:ph idx="1"/>
          </p:nvPr>
        </p:nvSpPr>
        <p:spPr>
          <a:xfrm>
            <a:off x="4103858" y="1762509"/>
            <a:ext cx="3822699" cy="544593"/>
          </a:xfrm>
        </p:spPr>
        <p:txBody>
          <a:bodyPr>
            <a:normAutofit/>
          </a:bodyPr>
          <a:lstStyle/>
          <a:p>
            <a:pPr marL="0" indent="0">
              <a:buNone/>
            </a:pPr>
            <a:r>
              <a:rPr lang="en-US" sz="3000" b="1" dirty="0">
                <a:latin typeface="+mj-lt"/>
              </a:rPr>
              <a:t>Cultural Factors</a:t>
            </a:r>
            <a:endParaRPr lang="en-US" sz="3000" dirty="0">
              <a:latin typeface="+mj-lt"/>
            </a:endParaRPr>
          </a:p>
          <a:p>
            <a:pPr marL="0" indent="0">
              <a:buNone/>
            </a:pPr>
            <a:endParaRPr lang="en-US" dirty="0"/>
          </a:p>
        </p:txBody>
      </p:sp>
      <p:sp>
        <p:nvSpPr>
          <p:cNvPr id="2" name="Content Placeholder 1"/>
          <p:cNvSpPr>
            <a:spLocks noGrp="1"/>
          </p:cNvSpPr>
          <p:nvPr>
            <p:ph type="body" sz="quarter" idx="13"/>
          </p:nvPr>
        </p:nvSpPr>
        <p:spPr>
          <a:xfrm>
            <a:off x="2909372" y="2512750"/>
            <a:ext cx="5601581" cy="2537551"/>
          </a:xfrm>
        </p:spPr>
        <p:txBody>
          <a:bodyPr>
            <a:normAutofit/>
          </a:bodyPr>
          <a:lstStyle/>
          <a:p>
            <a:r>
              <a:rPr lang="en-US" sz="2400" b="1" i="0" dirty="0">
                <a:solidFill>
                  <a:srgbClr val="000000"/>
                </a:solidFill>
              </a:rPr>
              <a:t>Major American Social Classes</a:t>
            </a:r>
          </a:p>
          <a:p>
            <a:pPr marL="1773238" lvl="2" indent="-338138">
              <a:buClr>
                <a:srgbClr val="0085B4"/>
              </a:buClr>
            </a:pPr>
            <a:r>
              <a:rPr lang="en-US" sz="2400" i="0" dirty="0">
                <a:solidFill>
                  <a:srgbClr val="000000"/>
                </a:solidFill>
              </a:rPr>
              <a:t>Upper Class</a:t>
            </a:r>
          </a:p>
          <a:p>
            <a:pPr marL="1773238" lvl="2" indent="-338138">
              <a:buClr>
                <a:srgbClr val="0085B4"/>
              </a:buClr>
            </a:pPr>
            <a:r>
              <a:rPr lang="en-US" sz="2400" i="0" dirty="0">
                <a:solidFill>
                  <a:srgbClr val="000000"/>
                </a:solidFill>
              </a:rPr>
              <a:t>Middle Class</a:t>
            </a:r>
          </a:p>
          <a:p>
            <a:pPr marL="1773238" lvl="2" indent="-338138">
              <a:buClr>
                <a:srgbClr val="0085B4"/>
              </a:buClr>
            </a:pPr>
            <a:r>
              <a:rPr lang="en-US" sz="2400" i="0" dirty="0">
                <a:solidFill>
                  <a:srgbClr val="000000"/>
                </a:solidFill>
              </a:rPr>
              <a:t>Working Class</a:t>
            </a:r>
          </a:p>
          <a:p>
            <a:pPr marL="1773238" lvl="2" indent="-338138">
              <a:buClr>
                <a:srgbClr val="0085B4"/>
              </a:buClr>
            </a:pPr>
            <a:r>
              <a:rPr lang="en-US" sz="2400" i="0" dirty="0">
                <a:solidFill>
                  <a:srgbClr val="000000"/>
                </a:solidFill>
              </a:rPr>
              <a:t>Lower Class</a:t>
            </a:r>
          </a:p>
          <a:p>
            <a:pPr marL="0" indent="0" algn="l"/>
            <a:endParaRPr lang="en-US" altLang="en-US" sz="2800" i="0" dirty="0">
              <a:solidFill>
                <a:srgbClr val="000000"/>
              </a:solidFill>
            </a:endParaRPr>
          </a:p>
        </p:txBody>
      </p:sp>
    </p:spTree>
    <p:extLst>
      <p:ext uri="{BB962C8B-B14F-4D97-AF65-F5344CB8AC3E}">
        <p14:creationId xmlns:p14="http://schemas.microsoft.com/office/powerpoint/2010/main" val="258824128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noChangeArrowheads="1"/>
          </p:cNvSpPr>
          <p:nvPr/>
        </p:nvSpPr>
        <p:spPr>
          <a:xfrm>
            <a:off x="1545790" y="576773"/>
            <a:ext cx="9666161" cy="57212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r>
              <a:rPr lang="en-US" sz="3400" dirty="0">
                <a:solidFill>
                  <a:srgbClr val="007FA3"/>
                </a:solidFill>
              </a:rPr>
              <a:t>Characteristics Affecting Consumer Behavior</a:t>
            </a:r>
          </a:p>
        </p:txBody>
      </p:sp>
      <p:sp>
        <p:nvSpPr>
          <p:cNvPr id="3" name="Content Placeholder 2"/>
          <p:cNvSpPr>
            <a:spLocks noGrp="1"/>
          </p:cNvSpPr>
          <p:nvPr>
            <p:ph idx="1"/>
          </p:nvPr>
        </p:nvSpPr>
        <p:spPr>
          <a:xfrm>
            <a:off x="4421295" y="1284504"/>
            <a:ext cx="3005014" cy="518333"/>
          </a:xfrm>
        </p:spPr>
        <p:txBody>
          <a:bodyPr>
            <a:normAutofit/>
          </a:bodyPr>
          <a:lstStyle/>
          <a:p>
            <a:pPr marL="0" indent="0">
              <a:buNone/>
            </a:pPr>
            <a:r>
              <a:rPr lang="en-US" sz="2900" b="1" dirty="0"/>
              <a:t>Social Factors</a:t>
            </a:r>
            <a:endParaRPr lang="en-US" sz="2900" dirty="0"/>
          </a:p>
          <a:p>
            <a:pPr marL="0" indent="0">
              <a:buNone/>
            </a:pPr>
            <a:endParaRPr lang="en-US" b="1" dirty="0"/>
          </a:p>
          <a:p>
            <a:pPr marL="0" indent="0">
              <a:buNone/>
            </a:pPr>
            <a:endParaRPr lang="en-US" dirty="0"/>
          </a:p>
        </p:txBody>
      </p:sp>
      <p:sp>
        <p:nvSpPr>
          <p:cNvPr id="2" name="Content Placeholder 1"/>
          <p:cNvSpPr>
            <a:spLocks noGrp="1"/>
          </p:cNvSpPr>
          <p:nvPr>
            <p:ph type="body" sz="quarter" idx="13"/>
          </p:nvPr>
        </p:nvSpPr>
        <p:spPr>
          <a:xfrm>
            <a:off x="3071186" y="1921481"/>
            <a:ext cx="5283200" cy="401136"/>
          </a:xfrm>
        </p:spPr>
        <p:txBody>
          <a:bodyPr>
            <a:normAutofit lnSpcReduction="10000"/>
          </a:bodyPr>
          <a:lstStyle/>
          <a:p>
            <a:r>
              <a:rPr lang="en-US" sz="2400" b="1" i="0" dirty="0">
                <a:solidFill>
                  <a:srgbClr val="000000"/>
                </a:solidFill>
              </a:rPr>
              <a:t>Groups and Social Networks</a:t>
            </a:r>
          </a:p>
          <a:p>
            <a:pPr marL="0" indent="0" algn="l"/>
            <a:endParaRPr lang="en-US" altLang="en-US" sz="2400" i="0" dirty="0">
              <a:solidFill>
                <a:srgbClr val="000000"/>
              </a:solidFill>
            </a:endParaRPr>
          </a:p>
        </p:txBody>
      </p:sp>
      <p:graphicFrame>
        <p:nvGraphicFramePr>
          <p:cNvPr id="5" name="Content Placeholder 9"/>
          <p:cNvGraphicFramePr>
            <a:graphicFrameLocks noGrp="1"/>
          </p:cNvGraphicFramePr>
          <p:nvPr>
            <p:ph idx="1"/>
            <p:extLst>
              <p:ext uri="{D42A27DB-BD31-4B8C-83A1-F6EECF244321}">
                <p14:modId xmlns:p14="http://schemas.microsoft.com/office/powerpoint/2010/main" val="3926746361"/>
              </p:ext>
            </p:extLst>
          </p:nvPr>
        </p:nvGraphicFramePr>
        <p:xfrm>
          <a:off x="2655261" y="2575422"/>
          <a:ext cx="6115050" cy="3143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4929413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noChangeArrowheads="1"/>
          </p:cNvSpPr>
          <p:nvPr>
            <p:ph type="title"/>
          </p:nvPr>
        </p:nvSpPr>
        <p:spPr>
          <a:xfrm>
            <a:off x="898677" y="373462"/>
            <a:ext cx="10538357" cy="681616"/>
          </a:xfrm>
        </p:spPr>
        <p:txBody>
          <a:bodyPr>
            <a:noAutofit/>
          </a:bodyPr>
          <a:lstStyle/>
          <a:p>
            <a:r>
              <a:rPr lang="en-US" sz="3600" dirty="0">
                <a:solidFill>
                  <a:srgbClr val="007FA3"/>
                </a:solidFill>
              </a:rPr>
              <a:t>Characteristics Affecting Consumer Behavior</a:t>
            </a:r>
            <a:endParaRPr lang="en-US" sz="3600" b="1" dirty="0">
              <a:solidFill>
                <a:srgbClr val="007FA3"/>
              </a:solidFill>
            </a:endParaRPr>
          </a:p>
        </p:txBody>
      </p:sp>
      <p:sp>
        <p:nvSpPr>
          <p:cNvPr id="2" name="Content Placeholder 1"/>
          <p:cNvSpPr>
            <a:spLocks noGrp="1"/>
          </p:cNvSpPr>
          <p:nvPr>
            <p:ph type="body" sz="quarter" idx="13"/>
          </p:nvPr>
        </p:nvSpPr>
        <p:spPr>
          <a:xfrm>
            <a:off x="1000110" y="1968035"/>
            <a:ext cx="4690532" cy="3161340"/>
          </a:xfrm>
        </p:spPr>
        <p:txBody>
          <a:bodyPr>
            <a:normAutofit/>
          </a:bodyPr>
          <a:lstStyle/>
          <a:p>
            <a:pPr marL="280988" indent="-280988" algn="l">
              <a:buClr>
                <a:srgbClr val="007FA3"/>
              </a:buClr>
              <a:buFont typeface="Arial"/>
              <a:buChar char="•"/>
            </a:pPr>
            <a:r>
              <a:rPr lang="en-US" sz="2800" i="0" dirty="0">
                <a:solidFill>
                  <a:srgbClr val="000000"/>
                </a:solidFill>
              </a:rPr>
              <a:t>Online social networks</a:t>
            </a:r>
          </a:p>
          <a:p>
            <a:pPr marL="280988" indent="-280988" algn="l">
              <a:buClr>
                <a:srgbClr val="007FA3"/>
              </a:buClr>
              <a:buFont typeface="Arial"/>
              <a:buChar char="•"/>
            </a:pPr>
            <a:r>
              <a:rPr lang="en-US" sz="2800" i="0" dirty="0">
                <a:solidFill>
                  <a:srgbClr val="000000"/>
                </a:solidFill>
              </a:rPr>
              <a:t>Buzz marketing</a:t>
            </a:r>
          </a:p>
          <a:p>
            <a:pPr marL="280988" indent="-280988" algn="l">
              <a:buClr>
                <a:srgbClr val="007FA3"/>
              </a:buClr>
              <a:buFont typeface="Arial"/>
              <a:buChar char="•"/>
            </a:pPr>
            <a:r>
              <a:rPr lang="en-US" sz="2800" i="0" dirty="0">
                <a:solidFill>
                  <a:srgbClr val="000000"/>
                </a:solidFill>
              </a:rPr>
              <a:t>Social media sites</a:t>
            </a:r>
          </a:p>
          <a:p>
            <a:pPr marL="280988" indent="-280988" algn="l">
              <a:buClr>
                <a:srgbClr val="007FA3"/>
              </a:buClr>
              <a:buFont typeface="Arial"/>
              <a:buChar char="•"/>
            </a:pPr>
            <a:r>
              <a:rPr lang="en-US" sz="2800" i="0" dirty="0">
                <a:solidFill>
                  <a:srgbClr val="000000"/>
                </a:solidFill>
              </a:rPr>
              <a:t>Virtual worlds</a:t>
            </a:r>
          </a:p>
          <a:p>
            <a:pPr marL="280988" indent="-280988" algn="l">
              <a:buClr>
                <a:srgbClr val="007FA3"/>
              </a:buClr>
              <a:buFont typeface="Arial"/>
              <a:buChar char="•"/>
            </a:pPr>
            <a:r>
              <a:rPr lang="en-US" sz="2800" i="0" dirty="0">
                <a:solidFill>
                  <a:srgbClr val="000000"/>
                </a:solidFill>
              </a:rPr>
              <a:t>Word of mouth</a:t>
            </a:r>
          </a:p>
          <a:p>
            <a:pPr marL="280988" indent="-280988" algn="l">
              <a:buClr>
                <a:srgbClr val="007FA3"/>
              </a:buClr>
              <a:buFont typeface="Arial"/>
              <a:buChar char="•"/>
            </a:pPr>
            <a:r>
              <a:rPr lang="en-US" sz="2800" i="0" dirty="0">
                <a:solidFill>
                  <a:srgbClr val="000000"/>
                </a:solidFill>
              </a:rPr>
              <a:t>Opinion leaders</a:t>
            </a:r>
          </a:p>
          <a:p>
            <a:pPr marL="457200" indent="-457200" algn="l">
              <a:buFont typeface="Arial"/>
              <a:buChar char="•"/>
            </a:pPr>
            <a:endParaRPr lang="en-US" altLang="en-US" sz="2800" i="0" dirty="0">
              <a:solidFill>
                <a:srgbClr val="000000"/>
              </a:solidFill>
            </a:endParaRPr>
          </a:p>
        </p:txBody>
      </p:sp>
      <p:sp>
        <p:nvSpPr>
          <p:cNvPr id="3" name="Content Placeholder 2"/>
          <p:cNvSpPr>
            <a:spLocks noGrp="1"/>
          </p:cNvSpPr>
          <p:nvPr>
            <p:ph idx="1"/>
          </p:nvPr>
        </p:nvSpPr>
        <p:spPr>
          <a:xfrm>
            <a:off x="898677" y="1349058"/>
            <a:ext cx="5905501" cy="618977"/>
          </a:xfrm>
        </p:spPr>
        <p:txBody>
          <a:bodyPr>
            <a:normAutofit/>
          </a:bodyPr>
          <a:lstStyle/>
          <a:p>
            <a:pPr marL="0" indent="0">
              <a:buNone/>
            </a:pPr>
            <a:r>
              <a:rPr lang="en-US" sz="3000" b="1" dirty="0">
                <a:latin typeface="+mj-lt"/>
              </a:rPr>
              <a:t>Groups and Social Networks</a:t>
            </a:r>
            <a:endParaRPr lang="en-US" sz="3000" dirty="0">
              <a:latin typeface="+mj-lt"/>
            </a:endParaRPr>
          </a:p>
          <a:p>
            <a:pPr marL="0" indent="0">
              <a:buNone/>
            </a:pPr>
            <a:endParaRPr lang="en-US" b="1" dirty="0"/>
          </a:p>
          <a:p>
            <a:pPr marL="0" indent="0">
              <a:buNone/>
            </a:pPr>
            <a:endParaRPr lang="en-US" dirty="0"/>
          </a:p>
        </p:txBody>
      </p:sp>
      <p:pic>
        <p:nvPicPr>
          <p:cNvPr id="4098" name="Picture 2" descr="&quot;Photo shows Logan Paul advertising for Dunkin Donuts, seated on a bench and holding two cups, one in each hand. On a wall behind him is the logo and name of Dunkin Donuts.&#10;&#10;To the right of the photo is a twitter post of Logan Paul. His post reads &quot;&quot;Bruh, Does it get much better than this? Enjoying the DunkinDonuts app. Go download it, sign up for DD perks, and enter promo code LOGAN to get a free beverage.&quot;&quot;&quot;&#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3111" y="1968035"/>
            <a:ext cx="5145778" cy="4095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731316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noChangeArrowheads="1"/>
          </p:cNvSpPr>
          <p:nvPr>
            <p:ph type="title"/>
          </p:nvPr>
        </p:nvSpPr>
        <p:spPr>
          <a:xfrm>
            <a:off x="1016000" y="590842"/>
            <a:ext cx="10693101" cy="811274"/>
          </a:xfrm>
        </p:spPr>
        <p:txBody>
          <a:bodyPr>
            <a:noAutofit/>
          </a:bodyPr>
          <a:lstStyle/>
          <a:p>
            <a:r>
              <a:rPr lang="en-US" sz="3400" dirty="0">
                <a:solidFill>
                  <a:srgbClr val="007FA3"/>
                </a:solidFill>
                <a:latin typeface="+mn-lt"/>
              </a:rPr>
              <a:t>Characteristics Affecting Consumer Behavior</a:t>
            </a:r>
            <a:endParaRPr lang="en-US" sz="3400" b="1" dirty="0">
              <a:solidFill>
                <a:srgbClr val="007FA3"/>
              </a:solidFill>
              <a:latin typeface="+mn-lt"/>
            </a:endParaRPr>
          </a:p>
        </p:txBody>
      </p:sp>
      <p:sp>
        <p:nvSpPr>
          <p:cNvPr id="2" name="Content Placeholder 1"/>
          <p:cNvSpPr>
            <a:spLocks noGrp="1"/>
          </p:cNvSpPr>
          <p:nvPr>
            <p:ph type="body" sz="quarter" idx="13"/>
          </p:nvPr>
        </p:nvSpPr>
        <p:spPr>
          <a:xfrm>
            <a:off x="1016000" y="2254722"/>
            <a:ext cx="10261599" cy="1276270"/>
          </a:xfrm>
        </p:spPr>
        <p:txBody>
          <a:bodyPr>
            <a:normAutofit/>
          </a:bodyPr>
          <a:lstStyle/>
          <a:p>
            <a:pPr marL="225425" indent="-225425" algn="l">
              <a:buClr>
                <a:srgbClr val="007FA3"/>
              </a:buClr>
              <a:buFont typeface="Arial"/>
              <a:buChar char="•"/>
            </a:pPr>
            <a:r>
              <a:rPr lang="en-US" sz="2400" b="1" i="0" dirty="0">
                <a:solidFill>
                  <a:srgbClr val="000000"/>
                </a:solidFill>
              </a:rPr>
              <a:t>Family</a:t>
            </a:r>
            <a:r>
              <a:rPr lang="en-US" sz="2400" i="0" dirty="0">
                <a:solidFill>
                  <a:srgbClr val="000000"/>
                </a:solidFill>
              </a:rPr>
              <a:t> is the most important consumer-buying organization in society.</a:t>
            </a:r>
          </a:p>
          <a:p>
            <a:pPr marL="225425" indent="-225425" algn="l">
              <a:buClr>
                <a:srgbClr val="007FA3"/>
              </a:buClr>
              <a:buFont typeface="Arial"/>
              <a:buChar char="•"/>
              <a:tabLst>
                <a:tab pos="225425" algn="l"/>
              </a:tabLst>
            </a:pPr>
            <a:r>
              <a:rPr lang="en-US" sz="2400" b="1" i="0" dirty="0">
                <a:solidFill>
                  <a:srgbClr val="000000"/>
                </a:solidFill>
              </a:rPr>
              <a:t>Role and status </a:t>
            </a:r>
            <a:r>
              <a:rPr lang="en-US" sz="2400" i="0" dirty="0">
                <a:solidFill>
                  <a:srgbClr val="000000"/>
                </a:solidFill>
              </a:rPr>
              <a:t>can be defined by a person’s position in a group.</a:t>
            </a:r>
          </a:p>
          <a:p>
            <a:pPr marL="457200" indent="-457200" algn="l">
              <a:buFont typeface="Arial"/>
              <a:buChar char="•"/>
            </a:pPr>
            <a:endParaRPr lang="en-US" altLang="en-US" sz="2800" i="0" dirty="0">
              <a:solidFill>
                <a:srgbClr val="000000"/>
              </a:solidFill>
            </a:endParaRPr>
          </a:p>
        </p:txBody>
      </p:sp>
      <p:sp>
        <p:nvSpPr>
          <p:cNvPr id="3" name="Content Placeholder 2"/>
          <p:cNvSpPr>
            <a:spLocks noGrp="1"/>
          </p:cNvSpPr>
          <p:nvPr>
            <p:ph idx="1"/>
          </p:nvPr>
        </p:nvSpPr>
        <p:spPr>
          <a:xfrm>
            <a:off x="4451120" y="1402116"/>
            <a:ext cx="3081865" cy="588123"/>
          </a:xfrm>
        </p:spPr>
        <p:txBody>
          <a:bodyPr>
            <a:normAutofit/>
          </a:bodyPr>
          <a:lstStyle/>
          <a:p>
            <a:pPr marL="0" indent="0">
              <a:buNone/>
            </a:pPr>
            <a:r>
              <a:rPr lang="en-US" sz="3000" b="1" dirty="0"/>
              <a:t>Social Factors</a:t>
            </a:r>
            <a:endParaRPr lang="en-US" sz="3000" dirty="0"/>
          </a:p>
          <a:p>
            <a:pPr marL="0" indent="0">
              <a:buNone/>
            </a:pPr>
            <a:endParaRPr lang="en-US" b="1" dirty="0"/>
          </a:p>
          <a:p>
            <a:pPr marL="0" indent="0">
              <a:buNone/>
            </a:pPr>
            <a:endParaRPr lang="en-US" dirty="0"/>
          </a:p>
        </p:txBody>
      </p:sp>
    </p:spTree>
    <p:extLst>
      <p:ext uri="{BB962C8B-B14F-4D97-AF65-F5344CB8AC3E}">
        <p14:creationId xmlns:p14="http://schemas.microsoft.com/office/powerpoint/2010/main" val="200018415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noChangeArrowheads="1"/>
          </p:cNvSpPr>
          <p:nvPr>
            <p:ph type="title"/>
          </p:nvPr>
        </p:nvSpPr>
        <p:spPr>
          <a:xfrm>
            <a:off x="1016000" y="1014341"/>
            <a:ext cx="10679034" cy="751489"/>
          </a:xfrm>
        </p:spPr>
        <p:txBody>
          <a:bodyPr>
            <a:noAutofit/>
          </a:bodyPr>
          <a:lstStyle/>
          <a:p>
            <a:r>
              <a:rPr lang="en-US" sz="3600" dirty="0">
                <a:solidFill>
                  <a:srgbClr val="007FA3"/>
                </a:solidFill>
              </a:rPr>
              <a:t>Characteristics Affecting Consumer Behavior</a:t>
            </a:r>
            <a:endParaRPr lang="en-US" sz="3600" b="1" dirty="0">
              <a:solidFill>
                <a:srgbClr val="007FA3"/>
              </a:solidFill>
            </a:endParaRPr>
          </a:p>
        </p:txBody>
      </p:sp>
      <p:sp>
        <p:nvSpPr>
          <p:cNvPr id="2" name="Content Placeholder 1"/>
          <p:cNvSpPr>
            <a:spLocks noGrp="1"/>
          </p:cNvSpPr>
          <p:nvPr>
            <p:ph type="body" sz="quarter" idx="13"/>
          </p:nvPr>
        </p:nvSpPr>
        <p:spPr>
          <a:xfrm>
            <a:off x="1016000" y="2676752"/>
            <a:ext cx="10532533" cy="1867113"/>
          </a:xfrm>
        </p:spPr>
        <p:txBody>
          <a:bodyPr>
            <a:normAutofit/>
          </a:bodyPr>
          <a:lstStyle/>
          <a:p>
            <a:pPr marL="280988" indent="-280988" algn="l">
              <a:buClr>
                <a:srgbClr val="007FA3"/>
              </a:buClr>
              <a:buFont typeface="Arial"/>
              <a:buChar char="•"/>
            </a:pPr>
            <a:r>
              <a:rPr lang="en-US" sz="2400" i="0" dirty="0">
                <a:solidFill>
                  <a:srgbClr val="000000"/>
                </a:solidFill>
              </a:rPr>
              <a:t>Age and life-cycle stage</a:t>
            </a:r>
          </a:p>
          <a:p>
            <a:pPr marL="280988" indent="-280988" algn="l">
              <a:buClr>
                <a:srgbClr val="007FA3"/>
              </a:buClr>
              <a:buFont typeface="Arial"/>
              <a:buChar char="•"/>
            </a:pPr>
            <a:r>
              <a:rPr lang="en-US" sz="2400" i="0" dirty="0">
                <a:solidFill>
                  <a:srgbClr val="000000"/>
                </a:solidFill>
              </a:rPr>
              <a:t>PRIZM </a:t>
            </a:r>
            <a:r>
              <a:rPr lang="en-US" sz="2400" i="0" dirty="0" err="1">
                <a:solidFill>
                  <a:srgbClr val="000000"/>
                </a:solidFill>
              </a:rPr>
              <a:t>Lifestage</a:t>
            </a:r>
            <a:r>
              <a:rPr lang="en-US" sz="2400" i="0" dirty="0">
                <a:solidFill>
                  <a:srgbClr val="000000"/>
                </a:solidFill>
              </a:rPr>
              <a:t> Groups system</a:t>
            </a:r>
          </a:p>
          <a:p>
            <a:pPr lvl="1">
              <a:buClr>
                <a:srgbClr val="007FA3"/>
              </a:buClr>
              <a:buFont typeface="Wingdings" charset="2"/>
              <a:buChar char="§"/>
            </a:pPr>
            <a:r>
              <a:rPr lang="en-US" dirty="0"/>
              <a:t>66 segments</a:t>
            </a:r>
          </a:p>
          <a:p>
            <a:pPr lvl="1">
              <a:buClr>
                <a:srgbClr val="007FA3"/>
              </a:buClr>
              <a:buFont typeface="Wingdings" charset="2"/>
              <a:buChar char="§"/>
            </a:pPr>
            <a:r>
              <a:rPr lang="en-US" dirty="0"/>
              <a:t>11 life-stage groups</a:t>
            </a:r>
          </a:p>
          <a:p>
            <a:pPr marL="0" indent="0" algn="l"/>
            <a:endParaRPr lang="en-US" altLang="en-US" sz="2800" i="0" dirty="0">
              <a:solidFill>
                <a:srgbClr val="000000"/>
              </a:solidFill>
            </a:endParaRPr>
          </a:p>
        </p:txBody>
      </p:sp>
      <p:sp>
        <p:nvSpPr>
          <p:cNvPr id="3" name="Content Placeholder 2"/>
          <p:cNvSpPr>
            <a:spLocks noGrp="1"/>
          </p:cNvSpPr>
          <p:nvPr>
            <p:ph idx="1"/>
          </p:nvPr>
        </p:nvSpPr>
        <p:spPr>
          <a:xfrm>
            <a:off x="1016000" y="1930116"/>
            <a:ext cx="3996267" cy="544676"/>
          </a:xfrm>
        </p:spPr>
        <p:txBody>
          <a:bodyPr>
            <a:normAutofit/>
          </a:bodyPr>
          <a:lstStyle/>
          <a:p>
            <a:pPr marL="0" indent="0">
              <a:buNone/>
            </a:pPr>
            <a:r>
              <a:rPr lang="en-US" sz="3200" b="1" dirty="0"/>
              <a:t>Personal Factors</a:t>
            </a:r>
            <a:endParaRPr lang="en-US" sz="3200" dirty="0"/>
          </a:p>
          <a:p>
            <a:pPr marL="0" indent="0">
              <a:buNone/>
            </a:pPr>
            <a:endParaRPr lang="en-US" b="1" dirty="0"/>
          </a:p>
          <a:p>
            <a:pPr marL="0" indent="0">
              <a:buNone/>
            </a:pPr>
            <a:endParaRPr lang="en-US" dirty="0"/>
          </a:p>
        </p:txBody>
      </p:sp>
    </p:spTree>
    <p:extLst>
      <p:ext uri="{BB962C8B-B14F-4D97-AF65-F5344CB8AC3E}">
        <p14:creationId xmlns:p14="http://schemas.microsoft.com/office/powerpoint/2010/main" val="209726107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noChangeArrowheads="1"/>
          </p:cNvSpPr>
          <p:nvPr>
            <p:ph type="title"/>
          </p:nvPr>
        </p:nvSpPr>
        <p:spPr>
          <a:xfrm>
            <a:off x="1016000" y="357591"/>
            <a:ext cx="10170941" cy="1143000"/>
          </a:xfrm>
        </p:spPr>
        <p:txBody>
          <a:bodyPr>
            <a:noAutofit/>
          </a:bodyPr>
          <a:lstStyle/>
          <a:p>
            <a:r>
              <a:rPr lang="en-US" sz="3600" dirty="0">
                <a:solidFill>
                  <a:srgbClr val="007FA3"/>
                </a:solidFill>
              </a:rPr>
              <a:t>Characteristics Affecting Consumer Behavior</a:t>
            </a:r>
            <a:endParaRPr lang="en-US" sz="3600" b="1" dirty="0">
              <a:solidFill>
                <a:srgbClr val="007FA3"/>
              </a:solidFill>
            </a:endParaRPr>
          </a:p>
        </p:txBody>
      </p:sp>
      <p:sp>
        <p:nvSpPr>
          <p:cNvPr id="3" name="Content Placeholder 2"/>
          <p:cNvSpPr>
            <a:spLocks noGrp="1"/>
          </p:cNvSpPr>
          <p:nvPr>
            <p:ph idx="1"/>
          </p:nvPr>
        </p:nvSpPr>
        <p:spPr>
          <a:xfrm>
            <a:off x="4185264" y="1500591"/>
            <a:ext cx="4703232" cy="567019"/>
          </a:xfrm>
        </p:spPr>
        <p:txBody>
          <a:bodyPr>
            <a:normAutofit/>
          </a:bodyPr>
          <a:lstStyle/>
          <a:p>
            <a:pPr marL="0" indent="0">
              <a:buNone/>
            </a:pPr>
            <a:r>
              <a:rPr lang="en-US" sz="3200" b="1" dirty="0">
                <a:latin typeface="+mj-lt"/>
              </a:rPr>
              <a:t>Personal Factors</a:t>
            </a:r>
            <a:endParaRPr lang="en-US" sz="3200" dirty="0">
              <a:latin typeface="+mj-lt"/>
            </a:endParaRPr>
          </a:p>
          <a:p>
            <a:pPr marL="0" indent="0">
              <a:buNone/>
            </a:pPr>
            <a:endParaRPr lang="en-US" b="1" dirty="0"/>
          </a:p>
          <a:p>
            <a:pPr marL="0" indent="0">
              <a:buNone/>
            </a:pPr>
            <a:endParaRPr lang="en-US" dirty="0"/>
          </a:p>
        </p:txBody>
      </p:sp>
      <p:sp>
        <p:nvSpPr>
          <p:cNvPr id="2" name="Content Placeholder 1"/>
          <p:cNvSpPr>
            <a:spLocks noGrp="1"/>
          </p:cNvSpPr>
          <p:nvPr>
            <p:ph type="body" sz="quarter" idx="13"/>
          </p:nvPr>
        </p:nvSpPr>
        <p:spPr>
          <a:xfrm>
            <a:off x="1016000" y="2212518"/>
            <a:ext cx="10378831" cy="938645"/>
          </a:xfrm>
        </p:spPr>
        <p:txBody>
          <a:bodyPr>
            <a:normAutofit/>
          </a:bodyPr>
          <a:lstStyle/>
          <a:p>
            <a:pPr algn="l"/>
            <a:r>
              <a:rPr lang="en-US" sz="2400" b="1" i="0" dirty="0">
                <a:solidFill>
                  <a:srgbClr val="000000"/>
                </a:solidFill>
              </a:rPr>
              <a:t>Occupation</a:t>
            </a:r>
            <a:r>
              <a:rPr lang="en-US" sz="2400" i="0" dirty="0">
                <a:solidFill>
                  <a:srgbClr val="000000"/>
                </a:solidFill>
              </a:rPr>
              <a:t> affects the goods and services bought by consumers.</a:t>
            </a:r>
          </a:p>
          <a:p>
            <a:pPr algn="l"/>
            <a:r>
              <a:rPr lang="en-US" sz="2400" b="1" i="0" dirty="0">
                <a:solidFill>
                  <a:srgbClr val="000000"/>
                </a:solidFill>
              </a:rPr>
              <a:t>Economic </a:t>
            </a:r>
            <a:r>
              <a:rPr lang="en-US" sz="2400" i="0" dirty="0">
                <a:solidFill>
                  <a:srgbClr val="000000"/>
                </a:solidFill>
              </a:rPr>
              <a:t>situations include trends in:</a:t>
            </a:r>
          </a:p>
          <a:p>
            <a:pPr marL="457200" indent="-457200" algn="l">
              <a:buFont typeface="Arial"/>
              <a:buChar char="•"/>
            </a:pPr>
            <a:endParaRPr lang="en-US" altLang="en-US" sz="2800" i="0" dirty="0">
              <a:solidFill>
                <a:srgbClr val="000000"/>
              </a:solidFill>
            </a:endParaRPr>
          </a:p>
        </p:txBody>
      </p:sp>
      <p:graphicFrame>
        <p:nvGraphicFramePr>
          <p:cNvPr id="5" name="Diagram 4"/>
          <p:cNvGraphicFramePr/>
          <p:nvPr>
            <p:extLst>
              <p:ext uri="{D42A27DB-BD31-4B8C-83A1-F6EECF244321}">
                <p14:modId xmlns:p14="http://schemas.microsoft.com/office/powerpoint/2010/main" val="3567983214"/>
              </p:ext>
            </p:extLst>
          </p:nvPr>
        </p:nvGraphicFramePr>
        <p:xfrm>
          <a:off x="1961299" y="3242735"/>
          <a:ext cx="7797772" cy="1899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8737958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noChangeArrowheads="1"/>
          </p:cNvSpPr>
          <p:nvPr>
            <p:ph type="title"/>
          </p:nvPr>
        </p:nvSpPr>
        <p:spPr>
          <a:xfrm>
            <a:off x="1016001" y="501215"/>
            <a:ext cx="10228867" cy="812605"/>
          </a:xfrm>
        </p:spPr>
        <p:txBody>
          <a:bodyPr>
            <a:noAutofit/>
          </a:bodyPr>
          <a:lstStyle/>
          <a:p>
            <a:r>
              <a:rPr lang="en-US" sz="3600" dirty="0">
                <a:solidFill>
                  <a:srgbClr val="007FA3"/>
                </a:solidFill>
              </a:rPr>
              <a:t>Characteristics Affecting Consumer Behavior</a:t>
            </a:r>
            <a:endParaRPr lang="en-US" sz="3600" b="1" dirty="0">
              <a:solidFill>
                <a:srgbClr val="007FA3"/>
              </a:solidFill>
            </a:endParaRPr>
          </a:p>
        </p:txBody>
      </p:sp>
      <p:sp>
        <p:nvSpPr>
          <p:cNvPr id="3" name="Content Placeholder 2"/>
          <p:cNvSpPr>
            <a:spLocks noGrp="1"/>
          </p:cNvSpPr>
          <p:nvPr>
            <p:ph idx="1"/>
          </p:nvPr>
        </p:nvSpPr>
        <p:spPr>
          <a:xfrm>
            <a:off x="1016001" y="1486523"/>
            <a:ext cx="4233334" cy="595495"/>
          </a:xfrm>
        </p:spPr>
        <p:txBody>
          <a:bodyPr>
            <a:normAutofit/>
          </a:bodyPr>
          <a:lstStyle/>
          <a:p>
            <a:pPr marL="0" indent="0">
              <a:buNone/>
            </a:pPr>
            <a:r>
              <a:rPr lang="en-US" sz="3200" b="1" dirty="0"/>
              <a:t>Personal Factors</a:t>
            </a:r>
            <a:endParaRPr lang="en-US" sz="3200" dirty="0"/>
          </a:p>
          <a:p>
            <a:pPr marL="0" indent="0">
              <a:buNone/>
            </a:pPr>
            <a:endParaRPr lang="en-US" b="1" dirty="0"/>
          </a:p>
          <a:p>
            <a:pPr marL="0" indent="0">
              <a:buNone/>
            </a:pPr>
            <a:endParaRPr lang="en-US" dirty="0"/>
          </a:p>
        </p:txBody>
      </p:sp>
      <p:sp>
        <p:nvSpPr>
          <p:cNvPr id="2" name="Content Placeholder 1"/>
          <p:cNvSpPr>
            <a:spLocks noGrp="1"/>
          </p:cNvSpPr>
          <p:nvPr>
            <p:ph type="body" sz="quarter" idx="13"/>
          </p:nvPr>
        </p:nvSpPr>
        <p:spPr>
          <a:xfrm>
            <a:off x="1016001" y="2254721"/>
            <a:ext cx="5314461" cy="1374743"/>
          </a:xfrm>
        </p:spPr>
        <p:txBody>
          <a:bodyPr>
            <a:normAutofit/>
          </a:bodyPr>
          <a:lstStyle/>
          <a:p>
            <a:pPr marL="0" indent="0" algn="l">
              <a:lnSpc>
                <a:spcPct val="80000"/>
              </a:lnSpc>
            </a:pPr>
            <a:r>
              <a:rPr lang="en-US" sz="2600" b="1" i="0" dirty="0">
                <a:solidFill>
                  <a:srgbClr val="000000"/>
                </a:solidFill>
              </a:rPr>
              <a:t>Lifestyle</a:t>
            </a:r>
            <a:r>
              <a:rPr lang="en-US" sz="2600" i="0" dirty="0">
                <a:solidFill>
                  <a:srgbClr val="000000"/>
                </a:solidFill>
              </a:rPr>
              <a:t> is a person’s pattern of living as expressed in his or her psychographics.</a:t>
            </a:r>
          </a:p>
          <a:p>
            <a:pPr marL="457200" indent="-457200" algn="l">
              <a:buFont typeface="Arial"/>
              <a:buChar char="•"/>
            </a:pPr>
            <a:endParaRPr lang="en-US" altLang="en-US" sz="2800" i="0" dirty="0">
              <a:solidFill>
                <a:srgbClr val="000000"/>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66626" y="1486523"/>
            <a:ext cx="4878242" cy="3945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233189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noChangeArrowheads="1"/>
          </p:cNvSpPr>
          <p:nvPr>
            <p:ph type="title"/>
          </p:nvPr>
        </p:nvSpPr>
        <p:spPr>
          <a:xfrm>
            <a:off x="874365" y="450202"/>
            <a:ext cx="7232449" cy="1143000"/>
          </a:xfrm>
        </p:spPr>
        <p:txBody>
          <a:bodyPr>
            <a:noAutofit/>
          </a:bodyPr>
          <a:lstStyle/>
          <a:p>
            <a:r>
              <a:rPr lang="en-US" sz="3600" dirty="0">
                <a:solidFill>
                  <a:srgbClr val="007FA3"/>
                </a:solidFill>
              </a:rPr>
              <a:t>Characteristics Affecting </a:t>
            </a:r>
            <a:br>
              <a:rPr lang="en-US" sz="3600" dirty="0">
                <a:solidFill>
                  <a:srgbClr val="007FA3"/>
                </a:solidFill>
              </a:rPr>
            </a:br>
            <a:r>
              <a:rPr lang="en-US" sz="3600" dirty="0">
                <a:solidFill>
                  <a:srgbClr val="007FA3"/>
                </a:solidFill>
              </a:rPr>
              <a:t>Consumer Behavior</a:t>
            </a:r>
            <a:endParaRPr lang="en-US" sz="3600" b="1" dirty="0">
              <a:solidFill>
                <a:srgbClr val="007FA3"/>
              </a:solidFill>
            </a:endParaRPr>
          </a:p>
        </p:txBody>
      </p:sp>
      <p:sp>
        <p:nvSpPr>
          <p:cNvPr id="3" name="Content Placeholder 2"/>
          <p:cNvSpPr>
            <a:spLocks noGrp="1"/>
          </p:cNvSpPr>
          <p:nvPr>
            <p:ph idx="1"/>
          </p:nvPr>
        </p:nvSpPr>
        <p:spPr>
          <a:xfrm>
            <a:off x="874365" y="1717797"/>
            <a:ext cx="4017434" cy="597779"/>
          </a:xfrm>
        </p:spPr>
        <p:txBody>
          <a:bodyPr>
            <a:normAutofit/>
          </a:bodyPr>
          <a:lstStyle/>
          <a:p>
            <a:pPr marL="0" indent="0">
              <a:buNone/>
            </a:pPr>
            <a:r>
              <a:rPr lang="en-US" sz="3200" b="1" dirty="0"/>
              <a:t>Personal Factors</a:t>
            </a:r>
            <a:endParaRPr lang="en-US" sz="3200" dirty="0"/>
          </a:p>
          <a:p>
            <a:pPr marL="0" indent="0">
              <a:buNone/>
            </a:pPr>
            <a:endParaRPr lang="en-US" b="1" dirty="0"/>
          </a:p>
          <a:p>
            <a:pPr marL="0" indent="0">
              <a:buNone/>
            </a:pPr>
            <a:endParaRPr lang="en-US" dirty="0"/>
          </a:p>
        </p:txBody>
      </p:sp>
      <p:sp>
        <p:nvSpPr>
          <p:cNvPr id="2" name="Content Placeholder 1"/>
          <p:cNvSpPr>
            <a:spLocks noGrp="1"/>
          </p:cNvSpPr>
          <p:nvPr>
            <p:ph type="body" sz="quarter" idx="13"/>
          </p:nvPr>
        </p:nvSpPr>
        <p:spPr>
          <a:xfrm>
            <a:off x="874365" y="2440171"/>
            <a:ext cx="7575953" cy="1457109"/>
          </a:xfrm>
        </p:spPr>
        <p:txBody>
          <a:bodyPr>
            <a:normAutofit/>
          </a:bodyPr>
          <a:lstStyle/>
          <a:p>
            <a:pPr marL="0" indent="0" algn="l">
              <a:lnSpc>
                <a:spcPct val="100000"/>
              </a:lnSpc>
            </a:pPr>
            <a:r>
              <a:rPr lang="en-US" sz="2400" b="1" i="0" dirty="0">
                <a:solidFill>
                  <a:srgbClr val="000000"/>
                </a:solidFill>
              </a:rPr>
              <a:t>Personality</a:t>
            </a:r>
            <a:r>
              <a:rPr lang="en-US" sz="2400" i="0" dirty="0">
                <a:solidFill>
                  <a:srgbClr val="000000"/>
                </a:solidFill>
              </a:rPr>
              <a:t> refers to the unique psychological characteristics that distinguish a person or group.</a:t>
            </a:r>
          </a:p>
          <a:p>
            <a:pPr marL="0" indent="0" algn="l">
              <a:lnSpc>
                <a:spcPct val="80000"/>
              </a:lnSpc>
            </a:pPr>
            <a:endParaRPr lang="en-US" sz="3200" i="0" dirty="0">
              <a:solidFill>
                <a:srgbClr val="000000"/>
              </a:solidFill>
            </a:endParaRPr>
          </a:p>
          <a:p>
            <a:pPr marL="457200" indent="-457200" algn="l">
              <a:buFont typeface="Arial"/>
              <a:buChar char="•"/>
            </a:pPr>
            <a:endParaRPr lang="en-US" altLang="en-US" sz="2800" i="0" dirty="0">
              <a:solidFill>
                <a:srgbClr val="000000"/>
              </a:solidFill>
            </a:endParaRPr>
          </a:p>
        </p:txBody>
      </p:sp>
      <p:pic>
        <p:nvPicPr>
          <p:cNvPr id="6146" name="Picture 2" descr="A MINI poster shows a MINI splashed with bright colors. A text alongside the photo reads &quot;A car that inspires you is NOT NORMAL.&quot;&#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16057" y="508355"/>
            <a:ext cx="3179783" cy="4477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182208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noChangeArrowheads="1"/>
          </p:cNvSpPr>
          <p:nvPr>
            <p:ph type="title"/>
          </p:nvPr>
        </p:nvSpPr>
        <p:spPr>
          <a:xfrm>
            <a:off x="1165964" y="492369"/>
            <a:ext cx="10650898" cy="661182"/>
          </a:xfrm>
        </p:spPr>
        <p:txBody>
          <a:bodyPr>
            <a:noAutofit/>
          </a:bodyPr>
          <a:lstStyle/>
          <a:p>
            <a:pPr algn="ctr"/>
            <a:r>
              <a:rPr lang="en-US" sz="3600" dirty="0">
                <a:solidFill>
                  <a:srgbClr val="007FA3"/>
                </a:solidFill>
              </a:rPr>
              <a:t>Characteristics Affecting Consumer Behavior</a:t>
            </a:r>
            <a:endParaRPr lang="en-US" sz="3600" b="1" dirty="0">
              <a:solidFill>
                <a:srgbClr val="007FA3"/>
              </a:solidFill>
            </a:endParaRPr>
          </a:p>
        </p:txBody>
      </p:sp>
      <p:sp>
        <p:nvSpPr>
          <p:cNvPr id="2" name="Content Placeholder 1"/>
          <p:cNvSpPr>
            <a:spLocks noGrp="1"/>
          </p:cNvSpPr>
          <p:nvPr>
            <p:ph type="body" sz="quarter" idx="13"/>
          </p:nvPr>
        </p:nvSpPr>
        <p:spPr>
          <a:xfrm>
            <a:off x="4199466" y="1525286"/>
            <a:ext cx="5490633" cy="557514"/>
          </a:xfrm>
        </p:spPr>
        <p:txBody>
          <a:bodyPr>
            <a:normAutofit/>
          </a:bodyPr>
          <a:lstStyle/>
          <a:p>
            <a:pPr algn="l"/>
            <a:r>
              <a:rPr lang="en-US" sz="3200" b="1" i="0" dirty="0">
                <a:solidFill>
                  <a:srgbClr val="000000"/>
                </a:solidFill>
              </a:rPr>
              <a:t>Brand Personality Traits</a:t>
            </a:r>
            <a:endParaRPr lang="en-US" sz="3200" i="0" dirty="0">
              <a:solidFill>
                <a:srgbClr val="000000"/>
              </a:solidFill>
            </a:endParaRPr>
          </a:p>
          <a:p>
            <a:pPr marL="457200" indent="-457200" algn="l">
              <a:buFont typeface="Arial"/>
              <a:buChar char="•"/>
            </a:pPr>
            <a:endParaRPr lang="en-US" altLang="en-US" sz="3200" i="0" dirty="0">
              <a:solidFill>
                <a:srgbClr val="000000"/>
              </a:solidFill>
            </a:endParaRPr>
          </a:p>
        </p:txBody>
      </p:sp>
      <p:graphicFrame>
        <p:nvGraphicFramePr>
          <p:cNvPr id="6" name="Content Placeholder 4"/>
          <p:cNvGraphicFramePr>
            <a:graphicFrameLocks noGrp="1"/>
          </p:cNvGraphicFramePr>
          <p:nvPr>
            <p:ph idx="4294967295"/>
            <p:extLst>
              <p:ext uri="{D42A27DB-BD31-4B8C-83A1-F6EECF244321}">
                <p14:modId xmlns:p14="http://schemas.microsoft.com/office/powerpoint/2010/main" val="3005759675"/>
              </p:ext>
            </p:extLst>
          </p:nvPr>
        </p:nvGraphicFramePr>
        <p:xfrm>
          <a:off x="1677095" y="2374377"/>
          <a:ext cx="9194104" cy="36200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9516934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2"/>
          <p:cNvSpPr>
            <a:spLocks noGrp="1" noChangeArrowheads="1"/>
          </p:cNvSpPr>
          <p:nvPr>
            <p:ph type="title"/>
          </p:nvPr>
        </p:nvSpPr>
        <p:spPr>
          <a:xfrm>
            <a:off x="675212" y="360684"/>
            <a:ext cx="10915930" cy="1143000"/>
          </a:xfrm>
        </p:spPr>
        <p:txBody>
          <a:bodyPr>
            <a:noAutofit/>
          </a:bodyPr>
          <a:lstStyle/>
          <a:p>
            <a:r>
              <a:rPr lang="en-US" sz="3600" b="1" dirty="0">
                <a:solidFill>
                  <a:srgbClr val="007FA3"/>
                </a:solidFill>
              </a:rPr>
              <a:t>Learning Objectives</a:t>
            </a:r>
          </a:p>
        </p:txBody>
      </p:sp>
      <p:sp>
        <p:nvSpPr>
          <p:cNvPr id="16385" name="Content Placeholder 3"/>
          <p:cNvSpPr>
            <a:spLocks noGrp="1" noChangeArrowheads="1"/>
          </p:cNvSpPr>
          <p:nvPr>
            <p:ph idx="1"/>
          </p:nvPr>
        </p:nvSpPr>
        <p:spPr>
          <a:xfrm>
            <a:off x="668215" y="1574801"/>
            <a:ext cx="10902462" cy="4038599"/>
          </a:xfrm>
        </p:spPr>
        <p:txBody>
          <a:bodyPr>
            <a:noAutofit/>
          </a:bodyPr>
          <a:lstStyle/>
          <a:p>
            <a:pPr marL="635000" indent="-635000">
              <a:buNone/>
            </a:pPr>
            <a:r>
              <a:rPr lang="en-US" b="1" dirty="0">
                <a:solidFill>
                  <a:srgbClr val="007FA3"/>
                </a:solidFill>
                <a:cs typeface="Arial"/>
              </a:rPr>
              <a:t>5-1</a:t>
            </a:r>
            <a:r>
              <a:rPr lang="en-US" b="1" dirty="0">
                <a:solidFill>
                  <a:srgbClr val="0085B4"/>
                </a:solidFill>
                <a:cs typeface="Arial"/>
              </a:rPr>
              <a:t>  </a:t>
            </a:r>
            <a:r>
              <a:rPr lang="en-US" dirty="0"/>
              <a:t>Define the consumer market and construct a simple model of</a:t>
            </a:r>
            <a:br>
              <a:rPr lang="en-US" dirty="0"/>
            </a:br>
            <a:r>
              <a:rPr lang="en-US" dirty="0"/>
              <a:t> consumer buyer behavior.</a:t>
            </a:r>
          </a:p>
          <a:p>
            <a:pPr marL="635000" indent="-635000">
              <a:buNone/>
            </a:pPr>
            <a:r>
              <a:rPr lang="en-US" b="1" dirty="0">
                <a:solidFill>
                  <a:srgbClr val="007FA3"/>
                </a:solidFill>
                <a:cs typeface="Arial"/>
              </a:rPr>
              <a:t>5-2</a:t>
            </a:r>
            <a:r>
              <a:rPr lang="en-US" b="1" dirty="0">
                <a:solidFill>
                  <a:srgbClr val="0085B4"/>
                </a:solidFill>
                <a:cs typeface="Arial"/>
              </a:rPr>
              <a:t>  </a:t>
            </a:r>
            <a:r>
              <a:rPr lang="en-US" dirty="0"/>
              <a:t>Name the four major factors that influence consumer buyer</a:t>
            </a:r>
            <a:br>
              <a:rPr lang="en-US" dirty="0"/>
            </a:br>
            <a:r>
              <a:rPr lang="en-US" dirty="0"/>
              <a:t> behavior.</a:t>
            </a:r>
            <a:endParaRPr lang="en-US" b="1" dirty="0"/>
          </a:p>
          <a:p>
            <a:pPr marL="635000" indent="-635000">
              <a:buNone/>
            </a:pPr>
            <a:r>
              <a:rPr lang="en-US" b="1" dirty="0">
                <a:solidFill>
                  <a:srgbClr val="007FA3"/>
                </a:solidFill>
                <a:cs typeface="Arial"/>
              </a:rPr>
              <a:t>5-3</a:t>
            </a:r>
            <a:r>
              <a:rPr lang="en-US" b="1" dirty="0">
                <a:solidFill>
                  <a:srgbClr val="0085B4"/>
                </a:solidFill>
                <a:cs typeface="Arial"/>
              </a:rPr>
              <a:t>  </a:t>
            </a:r>
            <a:r>
              <a:rPr lang="en-US" dirty="0"/>
              <a:t>List and define the major types of buying decision behavior and</a:t>
            </a:r>
            <a:br>
              <a:rPr lang="en-US" dirty="0"/>
            </a:br>
            <a:r>
              <a:rPr lang="en-US" dirty="0"/>
              <a:t> the stages in the buyer decision process.</a:t>
            </a:r>
            <a:endParaRPr lang="en-US" b="1" dirty="0">
              <a:solidFill>
                <a:srgbClr val="00B0F0"/>
              </a:solidFill>
            </a:endParaRPr>
          </a:p>
          <a:p>
            <a:pPr marL="0" indent="0">
              <a:buNone/>
            </a:pPr>
            <a:r>
              <a:rPr lang="en-US" b="1" dirty="0">
                <a:solidFill>
                  <a:srgbClr val="007FA3"/>
                </a:solidFill>
                <a:cs typeface="Arial"/>
              </a:rPr>
              <a:t>5-4  </a:t>
            </a:r>
            <a:r>
              <a:rPr lang="en-US" dirty="0"/>
              <a:t>Describe the adoption and diffusion process for new products.</a:t>
            </a:r>
            <a:r>
              <a:rPr lang="en-US" b="1" dirty="0"/>
              <a:t>	</a:t>
            </a:r>
          </a:p>
        </p:txBody>
      </p:sp>
    </p:spTree>
    <p:extLst>
      <p:ext uri="{BB962C8B-B14F-4D97-AF65-F5344CB8AC3E}">
        <p14:creationId xmlns:p14="http://schemas.microsoft.com/office/powerpoint/2010/main" val="219251791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noChangeArrowheads="1"/>
          </p:cNvSpPr>
          <p:nvPr>
            <p:ph type="title"/>
          </p:nvPr>
        </p:nvSpPr>
        <p:spPr>
          <a:xfrm>
            <a:off x="2572616" y="456064"/>
            <a:ext cx="8414135" cy="627148"/>
          </a:xfrm>
        </p:spPr>
        <p:txBody>
          <a:bodyPr>
            <a:noAutofit/>
          </a:bodyPr>
          <a:lstStyle/>
          <a:p>
            <a:r>
              <a:rPr lang="en-US" sz="3600" dirty="0">
                <a:solidFill>
                  <a:srgbClr val="007FA3"/>
                </a:solidFill>
              </a:rPr>
              <a:t>Developing Marketing Information</a:t>
            </a:r>
            <a:endParaRPr lang="en-US" sz="3600" b="1" dirty="0">
              <a:solidFill>
                <a:srgbClr val="007FA3"/>
              </a:solidFill>
            </a:endParaRPr>
          </a:p>
        </p:txBody>
      </p:sp>
      <p:sp>
        <p:nvSpPr>
          <p:cNvPr id="3" name="Content Placeholder 2"/>
          <p:cNvSpPr>
            <a:spLocks noGrp="1"/>
          </p:cNvSpPr>
          <p:nvPr>
            <p:ph idx="1"/>
          </p:nvPr>
        </p:nvSpPr>
        <p:spPr>
          <a:xfrm>
            <a:off x="4300286" y="1264408"/>
            <a:ext cx="3971517" cy="508121"/>
          </a:xfrm>
        </p:spPr>
        <p:txBody>
          <a:bodyPr>
            <a:normAutofit/>
          </a:bodyPr>
          <a:lstStyle/>
          <a:p>
            <a:pPr marL="0" indent="0">
              <a:buNone/>
            </a:pPr>
            <a:r>
              <a:rPr lang="en-US" b="1" dirty="0"/>
              <a:t>Psychological Factors</a:t>
            </a:r>
            <a:endParaRPr lang="en-US" dirty="0"/>
          </a:p>
          <a:p>
            <a:pPr marL="0" indent="0">
              <a:buNone/>
            </a:pPr>
            <a:endParaRPr lang="en-US" b="1" dirty="0"/>
          </a:p>
          <a:p>
            <a:pPr marL="0" indent="0">
              <a:buNone/>
            </a:pPr>
            <a:endParaRPr lang="en-US" dirty="0"/>
          </a:p>
        </p:txBody>
      </p:sp>
      <p:graphicFrame>
        <p:nvGraphicFramePr>
          <p:cNvPr id="7" name="Diagram 6"/>
          <p:cNvGraphicFramePr/>
          <p:nvPr>
            <p:extLst>
              <p:ext uri="{D42A27DB-BD31-4B8C-83A1-F6EECF244321}">
                <p14:modId xmlns:p14="http://schemas.microsoft.com/office/powerpoint/2010/main" val="4065757809"/>
              </p:ext>
            </p:extLst>
          </p:nvPr>
        </p:nvGraphicFramePr>
        <p:xfrm>
          <a:off x="3533661" y="1963594"/>
          <a:ext cx="5054600" cy="38205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4687320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noChangeArrowheads="1"/>
          </p:cNvSpPr>
          <p:nvPr>
            <p:ph type="title"/>
          </p:nvPr>
        </p:nvSpPr>
        <p:spPr>
          <a:xfrm>
            <a:off x="1016000" y="756744"/>
            <a:ext cx="10369544" cy="692227"/>
          </a:xfrm>
        </p:spPr>
        <p:txBody>
          <a:bodyPr>
            <a:noAutofit/>
          </a:bodyPr>
          <a:lstStyle/>
          <a:p>
            <a:r>
              <a:rPr lang="en-US" sz="3600" dirty="0">
                <a:solidFill>
                  <a:srgbClr val="007FA3"/>
                </a:solidFill>
              </a:rPr>
              <a:t>Characteristics Affecting Consumer Behavior</a:t>
            </a:r>
            <a:endParaRPr lang="en-US" sz="3600" b="1" dirty="0">
              <a:solidFill>
                <a:srgbClr val="007FA3"/>
              </a:solidFill>
            </a:endParaRPr>
          </a:p>
        </p:txBody>
      </p:sp>
      <p:sp>
        <p:nvSpPr>
          <p:cNvPr id="2" name="Content Placeholder 1"/>
          <p:cNvSpPr>
            <a:spLocks noGrp="1"/>
          </p:cNvSpPr>
          <p:nvPr>
            <p:ph type="body" sz="quarter" idx="13"/>
          </p:nvPr>
        </p:nvSpPr>
        <p:spPr>
          <a:xfrm>
            <a:off x="740979" y="2381322"/>
            <a:ext cx="10878207" cy="1642029"/>
          </a:xfrm>
        </p:spPr>
        <p:txBody>
          <a:bodyPr>
            <a:normAutofit/>
          </a:bodyPr>
          <a:lstStyle/>
          <a:p>
            <a:pPr marL="0" indent="0" algn="l"/>
            <a:r>
              <a:rPr lang="en-US" sz="2400" i="0" dirty="0">
                <a:solidFill>
                  <a:srgbClr val="000000"/>
                </a:solidFill>
              </a:rPr>
              <a:t>A</a:t>
            </a:r>
            <a:r>
              <a:rPr lang="en-US" sz="2400" b="1" i="0" dirty="0">
                <a:solidFill>
                  <a:srgbClr val="000000"/>
                </a:solidFill>
              </a:rPr>
              <a:t> motive </a:t>
            </a:r>
            <a:r>
              <a:rPr lang="en-US" sz="2400" i="0" dirty="0">
                <a:solidFill>
                  <a:srgbClr val="000000"/>
                </a:solidFill>
              </a:rPr>
              <a:t>(or </a:t>
            </a:r>
            <a:r>
              <a:rPr lang="en-US" sz="2400" b="1" i="0" dirty="0">
                <a:solidFill>
                  <a:srgbClr val="000000"/>
                </a:solidFill>
              </a:rPr>
              <a:t>drive</a:t>
            </a:r>
            <a:r>
              <a:rPr lang="en-US" sz="2400" i="0" dirty="0">
                <a:solidFill>
                  <a:srgbClr val="000000"/>
                </a:solidFill>
              </a:rPr>
              <a:t>)</a:t>
            </a:r>
            <a:r>
              <a:rPr lang="en-US" sz="2400" b="1" i="0" dirty="0">
                <a:solidFill>
                  <a:srgbClr val="000000"/>
                </a:solidFill>
              </a:rPr>
              <a:t> </a:t>
            </a:r>
            <a:r>
              <a:rPr lang="en-US" sz="2400" i="0" dirty="0">
                <a:solidFill>
                  <a:srgbClr val="000000"/>
                </a:solidFill>
              </a:rPr>
              <a:t>is a need that is sufficiently pressing to direct the person to seek satisfaction of the need.</a:t>
            </a:r>
          </a:p>
          <a:p>
            <a:pPr marL="0" indent="0" algn="l"/>
            <a:r>
              <a:rPr lang="en-US" sz="2400" b="1" i="0" dirty="0">
                <a:solidFill>
                  <a:srgbClr val="000000"/>
                </a:solidFill>
              </a:rPr>
              <a:t>Motivation research </a:t>
            </a:r>
            <a:r>
              <a:rPr lang="en-US" sz="2400" i="0" dirty="0">
                <a:solidFill>
                  <a:srgbClr val="000000"/>
                </a:solidFill>
              </a:rPr>
              <a:t>refers to qualitative research designed to probe consumers’ hidden, subconscious motivations.</a:t>
            </a:r>
          </a:p>
          <a:p>
            <a:pPr marL="457200" indent="-457200" algn="l">
              <a:buFont typeface="Arial"/>
              <a:buChar char="•"/>
            </a:pPr>
            <a:endParaRPr lang="en-US" altLang="en-US" sz="2800" i="0" dirty="0">
              <a:solidFill>
                <a:srgbClr val="000000"/>
              </a:solidFill>
            </a:endParaRPr>
          </a:p>
        </p:txBody>
      </p:sp>
      <p:sp>
        <p:nvSpPr>
          <p:cNvPr id="3" name="Content Placeholder 2"/>
          <p:cNvSpPr>
            <a:spLocks noGrp="1"/>
          </p:cNvSpPr>
          <p:nvPr>
            <p:ph idx="1"/>
          </p:nvPr>
        </p:nvSpPr>
        <p:spPr>
          <a:xfrm>
            <a:off x="3801163" y="1619725"/>
            <a:ext cx="4378958" cy="590843"/>
          </a:xfrm>
        </p:spPr>
        <p:txBody>
          <a:bodyPr>
            <a:normAutofit/>
          </a:bodyPr>
          <a:lstStyle/>
          <a:p>
            <a:pPr marL="0" indent="0">
              <a:buNone/>
            </a:pPr>
            <a:r>
              <a:rPr lang="en-US" sz="3000" b="1" dirty="0"/>
              <a:t>Psychological Factors</a:t>
            </a:r>
            <a:endParaRPr lang="en-US" sz="3000" dirty="0"/>
          </a:p>
          <a:p>
            <a:pPr marL="0" indent="0">
              <a:buNone/>
            </a:pPr>
            <a:endParaRPr lang="en-US" b="1" dirty="0"/>
          </a:p>
          <a:p>
            <a:pPr marL="0" indent="0">
              <a:buNone/>
            </a:pPr>
            <a:endParaRPr lang="en-US" dirty="0"/>
          </a:p>
        </p:txBody>
      </p:sp>
    </p:spTree>
    <p:extLst>
      <p:ext uri="{BB962C8B-B14F-4D97-AF65-F5344CB8AC3E}">
        <p14:creationId xmlns:p14="http://schemas.microsoft.com/office/powerpoint/2010/main" val="180935287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noChangeArrowheads="1"/>
          </p:cNvSpPr>
          <p:nvPr>
            <p:ph type="title"/>
          </p:nvPr>
        </p:nvSpPr>
        <p:spPr>
          <a:xfrm>
            <a:off x="1094796" y="441433"/>
            <a:ext cx="9318828" cy="1143000"/>
          </a:xfrm>
        </p:spPr>
        <p:txBody>
          <a:bodyPr>
            <a:noAutofit/>
          </a:bodyPr>
          <a:lstStyle/>
          <a:p>
            <a:r>
              <a:rPr lang="en-US" sz="3600" dirty="0">
                <a:solidFill>
                  <a:srgbClr val="007FA3"/>
                </a:solidFill>
              </a:rPr>
              <a:t>Developing Marketing Information</a:t>
            </a:r>
            <a:endParaRPr lang="en-US" sz="3600" b="1" dirty="0">
              <a:solidFill>
                <a:srgbClr val="007FA3"/>
              </a:solidFill>
            </a:endParaRPr>
          </a:p>
        </p:txBody>
      </p:sp>
      <p:pic>
        <p:nvPicPr>
          <p:cNvPr id="7170" name="Picture 2" descr="Figure 5.3  Maslow’s Hierarchy of Needs. In this image, a triangle chart explains Maslow's Hierarchy of Needs.&#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4796" y="1759152"/>
            <a:ext cx="9318828" cy="389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870390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noChangeArrowheads="1"/>
          </p:cNvSpPr>
          <p:nvPr>
            <p:ph type="title"/>
          </p:nvPr>
        </p:nvSpPr>
        <p:spPr>
          <a:xfrm>
            <a:off x="870542" y="540471"/>
            <a:ext cx="10327341" cy="669351"/>
          </a:xfrm>
        </p:spPr>
        <p:txBody>
          <a:bodyPr>
            <a:noAutofit/>
          </a:bodyPr>
          <a:lstStyle/>
          <a:p>
            <a:r>
              <a:rPr lang="en-US" sz="3600" dirty="0">
                <a:solidFill>
                  <a:srgbClr val="007FA3"/>
                </a:solidFill>
              </a:rPr>
              <a:t>Characteristics Affecting Consumer Behavior</a:t>
            </a:r>
            <a:endParaRPr lang="en-US" sz="3600" b="1" dirty="0">
              <a:solidFill>
                <a:srgbClr val="007FA3"/>
              </a:solidFill>
            </a:endParaRPr>
          </a:p>
        </p:txBody>
      </p:sp>
      <p:sp>
        <p:nvSpPr>
          <p:cNvPr id="3" name="Content Placeholder 1"/>
          <p:cNvSpPr>
            <a:spLocks noGrp="1"/>
          </p:cNvSpPr>
          <p:nvPr>
            <p:ph idx="1"/>
          </p:nvPr>
        </p:nvSpPr>
        <p:spPr>
          <a:xfrm>
            <a:off x="3062411" y="1402594"/>
            <a:ext cx="5943599" cy="539122"/>
          </a:xfrm>
        </p:spPr>
        <p:txBody>
          <a:bodyPr>
            <a:normAutofit/>
          </a:bodyPr>
          <a:lstStyle/>
          <a:p>
            <a:pPr marL="0" indent="0" algn="ctr">
              <a:buNone/>
            </a:pPr>
            <a:r>
              <a:rPr lang="en-US" b="1" dirty="0"/>
              <a:t>Psychological Factors</a:t>
            </a:r>
            <a:endParaRPr lang="en-US" dirty="0"/>
          </a:p>
          <a:p>
            <a:pPr marL="0" indent="0">
              <a:buNone/>
            </a:pPr>
            <a:endParaRPr lang="en-US" b="1" dirty="0"/>
          </a:p>
          <a:p>
            <a:pPr marL="0" indent="0">
              <a:buNone/>
            </a:pPr>
            <a:endParaRPr lang="en-US" dirty="0"/>
          </a:p>
        </p:txBody>
      </p:sp>
      <p:sp>
        <p:nvSpPr>
          <p:cNvPr id="2" name="Content Placeholder 2"/>
          <p:cNvSpPr>
            <a:spLocks noGrp="1"/>
          </p:cNvSpPr>
          <p:nvPr>
            <p:ph type="body" sz="quarter" idx="13"/>
          </p:nvPr>
        </p:nvSpPr>
        <p:spPr>
          <a:xfrm>
            <a:off x="959442" y="2136897"/>
            <a:ext cx="10600266" cy="1024222"/>
          </a:xfrm>
        </p:spPr>
        <p:txBody>
          <a:bodyPr>
            <a:normAutofit fontScale="32500" lnSpcReduction="20000"/>
          </a:bodyPr>
          <a:lstStyle/>
          <a:p>
            <a:pPr marL="0" indent="0" algn="l">
              <a:lnSpc>
                <a:spcPct val="110000"/>
              </a:lnSpc>
            </a:pPr>
            <a:r>
              <a:rPr lang="en-US" sz="6000" b="1" i="0" dirty="0">
                <a:solidFill>
                  <a:srgbClr val="000000"/>
                </a:solidFill>
              </a:rPr>
              <a:t>Perception</a:t>
            </a:r>
            <a:r>
              <a:rPr lang="en-US" sz="6000" i="0" dirty="0">
                <a:solidFill>
                  <a:srgbClr val="000000"/>
                </a:solidFill>
              </a:rPr>
              <a:t> is the process by which people select, organize, and interpret information to form a meaningful picture of the world.</a:t>
            </a:r>
            <a:br>
              <a:rPr lang="en-US" sz="6000" i="0" dirty="0">
                <a:solidFill>
                  <a:srgbClr val="000000"/>
                </a:solidFill>
              </a:rPr>
            </a:br>
            <a:endParaRPr lang="en-US" sz="6000" i="0" dirty="0">
              <a:solidFill>
                <a:srgbClr val="000000"/>
              </a:solidFill>
            </a:endParaRPr>
          </a:p>
          <a:p>
            <a:pPr algn="l">
              <a:lnSpc>
                <a:spcPct val="80000"/>
              </a:lnSpc>
            </a:pPr>
            <a:endParaRPr lang="en-US" sz="3200" i="0" dirty="0">
              <a:solidFill>
                <a:srgbClr val="000000"/>
              </a:solidFill>
            </a:endParaRPr>
          </a:p>
          <a:p>
            <a:pPr marL="457200" indent="-457200" algn="l">
              <a:buFont typeface="Arial"/>
              <a:buChar char="•"/>
            </a:pPr>
            <a:endParaRPr lang="en-US" altLang="en-US" sz="2800" i="0" dirty="0">
              <a:solidFill>
                <a:srgbClr val="000000"/>
              </a:solidFill>
            </a:endParaRPr>
          </a:p>
        </p:txBody>
      </p:sp>
      <p:sp>
        <p:nvSpPr>
          <p:cNvPr id="8" name="Content Placeholder 3"/>
          <p:cNvSpPr txBox="1">
            <a:spLocks/>
          </p:cNvSpPr>
          <p:nvPr/>
        </p:nvSpPr>
        <p:spPr>
          <a:xfrm>
            <a:off x="3313531" y="3032743"/>
            <a:ext cx="5441358" cy="647114"/>
          </a:xfrm>
          <a:prstGeom prst="rect">
            <a:avLst/>
          </a:prstGeom>
        </p:spPr>
        <p:txBody>
          <a:bodyPr vert="horz" lIns="91440" tIns="45720" rIns="91440" bIns="45720" rtlCol="0">
            <a:normAutofit fontScale="25000" lnSpcReduction="20000"/>
          </a:bodyPr>
          <a:lstStyle>
            <a:lvl1pPr marL="228600" indent="-228600" algn="ctr" defTabSz="914400" rtl="0" eaLnBrk="1" latinLnBrk="0" hangingPunct="1">
              <a:lnSpc>
                <a:spcPct val="90000"/>
              </a:lnSpc>
              <a:spcBef>
                <a:spcPts val="1000"/>
              </a:spcBef>
              <a:buFont typeface="Arial" panose="020B0604020202020204" pitchFamily="34" charset="0"/>
              <a:buNone/>
              <a:defRPr sz="2000" b="0" i="1" kern="1200">
                <a:solidFill>
                  <a:srgbClr val="C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lnSpc>
                <a:spcPct val="80000"/>
              </a:lnSpc>
            </a:pPr>
            <a:br>
              <a:rPr lang="en-US" sz="2600" i="0" dirty="0">
                <a:solidFill>
                  <a:srgbClr val="000000"/>
                </a:solidFill>
              </a:rPr>
            </a:br>
            <a:endParaRPr lang="en-US" sz="2600" i="0" dirty="0">
              <a:solidFill>
                <a:srgbClr val="000000"/>
              </a:solidFill>
            </a:endParaRPr>
          </a:p>
          <a:p>
            <a:pPr>
              <a:lnSpc>
                <a:spcPct val="80000"/>
              </a:lnSpc>
            </a:pPr>
            <a:r>
              <a:rPr lang="en-US" sz="11200" b="1" i="0" dirty="0">
                <a:solidFill>
                  <a:srgbClr val="000000"/>
                </a:solidFill>
              </a:rPr>
              <a:t>Perceptual Processes</a:t>
            </a:r>
          </a:p>
          <a:p>
            <a:pPr algn="l">
              <a:lnSpc>
                <a:spcPct val="80000"/>
              </a:lnSpc>
            </a:pPr>
            <a:endParaRPr lang="en-US" sz="3200" i="0" dirty="0">
              <a:solidFill>
                <a:srgbClr val="000000"/>
              </a:solidFill>
            </a:endParaRPr>
          </a:p>
          <a:p>
            <a:pPr marL="457200" indent="-457200" algn="l">
              <a:buFont typeface="Arial"/>
              <a:buChar char="•"/>
            </a:pPr>
            <a:endParaRPr lang="en-US" altLang="en-US" sz="2800" i="0" dirty="0">
              <a:solidFill>
                <a:srgbClr val="000000"/>
              </a:solidFill>
            </a:endParaRPr>
          </a:p>
        </p:txBody>
      </p:sp>
      <p:graphicFrame>
        <p:nvGraphicFramePr>
          <p:cNvPr id="6" name="Diagram 1"/>
          <p:cNvGraphicFramePr/>
          <p:nvPr>
            <p:extLst>
              <p:ext uri="{D42A27DB-BD31-4B8C-83A1-F6EECF244321}">
                <p14:modId xmlns:p14="http://schemas.microsoft.com/office/powerpoint/2010/main" val="3147786014"/>
              </p:ext>
            </p:extLst>
          </p:nvPr>
        </p:nvGraphicFramePr>
        <p:xfrm>
          <a:off x="3062411" y="3679857"/>
          <a:ext cx="5706477" cy="1657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74117167"/>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noChangeArrowheads="1"/>
          </p:cNvSpPr>
          <p:nvPr>
            <p:ph type="title"/>
          </p:nvPr>
        </p:nvSpPr>
        <p:spPr>
          <a:xfrm>
            <a:off x="1016001" y="629803"/>
            <a:ext cx="9919378" cy="570673"/>
          </a:xfrm>
        </p:spPr>
        <p:txBody>
          <a:bodyPr>
            <a:noAutofit/>
          </a:bodyPr>
          <a:lstStyle/>
          <a:p>
            <a:r>
              <a:rPr lang="en-US" sz="3200" dirty="0">
                <a:solidFill>
                  <a:srgbClr val="007FA3"/>
                </a:solidFill>
              </a:rPr>
              <a:t>Characteristics Affecting Consumer Behavior</a:t>
            </a:r>
            <a:endParaRPr lang="en-US" sz="3200" b="1" dirty="0">
              <a:solidFill>
                <a:srgbClr val="007FA3"/>
              </a:solidFill>
            </a:endParaRPr>
          </a:p>
        </p:txBody>
      </p:sp>
      <p:sp>
        <p:nvSpPr>
          <p:cNvPr id="3" name="Content Placeholder 2"/>
          <p:cNvSpPr>
            <a:spLocks noGrp="1"/>
          </p:cNvSpPr>
          <p:nvPr>
            <p:ph idx="1"/>
          </p:nvPr>
        </p:nvSpPr>
        <p:spPr>
          <a:xfrm>
            <a:off x="3003890" y="1437458"/>
            <a:ext cx="5943599" cy="486237"/>
          </a:xfrm>
        </p:spPr>
        <p:txBody>
          <a:bodyPr>
            <a:normAutofit lnSpcReduction="10000"/>
          </a:bodyPr>
          <a:lstStyle/>
          <a:p>
            <a:pPr marL="0" indent="0" algn="ctr">
              <a:buNone/>
            </a:pPr>
            <a:r>
              <a:rPr lang="en-US" sz="3200" b="1" dirty="0"/>
              <a:t>Psychological Factors</a:t>
            </a:r>
            <a:endParaRPr lang="en-US" sz="3200" dirty="0"/>
          </a:p>
          <a:p>
            <a:pPr marL="0" indent="0">
              <a:buNone/>
            </a:pPr>
            <a:endParaRPr lang="en-US" b="1" dirty="0"/>
          </a:p>
          <a:p>
            <a:pPr marL="0" indent="0">
              <a:buNone/>
            </a:pPr>
            <a:endParaRPr lang="en-US" dirty="0"/>
          </a:p>
        </p:txBody>
      </p:sp>
      <p:sp>
        <p:nvSpPr>
          <p:cNvPr id="2" name="Content Placeholder 1"/>
          <p:cNvSpPr>
            <a:spLocks noGrp="1"/>
          </p:cNvSpPr>
          <p:nvPr>
            <p:ph type="body" sz="quarter" idx="13"/>
          </p:nvPr>
        </p:nvSpPr>
        <p:spPr>
          <a:xfrm>
            <a:off x="1016001" y="2160677"/>
            <a:ext cx="10600266" cy="2748948"/>
          </a:xfrm>
        </p:spPr>
        <p:txBody>
          <a:bodyPr>
            <a:normAutofit/>
          </a:bodyPr>
          <a:lstStyle/>
          <a:p>
            <a:pPr marL="0" indent="0" algn="l"/>
            <a:r>
              <a:rPr lang="en-US" sz="2400" b="1" i="0" dirty="0">
                <a:solidFill>
                  <a:srgbClr val="000000"/>
                </a:solidFill>
              </a:rPr>
              <a:t>Selective attention </a:t>
            </a:r>
            <a:r>
              <a:rPr lang="en-US" sz="2400" i="0" dirty="0">
                <a:solidFill>
                  <a:srgbClr val="000000"/>
                </a:solidFill>
              </a:rPr>
              <a:t>is the tendency for people to screen out most of the information to which they are exposed.</a:t>
            </a:r>
          </a:p>
          <a:p>
            <a:pPr marL="0" indent="0" algn="l"/>
            <a:r>
              <a:rPr lang="en-US" sz="2400" b="1" i="0" dirty="0">
                <a:solidFill>
                  <a:srgbClr val="000000"/>
                </a:solidFill>
              </a:rPr>
              <a:t>Selective distortion </a:t>
            </a:r>
            <a:r>
              <a:rPr lang="en-US" sz="2400" i="0" dirty="0">
                <a:solidFill>
                  <a:srgbClr val="000000"/>
                </a:solidFill>
              </a:rPr>
              <a:t>is the tendency for people to interpret information in a way that will support what they already believe.</a:t>
            </a:r>
          </a:p>
          <a:p>
            <a:pPr marL="0" indent="0" algn="l"/>
            <a:r>
              <a:rPr lang="en-US" sz="2400" b="1" i="0" dirty="0">
                <a:solidFill>
                  <a:srgbClr val="000000"/>
                </a:solidFill>
              </a:rPr>
              <a:t>Selective retention </a:t>
            </a:r>
            <a:r>
              <a:rPr lang="en-US" sz="2400" i="0" dirty="0">
                <a:solidFill>
                  <a:srgbClr val="000000"/>
                </a:solidFill>
              </a:rPr>
              <a:t>is the tendency to remember good points made about a brand they </a:t>
            </a:r>
          </a:p>
          <a:p>
            <a:pPr marL="457200" indent="-457200" algn="l">
              <a:buFont typeface="Arial"/>
              <a:buChar char="•"/>
            </a:pPr>
            <a:endParaRPr lang="en-US" altLang="en-US" sz="2800" i="0" dirty="0">
              <a:solidFill>
                <a:srgbClr val="000000"/>
              </a:solidFill>
            </a:endParaRPr>
          </a:p>
        </p:txBody>
      </p:sp>
    </p:spTree>
    <p:extLst>
      <p:ext uri="{BB962C8B-B14F-4D97-AF65-F5344CB8AC3E}">
        <p14:creationId xmlns:p14="http://schemas.microsoft.com/office/powerpoint/2010/main" val="81962185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noChangeArrowheads="1"/>
          </p:cNvSpPr>
          <p:nvPr>
            <p:ph type="title"/>
          </p:nvPr>
        </p:nvSpPr>
        <p:spPr>
          <a:xfrm>
            <a:off x="875324" y="661182"/>
            <a:ext cx="10359124" cy="529920"/>
          </a:xfrm>
        </p:spPr>
        <p:txBody>
          <a:bodyPr>
            <a:noAutofit/>
          </a:bodyPr>
          <a:lstStyle/>
          <a:p>
            <a:r>
              <a:rPr lang="en-US" sz="3600" dirty="0">
                <a:solidFill>
                  <a:srgbClr val="007FA3"/>
                </a:solidFill>
              </a:rPr>
              <a:t>Characteristics Affecting Consumer Behavior</a:t>
            </a:r>
            <a:endParaRPr lang="en-US" sz="3600" b="1" dirty="0">
              <a:solidFill>
                <a:srgbClr val="007FA3"/>
              </a:solidFill>
            </a:endParaRPr>
          </a:p>
        </p:txBody>
      </p:sp>
      <p:sp>
        <p:nvSpPr>
          <p:cNvPr id="3" name="Content Placeholder 2"/>
          <p:cNvSpPr>
            <a:spLocks noGrp="1"/>
          </p:cNvSpPr>
          <p:nvPr>
            <p:ph idx="1"/>
          </p:nvPr>
        </p:nvSpPr>
        <p:spPr>
          <a:xfrm>
            <a:off x="3155331" y="1345949"/>
            <a:ext cx="5943599" cy="567257"/>
          </a:xfrm>
        </p:spPr>
        <p:txBody>
          <a:bodyPr>
            <a:normAutofit/>
          </a:bodyPr>
          <a:lstStyle/>
          <a:p>
            <a:pPr marL="0" indent="0" algn="ctr">
              <a:buNone/>
            </a:pPr>
            <a:r>
              <a:rPr lang="en-US" sz="3000" b="1" dirty="0"/>
              <a:t>Psychological Factors</a:t>
            </a:r>
            <a:endParaRPr lang="en-US" sz="3000" dirty="0"/>
          </a:p>
          <a:p>
            <a:pPr marL="0" indent="0">
              <a:buNone/>
            </a:pPr>
            <a:endParaRPr lang="en-US" b="1" dirty="0"/>
          </a:p>
          <a:p>
            <a:pPr marL="0" indent="0">
              <a:buNone/>
            </a:pPr>
            <a:endParaRPr lang="en-US" dirty="0"/>
          </a:p>
        </p:txBody>
      </p:sp>
      <p:sp>
        <p:nvSpPr>
          <p:cNvPr id="2" name="Content Placeholder 1"/>
          <p:cNvSpPr>
            <a:spLocks noGrp="1"/>
          </p:cNvSpPr>
          <p:nvPr>
            <p:ph type="body" sz="quarter" idx="13"/>
          </p:nvPr>
        </p:nvSpPr>
        <p:spPr>
          <a:xfrm>
            <a:off x="875324" y="2068053"/>
            <a:ext cx="10600266" cy="980847"/>
          </a:xfrm>
        </p:spPr>
        <p:txBody>
          <a:bodyPr>
            <a:normAutofit/>
          </a:bodyPr>
          <a:lstStyle/>
          <a:p>
            <a:pPr marL="0" indent="0" algn="l"/>
            <a:r>
              <a:rPr lang="en-US" sz="2400" b="1" i="0" dirty="0">
                <a:solidFill>
                  <a:srgbClr val="000000"/>
                </a:solidFill>
              </a:rPr>
              <a:t>Learning</a:t>
            </a:r>
            <a:r>
              <a:rPr lang="en-US" sz="2400" i="0" dirty="0">
                <a:solidFill>
                  <a:srgbClr val="000000"/>
                </a:solidFill>
              </a:rPr>
              <a:t> is the change in an individual’s behavior arising from experience and occurs through the interplay of:</a:t>
            </a:r>
          </a:p>
          <a:p>
            <a:pPr algn="l">
              <a:lnSpc>
                <a:spcPct val="80000"/>
              </a:lnSpc>
            </a:pPr>
            <a:endParaRPr lang="en-US" sz="3200" i="0" dirty="0">
              <a:solidFill>
                <a:srgbClr val="000000"/>
              </a:solidFill>
            </a:endParaRPr>
          </a:p>
          <a:p>
            <a:pPr marL="457200" indent="-457200" algn="l">
              <a:buFont typeface="Arial"/>
              <a:buChar char="•"/>
            </a:pPr>
            <a:endParaRPr lang="en-US" altLang="en-US" sz="2800" i="0" dirty="0">
              <a:solidFill>
                <a:srgbClr val="000000"/>
              </a:solidFill>
            </a:endParaRPr>
          </a:p>
        </p:txBody>
      </p:sp>
      <p:graphicFrame>
        <p:nvGraphicFramePr>
          <p:cNvPr id="8" name="Diagram 7"/>
          <p:cNvGraphicFramePr/>
          <p:nvPr>
            <p:extLst>
              <p:ext uri="{D42A27DB-BD31-4B8C-83A1-F6EECF244321}">
                <p14:modId xmlns:p14="http://schemas.microsoft.com/office/powerpoint/2010/main" val="670519718"/>
              </p:ext>
            </p:extLst>
          </p:nvPr>
        </p:nvGraphicFramePr>
        <p:xfrm>
          <a:off x="2837014" y="3386326"/>
          <a:ext cx="6580232" cy="1714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4734886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noChangeArrowheads="1"/>
          </p:cNvSpPr>
          <p:nvPr>
            <p:ph type="title"/>
          </p:nvPr>
        </p:nvSpPr>
        <p:spPr>
          <a:xfrm>
            <a:off x="752958" y="377123"/>
            <a:ext cx="10299206" cy="670597"/>
          </a:xfrm>
        </p:spPr>
        <p:txBody>
          <a:bodyPr>
            <a:noAutofit/>
          </a:bodyPr>
          <a:lstStyle/>
          <a:p>
            <a:r>
              <a:rPr lang="en-US" sz="3600" dirty="0">
                <a:solidFill>
                  <a:srgbClr val="007FA3"/>
                </a:solidFill>
              </a:rPr>
              <a:t>Characteristics Affecting Consumer Behavior</a:t>
            </a:r>
            <a:endParaRPr lang="en-US" sz="3600" b="1" dirty="0">
              <a:solidFill>
                <a:srgbClr val="007FA3"/>
              </a:solidFill>
            </a:endParaRPr>
          </a:p>
        </p:txBody>
      </p:sp>
      <p:sp>
        <p:nvSpPr>
          <p:cNvPr id="3" name="Content Placeholder 2"/>
          <p:cNvSpPr>
            <a:spLocks noGrp="1"/>
          </p:cNvSpPr>
          <p:nvPr>
            <p:ph idx="1"/>
          </p:nvPr>
        </p:nvSpPr>
        <p:spPr>
          <a:xfrm>
            <a:off x="3076480" y="1281140"/>
            <a:ext cx="5943599" cy="579755"/>
          </a:xfrm>
        </p:spPr>
        <p:txBody>
          <a:bodyPr>
            <a:normAutofit/>
          </a:bodyPr>
          <a:lstStyle/>
          <a:p>
            <a:pPr marL="0" indent="0" algn="ctr">
              <a:buNone/>
            </a:pPr>
            <a:r>
              <a:rPr lang="en-US" b="1" dirty="0"/>
              <a:t>Psychological Factors</a:t>
            </a:r>
            <a:endParaRPr lang="en-US" dirty="0"/>
          </a:p>
          <a:p>
            <a:pPr marL="0" indent="0">
              <a:buNone/>
            </a:pPr>
            <a:endParaRPr lang="en-US" b="1" dirty="0"/>
          </a:p>
          <a:p>
            <a:pPr marL="0" indent="0">
              <a:buNone/>
            </a:pPr>
            <a:endParaRPr lang="en-US" dirty="0"/>
          </a:p>
        </p:txBody>
      </p:sp>
      <p:sp>
        <p:nvSpPr>
          <p:cNvPr id="2" name="Content Placeholder 1"/>
          <p:cNvSpPr>
            <a:spLocks noGrp="1"/>
          </p:cNvSpPr>
          <p:nvPr>
            <p:ph type="body" sz="quarter" idx="13"/>
          </p:nvPr>
        </p:nvSpPr>
        <p:spPr>
          <a:xfrm>
            <a:off x="752958" y="1938590"/>
            <a:ext cx="10838820" cy="2605275"/>
          </a:xfrm>
        </p:spPr>
        <p:txBody>
          <a:bodyPr>
            <a:normAutofit/>
          </a:bodyPr>
          <a:lstStyle/>
          <a:p>
            <a:pPr marL="0" indent="0" algn="l"/>
            <a:r>
              <a:rPr lang="en-US" sz="2400" i="0" dirty="0">
                <a:solidFill>
                  <a:srgbClr val="000000"/>
                </a:solidFill>
              </a:rPr>
              <a:t>A</a:t>
            </a:r>
            <a:r>
              <a:rPr lang="en-US" sz="2400" b="1" i="0" dirty="0">
                <a:solidFill>
                  <a:srgbClr val="000000"/>
                </a:solidFill>
              </a:rPr>
              <a:t> belief </a:t>
            </a:r>
            <a:r>
              <a:rPr lang="en-US" sz="2400" i="0" dirty="0">
                <a:solidFill>
                  <a:srgbClr val="000000"/>
                </a:solidFill>
              </a:rPr>
              <a:t>is a descriptive thought that a person has about something based on:</a:t>
            </a:r>
          </a:p>
          <a:p>
            <a:pPr marL="280988" lvl="1">
              <a:buClr>
                <a:srgbClr val="007FA3"/>
              </a:buClr>
            </a:pPr>
            <a:r>
              <a:rPr lang="en-US" dirty="0">
                <a:solidFill>
                  <a:srgbClr val="000000"/>
                </a:solidFill>
              </a:rPr>
              <a:t>knowledge</a:t>
            </a:r>
          </a:p>
          <a:p>
            <a:pPr marL="280988" lvl="1">
              <a:buClr>
                <a:srgbClr val="007FA3"/>
              </a:buClr>
            </a:pPr>
            <a:r>
              <a:rPr lang="en-US" dirty="0">
                <a:solidFill>
                  <a:srgbClr val="000000"/>
                </a:solidFill>
              </a:rPr>
              <a:t>opinion</a:t>
            </a:r>
          </a:p>
          <a:p>
            <a:pPr marL="280988" lvl="1">
              <a:buClr>
                <a:srgbClr val="007FA3"/>
              </a:buClr>
            </a:pPr>
            <a:r>
              <a:rPr lang="en-US" dirty="0">
                <a:solidFill>
                  <a:srgbClr val="000000"/>
                </a:solidFill>
              </a:rPr>
              <a:t>faith</a:t>
            </a:r>
          </a:p>
          <a:p>
            <a:pPr marL="0" indent="0" algn="l"/>
            <a:r>
              <a:rPr lang="en-US" sz="2400" i="0" dirty="0">
                <a:solidFill>
                  <a:srgbClr val="000000"/>
                </a:solidFill>
              </a:rPr>
              <a:t>An </a:t>
            </a:r>
            <a:r>
              <a:rPr lang="en-US" sz="2400" b="1" i="0" dirty="0">
                <a:solidFill>
                  <a:srgbClr val="000000"/>
                </a:solidFill>
              </a:rPr>
              <a:t>attitude</a:t>
            </a:r>
            <a:r>
              <a:rPr lang="en-US" sz="2400" i="0" dirty="0">
                <a:solidFill>
                  <a:srgbClr val="000000"/>
                </a:solidFill>
              </a:rPr>
              <a:t> describes a person’s relatively consistent evaluations, feelings, and tendencies toward an object or idea.</a:t>
            </a:r>
          </a:p>
          <a:p>
            <a:pPr algn="l">
              <a:lnSpc>
                <a:spcPct val="80000"/>
              </a:lnSpc>
            </a:pPr>
            <a:endParaRPr lang="en-US" sz="3600" i="0" dirty="0">
              <a:solidFill>
                <a:srgbClr val="000000"/>
              </a:solidFill>
            </a:endParaRPr>
          </a:p>
          <a:p>
            <a:pPr marL="457200" indent="-457200" algn="l">
              <a:buFont typeface="Arial"/>
              <a:buChar char="•"/>
            </a:pPr>
            <a:endParaRPr lang="en-US" altLang="en-US" sz="2800" i="0" dirty="0">
              <a:solidFill>
                <a:srgbClr val="000000"/>
              </a:solidFill>
            </a:endParaRPr>
          </a:p>
        </p:txBody>
      </p:sp>
    </p:spTree>
    <p:extLst>
      <p:ext uri="{BB962C8B-B14F-4D97-AF65-F5344CB8AC3E}">
        <p14:creationId xmlns:p14="http://schemas.microsoft.com/office/powerpoint/2010/main" val="20081025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noChangeArrowheads="1"/>
          </p:cNvSpPr>
          <p:nvPr>
            <p:ph type="title"/>
          </p:nvPr>
        </p:nvSpPr>
        <p:spPr>
          <a:xfrm>
            <a:off x="728579" y="935501"/>
            <a:ext cx="10915930" cy="673690"/>
          </a:xfrm>
        </p:spPr>
        <p:txBody>
          <a:bodyPr>
            <a:noAutofit/>
          </a:bodyPr>
          <a:lstStyle/>
          <a:p>
            <a:r>
              <a:rPr lang="en-US" sz="3600" b="1" dirty="0">
                <a:solidFill>
                  <a:srgbClr val="007FA3"/>
                </a:solidFill>
              </a:rPr>
              <a:t>Learning Objective 3</a:t>
            </a:r>
          </a:p>
        </p:txBody>
      </p:sp>
      <p:sp>
        <p:nvSpPr>
          <p:cNvPr id="16385" name="Content Placeholder 3"/>
          <p:cNvSpPr>
            <a:spLocks noGrp="1" noChangeArrowheads="1"/>
          </p:cNvSpPr>
          <p:nvPr>
            <p:ph idx="1"/>
          </p:nvPr>
        </p:nvSpPr>
        <p:spPr>
          <a:xfrm>
            <a:off x="728579" y="1995951"/>
            <a:ext cx="10879014" cy="1357011"/>
          </a:xfrm>
        </p:spPr>
        <p:txBody>
          <a:bodyPr>
            <a:noAutofit/>
          </a:bodyPr>
          <a:lstStyle/>
          <a:p>
            <a:pPr marL="0" indent="0">
              <a:buNone/>
            </a:pPr>
            <a:r>
              <a:rPr lang="en-US" sz="2400" dirty="0"/>
              <a:t>List and define the major types of buying decision behavior and the stages in the buyer decision process.</a:t>
            </a:r>
            <a:endParaRPr lang="en-US" sz="2400" b="1" dirty="0">
              <a:solidFill>
                <a:srgbClr val="00B0F0"/>
              </a:solidFill>
            </a:endParaRPr>
          </a:p>
          <a:p>
            <a:pPr marL="0" indent="0">
              <a:buNone/>
            </a:pPr>
            <a:endParaRPr lang="en-US" sz="3200" b="1" dirty="0">
              <a:latin typeface="Calibri" panose="020F0502020204030204" pitchFamily="34" charset="0"/>
            </a:endParaRPr>
          </a:p>
          <a:p>
            <a:pPr marL="0" indent="0">
              <a:buNone/>
            </a:pPr>
            <a:r>
              <a:rPr lang="en-US" sz="3200" b="1" dirty="0">
                <a:latin typeface="Calibri" panose="020F0502020204030204" pitchFamily="34" charset="0"/>
              </a:rPr>
              <a:t>	</a:t>
            </a:r>
            <a:endParaRPr lang="en-US" sz="3200" b="1" dirty="0">
              <a:solidFill>
                <a:srgbClr val="0070C0"/>
              </a:solidFill>
              <a:latin typeface="Calibri" panose="020F0502020204030204" pitchFamily="34" charset="0"/>
            </a:endParaRPr>
          </a:p>
        </p:txBody>
      </p:sp>
    </p:spTree>
    <p:extLst>
      <p:ext uri="{BB962C8B-B14F-4D97-AF65-F5344CB8AC3E}">
        <p14:creationId xmlns:p14="http://schemas.microsoft.com/office/powerpoint/2010/main" val="105912081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noChangeArrowheads="1"/>
          </p:cNvSpPr>
          <p:nvPr>
            <p:ph type="title"/>
          </p:nvPr>
        </p:nvSpPr>
        <p:spPr>
          <a:xfrm>
            <a:off x="2417988" y="504982"/>
            <a:ext cx="8203120" cy="558055"/>
          </a:xfrm>
        </p:spPr>
        <p:txBody>
          <a:bodyPr>
            <a:noAutofit/>
          </a:bodyPr>
          <a:lstStyle/>
          <a:p>
            <a:r>
              <a:rPr lang="en-US" sz="3600" dirty="0">
                <a:solidFill>
                  <a:srgbClr val="007FA3"/>
                </a:solidFill>
              </a:rPr>
              <a:t>Types of Buying Decision Behavior</a:t>
            </a:r>
            <a:endParaRPr lang="en-US" sz="3600" b="1" dirty="0">
              <a:solidFill>
                <a:srgbClr val="007FA3"/>
              </a:solidFill>
            </a:endParaRPr>
          </a:p>
        </p:txBody>
      </p:sp>
      <p:graphicFrame>
        <p:nvGraphicFramePr>
          <p:cNvPr id="8" name="Diagram 7"/>
          <p:cNvGraphicFramePr/>
          <p:nvPr>
            <p:extLst>
              <p:ext uri="{D42A27DB-BD31-4B8C-83A1-F6EECF244321}">
                <p14:modId xmlns:p14="http://schemas.microsoft.com/office/powerpoint/2010/main" val="2714343431"/>
              </p:ext>
            </p:extLst>
          </p:nvPr>
        </p:nvGraphicFramePr>
        <p:xfrm>
          <a:off x="2748683" y="1090301"/>
          <a:ext cx="7012281" cy="48339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43683929"/>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noChangeArrowheads="1"/>
          </p:cNvSpPr>
          <p:nvPr>
            <p:ph type="title"/>
          </p:nvPr>
        </p:nvSpPr>
        <p:spPr>
          <a:xfrm>
            <a:off x="508761" y="694730"/>
            <a:ext cx="10904117" cy="641215"/>
          </a:xfrm>
        </p:spPr>
        <p:txBody>
          <a:bodyPr>
            <a:noAutofit/>
          </a:bodyPr>
          <a:lstStyle/>
          <a:p>
            <a:r>
              <a:rPr lang="en-US" sz="3600" dirty="0">
                <a:solidFill>
                  <a:srgbClr val="007FA3"/>
                </a:solidFill>
              </a:rPr>
              <a:t>Types of Buying Decision Behavior</a:t>
            </a:r>
            <a:endParaRPr lang="en-US" sz="3600" b="1" dirty="0">
              <a:solidFill>
                <a:srgbClr val="007FA3"/>
              </a:solidFill>
            </a:endParaRPr>
          </a:p>
        </p:txBody>
      </p:sp>
      <p:pic>
        <p:nvPicPr>
          <p:cNvPr id="8194" name="Picture 1" descr="Figure 5.4  Four Types of Buying Behavior.&#10;A two-by-two matrix explains the four types of Buying Behavior.&#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761" y="1912442"/>
            <a:ext cx="11032580" cy="3297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299301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noChangeArrowheads="1"/>
          </p:cNvSpPr>
          <p:nvPr>
            <p:ph type="title"/>
          </p:nvPr>
        </p:nvSpPr>
        <p:spPr>
          <a:xfrm>
            <a:off x="656754" y="901700"/>
            <a:ext cx="10915930" cy="703584"/>
          </a:xfrm>
        </p:spPr>
        <p:txBody>
          <a:bodyPr>
            <a:noAutofit/>
          </a:bodyPr>
          <a:lstStyle/>
          <a:p>
            <a:r>
              <a:rPr lang="en-US" sz="3600" b="1" dirty="0">
                <a:solidFill>
                  <a:srgbClr val="007FA3"/>
                </a:solidFill>
              </a:rPr>
              <a:t>Learning Objective 1</a:t>
            </a:r>
          </a:p>
        </p:txBody>
      </p:sp>
      <p:sp>
        <p:nvSpPr>
          <p:cNvPr id="16385" name="Content Placeholder 3"/>
          <p:cNvSpPr>
            <a:spLocks noGrp="1" noChangeArrowheads="1"/>
          </p:cNvSpPr>
          <p:nvPr>
            <p:ph idx="1"/>
          </p:nvPr>
        </p:nvSpPr>
        <p:spPr>
          <a:xfrm>
            <a:off x="675212" y="2052061"/>
            <a:ext cx="10879014" cy="1173740"/>
          </a:xfrm>
        </p:spPr>
        <p:txBody>
          <a:bodyPr>
            <a:noAutofit/>
          </a:bodyPr>
          <a:lstStyle/>
          <a:p>
            <a:pPr marL="0" indent="0">
              <a:buNone/>
            </a:pPr>
            <a:r>
              <a:rPr lang="en-US" sz="2400" dirty="0"/>
              <a:t>Define the consumer market and construct a simple model of consumer buyer behavior.</a:t>
            </a:r>
            <a:endParaRPr lang="en-US" sz="2400" b="1" dirty="0"/>
          </a:p>
          <a:p>
            <a:pPr marL="0" indent="0">
              <a:buNone/>
            </a:pPr>
            <a:r>
              <a:rPr lang="en-US" sz="3200" b="1" dirty="0">
                <a:latin typeface="Calibri" panose="020F0502020204030204" pitchFamily="34" charset="0"/>
              </a:rPr>
              <a:t>	</a:t>
            </a:r>
            <a:endParaRPr lang="en-US" sz="3200" b="1" dirty="0">
              <a:solidFill>
                <a:srgbClr val="0070C0"/>
              </a:solidFill>
              <a:latin typeface="Calibri" panose="020F0502020204030204" pitchFamily="34" charset="0"/>
            </a:endParaRPr>
          </a:p>
        </p:txBody>
      </p:sp>
    </p:spTree>
    <p:extLst>
      <p:ext uri="{BB962C8B-B14F-4D97-AF65-F5344CB8AC3E}">
        <p14:creationId xmlns:p14="http://schemas.microsoft.com/office/powerpoint/2010/main" val="116482529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noChangeArrowheads="1"/>
          </p:cNvSpPr>
          <p:nvPr>
            <p:ph type="title"/>
          </p:nvPr>
        </p:nvSpPr>
        <p:spPr>
          <a:xfrm>
            <a:off x="828338" y="849086"/>
            <a:ext cx="10885359" cy="768698"/>
          </a:xfrm>
        </p:spPr>
        <p:txBody>
          <a:bodyPr>
            <a:noAutofit/>
          </a:bodyPr>
          <a:lstStyle/>
          <a:p>
            <a:r>
              <a:rPr lang="en-US" sz="3600" b="0" dirty="0">
                <a:solidFill>
                  <a:srgbClr val="007FA3"/>
                </a:solidFill>
              </a:rPr>
              <a:t>Figure 5.5  The Buyer Decision Process</a:t>
            </a:r>
          </a:p>
        </p:txBody>
      </p:sp>
      <p:pic>
        <p:nvPicPr>
          <p:cNvPr id="9218" name="Picture 2" descr="Figure 5.5  Buyer Decision Process. Chart explains the 5-step Buyer Decision Process.&#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337" y="1844565"/>
            <a:ext cx="10885359" cy="3436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828338" y="4789714"/>
            <a:ext cx="1566519" cy="478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2986134"/>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noChangeArrowheads="1"/>
          </p:cNvSpPr>
          <p:nvPr/>
        </p:nvSpPr>
        <p:spPr>
          <a:xfrm>
            <a:off x="872196" y="1019982"/>
            <a:ext cx="8004517" cy="564846"/>
          </a:xfrm>
          <a:prstGeom prst="rect">
            <a:avLst/>
          </a:prstGeom>
        </p:spPr>
        <p:txBody>
          <a:bodyPr vert="horz" lIns="91440" tIns="45720" rIns="91440" bIns="45720" rtlCol="0" anchor="b">
            <a:noAutofit/>
          </a:bodyPr>
          <a:lstStyle>
            <a:lvl1pPr algn="l" defTabSz="914400" rtl="0" eaLnBrk="1" latinLnBrk="0" hangingPunct="1">
              <a:lnSpc>
                <a:spcPts val="2700"/>
              </a:lnSpc>
              <a:spcBef>
                <a:spcPct val="0"/>
              </a:spcBef>
              <a:buNone/>
              <a:defRPr sz="2700" b="1" kern="1200">
                <a:solidFill>
                  <a:schemeClr val="tx1"/>
                </a:solidFill>
                <a:latin typeface="+mj-lt"/>
                <a:ea typeface="+mj-ea"/>
                <a:cs typeface="+mj-cs"/>
              </a:defRPr>
            </a:lvl1pPr>
          </a:lstStyle>
          <a:p>
            <a:r>
              <a:rPr lang="en-US" sz="3600" dirty="0">
                <a:solidFill>
                  <a:srgbClr val="007FA3"/>
                </a:solidFill>
              </a:rPr>
              <a:t>The Buyer Decision Process</a:t>
            </a:r>
          </a:p>
        </p:txBody>
      </p:sp>
      <p:sp>
        <p:nvSpPr>
          <p:cNvPr id="2" name="Content Placeholder 1"/>
          <p:cNvSpPr>
            <a:spLocks noGrp="1"/>
          </p:cNvSpPr>
          <p:nvPr>
            <p:ph type="body" sz="quarter" idx="13"/>
          </p:nvPr>
        </p:nvSpPr>
        <p:spPr>
          <a:xfrm>
            <a:off x="973798" y="2424888"/>
            <a:ext cx="10600266" cy="2214620"/>
          </a:xfrm>
        </p:spPr>
        <p:txBody>
          <a:bodyPr>
            <a:normAutofit/>
          </a:bodyPr>
          <a:lstStyle/>
          <a:p>
            <a:pPr marL="0" indent="0" algn="l"/>
            <a:r>
              <a:rPr lang="en-US" sz="2400" b="1" i="0" dirty="0">
                <a:solidFill>
                  <a:srgbClr val="000000"/>
                </a:solidFill>
              </a:rPr>
              <a:t>Need recognition</a:t>
            </a:r>
            <a:r>
              <a:rPr lang="en-US" sz="2400" i="0" dirty="0">
                <a:solidFill>
                  <a:srgbClr val="000000"/>
                </a:solidFill>
              </a:rPr>
              <a:t> is the first stage of the buyer decision process, in which the consumer recognizes a problem or need triggered by:</a:t>
            </a:r>
          </a:p>
          <a:p>
            <a:pPr marL="338138" lvl="1" indent="-338138">
              <a:buClr>
                <a:srgbClr val="0085B4"/>
              </a:buClr>
            </a:pPr>
            <a:r>
              <a:rPr lang="en-US" dirty="0">
                <a:solidFill>
                  <a:srgbClr val="000000"/>
                </a:solidFill>
              </a:rPr>
              <a:t>Internal stimuli</a:t>
            </a:r>
          </a:p>
          <a:p>
            <a:pPr marL="338138" lvl="1" indent="-338138">
              <a:buClr>
                <a:srgbClr val="0085B4"/>
              </a:buClr>
            </a:pPr>
            <a:r>
              <a:rPr lang="en-US" dirty="0">
                <a:solidFill>
                  <a:srgbClr val="000000"/>
                </a:solidFill>
              </a:rPr>
              <a:t>External stimuli</a:t>
            </a:r>
          </a:p>
          <a:p>
            <a:pPr algn="l">
              <a:lnSpc>
                <a:spcPct val="80000"/>
              </a:lnSpc>
            </a:pPr>
            <a:endParaRPr lang="en-US" sz="3600" i="0" dirty="0">
              <a:solidFill>
                <a:srgbClr val="000000"/>
              </a:solidFill>
            </a:endParaRPr>
          </a:p>
          <a:p>
            <a:pPr marL="457200" indent="-457200" algn="l">
              <a:buFont typeface="Arial"/>
              <a:buChar char="•"/>
            </a:pPr>
            <a:endParaRPr lang="en-US" altLang="en-US" sz="2800" i="0" dirty="0">
              <a:solidFill>
                <a:srgbClr val="000000"/>
              </a:solidFill>
            </a:endParaRPr>
          </a:p>
        </p:txBody>
      </p:sp>
      <p:sp>
        <p:nvSpPr>
          <p:cNvPr id="3" name="Content Placeholder 2"/>
          <p:cNvSpPr>
            <a:spLocks noGrp="1"/>
          </p:cNvSpPr>
          <p:nvPr>
            <p:ph idx="1"/>
          </p:nvPr>
        </p:nvSpPr>
        <p:spPr>
          <a:xfrm>
            <a:off x="973798" y="1735297"/>
            <a:ext cx="5190719" cy="539122"/>
          </a:xfrm>
        </p:spPr>
        <p:txBody>
          <a:bodyPr>
            <a:normAutofit/>
          </a:bodyPr>
          <a:lstStyle/>
          <a:p>
            <a:pPr marL="0" indent="0">
              <a:buNone/>
            </a:pPr>
            <a:r>
              <a:rPr lang="en-US" sz="3000" b="1" dirty="0"/>
              <a:t>Need Recognition</a:t>
            </a:r>
          </a:p>
          <a:p>
            <a:pPr marL="0" indent="0">
              <a:buNone/>
            </a:pPr>
            <a:endParaRPr lang="en-US" sz="3200" dirty="0"/>
          </a:p>
        </p:txBody>
      </p:sp>
    </p:spTree>
    <p:extLst>
      <p:ext uri="{BB962C8B-B14F-4D97-AF65-F5344CB8AC3E}">
        <p14:creationId xmlns:p14="http://schemas.microsoft.com/office/powerpoint/2010/main" val="2920630536"/>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noChangeArrowheads="1"/>
          </p:cNvSpPr>
          <p:nvPr/>
        </p:nvSpPr>
        <p:spPr>
          <a:xfrm>
            <a:off x="1016001" y="827856"/>
            <a:ext cx="7249583" cy="564846"/>
          </a:xfrm>
          <a:prstGeom prst="rect">
            <a:avLst/>
          </a:prstGeom>
        </p:spPr>
        <p:txBody>
          <a:bodyPr vert="horz" lIns="91440" tIns="45720" rIns="91440" bIns="45720" rtlCol="0" anchor="b">
            <a:noAutofit/>
          </a:bodyPr>
          <a:lstStyle>
            <a:lvl1pPr algn="l" defTabSz="914400" rtl="0" eaLnBrk="1" latinLnBrk="0" hangingPunct="1">
              <a:lnSpc>
                <a:spcPts val="2700"/>
              </a:lnSpc>
              <a:spcBef>
                <a:spcPct val="0"/>
              </a:spcBef>
              <a:buNone/>
              <a:defRPr sz="2700" b="1" kern="1200">
                <a:solidFill>
                  <a:schemeClr val="tx1"/>
                </a:solidFill>
                <a:latin typeface="+mj-lt"/>
                <a:ea typeface="+mj-ea"/>
                <a:cs typeface="+mj-cs"/>
              </a:defRPr>
            </a:lvl1pPr>
          </a:lstStyle>
          <a:p>
            <a:r>
              <a:rPr lang="en-US" sz="3600" dirty="0">
                <a:solidFill>
                  <a:srgbClr val="007FA3"/>
                </a:solidFill>
              </a:rPr>
              <a:t>The Buyer Decision Process</a:t>
            </a:r>
          </a:p>
        </p:txBody>
      </p:sp>
      <p:sp>
        <p:nvSpPr>
          <p:cNvPr id="3" name="Content Placeholder 2"/>
          <p:cNvSpPr>
            <a:spLocks noGrp="1"/>
          </p:cNvSpPr>
          <p:nvPr>
            <p:ph idx="1"/>
          </p:nvPr>
        </p:nvSpPr>
        <p:spPr>
          <a:xfrm>
            <a:off x="1016001" y="1594539"/>
            <a:ext cx="5943599" cy="608158"/>
          </a:xfrm>
        </p:spPr>
        <p:txBody>
          <a:bodyPr>
            <a:normAutofit/>
          </a:bodyPr>
          <a:lstStyle/>
          <a:p>
            <a:pPr marL="0" indent="0">
              <a:buNone/>
            </a:pPr>
            <a:r>
              <a:rPr lang="en-US" sz="3200" b="1" dirty="0"/>
              <a:t>Information Search</a:t>
            </a:r>
            <a:endParaRPr lang="en-US" sz="3200" dirty="0"/>
          </a:p>
          <a:p>
            <a:pPr marL="0" indent="0">
              <a:buNone/>
            </a:pPr>
            <a:endParaRPr lang="en-US" b="1" dirty="0"/>
          </a:p>
          <a:p>
            <a:pPr marL="0" indent="0">
              <a:buNone/>
            </a:pPr>
            <a:endParaRPr lang="en-US" dirty="0"/>
          </a:p>
        </p:txBody>
      </p:sp>
      <p:sp>
        <p:nvSpPr>
          <p:cNvPr id="2" name="Content Placeholder 1"/>
          <p:cNvSpPr>
            <a:spLocks noGrp="1"/>
          </p:cNvSpPr>
          <p:nvPr>
            <p:ph type="body" sz="quarter" idx="13"/>
          </p:nvPr>
        </p:nvSpPr>
        <p:spPr>
          <a:xfrm>
            <a:off x="1016001" y="2404534"/>
            <a:ext cx="10600266" cy="2673904"/>
          </a:xfrm>
        </p:spPr>
        <p:txBody>
          <a:bodyPr>
            <a:normAutofit lnSpcReduction="10000"/>
          </a:bodyPr>
          <a:lstStyle/>
          <a:p>
            <a:pPr marL="0" indent="0" algn="l"/>
            <a:r>
              <a:rPr lang="en-US" sz="2400" b="1" i="0" dirty="0">
                <a:solidFill>
                  <a:srgbClr val="000000"/>
                </a:solidFill>
              </a:rPr>
              <a:t>Information search</a:t>
            </a:r>
            <a:r>
              <a:rPr lang="en-US" sz="2400" i="0" dirty="0">
                <a:solidFill>
                  <a:srgbClr val="000000"/>
                </a:solidFill>
              </a:rPr>
              <a:t> is the stage of the buyer decision process in which the consumer is motivated to search for more information.</a:t>
            </a:r>
          </a:p>
          <a:p>
            <a:pPr algn="l"/>
            <a:r>
              <a:rPr lang="en-US" sz="2400" b="1" i="0" dirty="0">
                <a:solidFill>
                  <a:srgbClr val="000000"/>
                </a:solidFill>
              </a:rPr>
              <a:t>Sources of information:</a:t>
            </a:r>
          </a:p>
          <a:p>
            <a:pPr marL="338138" lvl="1" indent="-338138">
              <a:buClr>
                <a:srgbClr val="0085B4"/>
              </a:buClr>
            </a:pPr>
            <a:r>
              <a:rPr lang="en-US" dirty="0">
                <a:solidFill>
                  <a:srgbClr val="000000"/>
                </a:solidFill>
              </a:rPr>
              <a:t>Personal sources</a:t>
            </a:r>
          </a:p>
          <a:p>
            <a:pPr marL="338138" lvl="1" indent="-338138">
              <a:buClr>
                <a:srgbClr val="0085B4"/>
              </a:buClr>
            </a:pPr>
            <a:r>
              <a:rPr lang="en-US" dirty="0">
                <a:solidFill>
                  <a:srgbClr val="000000"/>
                </a:solidFill>
              </a:rPr>
              <a:t>Commercial sources</a:t>
            </a:r>
          </a:p>
          <a:p>
            <a:pPr marL="338138" lvl="1" indent="-338138">
              <a:buClr>
                <a:srgbClr val="0085B4"/>
              </a:buClr>
            </a:pPr>
            <a:r>
              <a:rPr lang="en-US" dirty="0">
                <a:solidFill>
                  <a:srgbClr val="000000"/>
                </a:solidFill>
              </a:rPr>
              <a:t>Public sources</a:t>
            </a:r>
          </a:p>
          <a:p>
            <a:pPr marL="338138" lvl="1" indent="-338138">
              <a:buClr>
                <a:srgbClr val="0085B4"/>
              </a:buClr>
            </a:pPr>
            <a:r>
              <a:rPr lang="en-US" dirty="0">
                <a:solidFill>
                  <a:srgbClr val="000000"/>
                </a:solidFill>
              </a:rPr>
              <a:t>Experiential sources</a:t>
            </a:r>
          </a:p>
          <a:p>
            <a:pPr algn="l">
              <a:lnSpc>
                <a:spcPct val="80000"/>
              </a:lnSpc>
            </a:pPr>
            <a:endParaRPr lang="en-US" sz="3600" i="0" dirty="0">
              <a:solidFill>
                <a:srgbClr val="000000"/>
              </a:solidFill>
            </a:endParaRPr>
          </a:p>
          <a:p>
            <a:pPr marL="457200" indent="-457200" algn="l">
              <a:buFont typeface="Arial"/>
              <a:buChar char="•"/>
            </a:pPr>
            <a:endParaRPr lang="en-US" altLang="en-US" sz="2800" i="0" dirty="0">
              <a:solidFill>
                <a:srgbClr val="000000"/>
              </a:solidFill>
            </a:endParaRPr>
          </a:p>
        </p:txBody>
      </p:sp>
    </p:spTree>
    <p:extLst>
      <p:ext uri="{BB962C8B-B14F-4D97-AF65-F5344CB8AC3E}">
        <p14:creationId xmlns:p14="http://schemas.microsoft.com/office/powerpoint/2010/main" val="917561974"/>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noChangeArrowheads="1"/>
          </p:cNvSpPr>
          <p:nvPr/>
        </p:nvSpPr>
        <p:spPr>
          <a:xfrm>
            <a:off x="1016001" y="822109"/>
            <a:ext cx="7249583" cy="564846"/>
          </a:xfrm>
          <a:prstGeom prst="rect">
            <a:avLst/>
          </a:prstGeom>
        </p:spPr>
        <p:txBody>
          <a:bodyPr vert="horz" lIns="91440" tIns="45720" rIns="91440" bIns="45720" rtlCol="0" anchor="b">
            <a:noAutofit/>
          </a:bodyPr>
          <a:lstStyle>
            <a:lvl1pPr algn="l" defTabSz="914400" rtl="0" eaLnBrk="1" latinLnBrk="0" hangingPunct="1">
              <a:lnSpc>
                <a:spcPts val="2700"/>
              </a:lnSpc>
              <a:spcBef>
                <a:spcPct val="0"/>
              </a:spcBef>
              <a:buNone/>
              <a:defRPr sz="2700" b="1" kern="1200">
                <a:solidFill>
                  <a:schemeClr val="tx1"/>
                </a:solidFill>
                <a:latin typeface="+mj-lt"/>
                <a:ea typeface="+mj-ea"/>
                <a:cs typeface="+mj-cs"/>
              </a:defRPr>
            </a:lvl1pPr>
          </a:lstStyle>
          <a:p>
            <a:r>
              <a:rPr lang="en-US" sz="3600" dirty="0">
                <a:solidFill>
                  <a:srgbClr val="007FA3"/>
                </a:solidFill>
              </a:rPr>
              <a:t>The Buyer Decision Process</a:t>
            </a:r>
          </a:p>
        </p:txBody>
      </p:sp>
      <p:sp>
        <p:nvSpPr>
          <p:cNvPr id="2" name="Content Placeholder 1"/>
          <p:cNvSpPr>
            <a:spLocks noGrp="1"/>
          </p:cNvSpPr>
          <p:nvPr>
            <p:ph type="body" sz="quarter" idx="13"/>
          </p:nvPr>
        </p:nvSpPr>
        <p:spPr>
          <a:xfrm>
            <a:off x="1016001" y="2404533"/>
            <a:ext cx="10600266" cy="1506285"/>
          </a:xfrm>
        </p:spPr>
        <p:txBody>
          <a:bodyPr>
            <a:normAutofit/>
          </a:bodyPr>
          <a:lstStyle/>
          <a:p>
            <a:pPr marL="0" indent="0" algn="l"/>
            <a:r>
              <a:rPr lang="en-US" sz="2400" b="1" i="0" dirty="0">
                <a:solidFill>
                  <a:srgbClr val="000000"/>
                </a:solidFill>
              </a:rPr>
              <a:t>Alternative evaluation </a:t>
            </a:r>
            <a:r>
              <a:rPr lang="en-US" sz="2400" i="0" dirty="0">
                <a:solidFill>
                  <a:srgbClr val="000000"/>
                </a:solidFill>
              </a:rPr>
              <a:t>is the stage of the buyer decision process in which the consumer uses information to evaluate alternative brands in the choice set. </a:t>
            </a:r>
          </a:p>
          <a:p>
            <a:pPr algn="l">
              <a:lnSpc>
                <a:spcPct val="80000"/>
              </a:lnSpc>
            </a:pPr>
            <a:endParaRPr lang="en-US" sz="3600" i="0" dirty="0">
              <a:solidFill>
                <a:srgbClr val="000000"/>
              </a:solidFill>
            </a:endParaRPr>
          </a:p>
          <a:p>
            <a:pPr marL="457200" indent="-457200" algn="l">
              <a:buFont typeface="Arial"/>
              <a:buChar char="•"/>
            </a:pPr>
            <a:endParaRPr lang="en-US" altLang="en-US" sz="2800" i="0" dirty="0">
              <a:solidFill>
                <a:srgbClr val="000000"/>
              </a:solidFill>
            </a:endParaRPr>
          </a:p>
        </p:txBody>
      </p:sp>
      <p:sp>
        <p:nvSpPr>
          <p:cNvPr id="3" name="Content Placeholder 2"/>
          <p:cNvSpPr>
            <a:spLocks noGrp="1"/>
          </p:cNvSpPr>
          <p:nvPr>
            <p:ph idx="1"/>
          </p:nvPr>
        </p:nvSpPr>
        <p:spPr>
          <a:xfrm>
            <a:off x="1016001" y="1732902"/>
            <a:ext cx="5578881" cy="608158"/>
          </a:xfrm>
        </p:spPr>
        <p:txBody>
          <a:bodyPr>
            <a:normAutofit/>
          </a:bodyPr>
          <a:lstStyle/>
          <a:p>
            <a:pPr marL="0" indent="0">
              <a:buNone/>
            </a:pPr>
            <a:r>
              <a:rPr lang="en-US" sz="3000" b="1" dirty="0"/>
              <a:t>Evaluation of Alternatives</a:t>
            </a:r>
            <a:endParaRPr lang="en-US" sz="3000" dirty="0"/>
          </a:p>
          <a:p>
            <a:pPr marL="0" indent="0">
              <a:buNone/>
            </a:pPr>
            <a:endParaRPr lang="en-US" b="1" dirty="0"/>
          </a:p>
          <a:p>
            <a:pPr marL="0" indent="0">
              <a:buNone/>
            </a:pPr>
            <a:endParaRPr lang="en-US" dirty="0"/>
          </a:p>
        </p:txBody>
      </p:sp>
    </p:spTree>
    <p:extLst>
      <p:ext uri="{BB962C8B-B14F-4D97-AF65-F5344CB8AC3E}">
        <p14:creationId xmlns:p14="http://schemas.microsoft.com/office/powerpoint/2010/main" val="3566031789"/>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noChangeArrowheads="1"/>
          </p:cNvSpPr>
          <p:nvPr/>
        </p:nvSpPr>
        <p:spPr>
          <a:xfrm>
            <a:off x="1016001" y="524700"/>
            <a:ext cx="7249583" cy="564846"/>
          </a:xfrm>
          <a:prstGeom prst="rect">
            <a:avLst/>
          </a:prstGeom>
        </p:spPr>
        <p:txBody>
          <a:bodyPr vert="horz" lIns="91440" tIns="45720" rIns="91440" bIns="45720" rtlCol="0" anchor="b">
            <a:noAutofit/>
          </a:bodyPr>
          <a:lstStyle>
            <a:lvl1pPr algn="l" defTabSz="914400" rtl="0" eaLnBrk="1" latinLnBrk="0" hangingPunct="1">
              <a:lnSpc>
                <a:spcPts val="2700"/>
              </a:lnSpc>
              <a:spcBef>
                <a:spcPct val="0"/>
              </a:spcBef>
              <a:buNone/>
              <a:defRPr sz="2700" b="1" kern="1200">
                <a:solidFill>
                  <a:schemeClr val="tx1"/>
                </a:solidFill>
                <a:latin typeface="+mj-lt"/>
                <a:ea typeface="+mj-ea"/>
                <a:cs typeface="+mj-cs"/>
              </a:defRPr>
            </a:lvl1pPr>
          </a:lstStyle>
          <a:p>
            <a:r>
              <a:rPr lang="en-US" sz="3600" dirty="0">
                <a:solidFill>
                  <a:srgbClr val="007FA3"/>
                </a:solidFill>
              </a:rPr>
              <a:t>The Buyer Decision Process</a:t>
            </a:r>
          </a:p>
        </p:txBody>
      </p:sp>
      <p:sp>
        <p:nvSpPr>
          <p:cNvPr id="3" name="Content Placeholder 2"/>
          <p:cNvSpPr>
            <a:spLocks noGrp="1"/>
          </p:cNvSpPr>
          <p:nvPr>
            <p:ph idx="1"/>
          </p:nvPr>
        </p:nvSpPr>
        <p:spPr>
          <a:xfrm>
            <a:off x="1016001" y="1301749"/>
            <a:ext cx="5943599" cy="608158"/>
          </a:xfrm>
        </p:spPr>
        <p:txBody>
          <a:bodyPr>
            <a:normAutofit/>
          </a:bodyPr>
          <a:lstStyle/>
          <a:p>
            <a:pPr marL="0" indent="0">
              <a:buNone/>
            </a:pPr>
            <a:r>
              <a:rPr lang="en-US" sz="3200" b="1" dirty="0"/>
              <a:t>Purchase </a:t>
            </a:r>
            <a:r>
              <a:rPr lang="en-US" sz="3200" b="1" dirty="0">
                <a:latin typeface="+mj-lt"/>
              </a:rPr>
              <a:t>Decision</a:t>
            </a:r>
            <a:endParaRPr lang="en-US" sz="3200" dirty="0">
              <a:latin typeface="+mj-lt"/>
            </a:endParaRPr>
          </a:p>
          <a:p>
            <a:pPr marL="0" indent="0">
              <a:buNone/>
            </a:pPr>
            <a:endParaRPr lang="en-US" b="1" dirty="0"/>
          </a:p>
          <a:p>
            <a:pPr marL="0" indent="0">
              <a:buNone/>
            </a:pPr>
            <a:endParaRPr lang="en-US" dirty="0"/>
          </a:p>
        </p:txBody>
      </p:sp>
      <p:sp>
        <p:nvSpPr>
          <p:cNvPr id="2" name="Content Placeholder 1"/>
          <p:cNvSpPr>
            <a:spLocks noGrp="1"/>
          </p:cNvSpPr>
          <p:nvPr>
            <p:ph type="body" sz="quarter" idx="13"/>
          </p:nvPr>
        </p:nvSpPr>
        <p:spPr>
          <a:xfrm>
            <a:off x="1016001" y="2122111"/>
            <a:ext cx="10730522" cy="2632769"/>
          </a:xfrm>
        </p:spPr>
        <p:txBody>
          <a:bodyPr>
            <a:normAutofit/>
          </a:bodyPr>
          <a:lstStyle/>
          <a:p>
            <a:pPr marL="0" indent="0" algn="l"/>
            <a:r>
              <a:rPr lang="en-US" sz="2800" b="1" i="0" dirty="0">
                <a:solidFill>
                  <a:srgbClr val="000000"/>
                </a:solidFill>
              </a:rPr>
              <a:t>Purchase decision </a:t>
            </a:r>
            <a:r>
              <a:rPr lang="en-US" sz="2800" i="0" dirty="0">
                <a:solidFill>
                  <a:srgbClr val="000000"/>
                </a:solidFill>
              </a:rPr>
              <a:t>is the buyer’s decision about which brand to</a:t>
            </a:r>
            <a:br>
              <a:rPr lang="en-US" sz="2800" i="0" dirty="0">
                <a:solidFill>
                  <a:srgbClr val="000000"/>
                </a:solidFill>
              </a:rPr>
            </a:br>
            <a:r>
              <a:rPr lang="en-US" sz="2800" i="0" dirty="0">
                <a:solidFill>
                  <a:srgbClr val="000000"/>
                </a:solidFill>
              </a:rPr>
              <a:t>purchase.</a:t>
            </a:r>
          </a:p>
          <a:p>
            <a:pPr algn="l"/>
            <a:r>
              <a:rPr lang="en-US" sz="2800" i="0" dirty="0">
                <a:solidFill>
                  <a:srgbClr val="000000"/>
                </a:solidFill>
              </a:rPr>
              <a:t>The purchase </a:t>
            </a:r>
            <a:r>
              <a:rPr lang="en-US" sz="2800" b="1" i="0" dirty="0">
                <a:solidFill>
                  <a:srgbClr val="000000"/>
                </a:solidFill>
              </a:rPr>
              <a:t>intention</a:t>
            </a:r>
            <a:r>
              <a:rPr lang="en-US" sz="2800" i="0" dirty="0">
                <a:solidFill>
                  <a:srgbClr val="000000"/>
                </a:solidFill>
              </a:rPr>
              <a:t> may not be the purchase </a:t>
            </a:r>
            <a:r>
              <a:rPr lang="en-US" sz="2800" b="1" i="0" dirty="0">
                <a:solidFill>
                  <a:srgbClr val="000000"/>
                </a:solidFill>
              </a:rPr>
              <a:t>decision</a:t>
            </a:r>
            <a:r>
              <a:rPr lang="en-US" sz="2800" i="0" dirty="0">
                <a:solidFill>
                  <a:srgbClr val="000000"/>
                </a:solidFill>
              </a:rPr>
              <a:t> due to:</a:t>
            </a:r>
          </a:p>
          <a:p>
            <a:pPr marL="280988" lvl="1" indent="-280988">
              <a:buClr>
                <a:srgbClr val="007FA3"/>
              </a:buClr>
            </a:pPr>
            <a:r>
              <a:rPr lang="en-US" sz="2800" dirty="0">
                <a:solidFill>
                  <a:srgbClr val="000000"/>
                </a:solidFill>
              </a:rPr>
              <a:t>Attitudes of others</a:t>
            </a:r>
          </a:p>
          <a:p>
            <a:pPr marL="280988" lvl="1" indent="-280988">
              <a:buClr>
                <a:srgbClr val="007FA3"/>
              </a:buClr>
            </a:pPr>
            <a:r>
              <a:rPr lang="en-US" sz="2800" dirty="0">
                <a:solidFill>
                  <a:srgbClr val="000000"/>
                </a:solidFill>
              </a:rPr>
              <a:t>Unexpected situational factors</a:t>
            </a:r>
          </a:p>
          <a:p>
            <a:pPr algn="l">
              <a:lnSpc>
                <a:spcPct val="80000"/>
              </a:lnSpc>
            </a:pPr>
            <a:endParaRPr lang="en-US" sz="3600" i="0" dirty="0">
              <a:solidFill>
                <a:srgbClr val="000000"/>
              </a:solidFill>
            </a:endParaRPr>
          </a:p>
          <a:p>
            <a:pPr marL="457200" indent="-457200" algn="l">
              <a:buFont typeface="Arial"/>
              <a:buChar char="•"/>
            </a:pPr>
            <a:endParaRPr lang="en-US" altLang="en-US" sz="2800" i="0" dirty="0">
              <a:solidFill>
                <a:srgbClr val="000000"/>
              </a:solidFill>
            </a:endParaRPr>
          </a:p>
        </p:txBody>
      </p:sp>
    </p:spTree>
    <p:extLst>
      <p:ext uri="{BB962C8B-B14F-4D97-AF65-F5344CB8AC3E}">
        <p14:creationId xmlns:p14="http://schemas.microsoft.com/office/powerpoint/2010/main" val="1930247076"/>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noChangeArrowheads="1"/>
          </p:cNvSpPr>
          <p:nvPr/>
        </p:nvSpPr>
        <p:spPr>
          <a:xfrm>
            <a:off x="1016001" y="782478"/>
            <a:ext cx="7249583" cy="564846"/>
          </a:xfrm>
          <a:prstGeom prst="rect">
            <a:avLst/>
          </a:prstGeom>
        </p:spPr>
        <p:txBody>
          <a:bodyPr vert="horz" lIns="91440" tIns="45720" rIns="91440" bIns="45720" rtlCol="0" anchor="b">
            <a:noAutofit/>
          </a:bodyPr>
          <a:lstStyle>
            <a:lvl1pPr algn="l" defTabSz="914400" rtl="0" eaLnBrk="1" latinLnBrk="0" hangingPunct="1">
              <a:lnSpc>
                <a:spcPts val="2700"/>
              </a:lnSpc>
              <a:spcBef>
                <a:spcPct val="0"/>
              </a:spcBef>
              <a:buNone/>
              <a:defRPr sz="2700" b="1" kern="1200">
                <a:solidFill>
                  <a:schemeClr val="tx1"/>
                </a:solidFill>
                <a:latin typeface="+mj-lt"/>
                <a:ea typeface="+mj-ea"/>
                <a:cs typeface="+mj-cs"/>
              </a:defRPr>
            </a:lvl1pPr>
          </a:lstStyle>
          <a:p>
            <a:r>
              <a:rPr lang="en-US" sz="3600" dirty="0">
                <a:solidFill>
                  <a:srgbClr val="007FA3"/>
                </a:solidFill>
              </a:rPr>
              <a:t>The Buyer Decision Process</a:t>
            </a:r>
          </a:p>
        </p:txBody>
      </p:sp>
      <p:sp>
        <p:nvSpPr>
          <p:cNvPr id="3" name="Content Placeholder 2"/>
          <p:cNvSpPr>
            <a:spLocks noGrp="1"/>
          </p:cNvSpPr>
          <p:nvPr>
            <p:ph idx="1"/>
          </p:nvPr>
        </p:nvSpPr>
        <p:spPr>
          <a:xfrm>
            <a:off x="1016001" y="1685290"/>
            <a:ext cx="5943599" cy="608158"/>
          </a:xfrm>
        </p:spPr>
        <p:txBody>
          <a:bodyPr>
            <a:normAutofit/>
          </a:bodyPr>
          <a:lstStyle/>
          <a:p>
            <a:pPr marL="0" indent="0">
              <a:buNone/>
            </a:pPr>
            <a:r>
              <a:rPr lang="en-US" sz="3200" b="1" dirty="0" err="1"/>
              <a:t>Postpurchase</a:t>
            </a:r>
            <a:r>
              <a:rPr lang="en-US" sz="3200" b="1" dirty="0"/>
              <a:t> Behavior</a:t>
            </a:r>
            <a:endParaRPr lang="en-US" sz="3200" dirty="0"/>
          </a:p>
          <a:p>
            <a:pPr marL="0" indent="0">
              <a:buNone/>
            </a:pPr>
            <a:endParaRPr lang="en-US" b="1" dirty="0"/>
          </a:p>
          <a:p>
            <a:pPr marL="0" indent="0">
              <a:buNone/>
            </a:pPr>
            <a:endParaRPr lang="en-US" dirty="0"/>
          </a:p>
        </p:txBody>
      </p:sp>
      <p:sp>
        <p:nvSpPr>
          <p:cNvPr id="2" name="Content Placeholder 1"/>
          <p:cNvSpPr>
            <a:spLocks noGrp="1"/>
          </p:cNvSpPr>
          <p:nvPr>
            <p:ph type="body" sz="quarter" idx="13"/>
          </p:nvPr>
        </p:nvSpPr>
        <p:spPr>
          <a:xfrm>
            <a:off x="1016001" y="2404534"/>
            <a:ext cx="10600266" cy="1112389"/>
          </a:xfrm>
        </p:spPr>
        <p:txBody>
          <a:bodyPr>
            <a:normAutofit/>
          </a:bodyPr>
          <a:lstStyle/>
          <a:p>
            <a:pPr marL="0" indent="0" algn="l"/>
            <a:r>
              <a:rPr lang="en-US" sz="2400" b="1" i="0" dirty="0" err="1">
                <a:solidFill>
                  <a:srgbClr val="000000"/>
                </a:solidFill>
              </a:rPr>
              <a:t>Postpurchase</a:t>
            </a:r>
            <a:r>
              <a:rPr lang="en-US" sz="2400" b="1" i="0" dirty="0">
                <a:solidFill>
                  <a:srgbClr val="000000"/>
                </a:solidFill>
              </a:rPr>
              <a:t> behavior </a:t>
            </a:r>
            <a:r>
              <a:rPr lang="en-US" sz="2400" i="0" dirty="0">
                <a:solidFill>
                  <a:srgbClr val="000000"/>
                </a:solidFill>
              </a:rPr>
              <a:t>is the stage of the buyer decision process in which consumers take further action after purchase, based on their satisfaction or dissatisfaction.</a:t>
            </a:r>
          </a:p>
          <a:p>
            <a:pPr algn="l">
              <a:lnSpc>
                <a:spcPct val="80000"/>
              </a:lnSpc>
            </a:pPr>
            <a:endParaRPr lang="en-US" sz="3600" i="0" dirty="0">
              <a:solidFill>
                <a:srgbClr val="000000"/>
              </a:solidFill>
            </a:endParaRPr>
          </a:p>
          <a:p>
            <a:pPr marL="457200" indent="-457200" algn="l">
              <a:buFont typeface="Arial"/>
              <a:buChar char="•"/>
            </a:pPr>
            <a:endParaRPr lang="en-US" altLang="en-US" sz="2800" i="0" dirty="0">
              <a:solidFill>
                <a:srgbClr val="000000"/>
              </a:solidFill>
            </a:endParaRPr>
          </a:p>
        </p:txBody>
      </p:sp>
    </p:spTree>
    <p:extLst>
      <p:ext uri="{BB962C8B-B14F-4D97-AF65-F5344CB8AC3E}">
        <p14:creationId xmlns:p14="http://schemas.microsoft.com/office/powerpoint/2010/main" val="4221942376"/>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noChangeArrowheads="1"/>
          </p:cNvSpPr>
          <p:nvPr>
            <p:ph type="title"/>
          </p:nvPr>
        </p:nvSpPr>
        <p:spPr>
          <a:xfrm>
            <a:off x="763821" y="427727"/>
            <a:ext cx="11186441" cy="795960"/>
          </a:xfrm>
        </p:spPr>
        <p:txBody>
          <a:bodyPr>
            <a:noAutofit/>
          </a:bodyPr>
          <a:lstStyle/>
          <a:p>
            <a:r>
              <a:rPr lang="en-US" sz="3600" dirty="0">
                <a:solidFill>
                  <a:srgbClr val="007FA3"/>
                </a:solidFill>
              </a:rPr>
              <a:t>The Buyer Decision Process</a:t>
            </a:r>
            <a:endParaRPr lang="en-US" sz="3600" b="1" dirty="0">
              <a:solidFill>
                <a:srgbClr val="007FA3"/>
              </a:solidFill>
            </a:endParaRPr>
          </a:p>
        </p:txBody>
      </p:sp>
      <p:sp>
        <p:nvSpPr>
          <p:cNvPr id="3" name="Content Placeholder 2"/>
          <p:cNvSpPr>
            <a:spLocks noGrp="1"/>
          </p:cNvSpPr>
          <p:nvPr>
            <p:ph idx="1"/>
          </p:nvPr>
        </p:nvSpPr>
        <p:spPr>
          <a:xfrm>
            <a:off x="763821" y="1270339"/>
            <a:ext cx="4927600" cy="912957"/>
          </a:xfrm>
        </p:spPr>
        <p:txBody>
          <a:bodyPr>
            <a:normAutofit/>
          </a:bodyPr>
          <a:lstStyle/>
          <a:p>
            <a:pPr marL="0" indent="0" algn="ctr">
              <a:buNone/>
            </a:pPr>
            <a:r>
              <a:rPr lang="en-US" sz="3200" b="1" dirty="0" err="1"/>
              <a:t>Postpurchase</a:t>
            </a:r>
            <a:r>
              <a:rPr lang="en-US" sz="3200" b="1" dirty="0"/>
              <a:t> Behavior</a:t>
            </a:r>
            <a:endParaRPr lang="en-US" sz="3200" dirty="0"/>
          </a:p>
          <a:p>
            <a:pPr marL="0" indent="0" algn="ctr">
              <a:buNone/>
            </a:pPr>
            <a:endParaRPr lang="en-US" b="1" dirty="0"/>
          </a:p>
          <a:p>
            <a:pPr marL="0" indent="0" algn="ctr">
              <a:buNone/>
            </a:pPr>
            <a:endParaRPr lang="en-US" dirty="0"/>
          </a:p>
        </p:txBody>
      </p:sp>
      <p:sp>
        <p:nvSpPr>
          <p:cNvPr id="2" name="Content Placeholder 1"/>
          <p:cNvSpPr>
            <a:spLocks noGrp="1"/>
          </p:cNvSpPr>
          <p:nvPr>
            <p:ph type="body" sz="quarter" idx="13"/>
          </p:nvPr>
        </p:nvSpPr>
        <p:spPr>
          <a:xfrm>
            <a:off x="763821" y="2222482"/>
            <a:ext cx="6149236" cy="1282006"/>
          </a:xfrm>
        </p:spPr>
        <p:txBody>
          <a:bodyPr>
            <a:normAutofit/>
          </a:bodyPr>
          <a:lstStyle/>
          <a:p>
            <a:pPr marL="0" indent="0" algn="l">
              <a:lnSpc>
                <a:spcPct val="80000"/>
              </a:lnSpc>
            </a:pPr>
            <a:r>
              <a:rPr lang="en-US" sz="2800" b="1" i="0" dirty="0">
                <a:solidFill>
                  <a:srgbClr val="000000"/>
                </a:solidFill>
              </a:rPr>
              <a:t>Cognitive dissonance </a:t>
            </a:r>
            <a:r>
              <a:rPr lang="en-US" sz="2800" i="0" dirty="0">
                <a:solidFill>
                  <a:srgbClr val="000000"/>
                </a:solidFill>
              </a:rPr>
              <a:t>is buyer discomfort caused by </a:t>
            </a:r>
            <a:r>
              <a:rPr lang="en-US" sz="2800" i="0" dirty="0" err="1">
                <a:solidFill>
                  <a:srgbClr val="000000"/>
                </a:solidFill>
              </a:rPr>
              <a:t>postpurchase</a:t>
            </a:r>
            <a:r>
              <a:rPr lang="en-US" sz="2800" i="0" dirty="0">
                <a:solidFill>
                  <a:srgbClr val="000000"/>
                </a:solidFill>
              </a:rPr>
              <a:t> conflict.</a:t>
            </a:r>
          </a:p>
          <a:p>
            <a:pPr algn="l">
              <a:lnSpc>
                <a:spcPct val="80000"/>
              </a:lnSpc>
            </a:pPr>
            <a:endParaRPr lang="en-US" sz="3200" i="0" dirty="0">
              <a:solidFill>
                <a:srgbClr val="000000"/>
              </a:solidFill>
            </a:endParaRPr>
          </a:p>
          <a:p>
            <a:pPr marL="457200" indent="-457200" algn="l">
              <a:buFont typeface="Arial"/>
              <a:buChar char="•"/>
            </a:pPr>
            <a:endParaRPr lang="en-US" altLang="en-US" sz="2800" i="0" dirty="0">
              <a:solidFill>
                <a:srgbClr val="000000"/>
              </a:solidFill>
            </a:endParaRPr>
          </a:p>
        </p:txBody>
      </p:sp>
      <p:pic>
        <p:nvPicPr>
          <p:cNvPr id="10242" name="Picture 2" descr="&quot;Image shows texts in large letters one below the other. The texts are:&#10;Customer Satisfaction&#10;Excellent&#10;Good&#10;Average&#10;Poor&#10;&#10;Image shows a hand with a red marker circling the word &quot;&quot;Excellent.&quot;&quot;&quot;&#1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762"/>
          <a:stretch/>
        </p:blipFill>
        <p:spPr bwMode="auto">
          <a:xfrm>
            <a:off x="7743459" y="1223687"/>
            <a:ext cx="3581036" cy="465146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86814113"/>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noChangeArrowheads="1"/>
          </p:cNvSpPr>
          <p:nvPr>
            <p:ph type="title"/>
          </p:nvPr>
        </p:nvSpPr>
        <p:spPr>
          <a:xfrm>
            <a:off x="675212" y="703384"/>
            <a:ext cx="10915930" cy="800299"/>
          </a:xfrm>
        </p:spPr>
        <p:txBody>
          <a:bodyPr>
            <a:noAutofit/>
          </a:bodyPr>
          <a:lstStyle/>
          <a:p>
            <a:r>
              <a:rPr lang="en-US" sz="3600" b="1" dirty="0">
                <a:solidFill>
                  <a:srgbClr val="007FA3"/>
                </a:solidFill>
              </a:rPr>
              <a:t>Learning Objective 4</a:t>
            </a:r>
          </a:p>
        </p:txBody>
      </p:sp>
      <p:sp>
        <p:nvSpPr>
          <p:cNvPr id="16385" name="Content Placeholder 3"/>
          <p:cNvSpPr>
            <a:spLocks noGrp="1" noChangeArrowheads="1"/>
          </p:cNvSpPr>
          <p:nvPr>
            <p:ph idx="1"/>
          </p:nvPr>
        </p:nvSpPr>
        <p:spPr>
          <a:xfrm>
            <a:off x="712128" y="1737881"/>
            <a:ext cx="10879014" cy="836507"/>
          </a:xfrm>
        </p:spPr>
        <p:txBody>
          <a:bodyPr>
            <a:noAutofit/>
          </a:bodyPr>
          <a:lstStyle/>
          <a:p>
            <a:pPr marL="0" indent="0">
              <a:buNone/>
            </a:pPr>
            <a:r>
              <a:rPr lang="en-US" dirty="0"/>
              <a:t>Describe the adoption and diffusion process for new products.</a:t>
            </a:r>
            <a:r>
              <a:rPr lang="en-US" b="1" dirty="0"/>
              <a:t>	</a:t>
            </a:r>
            <a:endParaRPr lang="en-US" b="1" dirty="0">
              <a:solidFill>
                <a:srgbClr val="0070C0"/>
              </a:solidFill>
            </a:endParaRPr>
          </a:p>
        </p:txBody>
      </p:sp>
    </p:spTree>
    <p:extLst>
      <p:ext uri="{BB962C8B-B14F-4D97-AF65-F5344CB8AC3E}">
        <p14:creationId xmlns:p14="http://schemas.microsoft.com/office/powerpoint/2010/main" val="3781101834"/>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txBox="1">
            <a:spLocks noChangeArrowheads="1"/>
          </p:cNvSpPr>
          <p:nvPr/>
        </p:nvSpPr>
        <p:spPr>
          <a:xfrm>
            <a:off x="224822" y="841923"/>
            <a:ext cx="10617199" cy="564846"/>
          </a:xfrm>
          <a:prstGeom prst="rect">
            <a:avLst/>
          </a:prstGeom>
        </p:spPr>
        <p:txBody>
          <a:bodyPr vert="horz" lIns="91440" tIns="45720" rIns="91440" bIns="45720" rtlCol="0" anchor="b">
            <a:noAutofit/>
          </a:bodyPr>
          <a:lstStyle>
            <a:lvl1pPr algn="l" defTabSz="914400" rtl="0" eaLnBrk="1" latinLnBrk="0" hangingPunct="1">
              <a:lnSpc>
                <a:spcPts val="2700"/>
              </a:lnSpc>
              <a:spcBef>
                <a:spcPct val="0"/>
              </a:spcBef>
              <a:buNone/>
              <a:defRPr sz="2700" b="1" kern="1200">
                <a:solidFill>
                  <a:schemeClr val="tx1"/>
                </a:solidFill>
                <a:latin typeface="+mj-lt"/>
                <a:ea typeface="+mj-ea"/>
                <a:cs typeface="+mj-cs"/>
              </a:defRPr>
            </a:lvl1pPr>
          </a:lstStyle>
          <a:p>
            <a:r>
              <a:rPr lang="en-US" sz="3600" dirty="0">
                <a:solidFill>
                  <a:srgbClr val="007FA3"/>
                </a:solidFill>
              </a:rPr>
              <a:t>The Buyer Decision Process for New Products</a:t>
            </a:r>
          </a:p>
        </p:txBody>
      </p:sp>
      <p:sp>
        <p:nvSpPr>
          <p:cNvPr id="3" name="Content Placeholder 2"/>
          <p:cNvSpPr>
            <a:spLocks noGrp="1"/>
          </p:cNvSpPr>
          <p:nvPr>
            <p:ph idx="1"/>
          </p:nvPr>
        </p:nvSpPr>
        <p:spPr>
          <a:xfrm>
            <a:off x="323296" y="1672372"/>
            <a:ext cx="10905067" cy="1605400"/>
          </a:xfrm>
        </p:spPr>
        <p:txBody>
          <a:bodyPr>
            <a:normAutofit/>
          </a:bodyPr>
          <a:lstStyle/>
          <a:p>
            <a:pPr marL="0" indent="0">
              <a:buFontTx/>
              <a:buNone/>
            </a:pPr>
            <a:r>
              <a:rPr lang="en-US" dirty="0"/>
              <a:t>The </a:t>
            </a:r>
            <a:r>
              <a:rPr lang="en-US" b="1" dirty="0"/>
              <a:t>adoption process </a:t>
            </a:r>
            <a:r>
              <a:rPr lang="en-US" dirty="0"/>
              <a:t>is the mental process an individual goes through from first learning about an innovation to final regular use.</a:t>
            </a:r>
          </a:p>
          <a:p>
            <a:pPr>
              <a:buClr>
                <a:srgbClr val="0085B4"/>
              </a:buClr>
            </a:pPr>
            <a:r>
              <a:rPr lang="en-US" dirty="0"/>
              <a:t>Stages in the adoption process include:</a:t>
            </a:r>
          </a:p>
          <a:p>
            <a:pPr marL="0" indent="0">
              <a:buNone/>
            </a:pPr>
            <a:endParaRPr lang="en-US" b="1" dirty="0"/>
          </a:p>
          <a:p>
            <a:pPr marL="0" indent="0">
              <a:buNone/>
            </a:pPr>
            <a:endParaRPr lang="en-US" dirty="0"/>
          </a:p>
        </p:txBody>
      </p:sp>
      <p:graphicFrame>
        <p:nvGraphicFramePr>
          <p:cNvPr id="6" name="Diagram 5"/>
          <p:cNvGraphicFramePr/>
          <p:nvPr>
            <p:extLst>
              <p:ext uri="{D42A27DB-BD31-4B8C-83A1-F6EECF244321}">
                <p14:modId xmlns:p14="http://schemas.microsoft.com/office/powerpoint/2010/main" val="3610688409"/>
              </p:ext>
            </p:extLst>
          </p:nvPr>
        </p:nvGraphicFramePr>
        <p:xfrm>
          <a:off x="224822" y="3019441"/>
          <a:ext cx="11669713" cy="29061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3774892"/>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txBox="1">
            <a:spLocks noChangeArrowheads="1"/>
          </p:cNvSpPr>
          <p:nvPr/>
        </p:nvSpPr>
        <p:spPr>
          <a:xfrm>
            <a:off x="423334" y="689360"/>
            <a:ext cx="10617199" cy="564846"/>
          </a:xfrm>
          <a:prstGeom prst="rect">
            <a:avLst/>
          </a:prstGeom>
        </p:spPr>
        <p:txBody>
          <a:bodyPr vert="horz" lIns="91440" tIns="45720" rIns="91440" bIns="45720" rtlCol="0" anchor="b">
            <a:noAutofit/>
          </a:bodyPr>
          <a:lstStyle>
            <a:lvl1pPr algn="l" defTabSz="914400" rtl="0" eaLnBrk="1" latinLnBrk="0" hangingPunct="1">
              <a:lnSpc>
                <a:spcPts val="2700"/>
              </a:lnSpc>
              <a:spcBef>
                <a:spcPct val="0"/>
              </a:spcBef>
              <a:buNone/>
              <a:defRPr sz="2700" b="1" kern="1200">
                <a:solidFill>
                  <a:schemeClr val="tx1"/>
                </a:solidFill>
                <a:latin typeface="+mj-lt"/>
                <a:ea typeface="+mj-ea"/>
                <a:cs typeface="+mj-cs"/>
              </a:defRPr>
            </a:lvl1pPr>
          </a:lstStyle>
          <a:p>
            <a:r>
              <a:rPr lang="en-US" sz="3600" dirty="0">
                <a:solidFill>
                  <a:srgbClr val="007FA3"/>
                </a:solidFill>
              </a:rPr>
              <a:t>The Buyer Decision Process for New Products</a:t>
            </a:r>
          </a:p>
        </p:txBody>
      </p:sp>
      <p:sp>
        <p:nvSpPr>
          <p:cNvPr id="2" name="Content Placeholder 1"/>
          <p:cNvSpPr>
            <a:spLocks noGrp="1"/>
          </p:cNvSpPr>
          <p:nvPr>
            <p:ph type="body" sz="quarter" idx="13"/>
          </p:nvPr>
        </p:nvSpPr>
        <p:spPr>
          <a:xfrm>
            <a:off x="549943" y="2170785"/>
            <a:ext cx="4521199" cy="2301648"/>
          </a:xfrm>
        </p:spPr>
        <p:txBody>
          <a:bodyPr>
            <a:normAutofit fontScale="92500" lnSpcReduction="20000"/>
          </a:bodyPr>
          <a:lstStyle/>
          <a:p>
            <a:pPr marL="280988" indent="-280988" algn="l">
              <a:buClr>
                <a:srgbClr val="0085B4"/>
              </a:buClr>
              <a:buFont typeface="Arial"/>
              <a:buChar char="•"/>
            </a:pPr>
            <a:r>
              <a:rPr lang="en-US" sz="3000" i="0" dirty="0">
                <a:solidFill>
                  <a:srgbClr val="000000"/>
                </a:solidFill>
              </a:rPr>
              <a:t>Innovators</a:t>
            </a:r>
          </a:p>
          <a:p>
            <a:pPr marL="280988" indent="-280988" algn="l">
              <a:buClr>
                <a:srgbClr val="0085B4"/>
              </a:buClr>
              <a:buFont typeface="Arial"/>
              <a:buChar char="•"/>
            </a:pPr>
            <a:r>
              <a:rPr lang="en-US" sz="3000" i="0" dirty="0">
                <a:solidFill>
                  <a:srgbClr val="000000"/>
                </a:solidFill>
              </a:rPr>
              <a:t>Early Adopters</a:t>
            </a:r>
          </a:p>
          <a:p>
            <a:pPr marL="280988" indent="-280988" algn="l">
              <a:buClr>
                <a:srgbClr val="0085B4"/>
              </a:buClr>
              <a:buFont typeface="Arial"/>
              <a:buChar char="•"/>
            </a:pPr>
            <a:r>
              <a:rPr lang="en-US" sz="3000" i="0" dirty="0">
                <a:solidFill>
                  <a:srgbClr val="000000"/>
                </a:solidFill>
              </a:rPr>
              <a:t>Early Mainstream</a:t>
            </a:r>
          </a:p>
          <a:p>
            <a:pPr marL="280988" indent="-280988" algn="l">
              <a:buClr>
                <a:srgbClr val="0085B4"/>
              </a:buClr>
              <a:buFont typeface="Arial"/>
              <a:buChar char="•"/>
            </a:pPr>
            <a:r>
              <a:rPr lang="en-US" sz="3000" i="0" dirty="0">
                <a:solidFill>
                  <a:srgbClr val="000000"/>
                </a:solidFill>
              </a:rPr>
              <a:t>Late Mainstream</a:t>
            </a:r>
          </a:p>
          <a:p>
            <a:pPr marL="280988" indent="-280988" algn="l">
              <a:buClr>
                <a:srgbClr val="0085B4"/>
              </a:buClr>
              <a:buFont typeface="Arial"/>
              <a:buChar char="•"/>
            </a:pPr>
            <a:r>
              <a:rPr lang="en-US" sz="3000" i="0" dirty="0">
                <a:solidFill>
                  <a:srgbClr val="000000"/>
                </a:solidFill>
              </a:rPr>
              <a:t>Lagging Adopters</a:t>
            </a:r>
          </a:p>
          <a:p>
            <a:pPr algn="l">
              <a:lnSpc>
                <a:spcPct val="80000"/>
              </a:lnSpc>
            </a:pPr>
            <a:endParaRPr lang="en-US" sz="3200" i="0" dirty="0">
              <a:solidFill>
                <a:srgbClr val="000000"/>
              </a:solidFill>
            </a:endParaRPr>
          </a:p>
          <a:p>
            <a:pPr marL="457200" indent="-457200" algn="l">
              <a:buFont typeface="Arial"/>
              <a:buChar char="•"/>
            </a:pPr>
            <a:endParaRPr lang="en-US" altLang="en-US" sz="2800" i="0" dirty="0">
              <a:solidFill>
                <a:srgbClr val="000000"/>
              </a:solidFill>
            </a:endParaRPr>
          </a:p>
        </p:txBody>
      </p:sp>
      <p:sp>
        <p:nvSpPr>
          <p:cNvPr id="3" name="Content Placeholder 2"/>
          <p:cNvSpPr>
            <a:spLocks noGrp="1"/>
          </p:cNvSpPr>
          <p:nvPr>
            <p:ph idx="1"/>
          </p:nvPr>
        </p:nvSpPr>
        <p:spPr>
          <a:xfrm>
            <a:off x="549943" y="1368927"/>
            <a:ext cx="8044114" cy="572415"/>
          </a:xfrm>
        </p:spPr>
        <p:txBody>
          <a:bodyPr>
            <a:normAutofit/>
          </a:bodyPr>
          <a:lstStyle/>
          <a:p>
            <a:pPr marL="0" indent="0">
              <a:buNone/>
            </a:pPr>
            <a:r>
              <a:rPr lang="en-US" sz="3000" b="1" dirty="0"/>
              <a:t>Individual Differences in Innovativeness</a:t>
            </a:r>
            <a:endParaRPr lang="en-US" sz="3000" dirty="0"/>
          </a:p>
          <a:p>
            <a:pPr marL="0" indent="0" algn="ctr">
              <a:buNone/>
            </a:pPr>
            <a:endParaRPr lang="en-US" b="1" dirty="0"/>
          </a:p>
          <a:p>
            <a:pPr marL="0" indent="0" algn="ctr">
              <a:buNone/>
            </a:pPr>
            <a:endParaRPr lang="en-US" dirty="0"/>
          </a:p>
        </p:txBody>
      </p:sp>
    </p:spTree>
    <p:extLst>
      <p:ext uri="{BB962C8B-B14F-4D97-AF65-F5344CB8AC3E}">
        <p14:creationId xmlns:p14="http://schemas.microsoft.com/office/powerpoint/2010/main" val="199104710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noChangeArrowheads="1"/>
          </p:cNvSpPr>
          <p:nvPr>
            <p:ph type="title"/>
          </p:nvPr>
        </p:nvSpPr>
        <p:spPr>
          <a:xfrm>
            <a:off x="677111" y="711199"/>
            <a:ext cx="10460789" cy="610223"/>
          </a:xfrm>
        </p:spPr>
        <p:txBody>
          <a:bodyPr>
            <a:noAutofit/>
          </a:bodyPr>
          <a:lstStyle/>
          <a:p>
            <a:r>
              <a:rPr lang="en-US" sz="3400" dirty="0">
                <a:solidFill>
                  <a:srgbClr val="007FA3"/>
                </a:solidFill>
              </a:rPr>
              <a:t>Consumer Markets and Buyer Behavior</a:t>
            </a:r>
            <a:endParaRPr lang="en-US" sz="3400" b="1" dirty="0">
              <a:solidFill>
                <a:srgbClr val="007FA3"/>
              </a:solidFill>
            </a:endParaRPr>
          </a:p>
        </p:txBody>
      </p:sp>
      <p:sp>
        <p:nvSpPr>
          <p:cNvPr id="2" name="Content Placeholder 1"/>
          <p:cNvSpPr>
            <a:spLocks noGrp="1"/>
          </p:cNvSpPr>
          <p:nvPr>
            <p:ph type="body" sz="quarter" idx="13"/>
          </p:nvPr>
        </p:nvSpPr>
        <p:spPr>
          <a:xfrm>
            <a:off x="766232" y="1638301"/>
            <a:ext cx="10371667" cy="2019300"/>
          </a:xfrm>
        </p:spPr>
        <p:txBody>
          <a:bodyPr>
            <a:normAutofit/>
          </a:bodyPr>
          <a:lstStyle/>
          <a:p>
            <a:pPr marL="0" indent="0" algn="l"/>
            <a:r>
              <a:rPr lang="en-US" sz="2400" b="1" i="0" dirty="0">
                <a:solidFill>
                  <a:srgbClr val="000000"/>
                </a:solidFill>
              </a:rPr>
              <a:t>Consumer buyer behavior </a:t>
            </a:r>
            <a:r>
              <a:rPr lang="en-US" sz="2400" i="0" dirty="0">
                <a:solidFill>
                  <a:srgbClr val="000000"/>
                </a:solidFill>
              </a:rPr>
              <a:t>is the buying behavior of final consumers—individuals and households that buy goods and services for personal consumption.</a:t>
            </a:r>
          </a:p>
          <a:p>
            <a:pPr marL="0" indent="0" algn="l"/>
            <a:r>
              <a:rPr lang="en-US" sz="2400" b="1" i="0" dirty="0">
                <a:solidFill>
                  <a:srgbClr val="000000"/>
                </a:solidFill>
              </a:rPr>
              <a:t>Consumer markets </a:t>
            </a:r>
            <a:r>
              <a:rPr lang="en-US" sz="2400" i="0" dirty="0">
                <a:solidFill>
                  <a:srgbClr val="000000"/>
                </a:solidFill>
              </a:rPr>
              <a:t>are made up of all the individuals and households that buy or acquire goods and services for personal consumption.</a:t>
            </a:r>
          </a:p>
          <a:p>
            <a:pPr marL="0" indent="0" algn="l"/>
            <a:endParaRPr lang="en-US" altLang="en-US" sz="2800" i="0" dirty="0">
              <a:solidFill>
                <a:srgbClr val="000000"/>
              </a:solidFill>
            </a:endParaRPr>
          </a:p>
        </p:txBody>
      </p:sp>
    </p:spTree>
    <p:extLst>
      <p:ext uri="{BB962C8B-B14F-4D97-AF65-F5344CB8AC3E}">
        <p14:creationId xmlns:p14="http://schemas.microsoft.com/office/powerpoint/2010/main" val="231725089"/>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txBox="1">
            <a:spLocks noChangeArrowheads="1"/>
          </p:cNvSpPr>
          <p:nvPr/>
        </p:nvSpPr>
        <p:spPr>
          <a:xfrm>
            <a:off x="610902" y="593394"/>
            <a:ext cx="10684933" cy="564846"/>
          </a:xfrm>
          <a:prstGeom prst="rect">
            <a:avLst/>
          </a:prstGeom>
        </p:spPr>
        <p:txBody>
          <a:bodyPr vert="horz" lIns="91440" tIns="45720" rIns="91440" bIns="45720" rtlCol="0" anchor="b">
            <a:noAutofit/>
          </a:bodyPr>
          <a:lstStyle>
            <a:lvl1pPr algn="l" defTabSz="914400" rtl="0" eaLnBrk="1" latinLnBrk="0" hangingPunct="1">
              <a:lnSpc>
                <a:spcPts val="2700"/>
              </a:lnSpc>
              <a:spcBef>
                <a:spcPct val="0"/>
              </a:spcBef>
              <a:buNone/>
              <a:defRPr sz="2700" b="1" kern="1200">
                <a:solidFill>
                  <a:schemeClr val="tx1"/>
                </a:solidFill>
                <a:latin typeface="+mj-lt"/>
                <a:ea typeface="+mj-ea"/>
                <a:cs typeface="+mj-cs"/>
              </a:defRPr>
            </a:lvl1pPr>
          </a:lstStyle>
          <a:p>
            <a:r>
              <a:rPr lang="en-US" sz="3600" dirty="0">
                <a:solidFill>
                  <a:srgbClr val="007FA3"/>
                </a:solidFill>
              </a:rPr>
              <a:t>The Buyer Decision Process for New Products</a:t>
            </a:r>
          </a:p>
        </p:txBody>
      </p:sp>
      <p:pic>
        <p:nvPicPr>
          <p:cNvPr id="11266" name="Picture 2" descr="Figure 5.6 Adopter Categories Based on Relative Time of Adoption of Innovations. In this image, a line chart explains the Adopter Categories Based on Relative Time of Adoption of Innovations.&#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6530" y="1631209"/>
            <a:ext cx="10582751" cy="37206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6799217"/>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noChangeArrowheads="1"/>
          </p:cNvSpPr>
          <p:nvPr>
            <p:ph type="title"/>
          </p:nvPr>
        </p:nvSpPr>
        <p:spPr>
          <a:xfrm>
            <a:off x="366449" y="343523"/>
            <a:ext cx="11096543" cy="664662"/>
          </a:xfrm>
        </p:spPr>
        <p:txBody>
          <a:bodyPr>
            <a:noAutofit/>
          </a:bodyPr>
          <a:lstStyle/>
          <a:p>
            <a:r>
              <a:rPr lang="en-US" sz="3600" dirty="0">
                <a:solidFill>
                  <a:srgbClr val="007FA3"/>
                </a:solidFill>
              </a:rPr>
              <a:t>Analyzing and Using Marketing Information</a:t>
            </a:r>
            <a:endParaRPr lang="en-US" sz="3600" b="1" dirty="0">
              <a:solidFill>
                <a:srgbClr val="007FA3"/>
              </a:solidFill>
            </a:endParaRPr>
          </a:p>
        </p:txBody>
      </p:sp>
      <p:sp>
        <p:nvSpPr>
          <p:cNvPr id="3" name="Content Placeholder 2"/>
          <p:cNvSpPr>
            <a:spLocks noGrp="1"/>
          </p:cNvSpPr>
          <p:nvPr>
            <p:ph idx="1"/>
          </p:nvPr>
        </p:nvSpPr>
        <p:spPr>
          <a:xfrm>
            <a:off x="284388" y="1201982"/>
            <a:ext cx="11260666" cy="569081"/>
          </a:xfrm>
        </p:spPr>
        <p:txBody>
          <a:bodyPr>
            <a:normAutofit/>
          </a:bodyPr>
          <a:lstStyle/>
          <a:p>
            <a:pPr marL="0" indent="0" algn="ctr">
              <a:buNone/>
            </a:pPr>
            <a:r>
              <a:rPr lang="en-US" sz="3200" b="1" dirty="0"/>
              <a:t>Influence of Product Characteristics on Rate of Adoption</a:t>
            </a:r>
            <a:endParaRPr lang="en-US" sz="3200" dirty="0"/>
          </a:p>
          <a:p>
            <a:pPr marL="0" indent="0" algn="ctr">
              <a:buNone/>
            </a:pPr>
            <a:endParaRPr lang="en-US" b="1" dirty="0"/>
          </a:p>
          <a:p>
            <a:pPr marL="0" indent="0" algn="ctr">
              <a:buNone/>
            </a:pPr>
            <a:endParaRPr lang="en-US" dirty="0"/>
          </a:p>
        </p:txBody>
      </p:sp>
      <p:graphicFrame>
        <p:nvGraphicFramePr>
          <p:cNvPr id="8" name="Content Placeholder 4"/>
          <p:cNvGraphicFramePr>
            <a:graphicFrameLocks noGrp="1"/>
          </p:cNvGraphicFramePr>
          <p:nvPr>
            <p:ph idx="4294967295"/>
            <p:extLst>
              <p:ext uri="{D42A27DB-BD31-4B8C-83A1-F6EECF244321}">
                <p14:modId xmlns:p14="http://schemas.microsoft.com/office/powerpoint/2010/main" val="524226317"/>
              </p:ext>
            </p:extLst>
          </p:nvPr>
        </p:nvGraphicFramePr>
        <p:xfrm>
          <a:off x="2179695" y="2286264"/>
          <a:ext cx="7332424" cy="3141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8640251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noChangeArrowheads="1"/>
          </p:cNvSpPr>
          <p:nvPr>
            <p:ph type="title"/>
          </p:nvPr>
        </p:nvSpPr>
        <p:spPr>
          <a:xfrm>
            <a:off x="648017" y="814646"/>
            <a:ext cx="10740420" cy="688501"/>
          </a:xfrm>
        </p:spPr>
        <p:txBody>
          <a:bodyPr>
            <a:noAutofit/>
          </a:bodyPr>
          <a:lstStyle/>
          <a:p>
            <a:r>
              <a:rPr lang="en-US" sz="3600" dirty="0">
                <a:solidFill>
                  <a:srgbClr val="007FA3"/>
                </a:solidFill>
              </a:rPr>
              <a:t>Consumer Markets and Buyer Behavior</a:t>
            </a:r>
            <a:endParaRPr lang="en-US" sz="3600" b="1" dirty="0">
              <a:solidFill>
                <a:srgbClr val="007FA3"/>
              </a:solidFill>
            </a:endParaRPr>
          </a:p>
        </p:txBody>
      </p:sp>
      <p:pic>
        <p:nvPicPr>
          <p:cNvPr id="1026" name="Picture 2" descr="Figure 5.1 The Model of Buyer Behavior. &#10;&#10;&#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560" y="1868950"/>
            <a:ext cx="10210688" cy="3465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916334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p:cNvSpPr>
            <a:spLocks noGrp="1" noChangeArrowheads="1"/>
          </p:cNvSpPr>
          <p:nvPr>
            <p:ph type="title"/>
          </p:nvPr>
        </p:nvSpPr>
        <p:spPr>
          <a:xfrm>
            <a:off x="691663" y="1026942"/>
            <a:ext cx="10915930" cy="575216"/>
          </a:xfrm>
        </p:spPr>
        <p:txBody>
          <a:bodyPr>
            <a:noAutofit/>
          </a:bodyPr>
          <a:lstStyle/>
          <a:p>
            <a:r>
              <a:rPr lang="en-US" sz="3400" b="1" dirty="0">
                <a:solidFill>
                  <a:srgbClr val="007FA3"/>
                </a:solidFill>
              </a:rPr>
              <a:t>Learning Objective 2</a:t>
            </a:r>
          </a:p>
        </p:txBody>
      </p:sp>
      <p:sp>
        <p:nvSpPr>
          <p:cNvPr id="16385" name="Content Placeholder 3"/>
          <p:cNvSpPr>
            <a:spLocks noGrp="1" noChangeArrowheads="1"/>
          </p:cNvSpPr>
          <p:nvPr>
            <p:ph idx="1"/>
          </p:nvPr>
        </p:nvSpPr>
        <p:spPr>
          <a:xfrm>
            <a:off x="691663" y="2131778"/>
            <a:ext cx="10879014" cy="1131928"/>
          </a:xfrm>
        </p:spPr>
        <p:txBody>
          <a:bodyPr>
            <a:noAutofit/>
          </a:bodyPr>
          <a:lstStyle/>
          <a:p>
            <a:pPr marL="0" indent="0">
              <a:buNone/>
            </a:pPr>
            <a:r>
              <a:rPr lang="en-US" sz="2400" dirty="0"/>
              <a:t>Name the four major factors that influence consumer buyer behavior.</a:t>
            </a:r>
            <a:endParaRPr lang="en-US" sz="2400" b="1" dirty="0"/>
          </a:p>
          <a:p>
            <a:pPr marL="0" indent="0">
              <a:buNone/>
            </a:pPr>
            <a:r>
              <a:rPr lang="en-US" sz="3200" b="1" dirty="0">
                <a:latin typeface="Calibri" panose="020F0502020204030204" pitchFamily="34" charset="0"/>
              </a:rPr>
              <a:t>	</a:t>
            </a:r>
            <a:endParaRPr lang="en-US" sz="3200" b="1" dirty="0">
              <a:solidFill>
                <a:srgbClr val="0070C0"/>
              </a:solidFill>
              <a:latin typeface="Calibri" panose="020F0502020204030204" pitchFamily="34" charset="0"/>
            </a:endParaRPr>
          </a:p>
        </p:txBody>
      </p:sp>
    </p:spTree>
    <p:extLst>
      <p:ext uri="{BB962C8B-B14F-4D97-AF65-F5344CB8AC3E}">
        <p14:creationId xmlns:p14="http://schemas.microsoft.com/office/powerpoint/2010/main" val="154654339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noChangeArrowheads="1"/>
          </p:cNvSpPr>
          <p:nvPr>
            <p:ph type="title"/>
          </p:nvPr>
        </p:nvSpPr>
        <p:spPr>
          <a:xfrm>
            <a:off x="802025" y="494387"/>
            <a:ext cx="10139508" cy="819406"/>
          </a:xfrm>
        </p:spPr>
        <p:txBody>
          <a:bodyPr>
            <a:noAutofit/>
          </a:bodyPr>
          <a:lstStyle/>
          <a:p>
            <a:r>
              <a:rPr lang="en-US" sz="3600" dirty="0">
                <a:solidFill>
                  <a:srgbClr val="007FA3"/>
                </a:solidFill>
              </a:rPr>
              <a:t>Characteristics Affecting Consumer Behavior</a:t>
            </a:r>
            <a:endParaRPr lang="en-US" sz="3600" b="1" dirty="0">
              <a:solidFill>
                <a:srgbClr val="007FA3"/>
              </a:solidFill>
            </a:endParaRPr>
          </a:p>
        </p:txBody>
      </p:sp>
      <p:pic>
        <p:nvPicPr>
          <p:cNvPr id="2050" name="Picture 2" descr="Figure 5.2 Factors Influencing Consumer Behavior&#10;The folowchart here explains the four factors influencing consumer behavior.&#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698" y="1831071"/>
            <a:ext cx="9908162" cy="3789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957547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noChangeArrowheads="1"/>
          </p:cNvSpPr>
          <p:nvPr>
            <p:ph type="title"/>
          </p:nvPr>
        </p:nvSpPr>
        <p:spPr>
          <a:xfrm>
            <a:off x="813229" y="891640"/>
            <a:ext cx="10735304" cy="515852"/>
          </a:xfrm>
        </p:spPr>
        <p:txBody>
          <a:bodyPr>
            <a:noAutofit/>
          </a:bodyPr>
          <a:lstStyle/>
          <a:p>
            <a:r>
              <a:rPr lang="en-US" sz="3400" dirty="0">
                <a:solidFill>
                  <a:srgbClr val="007FA3"/>
                </a:solidFill>
              </a:rPr>
              <a:t>Characteristics Affecting Consumer Behavior</a:t>
            </a:r>
            <a:endParaRPr lang="en-US" sz="3400" b="1" dirty="0">
              <a:solidFill>
                <a:srgbClr val="007FA3"/>
              </a:solidFill>
            </a:endParaRPr>
          </a:p>
        </p:txBody>
      </p:sp>
      <p:sp>
        <p:nvSpPr>
          <p:cNvPr id="2" name="Content Placeholder 1"/>
          <p:cNvSpPr>
            <a:spLocks noGrp="1"/>
          </p:cNvSpPr>
          <p:nvPr>
            <p:ph type="body" sz="quarter" idx="13"/>
          </p:nvPr>
        </p:nvSpPr>
        <p:spPr>
          <a:xfrm>
            <a:off x="813229" y="2550143"/>
            <a:ext cx="10532533" cy="826103"/>
          </a:xfrm>
        </p:spPr>
        <p:txBody>
          <a:bodyPr>
            <a:normAutofit/>
          </a:bodyPr>
          <a:lstStyle/>
          <a:p>
            <a:pPr marL="0" indent="0" algn="l"/>
            <a:r>
              <a:rPr lang="en-US" sz="2400" b="1" i="0" dirty="0">
                <a:solidFill>
                  <a:srgbClr val="000000"/>
                </a:solidFill>
              </a:rPr>
              <a:t>Culture</a:t>
            </a:r>
            <a:r>
              <a:rPr lang="en-US" sz="2400" i="0" dirty="0">
                <a:solidFill>
                  <a:srgbClr val="000000"/>
                </a:solidFill>
              </a:rPr>
              <a:t> is the set of basic values, perceptions, wants, and behaviors learned by a member of society from family and other important institutions.</a:t>
            </a:r>
          </a:p>
          <a:p>
            <a:pPr marL="0" indent="0" algn="l"/>
            <a:endParaRPr lang="en-US" altLang="en-US" sz="2800" i="0" dirty="0">
              <a:solidFill>
                <a:srgbClr val="000000"/>
              </a:solidFill>
            </a:endParaRPr>
          </a:p>
        </p:txBody>
      </p:sp>
      <p:sp>
        <p:nvSpPr>
          <p:cNvPr id="3" name="Content Placeholder 2"/>
          <p:cNvSpPr>
            <a:spLocks noGrp="1"/>
          </p:cNvSpPr>
          <p:nvPr>
            <p:ph idx="1"/>
          </p:nvPr>
        </p:nvSpPr>
        <p:spPr>
          <a:xfrm>
            <a:off x="4248768" y="1772870"/>
            <a:ext cx="3375922" cy="562368"/>
          </a:xfrm>
        </p:spPr>
        <p:txBody>
          <a:bodyPr>
            <a:normAutofit/>
          </a:bodyPr>
          <a:lstStyle/>
          <a:p>
            <a:pPr marL="0" indent="0">
              <a:buNone/>
            </a:pPr>
            <a:r>
              <a:rPr lang="en-US" sz="3200" b="1" dirty="0">
                <a:latin typeface="+mj-lt"/>
              </a:rPr>
              <a:t>Cultural Factors</a:t>
            </a:r>
            <a:endParaRPr lang="en-US" sz="3200" dirty="0">
              <a:latin typeface="+mj-lt"/>
            </a:endParaRPr>
          </a:p>
          <a:p>
            <a:pPr marL="0" indent="0">
              <a:buNone/>
            </a:pPr>
            <a:endParaRPr lang="en-US" b="1" dirty="0"/>
          </a:p>
          <a:p>
            <a:pPr marL="0" indent="0">
              <a:buNone/>
            </a:pPr>
            <a:endParaRPr lang="en-US" dirty="0"/>
          </a:p>
        </p:txBody>
      </p:sp>
    </p:spTree>
    <p:extLst>
      <p:ext uri="{BB962C8B-B14F-4D97-AF65-F5344CB8AC3E}">
        <p14:creationId xmlns:p14="http://schemas.microsoft.com/office/powerpoint/2010/main" val="227400577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2"/>
          <p:cNvSpPr>
            <a:spLocks noGrp="1" noChangeArrowheads="1"/>
          </p:cNvSpPr>
          <p:nvPr>
            <p:ph type="title"/>
          </p:nvPr>
        </p:nvSpPr>
        <p:spPr>
          <a:xfrm>
            <a:off x="448511" y="478302"/>
            <a:ext cx="10812114" cy="647114"/>
          </a:xfrm>
        </p:spPr>
        <p:txBody>
          <a:bodyPr>
            <a:noAutofit/>
          </a:bodyPr>
          <a:lstStyle/>
          <a:p>
            <a:r>
              <a:rPr lang="en-US" sz="3600" dirty="0">
                <a:solidFill>
                  <a:srgbClr val="007FA3"/>
                </a:solidFill>
              </a:rPr>
              <a:t>Characteristics Affecting Consumer Behavior</a:t>
            </a:r>
            <a:endParaRPr lang="en-US" sz="3600" b="1" dirty="0">
              <a:solidFill>
                <a:srgbClr val="007FA3"/>
              </a:solidFill>
            </a:endParaRPr>
          </a:p>
        </p:txBody>
      </p:sp>
      <p:sp>
        <p:nvSpPr>
          <p:cNvPr id="2" name="Content Placeholder 1"/>
          <p:cNvSpPr>
            <a:spLocks noGrp="1"/>
          </p:cNvSpPr>
          <p:nvPr>
            <p:ph type="body" sz="quarter" idx="13"/>
          </p:nvPr>
        </p:nvSpPr>
        <p:spPr>
          <a:xfrm>
            <a:off x="448511" y="2262189"/>
            <a:ext cx="5741274" cy="2918464"/>
          </a:xfrm>
        </p:spPr>
        <p:txBody>
          <a:bodyPr>
            <a:normAutofit/>
          </a:bodyPr>
          <a:lstStyle/>
          <a:p>
            <a:pPr marL="0" indent="0" algn="l"/>
            <a:r>
              <a:rPr lang="en-US" sz="2400" b="1" i="0" dirty="0">
                <a:solidFill>
                  <a:srgbClr val="000000"/>
                </a:solidFill>
              </a:rPr>
              <a:t>Subcultures</a:t>
            </a:r>
            <a:r>
              <a:rPr lang="en-US" sz="2400" i="0" dirty="0">
                <a:solidFill>
                  <a:srgbClr val="000000"/>
                </a:solidFill>
              </a:rPr>
              <a:t> are groups of people within a culture with shared value systems based on common life experiences and situations.</a:t>
            </a:r>
          </a:p>
          <a:p>
            <a:pPr marL="457200" indent="-457200" algn="l">
              <a:buFont typeface="Arial"/>
              <a:buChar char="•"/>
            </a:pPr>
            <a:endParaRPr lang="en-US" altLang="en-US" sz="2800" i="0" dirty="0">
              <a:solidFill>
                <a:srgbClr val="000000"/>
              </a:solidFill>
            </a:endParaRPr>
          </a:p>
        </p:txBody>
      </p:sp>
      <p:sp>
        <p:nvSpPr>
          <p:cNvPr id="3" name="Content Placeholder 2"/>
          <p:cNvSpPr>
            <a:spLocks noGrp="1"/>
          </p:cNvSpPr>
          <p:nvPr>
            <p:ph idx="1"/>
          </p:nvPr>
        </p:nvSpPr>
        <p:spPr>
          <a:xfrm>
            <a:off x="448511" y="1524074"/>
            <a:ext cx="3763432" cy="553292"/>
          </a:xfrm>
        </p:spPr>
        <p:txBody>
          <a:bodyPr>
            <a:normAutofit/>
          </a:bodyPr>
          <a:lstStyle/>
          <a:p>
            <a:pPr marL="0" indent="0">
              <a:buNone/>
            </a:pPr>
            <a:r>
              <a:rPr lang="en-US" sz="3200" b="1" dirty="0"/>
              <a:t>Cultural Factors</a:t>
            </a:r>
            <a:endParaRPr lang="en-US" sz="3200" dirty="0"/>
          </a:p>
          <a:p>
            <a:pPr marL="0" indent="0">
              <a:buNone/>
            </a:pPr>
            <a:endParaRPr lang="en-US" b="1" dirty="0"/>
          </a:p>
          <a:p>
            <a:pPr marL="0" indent="0">
              <a:buNone/>
            </a:pPr>
            <a:endParaRPr lang="en-US" dirty="0"/>
          </a:p>
        </p:txBody>
      </p:sp>
      <p:pic>
        <p:nvPicPr>
          <p:cNvPr id="3074" name="Picture 2" descr="Photo shows the rear of a red Toyota car with the customized nameplate Pepe.&#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4529" y="1613135"/>
            <a:ext cx="4916096" cy="3567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5599231"/>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4740</TotalTime>
  <Words>5508</Words>
  <Application>Microsoft Office PowerPoint</Application>
  <PresentationFormat>Widescreen</PresentationFormat>
  <Paragraphs>455</Paragraphs>
  <Slides>41</Slides>
  <Notes>41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41</vt:i4>
      </vt:variant>
    </vt:vector>
  </HeadingPairs>
  <TitlesOfParts>
    <vt:vector size="49" baseType="lpstr">
      <vt:lpstr>ＭＳ Ｐゴシック</vt:lpstr>
      <vt:lpstr>Arial</vt:lpstr>
      <vt:lpstr>Calibri</vt:lpstr>
      <vt:lpstr>Times New Roman</vt:lpstr>
      <vt:lpstr>Verdana</vt:lpstr>
      <vt:lpstr>Wingdings</vt:lpstr>
      <vt:lpstr>ヒラギノ角ゴ Pro W3</vt:lpstr>
      <vt:lpstr>Office Theme</vt:lpstr>
      <vt:lpstr>Principles of Marketing Seventeenth Edition</vt:lpstr>
      <vt:lpstr>Learning Objectives</vt:lpstr>
      <vt:lpstr>Learning Objective 1</vt:lpstr>
      <vt:lpstr>Consumer Markets and Buyer Behavior</vt:lpstr>
      <vt:lpstr>Consumer Markets and Buyer Behavior</vt:lpstr>
      <vt:lpstr>Learning Objective 2</vt:lpstr>
      <vt:lpstr>Characteristics Affecting Consumer Behavior</vt:lpstr>
      <vt:lpstr>Characteristics Affecting Consumer Behavior</vt:lpstr>
      <vt:lpstr>Characteristics Affecting Consumer Behavior</vt:lpstr>
      <vt:lpstr>Characteristics Affecting Consumer Behavior</vt:lpstr>
      <vt:lpstr>PowerPoint Presentation</vt:lpstr>
      <vt:lpstr>PowerPoint Presentation</vt:lpstr>
      <vt:lpstr>Characteristics Affecting Consumer Behavior</vt:lpstr>
      <vt:lpstr>Characteristics Affecting Consumer Behavior</vt:lpstr>
      <vt:lpstr>Characteristics Affecting Consumer Behavior</vt:lpstr>
      <vt:lpstr>Characteristics Affecting Consumer Behavior</vt:lpstr>
      <vt:lpstr>Characteristics Affecting Consumer Behavior</vt:lpstr>
      <vt:lpstr>Characteristics Affecting  Consumer Behavior</vt:lpstr>
      <vt:lpstr>Characteristics Affecting Consumer Behavior</vt:lpstr>
      <vt:lpstr>Developing Marketing Information</vt:lpstr>
      <vt:lpstr>Characteristics Affecting Consumer Behavior</vt:lpstr>
      <vt:lpstr>Developing Marketing Information</vt:lpstr>
      <vt:lpstr>Characteristics Affecting Consumer Behavior</vt:lpstr>
      <vt:lpstr>Characteristics Affecting Consumer Behavior</vt:lpstr>
      <vt:lpstr>Characteristics Affecting Consumer Behavior</vt:lpstr>
      <vt:lpstr>Characteristics Affecting Consumer Behavior</vt:lpstr>
      <vt:lpstr>Learning Objective 3</vt:lpstr>
      <vt:lpstr>Types of Buying Decision Behavior</vt:lpstr>
      <vt:lpstr>Types of Buying Decision Behavior</vt:lpstr>
      <vt:lpstr>Figure 5.5  The Buyer Decision Process</vt:lpstr>
      <vt:lpstr>PowerPoint Presentation</vt:lpstr>
      <vt:lpstr>PowerPoint Presentation</vt:lpstr>
      <vt:lpstr>PowerPoint Presentation</vt:lpstr>
      <vt:lpstr>PowerPoint Presentation</vt:lpstr>
      <vt:lpstr>PowerPoint Presentation</vt:lpstr>
      <vt:lpstr>The Buyer Decision Process</vt:lpstr>
      <vt:lpstr>Learning Objective 4</vt:lpstr>
      <vt:lpstr>PowerPoint Presentation</vt:lpstr>
      <vt:lpstr>PowerPoint Presentation</vt:lpstr>
      <vt:lpstr>PowerPoint Presentation</vt:lpstr>
      <vt:lpstr>Analyzing and Using Marketing Information</vt:lpstr>
    </vt:vector>
  </TitlesOfParts>
  <Manager>Karin Williams</Manager>
  <Company>Integra Software Services Pvt. Ltd.</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Marketing, Seventeenth Edition</dc:title>
  <dc:subject>Business</dc:subject>
  <dc:creator>Kotler</dc:creator>
  <cp:keywords>Marketing</cp:keywords>
  <dc:description/>
  <cp:lastModifiedBy>DJNL</cp:lastModifiedBy>
  <cp:revision>802</cp:revision>
  <dcterms:created xsi:type="dcterms:W3CDTF">2014-08-17T17:56:33Z</dcterms:created>
  <dcterms:modified xsi:type="dcterms:W3CDTF">2017-08-31T08:44:50Z</dcterms:modified>
  <cp:category/>
</cp:coreProperties>
</file>