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15" r:id="rId2"/>
    <p:sldId id="258" r:id="rId3"/>
    <p:sldId id="356" r:id="rId4"/>
    <p:sldId id="259" r:id="rId5"/>
    <p:sldId id="387" r:id="rId6"/>
    <p:sldId id="388" r:id="rId7"/>
    <p:sldId id="389" r:id="rId8"/>
    <p:sldId id="359" r:id="rId9"/>
    <p:sldId id="390" r:id="rId10"/>
    <p:sldId id="391" r:id="rId11"/>
    <p:sldId id="392" r:id="rId12"/>
    <p:sldId id="393" r:id="rId13"/>
    <p:sldId id="394" r:id="rId14"/>
    <p:sldId id="395" r:id="rId15"/>
    <p:sldId id="333" r:id="rId16"/>
    <p:sldId id="396" r:id="rId17"/>
    <p:sldId id="397" r:id="rId18"/>
    <p:sldId id="398" r:id="rId19"/>
    <p:sldId id="399" r:id="rId20"/>
    <p:sldId id="400" r:id="rId21"/>
    <p:sldId id="402" r:id="rId22"/>
    <p:sldId id="401" r:id="rId23"/>
    <p:sldId id="404" r:id="rId24"/>
    <p:sldId id="405" r:id="rId25"/>
    <p:sldId id="406" r:id="rId26"/>
    <p:sldId id="330" r:id="rId27"/>
    <p:sldId id="370" r:id="rId28"/>
    <p:sldId id="407" r:id="rId29"/>
    <p:sldId id="408" r:id="rId30"/>
    <p:sldId id="409" r:id="rId31"/>
    <p:sldId id="331" r:id="rId32"/>
    <p:sldId id="410" r:id="rId33"/>
    <p:sldId id="411" r:id="rId34"/>
    <p:sldId id="412" r:id="rId35"/>
    <p:sldId id="413" r:id="rId36"/>
    <p:sldId id="332" r:id="rId37"/>
    <p:sldId id="3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78A2"/>
    <a:srgbClr val="007CA8"/>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2" d="100"/>
          <a:sy n="62" d="100"/>
        </p:scale>
        <p:origin x="318" y="72"/>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2" loCatId="list" qsTypeId="urn:microsoft.com/office/officeart/2005/8/quickstyle/simple1#11" qsCatId="simple" csTypeId="urn:microsoft.com/office/officeart/2005/8/colors/colorful2" csCatId="colorful"/>
      <dgm:spPr/>
      <dgm:t>
        <a:bodyPr/>
        <a:lstStyle/>
        <a:p>
          <a:endParaRPr lang="en-US"/>
        </a:p>
      </dgm:t>
    </dgm:pt>
    <dgm:pt modelId="{5668902E-25D6-41E1-A845-6B72345E84AC}">
      <dgm:prSet/>
      <dgm:spPr/>
      <dgm:t>
        <a:bodyPr/>
        <a:lstStyle/>
        <a:p>
          <a:pPr rtl="0"/>
          <a:r>
            <a:rPr lang="en-US" b="0" dirty="0"/>
            <a:t>Resellers</a:t>
          </a:r>
          <a:endParaRPr lang="en-US" dirty="0"/>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a:t>Physical distribution firms</a:t>
          </a:r>
          <a:endParaRPr lang="en-US" dirty="0"/>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a:t>Marketing services agencies</a:t>
          </a:r>
          <a:endParaRPr lang="en-US" dirty="0"/>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a:t>Financial intermediaries</a:t>
          </a:r>
          <a:endParaRPr lang="en-US" b="0" dirty="0"/>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pt>
    <dgm:pt modelId="{AC6025E5-5EFB-4C5B-8EFA-82669079CF1F}" type="pres">
      <dgm:prSet presAssocID="{5668902E-25D6-41E1-A845-6B72345E84AC}" presName="node" presStyleLbl="node1" presStyleIdx="0" presStyleCnt="4">
        <dgm:presLayoutVars>
          <dgm:bulletEnabled val="1"/>
        </dgm:presLayoutVars>
      </dgm:prSet>
      <dgm:spPr/>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pt>
  </dgm:ptLst>
  <dgm:cxnLst>
    <dgm:cxn modelId="{8E061B82-9E8A-41A1-B7BB-4252BEED12F6}" srcId="{BBDAC0FB-B081-4173-BF0A-FC73F34EA3A1}" destId="{5668902E-25D6-41E1-A845-6B72345E84AC}" srcOrd="0" destOrd="0" parTransId="{607A5560-08BA-4E5D-8960-FE8CA4B4D614}" sibTransId="{9CB6E2DC-7A5C-43DC-AD74-01840EFF8662}"/>
    <dgm:cxn modelId="{717B1784-A75A-4DC0-AF9F-A94CCF0E4856}" srcId="{BBDAC0FB-B081-4173-BF0A-FC73F34EA3A1}" destId="{51E28EDD-E0C3-44C8-8625-5C1719876AC3}" srcOrd="3" destOrd="0" parTransId="{6443A111-6715-4CCC-80E2-E0BA533153FA}" sibTransId="{D8559311-4218-409F-B79A-BC28F1382DE1}"/>
    <dgm:cxn modelId="{4E4AF187-151C-5D4F-B3F3-4EDBADE20AC7}" type="presOf" srcId="{A860F2B6-5562-48A7-94EA-E3F3144B9E50}" destId="{FA902E41-D71C-4435-AB4D-FB7F21B7C759}" srcOrd="0" destOrd="0" presId="urn:microsoft.com/office/officeart/2005/8/layout/default#2"/>
    <dgm:cxn modelId="{ADF0B094-D977-9E41-BFE6-C78C5B4BB64E}" type="presOf" srcId="{8F4EFB49-F95A-4FBE-A41A-88C266A4BD8A}" destId="{39C744D1-9A23-430D-98BC-88F24615D17F}" srcOrd="0" destOrd="0" presId="urn:microsoft.com/office/officeart/2005/8/layout/default#2"/>
    <dgm:cxn modelId="{E566B6AA-A15E-4CBB-B780-DB2D2FE33DAF}" srcId="{BBDAC0FB-B081-4173-BF0A-FC73F34EA3A1}" destId="{8F4EFB49-F95A-4FBE-A41A-88C266A4BD8A}" srcOrd="2" destOrd="0" parTransId="{89A7246D-10E4-4DED-AF6F-D762A3B93118}" sibTransId="{4F69CC07-4037-4F59-8B71-215B94E23200}"/>
    <dgm:cxn modelId="{8B1E52B2-6600-9845-A6FA-24AC93D2C0D1}" type="presOf" srcId="{51E28EDD-E0C3-44C8-8625-5C1719876AC3}" destId="{58625619-1163-4221-B0C9-9CEF0085154F}" srcOrd="0" destOrd="0" presId="urn:microsoft.com/office/officeart/2005/8/layout/default#2"/>
    <dgm:cxn modelId="{6FAB20BF-DC69-4547-976E-5FD9D81604D7}" srcId="{BBDAC0FB-B081-4173-BF0A-FC73F34EA3A1}" destId="{A860F2B6-5562-48A7-94EA-E3F3144B9E50}" srcOrd="1" destOrd="0" parTransId="{F0BDE409-1F68-435C-8FCA-F0814779C670}" sibTransId="{8357BC31-DACD-4B53-91E1-1B3A05899892}"/>
    <dgm:cxn modelId="{89FF9AC5-D4B4-F643-A275-89FD20253888}" type="presOf" srcId="{5668902E-25D6-41E1-A845-6B72345E84AC}" destId="{AC6025E5-5EFB-4C5B-8EFA-82669079CF1F}" srcOrd="0" destOrd="0" presId="urn:microsoft.com/office/officeart/2005/8/layout/default#2"/>
    <dgm:cxn modelId="{83AABAD4-21F1-3E41-9DC2-A996CF66AE06}" type="presOf" srcId="{BBDAC0FB-B081-4173-BF0A-FC73F34EA3A1}" destId="{1B8E94BB-9D98-4437-8ECC-34814865DAC6}" srcOrd="0" destOrd="0" presId="urn:microsoft.com/office/officeart/2005/8/layout/default#2"/>
    <dgm:cxn modelId="{38EF0E61-F1A7-2844-B8AF-60A5D5E069EB}" type="presParOf" srcId="{1B8E94BB-9D98-4437-8ECC-34814865DAC6}" destId="{AC6025E5-5EFB-4C5B-8EFA-82669079CF1F}" srcOrd="0" destOrd="0" presId="urn:microsoft.com/office/officeart/2005/8/layout/default#2"/>
    <dgm:cxn modelId="{B911A0F8-E35C-C542-9F13-EBA7ECF7BEFF}" type="presParOf" srcId="{1B8E94BB-9D98-4437-8ECC-34814865DAC6}" destId="{1261A159-9564-4700-BA4C-633217CD6EA6}" srcOrd="1" destOrd="0" presId="urn:microsoft.com/office/officeart/2005/8/layout/default#2"/>
    <dgm:cxn modelId="{A3EC9FE5-1B20-874F-B8A8-A378435F4353}" type="presParOf" srcId="{1B8E94BB-9D98-4437-8ECC-34814865DAC6}" destId="{FA902E41-D71C-4435-AB4D-FB7F21B7C759}" srcOrd="2" destOrd="0" presId="urn:microsoft.com/office/officeart/2005/8/layout/default#2"/>
    <dgm:cxn modelId="{921E534C-7306-314E-827E-1C2D59277930}" type="presParOf" srcId="{1B8E94BB-9D98-4437-8ECC-34814865DAC6}" destId="{01369AE3-5486-4D2C-BBE9-B29DBE7F61FA}" srcOrd="3" destOrd="0" presId="urn:microsoft.com/office/officeart/2005/8/layout/default#2"/>
    <dgm:cxn modelId="{32C104A5-A217-554A-86F5-6AA448F59840}" type="presParOf" srcId="{1B8E94BB-9D98-4437-8ECC-34814865DAC6}" destId="{39C744D1-9A23-430D-98BC-88F24615D17F}" srcOrd="4" destOrd="0" presId="urn:microsoft.com/office/officeart/2005/8/layout/default#2"/>
    <dgm:cxn modelId="{BE7A71A2-AC29-444D-A9D2-8B00C531D119}" type="presParOf" srcId="{1B8E94BB-9D98-4437-8ECC-34814865DAC6}" destId="{BF57B9B9-5884-491D-B5B2-E9EE7E9A5D68}" srcOrd="5" destOrd="0" presId="urn:microsoft.com/office/officeart/2005/8/layout/default#2"/>
    <dgm:cxn modelId="{9F57EB1C-2CC5-7C43-9C24-0A344CBACCBD}" type="presParOf" srcId="{1B8E94BB-9D98-4437-8ECC-34814865DAC6}" destId="{58625619-1163-4221-B0C9-9CEF0085154F}"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12" qsCatId="simple" csTypeId="urn:microsoft.com/office/officeart/2005/8/colors/colorful2" csCatId="colorful" phldr="1"/>
      <dgm:spPr/>
      <dgm:t>
        <a:bodyPr/>
        <a:lstStyle/>
        <a:p>
          <a:endParaRPr lang="en-US"/>
        </a:p>
      </dgm:t>
    </dgm:pt>
    <dgm:pt modelId="{4BF41CFE-D004-4975-A46F-ED44B1AF8A4E}">
      <dgm:prSet/>
      <dgm:spPr/>
      <dgm:t>
        <a:bodyPr/>
        <a:lstStyle/>
        <a:p>
          <a:pPr rtl="0"/>
          <a:r>
            <a:rPr lang="en-US" b="0" dirty="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a:t>Take 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a:t>Watch and react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pt>
    <dgm:pt modelId="{52307BE1-08FC-421D-BF5E-AB009BD8B595}" type="pres">
      <dgm:prSet presAssocID="{4BF41CFE-D004-4975-A46F-ED44B1AF8A4E}" presName="desTx" presStyleLbl="alignAccFollowNode1" presStyleIdx="0" presStyleCnt="3">
        <dgm:presLayoutVars>
          <dgm:bulletEnabled val="1"/>
        </dgm:presLayoutVars>
      </dgm:prSet>
      <dgm:spPr/>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pt>
    <dgm:pt modelId="{6659C763-E8A1-4D3F-8352-33D7ADBDE6A2}" type="pres">
      <dgm:prSet presAssocID="{E6B89D38-354D-4E90-BCA4-B7A3CA6271AD}" presName="desTx" presStyleLbl="alignAccFollowNode1" presStyleIdx="1" presStyleCnt="3">
        <dgm:presLayoutVars>
          <dgm:bulletEnabled val="1"/>
        </dgm:presLayoutVars>
      </dgm:prSet>
      <dgm:spPr/>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custLinFactNeighborX="1948" custLinFactNeighborY="1853">
        <dgm:presLayoutVars>
          <dgm:chMax val="0"/>
          <dgm:chPref val="0"/>
          <dgm:bulletEnabled val="1"/>
        </dgm:presLayoutVars>
      </dgm:prSet>
      <dgm:spPr/>
    </dgm:pt>
    <dgm:pt modelId="{19D5C01A-14EE-40AC-9CA4-9EA41841C236}" type="pres">
      <dgm:prSet presAssocID="{C3E8B31B-17D4-4810-BFCC-F9CAE76A5E08}" presName="desTx" presStyleLbl="alignAccFollowNode1" presStyleIdx="2" presStyleCnt="3">
        <dgm:presLayoutVars>
          <dgm:bulletEnabled val="1"/>
        </dgm:presLayoutVars>
      </dgm:prSet>
      <dgm:spPr/>
    </dgm:pt>
  </dgm:ptLst>
  <dgm:cxnLst>
    <dgm:cxn modelId="{8AE71208-2C4D-4469-B48D-F387AF6A6765}" srcId="{B7DF6198-C0B1-463C-A40F-D7962371B336}" destId="{E6B89D38-354D-4E90-BCA4-B7A3CA6271AD}" srcOrd="1" destOrd="0" parTransId="{C72FB13C-6AF8-4B28-9020-487BD34A1BEC}" sibTransId="{14FE7BB9-55B6-464C-98E2-AB45A9325AE1}"/>
    <dgm:cxn modelId="{6296A225-B5B6-4B8E-962D-E62DC5725030}" srcId="{C3E8B31B-17D4-4810-BFCC-F9CAE76A5E08}" destId="{0D1CEACA-FFCA-42AF-B349-5A1D7AE73C66}" srcOrd="0" destOrd="0" parTransId="{9A6F5E95-A7E4-4761-9F5D-4804317D25BD}" sibTransId="{B638AE5E-9868-4E5A-8C6B-FC918E908407}"/>
    <dgm:cxn modelId="{906EE83B-90AE-4D6A-80BE-41C4D4AC463B}" srcId="{B7DF6198-C0B1-463C-A40F-D7962371B336}" destId="{C3E8B31B-17D4-4810-BFCC-F9CAE76A5E08}" srcOrd="2" destOrd="0" parTransId="{E20B6996-4BD4-42BC-A7BA-5BE9A1F36252}" sibTransId="{7B953621-FE50-420A-A9AD-D8CBCE094D30}"/>
    <dgm:cxn modelId="{CC3EEB4D-8E1D-3749-8748-EC006AB2C691}" type="presOf" srcId="{319EDD9A-202C-44DB-939A-335AFC4764F4}" destId="{52307BE1-08FC-421D-BF5E-AB009BD8B595}" srcOrd="0" destOrd="0" presId="urn:microsoft.com/office/officeart/2005/8/layout/hList1"/>
    <dgm:cxn modelId="{BBEC6488-1BF8-4049-A263-CCDCD2EAE08C}" type="presOf" srcId="{0D1CEACA-FFCA-42AF-B349-5A1D7AE73C66}" destId="{19D5C01A-14EE-40AC-9CA4-9EA41841C236}" srcOrd="0" destOrd="0" presId="urn:microsoft.com/office/officeart/2005/8/layout/hList1"/>
    <dgm:cxn modelId="{ED8B3398-8709-4FB7-98A0-2F5E6FDE86F5}" srcId="{B7DF6198-C0B1-463C-A40F-D7962371B336}" destId="{4BF41CFE-D004-4975-A46F-ED44B1AF8A4E}" srcOrd="0" destOrd="0" parTransId="{E24EADD1-21ED-4361-8DA0-75EBC5353FF4}" sibTransId="{1A628166-C881-4443-BF76-DD9CBFA81A2D}"/>
    <dgm:cxn modelId="{088A8CA1-C88C-784D-95AE-F2A48F09BCB1}" type="presOf" srcId="{4BF41CFE-D004-4975-A46F-ED44B1AF8A4E}" destId="{E7FEC4CD-6D6A-46D9-826D-284E7060B736}" srcOrd="0" destOrd="0" presId="urn:microsoft.com/office/officeart/2005/8/layout/hList1"/>
    <dgm:cxn modelId="{6410DAA7-1A84-B048-9D36-8624E3FE13F4}" type="presOf" srcId="{E6B89D38-354D-4E90-BCA4-B7A3CA6271AD}" destId="{A639388A-0441-4811-9880-215A7F97393F}"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C95030CD-0E7D-F344-B3B0-4CABA7966E4B}" type="presOf" srcId="{F6E8A35B-8A87-4766-AC86-D46D6B09F63B}" destId="{6659C763-E8A1-4D3F-8352-33D7ADBDE6A2}" srcOrd="0" destOrd="0" presId="urn:microsoft.com/office/officeart/2005/8/layout/hList1"/>
    <dgm:cxn modelId="{6025FCD8-846E-4F41-B4A7-7959F2A68EB7}" type="presOf" srcId="{C3E8B31B-17D4-4810-BFCC-F9CAE76A5E08}" destId="{ABB995A1-AAF1-4942-958C-97FEECF4E4A2}" srcOrd="0" destOrd="0" presId="urn:microsoft.com/office/officeart/2005/8/layout/hList1"/>
    <dgm:cxn modelId="{EEAEA9DB-A4C1-0745-87A5-5603462D995A}" type="presOf" srcId="{B7DF6198-C0B1-463C-A40F-D7962371B336}" destId="{F1724E38-1B4C-436B-A3EA-F7961DC6E058}"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643165C3-C698-FB4A-984F-4A0C009EC98E}" type="presParOf" srcId="{F1724E38-1B4C-436B-A3EA-F7961DC6E058}" destId="{48C8C043-A221-4BD4-A327-18A65ABC4DD5}" srcOrd="0" destOrd="0" presId="urn:microsoft.com/office/officeart/2005/8/layout/hList1"/>
    <dgm:cxn modelId="{F8CEFF0B-B366-AC45-8D54-CA7C0C867175}" type="presParOf" srcId="{48C8C043-A221-4BD4-A327-18A65ABC4DD5}" destId="{E7FEC4CD-6D6A-46D9-826D-284E7060B736}" srcOrd="0" destOrd="0" presId="urn:microsoft.com/office/officeart/2005/8/layout/hList1"/>
    <dgm:cxn modelId="{61B9C158-7449-FF4E-9CFF-9C3DEC0C1D38}" type="presParOf" srcId="{48C8C043-A221-4BD4-A327-18A65ABC4DD5}" destId="{52307BE1-08FC-421D-BF5E-AB009BD8B595}" srcOrd="1" destOrd="0" presId="urn:microsoft.com/office/officeart/2005/8/layout/hList1"/>
    <dgm:cxn modelId="{200382F8-54E0-E740-A64A-D51C62051D28}" type="presParOf" srcId="{F1724E38-1B4C-436B-A3EA-F7961DC6E058}" destId="{A27D5367-DD89-40C0-896C-7C5F55D65189}" srcOrd="1" destOrd="0" presId="urn:microsoft.com/office/officeart/2005/8/layout/hList1"/>
    <dgm:cxn modelId="{DAF2EA20-0C08-2346-ADCA-DD6F83D5800A}" type="presParOf" srcId="{F1724E38-1B4C-436B-A3EA-F7961DC6E058}" destId="{385C5F71-764F-487E-91D9-88043EB0465B}" srcOrd="2" destOrd="0" presId="urn:microsoft.com/office/officeart/2005/8/layout/hList1"/>
    <dgm:cxn modelId="{F45559C6-3D6F-674E-84A7-1DB4FB4A362F}" type="presParOf" srcId="{385C5F71-764F-487E-91D9-88043EB0465B}" destId="{A639388A-0441-4811-9880-215A7F97393F}" srcOrd="0" destOrd="0" presId="urn:microsoft.com/office/officeart/2005/8/layout/hList1"/>
    <dgm:cxn modelId="{F1A75D4C-A5B0-E24C-B392-3CF2E6D176DD}" type="presParOf" srcId="{385C5F71-764F-487E-91D9-88043EB0465B}" destId="{6659C763-E8A1-4D3F-8352-33D7ADBDE6A2}" srcOrd="1" destOrd="0" presId="urn:microsoft.com/office/officeart/2005/8/layout/hList1"/>
    <dgm:cxn modelId="{A67FF705-217C-CC46-9DD7-76FF6DAEF290}" type="presParOf" srcId="{F1724E38-1B4C-436B-A3EA-F7961DC6E058}" destId="{0AEE16EF-A83A-43AC-A4BA-2504EDB0EFC9}" srcOrd="3" destOrd="0" presId="urn:microsoft.com/office/officeart/2005/8/layout/hList1"/>
    <dgm:cxn modelId="{C62095E7-EC31-6D4B-8324-D71EE30D45D1}" type="presParOf" srcId="{F1724E38-1B4C-436B-A3EA-F7961DC6E058}" destId="{CB5DC880-8B24-4054-B146-F4C5057CBE8C}" srcOrd="4" destOrd="0" presId="urn:microsoft.com/office/officeart/2005/8/layout/hList1"/>
    <dgm:cxn modelId="{9F39A173-69F4-F74C-B048-21211E09ABC4}" type="presParOf" srcId="{CB5DC880-8B24-4054-B146-F4C5057CBE8C}" destId="{ABB995A1-AAF1-4942-958C-97FEECF4E4A2}" srcOrd="0" destOrd="0" presId="urn:microsoft.com/office/officeart/2005/8/layout/hList1"/>
    <dgm:cxn modelId="{F69F2373-A713-8B4A-9B39-1545E89B90C5}"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379947" y="155"/>
          <a:ext cx="2839351" cy="17036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t>Resellers</a:t>
          </a:r>
          <a:endParaRPr lang="en-US" sz="3200" kern="1200" dirty="0"/>
        </a:p>
      </dsp:txBody>
      <dsp:txXfrm>
        <a:off x="379947" y="155"/>
        <a:ext cx="2839351" cy="1703610"/>
      </dsp:txXfrm>
    </dsp:sp>
    <dsp:sp modelId="{FA902E41-D71C-4435-AB4D-FB7F21B7C759}">
      <dsp:nvSpPr>
        <dsp:cNvPr id="0" name=""/>
        <dsp:cNvSpPr/>
      </dsp:nvSpPr>
      <dsp:spPr>
        <a:xfrm>
          <a:off x="3503234" y="155"/>
          <a:ext cx="2839351" cy="170361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t>Physical distribution firms</a:t>
          </a:r>
          <a:endParaRPr lang="en-US" sz="3200" kern="1200" dirty="0"/>
        </a:p>
      </dsp:txBody>
      <dsp:txXfrm>
        <a:off x="3503234" y="155"/>
        <a:ext cx="2839351" cy="1703610"/>
      </dsp:txXfrm>
    </dsp:sp>
    <dsp:sp modelId="{39C744D1-9A23-430D-98BC-88F24615D17F}">
      <dsp:nvSpPr>
        <dsp:cNvPr id="0" name=""/>
        <dsp:cNvSpPr/>
      </dsp:nvSpPr>
      <dsp:spPr>
        <a:xfrm>
          <a:off x="379947" y="1987701"/>
          <a:ext cx="2839351" cy="170361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a:t>Marketing services agencies</a:t>
          </a:r>
          <a:endParaRPr lang="en-US" sz="3200" kern="1200" dirty="0"/>
        </a:p>
      </dsp:txBody>
      <dsp:txXfrm>
        <a:off x="379947" y="1987701"/>
        <a:ext cx="2839351" cy="1703610"/>
      </dsp:txXfrm>
    </dsp:sp>
    <dsp:sp modelId="{58625619-1163-4221-B0C9-9CEF0085154F}">
      <dsp:nvSpPr>
        <dsp:cNvPr id="0" name=""/>
        <dsp:cNvSpPr/>
      </dsp:nvSpPr>
      <dsp:spPr>
        <a:xfrm>
          <a:off x="3503234" y="1987701"/>
          <a:ext cx="2839351" cy="170361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a:t>Financial intermediaries</a:t>
          </a:r>
          <a:endParaRPr lang="en-US" sz="3200" b="0" kern="1200" dirty="0"/>
        </a:p>
      </dsp:txBody>
      <dsp:txXfrm>
        <a:off x="3503234" y="1987701"/>
        <a:ext cx="2839351" cy="1703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C4CD-6D6A-46D9-826D-284E7060B736}">
      <dsp:nvSpPr>
        <dsp:cNvPr id="0" name=""/>
        <dsp:cNvSpPr/>
      </dsp:nvSpPr>
      <dsp:spPr>
        <a:xfrm>
          <a:off x="2547" y="99861"/>
          <a:ext cx="2484239"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0" kern="1200" dirty="0"/>
            <a:t>Uncontrollable</a:t>
          </a:r>
          <a:endParaRPr lang="en-US" sz="2600" kern="1200" dirty="0"/>
        </a:p>
      </dsp:txBody>
      <dsp:txXfrm>
        <a:off x="2547" y="99861"/>
        <a:ext cx="2484239" cy="748800"/>
      </dsp:txXfrm>
    </dsp:sp>
    <dsp:sp modelId="{52307BE1-08FC-421D-BF5E-AB009BD8B595}">
      <dsp:nvSpPr>
        <dsp:cNvPr id="0" name=""/>
        <dsp:cNvSpPr/>
      </dsp:nvSpPr>
      <dsp:spPr>
        <a:xfrm>
          <a:off x="2547" y="848661"/>
          <a:ext cx="2484239" cy="24042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a:t>React and adapt to forces in the environment</a:t>
          </a:r>
          <a:endParaRPr lang="en-US" sz="2600" kern="1200" dirty="0"/>
        </a:p>
      </dsp:txBody>
      <dsp:txXfrm>
        <a:off x="2547" y="848661"/>
        <a:ext cx="2484239" cy="2404276"/>
      </dsp:txXfrm>
    </dsp:sp>
    <dsp:sp modelId="{A639388A-0441-4811-9880-215A7F97393F}">
      <dsp:nvSpPr>
        <dsp:cNvPr id="0" name=""/>
        <dsp:cNvSpPr/>
      </dsp:nvSpPr>
      <dsp:spPr>
        <a:xfrm>
          <a:off x="2834580" y="99861"/>
          <a:ext cx="2484239" cy="7488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0" kern="1200" dirty="0"/>
            <a:t>Proactive</a:t>
          </a:r>
          <a:endParaRPr lang="en-US" sz="2600" kern="1200" dirty="0"/>
        </a:p>
      </dsp:txBody>
      <dsp:txXfrm>
        <a:off x="2834580" y="99861"/>
        <a:ext cx="2484239" cy="748800"/>
      </dsp:txXfrm>
    </dsp:sp>
    <dsp:sp modelId="{6659C763-E8A1-4D3F-8352-33D7ADBDE6A2}">
      <dsp:nvSpPr>
        <dsp:cNvPr id="0" name=""/>
        <dsp:cNvSpPr/>
      </dsp:nvSpPr>
      <dsp:spPr>
        <a:xfrm>
          <a:off x="2834580" y="848661"/>
          <a:ext cx="2484239" cy="240427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a:t>Take aggressive actions to affect forces in the environment</a:t>
          </a:r>
          <a:endParaRPr lang="en-US" sz="2600" kern="1200" dirty="0"/>
        </a:p>
      </dsp:txBody>
      <dsp:txXfrm>
        <a:off x="2834580" y="848661"/>
        <a:ext cx="2484239" cy="2404276"/>
      </dsp:txXfrm>
    </dsp:sp>
    <dsp:sp modelId="{ABB995A1-AAF1-4942-958C-97FEECF4E4A2}">
      <dsp:nvSpPr>
        <dsp:cNvPr id="0" name=""/>
        <dsp:cNvSpPr/>
      </dsp:nvSpPr>
      <dsp:spPr>
        <a:xfrm>
          <a:off x="5669160" y="113736"/>
          <a:ext cx="2484239" cy="748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0" kern="1200"/>
            <a:t>Reactive</a:t>
          </a:r>
          <a:endParaRPr lang="en-US" sz="2600" kern="1200" dirty="0"/>
        </a:p>
      </dsp:txBody>
      <dsp:txXfrm>
        <a:off x="5669160" y="113736"/>
        <a:ext cx="2484239" cy="748800"/>
      </dsp:txXfrm>
    </dsp:sp>
    <dsp:sp modelId="{19D5C01A-14EE-40AC-9CA4-9EA41841C236}">
      <dsp:nvSpPr>
        <dsp:cNvPr id="0" name=""/>
        <dsp:cNvSpPr/>
      </dsp:nvSpPr>
      <dsp:spPr>
        <a:xfrm>
          <a:off x="5666612" y="848661"/>
          <a:ext cx="2484239" cy="240427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a:t>Watch and react to forces in the environment</a:t>
          </a:r>
          <a:endParaRPr lang="en-US" sz="2600" kern="1200" dirty="0"/>
        </a:p>
      </dsp:txBody>
      <dsp:txXfrm>
        <a:off x="5666612" y="848661"/>
        <a:ext cx="2484239" cy="24042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4626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Marketing intermediaries</a:t>
            </a:r>
            <a:r>
              <a:rPr lang="en-US" altLang="en-US" dirty="0"/>
              <a:t> help the company promote, sell, and distribute its products to final buyers. They include resellers, physical distribution firms, marketing services agencies, and financial intermediaries. </a:t>
            </a:r>
          </a:p>
          <a:p>
            <a:endParaRPr lang="en-US" altLang="en-US" dirty="0"/>
          </a:p>
          <a:p>
            <a:r>
              <a:rPr lang="en-US" altLang="en-US" dirty="0"/>
              <a:t>The text explains how Coke delivers value for their marketing intermediaries:</a:t>
            </a:r>
          </a:p>
          <a:p>
            <a:pPr lvl="1"/>
            <a:r>
              <a:rPr lang="en-US" altLang="en-US" dirty="0"/>
              <a:t>They understand each retailer partner’s business.</a:t>
            </a:r>
          </a:p>
          <a:p>
            <a:pPr lvl="1"/>
            <a:r>
              <a:rPr lang="en-US" altLang="en-US" dirty="0"/>
              <a:t>The conduct consumer research and share with partners.</a:t>
            </a:r>
          </a:p>
          <a:p>
            <a:pPr lvl="1"/>
            <a:r>
              <a:rPr lang="en-US" altLang="en-US" dirty="0"/>
              <a:t>They develop marketing programs and merchandising for partners.</a:t>
            </a: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i="0" dirty="0"/>
              <a:t>Types</a:t>
            </a:r>
            <a:r>
              <a:rPr lang="en-US" altLang="en-US" b="1" i="0" baseline="0" dirty="0"/>
              <a:t> of Marketing Intermediaries</a:t>
            </a:r>
          </a:p>
          <a:p>
            <a:endParaRPr lang="en-US" altLang="en-US" b="1" i="0" baseline="0" dirty="0"/>
          </a:p>
          <a:p>
            <a:r>
              <a:rPr lang="en-US" altLang="en-US" i="1" dirty="0"/>
              <a:t>Resellers</a:t>
            </a:r>
            <a:r>
              <a:rPr lang="en-US" altLang="en-US" dirty="0"/>
              <a:t> are distribution channel firms that help the company find customers or make sales to them.  Large and growing reseller organizations, such as </a:t>
            </a:r>
            <a:r>
              <a:rPr lang="en-US" altLang="en-US" dirty="0" err="1"/>
              <a:t>Walmart</a:t>
            </a:r>
            <a:r>
              <a:rPr lang="en-US" altLang="en-US" dirty="0"/>
              <a:t> and Costco, frequently have enough power to dictate terms or even shut smaller manufacturers out of large markets.</a:t>
            </a:r>
          </a:p>
          <a:p>
            <a:endParaRPr lang="en-US" altLang="en-US" dirty="0"/>
          </a:p>
          <a:p>
            <a:r>
              <a:rPr lang="en-US" altLang="en-US" i="1" dirty="0"/>
              <a:t>Physical distribution firms</a:t>
            </a:r>
            <a:r>
              <a:rPr lang="en-US" altLang="en-US" dirty="0"/>
              <a:t> help the company stock and move goods from their points of origin to their destinations.</a:t>
            </a:r>
          </a:p>
          <a:p>
            <a:endParaRPr lang="en-US" altLang="en-US" dirty="0"/>
          </a:p>
          <a:p>
            <a:r>
              <a:rPr lang="en-US" altLang="en-US" i="1" dirty="0"/>
              <a:t>Marketing services agencies</a:t>
            </a:r>
            <a:r>
              <a:rPr lang="en-US" altLang="en-US" dirty="0"/>
              <a:t> are the marketing research firms, advertising agencies, media firms, and marketing consulting firms that help the company target and promote its products to the right markets. </a:t>
            </a:r>
          </a:p>
          <a:p>
            <a:endParaRPr lang="en-US" altLang="en-US" i="1" dirty="0"/>
          </a:p>
          <a:p>
            <a:r>
              <a:rPr lang="en-US" altLang="en-US" i="1" dirty="0"/>
              <a:t>Financial intermediaries</a:t>
            </a:r>
            <a:r>
              <a:rPr lang="en-US" altLang="en-US" dirty="0"/>
              <a:t> include banks, credit companies, insurance companies, and other businesses that help finance transactions or insure against the risks associated with the buying and selling of goods.</a:t>
            </a:r>
          </a:p>
          <a:p>
            <a:endParaRPr lang="en-US" altLang="en-US" dirty="0"/>
          </a:p>
          <a:p>
            <a:r>
              <a:rPr lang="en-US" altLang="en-US" dirty="0"/>
              <a:t>Like suppliers, marketing intermediaries form an important component of the company’s overall value delivery network, and</a:t>
            </a:r>
            <a:r>
              <a:rPr lang="en-US" altLang="en-US" baseline="0" dirty="0"/>
              <a:t> </a:t>
            </a:r>
            <a:r>
              <a:rPr lang="en-US" altLang="en-US" dirty="0"/>
              <a:t>marketers recognize the importance of working with their intermediaries as partners rather than simply as channels through which they sell their products.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Students should note that the competition is just a click away with online purchasing. </a:t>
            </a:r>
          </a:p>
          <a:p>
            <a:endParaRPr lang="en-US" altLang="en-US" dirty="0"/>
          </a:p>
          <a:p>
            <a:r>
              <a:rPr lang="en-US" altLang="en-US" dirty="0"/>
              <a:t>The marketing concept states that, to be successful, a company must provide greater customer value and satisfaction than its competitors do. </a:t>
            </a:r>
          </a:p>
          <a:p>
            <a:endParaRPr lang="en-US" altLang="en-US" dirty="0"/>
          </a:p>
          <a:p>
            <a:r>
              <a:rPr lang="en-US" altLang="en-US" dirty="0"/>
              <a:t>Marketers must gain strategic advantage by positioning their offerings strongly against competitors’ offerings in the minds of consumers.</a:t>
            </a:r>
          </a:p>
          <a:p>
            <a:endParaRPr lang="en-US" altLang="en-US" dirty="0"/>
          </a:p>
          <a:p>
            <a:r>
              <a:rPr lang="en-US" altLang="en-US" dirty="0"/>
              <a:t>No single competitive marketing strategy is best for all companies. Each firm should consider its own size and industry position compared to those of its competitors.</a:t>
            </a: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171450" indent="-171450">
              <a:buFont typeface="Arial" panose="020B0604020202020204" pitchFamily="34" charset="0"/>
              <a:buChar char="•"/>
            </a:pPr>
            <a:r>
              <a:rPr lang="en-US" altLang="en-US" i="1" dirty="0"/>
              <a:t>Financial publics.</a:t>
            </a:r>
            <a:r>
              <a:rPr lang="en-US" altLang="en-US" dirty="0"/>
              <a:t> This group influences the company’s ability to obtain funds.</a:t>
            </a:r>
          </a:p>
          <a:p>
            <a:pPr marL="171450" indent="-171450">
              <a:buFont typeface="Arial" panose="020B0604020202020204" pitchFamily="34" charset="0"/>
              <a:buChar char="•"/>
            </a:pPr>
            <a:r>
              <a:rPr lang="en-US" altLang="en-US" i="1" dirty="0"/>
              <a:t>Media publics.</a:t>
            </a:r>
            <a:r>
              <a:rPr lang="en-US" altLang="en-US" dirty="0"/>
              <a:t> This group carries news, features, and editorial opinion. </a:t>
            </a:r>
          </a:p>
          <a:p>
            <a:pPr marL="171450" indent="-171450">
              <a:buFont typeface="Arial" panose="020B0604020202020204" pitchFamily="34" charset="0"/>
              <a:buChar char="•"/>
            </a:pPr>
            <a:r>
              <a:rPr lang="en-US" altLang="en-US" i="1" dirty="0"/>
              <a:t>Government publics</a:t>
            </a:r>
            <a:r>
              <a:rPr lang="en-US" altLang="en-US" dirty="0"/>
              <a:t>. Management must take government developments into account. </a:t>
            </a:r>
          </a:p>
          <a:p>
            <a:pPr marL="171450" indent="-171450">
              <a:buFont typeface="Arial" panose="020B0604020202020204" pitchFamily="34" charset="0"/>
              <a:buChar char="•"/>
            </a:pPr>
            <a:r>
              <a:rPr lang="en-US" altLang="en-US" i="1" dirty="0"/>
              <a:t>Citizen-action publics</a:t>
            </a:r>
            <a:r>
              <a:rPr lang="en-US" altLang="en-US" dirty="0"/>
              <a:t>. A company’s marketing decisions may be questioned by consumer organizations, environmental groups, minority groups, and others. </a:t>
            </a:r>
          </a:p>
          <a:p>
            <a:pPr marL="171450" indent="-171450">
              <a:buFont typeface="Arial" panose="020B0604020202020204" pitchFamily="34" charset="0"/>
              <a:buChar char="•"/>
            </a:pPr>
            <a:r>
              <a:rPr lang="en-US" altLang="en-US" i="1" dirty="0"/>
              <a:t>Local publics</a:t>
            </a:r>
            <a:r>
              <a:rPr lang="en-US" altLang="en-US" dirty="0"/>
              <a:t>. This group includes neighborhood residents and community organizations. </a:t>
            </a:r>
          </a:p>
          <a:p>
            <a:pPr marL="171450" indent="-171450">
              <a:buFont typeface="Arial" panose="020B0604020202020204" pitchFamily="34" charset="0"/>
              <a:buChar char="•"/>
            </a:pPr>
            <a:r>
              <a:rPr lang="en-US" altLang="en-US" i="1" dirty="0"/>
              <a:t>General public</a:t>
            </a:r>
            <a:r>
              <a:rPr lang="en-US" altLang="en-US" dirty="0"/>
              <a:t>. A company needs to be concerned about the general public’s attitude toward its products and activities. </a:t>
            </a:r>
          </a:p>
          <a:p>
            <a:pPr marL="171450" indent="-171450">
              <a:buFont typeface="Arial" panose="020B0604020202020204" pitchFamily="34" charset="0"/>
              <a:buChar char="•"/>
            </a:pPr>
            <a:r>
              <a:rPr lang="en-US" altLang="en-US" i="1" dirty="0"/>
              <a:t>Internal publics.</a:t>
            </a:r>
            <a:r>
              <a:rPr lang="en-US" altLang="en-US" dirty="0"/>
              <a:t> This group includes workers, managers, volunteers, and the board of directors. </a:t>
            </a:r>
          </a:p>
          <a:p>
            <a:endParaRPr lang="en-US" altLang="en-US" dirty="0"/>
          </a:p>
          <a:p>
            <a:r>
              <a:rPr lang="en-US" altLang="en-US" dirty="0"/>
              <a:t>A company can prepare marketing plans for these major publics as well as for its customer markets. The company would have to design offers to these publics that are attractive enough to produce the desired response.</a:t>
            </a:r>
          </a:p>
          <a:p>
            <a:endParaRPr lang="en-US" altLang="en-US" b="1" dirty="0"/>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indent="0">
              <a:buFont typeface="Arial" panose="020B0604020202020204" pitchFamily="34" charset="0"/>
              <a:buNone/>
            </a:pPr>
            <a:r>
              <a:rPr lang="en-US" altLang="en-US" i="1" dirty="0"/>
              <a:t>Consumer markets </a:t>
            </a:r>
            <a:r>
              <a:rPr lang="en-US" altLang="en-US" i="0" dirty="0"/>
              <a:t>consist of individuals.</a:t>
            </a:r>
          </a:p>
          <a:p>
            <a:pPr marL="0" indent="0">
              <a:buFont typeface="Arial" panose="020B0604020202020204" pitchFamily="34" charset="0"/>
              <a:buNone/>
            </a:pPr>
            <a:endParaRPr lang="en-US" altLang="en-US" i="0" dirty="0"/>
          </a:p>
          <a:p>
            <a:pPr marL="0" indent="0">
              <a:buFont typeface="Arial" panose="020B0604020202020204" pitchFamily="34" charset="0"/>
              <a:buNone/>
            </a:pPr>
            <a:r>
              <a:rPr lang="en-US" altLang="en-US" i="1" dirty="0"/>
              <a:t>Business markets </a:t>
            </a:r>
            <a:r>
              <a:rPr lang="en-US" altLang="en-US" i="0" dirty="0"/>
              <a:t>buy goods and services for further processing or use in their production processes.</a:t>
            </a:r>
          </a:p>
          <a:p>
            <a:pPr marL="0" indent="0">
              <a:buFont typeface="Arial" panose="020B0604020202020204" pitchFamily="34" charset="0"/>
              <a:buNone/>
            </a:pPr>
            <a:endParaRPr lang="en-US" altLang="en-US" i="0" dirty="0"/>
          </a:p>
          <a:p>
            <a:pPr marL="0" indent="0">
              <a:buFont typeface="Arial" panose="020B0604020202020204" pitchFamily="34" charset="0"/>
              <a:buNone/>
            </a:pPr>
            <a:r>
              <a:rPr lang="en-US" altLang="en-US" i="1" dirty="0"/>
              <a:t>Reseller markets </a:t>
            </a:r>
            <a:r>
              <a:rPr lang="en-US" altLang="en-US" i="0" dirty="0"/>
              <a:t>buy goods and services to resell at a profit. </a:t>
            </a:r>
          </a:p>
          <a:p>
            <a:pPr marL="0" indent="0">
              <a:buFont typeface="Arial" panose="020B0604020202020204" pitchFamily="34" charset="0"/>
              <a:buNone/>
            </a:pPr>
            <a:endParaRPr lang="en-US" altLang="en-US" i="0" dirty="0"/>
          </a:p>
          <a:p>
            <a:pPr marL="0" indent="0">
              <a:buFont typeface="Arial" panose="020B0604020202020204" pitchFamily="34" charset="0"/>
              <a:buNone/>
            </a:pPr>
            <a:r>
              <a:rPr lang="en-US" altLang="en-US" i="1" dirty="0"/>
              <a:t>Government markets </a:t>
            </a:r>
            <a:r>
              <a:rPr lang="en-US" altLang="en-US" i="0" dirty="0"/>
              <a:t>consist of government agencies that buy goods and services to produce public services or transfer the goods and services to others who need them. </a:t>
            </a:r>
          </a:p>
          <a:p>
            <a:pPr marL="0" indent="0">
              <a:buFont typeface="Arial" panose="020B0604020202020204" pitchFamily="34" charset="0"/>
              <a:buNone/>
            </a:pPr>
            <a:endParaRPr lang="en-US" altLang="en-US" i="0" dirty="0"/>
          </a:p>
          <a:p>
            <a:pPr marL="0" indent="0">
              <a:buFont typeface="Arial" panose="020B0604020202020204" pitchFamily="34" charset="0"/>
              <a:buNone/>
            </a:pPr>
            <a:r>
              <a:rPr lang="en-US" altLang="en-US" i="1" dirty="0"/>
              <a:t>International markets </a:t>
            </a:r>
            <a:r>
              <a:rPr lang="en-US" altLang="en-US" i="0" dirty="0"/>
              <a:t>consist of various</a:t>
            </a:r>
            <a:r>
              <a:rPr lang="en-US" altLang="en-US" i="0" baseline="0" dirty="0"/>
              <a:t> </a:t>
            </a:r>
            <a:r>
              <a:rPr lang="en-US" altLang="en-US" i="0" dirty="0"/>
              <a:t>buyers in other countries, including consumers, producers, resellers, and governments. </a:t>
            </a:r>
          </a:p>
          <a:p>
            <a:pPr marL="0" indent="0">
              <a:buFont typeface="Arial" panose="020B0604020202020204" pitchFamily="34" charset="0"/>
              <a:buNone/>
            </a:pPr>
            <a:endParaRPr lang="en-US" altLang="en-US" i="0" dirty="0"/>
          </a:p>
          <a:p>
            <a:r>
              <a:rPr lang="en-US" altLang="en-US" dirty="0"/>
              <a:t>Each market type has special characteristics that call for careful study by the seller.</a:t>
            </a:r>
            <a:endParaRPr lang="en-US" altLang="en-US" b="1" dirty="0"/>
          </a:p>
          <a:p>
            <a:endParaRPr lang="en-US" altLang="en-US" b="1" dirty="0"/>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As shown in Figure 3.2, the company and all of the other actors operate in a larger </a:t>
            </a:r>
            <a:r>
              <a:rPr lang="en-US" altLang="en-US" dirty="0" err="1"/>
              <a:t>macroenvironment</a:t>
            </a:r>
            <a:r>
              <a:rPr lang="en-US" altLang="en-US" dirty="0"/>
              <a:t> of forces that shape opportunities and pose threats to the company. </a:t>
            </a:r>
          </a:p>
          <a:p>
            <a:endParaRPr lang="en-US" altLang="en-US" dirty="0"/>
          </a:p>
          <a:p>
            <a:r>
              <a:rPr lang="en-US" altLang="en-US" dirty="0"/>
              <a:t>Even the most dominant companies can be vulnerable to the often turbulent and changing forces in the marketing environment. Some of these forces are unforeseeable and uncontrollable. Others can be predicted and handled through skillful management.</a:t>
            </a:r>
          </a:p>
          <a:p>
            <a:endParaRPr lang="en-US" altLang="en-US" dirty="0"/>
          </a:p>
          <a:p>
            <a:r>
              <a:rPr lang="en-US" altLang="en-US" dirty="0"/>
              <a:t>Companies that understand and adapt well to their environments can thrive. Those that don’t can face difficult times. </a:t>
            </a: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sz="1200" dirty="0"/>
              <a:t>The </a:t>
            </a:r>
            <a:r>
              <a:rPr lang="en-US" altLang="en-US" sz="1200" b="1" dirty="0"/>
              <a:t>demographic environment </a:t>
            </a:r>
            <a:r>
              <a:rPr lang="en-US" altLang="en-US" sz="1200" dirty="0"/>
              <a:t>is of major interest to marketers because it involves people, and people make up markets. </a:t>
            </a:r>
          </a:p>
          <a:p>
            <a:endParaRPr lang="en-US" altLang="en-US" sz="1200" dirty="0"/>
          </a:p>
          <a:p>
            <a:r>
              <a:rPr lang="en-US" altLang="en-US" sz="1200" dirty="0"/>
              <a:t>Marketers keep a close eye on </a:t>
            </a:r>
            <a:r>
              <a:rPr lang="en-US" altLang="en-US" sz="1200" b="1" dirty="0"/>
              <a:t>demographic trends </a:t>
            </a:r>
            <a:r>
              <a:rPr lang="en-US" altLang="en-US" sz="1200" dirty="0"/>
              <a:t>and developments in their markets and analyze changing age and family structures, geographic population shifts, educational characteristics, and population diversity.</a:t>
            </a: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sz="1200" b="1" i="1" u="none" strike="noStrike" kern="1200" baseline="0" dirty="0">
                <a:solidFill>
                  <a:srgbClr val="000000"/>
                </a:solidFill>
                <a:latin typeface="+mn-lt"/>
                <a:ea typeface="MS PGothic" pitchFamily="34" charset="-128"/>
                <a:cs typeface="ＭＳ Ｐゴシック" charset="-128"/>
              </a:rPr>
              <a:t>The Baby Boomers. </a:t>
            </a:r>
            <a:r>
              <a:rPr lang="en-US" sz="1200" b="0" i="0" u="none" strike="noStrike" kern="1200" baseline="0" dirty="0">
                <a:solidFill>
                  <a:srgbClr val="000000"/>
                </a:solidFill>
                <a:latin typeface="+mn-lt"/>
                <a:ea typeface="MS PGothic" pitchFamily="34" charset="-128"/>
                <a:cs typeface="ＭＳ Ｐゴシック" charset="-128"/>
              </a:rPr>
              <a:t>Over the years, the baby boomers have been one of the most powerful forces shaping the marketing environment through every stage of life through which they migrate.  The youngest boomers are now in their fifties; the oldest are in their late sixties and well into retirement.</a:t>
            </a:r>
            <a:r>
              <a:rPr lang="en-US" altLang="en-US" dirty="0"/>
              <a:t>  Boomers</a:t>
            </a:r>
            <a:r>
              <a:rPr lang="en-US" altLang="en-US" baseline="0" dirty="0"/>
              <a:t> are </a:t>
            </a:r>
            <a:r>
              <a:rPr lang="en-US" altLang="en-US" dirty="0"/>
              <a:t>spending more carefully and planning to work longer.  They are the wealthiest generation in U.S. history</a:t>
            </a:r>
          </a:p>
          <a:p>
            <a:endParaRPr lang="en-US" altLang="en-US" sz="1200" b="0" i="0" u="none" strike="noStrike" kern="1200" baseline="0" dirty="0">
              <a:solidFill>
                <a:srgbClr val="000000"/>
              </a:solidFill>
              <a:latin typeface="+mn-lt"/>
              <a:ea typeface="MS PGothic" pitchFamily="34" charset="-128"/>
            </a:endParaRPr>
          </a:p>
          <a:p>
            <a:r>
              <a:rPr lang="en-US" sz="1200" b="1" i="1" u="none" strike="noStrike" kern="1200" baseline="0" dirty="0">
                <a:solidFill>
                  <a:srgbClr val="000000"/>
                </a:solidFill>
                <a:latin typeface="+mn-lt"/>
                <a:ea typeface="MS PGothic" pitchFamily="34" charset="-128"/>
                <a:cs typeface="ＭＳ Ｐゴシック" charset="-128"/>
              </a:rPr>
              <a:t>Generation X. </a:t>
            </a:r>
            <a:r>
              <a:rPr lang="en-US" sz="1200" b="0" i="0" u="none" strike="noStrike" kern="1200" baseline="0" dirty="0">
                <a:solidFill>
                  <a:srgbClr val="000000"/>
                </a:solidFill>
                <a:latin typeface="+mn-lt"/>
                <a:ea typeface="MS PGothic" pitchFamily="34" charset="-128"/>
                <a:cs typeface="ＭＳ Ｐゴシック" charset="-128"/>
              </a:rPr>
              <a:t>Considerably smaller than the boomer generation that precedes them and the </a:t>
            </a:r>
            <a:r>
              <a:rPr lang="en-US" sz="1200" b="0" i="0" u="none" strike="noStrike" kern="1200" baseline="0" dirty="0" err="1">
                <a:solidFill>
                  <a:srgbClr val="000000"/>
                </a:solidFill>
                <a:latin typeface="+mn-lt"/>
                <a:ea typeface="MS PGothic" pitchFamily="34" charset="-128"/>
                <a:cs typeface="ＭＳ Ｐゴシック" charset="-128"/>
              </a:rPr>
              <a:t>Millennials</a:t>
            </a:r>
            <a:r>
              <a:rPr lang="en-US" sz="1200" b="0" i="0" u="none" strike="noStrike" kern="1200" baseline="0" dirty="0">
                <a:solidFill>
                  <a:srgbClr val="000000"/>
                </a:solidFill>
                <a:latin typeface="+mn-lt"/>
                <a:ea typeface="MS PGothic" pitchFamily="34" charset="-128"/>
                <a:cs typeface="ＭＳ Ｐゴシック" charset="-128"/>
              </a:rPr>
              <a:t> who follow, the Generation </a:t>
            </a:r>
            <a:r>
              <a:rPr lang="en-US" sz="1200" b="0" i="0" u="none" strike="noStrike" kern="1200" baseline="0" dirty="0" err="1">
                <a:solidFill>
                  <a:srgbClr val="000000"/>
                </a:solidFill>
                <a:latin typeface="+mn-lt"/>
                <a:ea typeface="MS PGothic" pitchFamily="34" charset="-128"/>
                <a:cs typeface="ＭＳ Ｐゴシック" charset="-128"/>
              </a:rPr>
              <a:t>Xers</a:t>
            </a:r>
            <a:r>
              <a:rPr lang="en-US" sz="1200" b="0" i="0" u="none" strike="noStrike" kern="1200" baseline="0" dirty="0">
                <a:solidFill>
                  <a:srgbClr val="000000"/>
                </a:solidFill>
                <a:latin typeface="+mn-lt"/>
                <a:ea typeface="MS PGothic" pitchFamily="34" charset="-128"/>
                <a:cs typeface="ＭＳ Ｐゴシック" charset="-128"/>
              </a:rPr>
              <a:t> are a sometimes overlooked consumer group. From a marketing standpoint, the Gen </a:t>
            </a:r>
            <a:r>
              <a:rPr lang="en-US" sz="1200" b="0" i="0" u="none" strike="noStrike" kern="1200" baseline="0" dirty="0" err="1">
                <a:solidFill>
                  <a:srgbClr val="000000"/>
                </a:solidFill>
                <a:latin typeface="+mn-lt"/>
                <a:ea typeface="MS PGothic" pitchFamily="34" charset="-128"/>
                <a:cs typeface="ＭＳ Ｐゴシック" charset="-128"/>
              </a:rPr>
              <a:t>Xers</a:t>
            </a:r>
            <a:r>
              <a:rPr lang="en-US" sz="1200" b="0" i="0" u="none" strike="noStrike" kern="1200" baseline="0" dirty="0">
                <a:solidFill>
                  <a:srgbClr val="000000"/>
                </a:solidFill>
                <a:latin typeface="+mn-lt"/>
                <a:ea typeface="MS PGothic" pitchFamily="34" charset="-128"/>
                <a:cs typeface="ＭＳ Ｐゴシック" charset="-128"/>
              </a:rPr>
              <a:t> are a more skeptical bunch who  tend to research products before they consider a purchase and prefer quality to quantity.  They are less receptive to overt marketing pitches and more likely to be receptive to irreverent ad pitches that make fun of convention and tradition.</a:t>
            </a:r>
          </a:p>
          <a:p>
            <a:endParaRPr lang="en-US" sz="1200" b="0" i="0" u="none" strike="noStrike" kern="1200" baseline="0" dirty="0">
              <a:solidFill>
                <a:srgbClr val="000000"/>
              </a:solidFill>
              <a:latin typeface="+mn-lt"/>
              <a:ea typeface="MS PGothic" pitchFamily="34" charset="-128"/>
              <a:cs typeface="ＭＳ Ｐゴシック" charset="-128"/>
            </a:endParaRPr>
          </a:p>
          <a:p>
            <a:r>
              <a:rPr lang="en-US" sz="1200" b="1" i="1" u="none" strike="noStrike" kern="1200" baseline="0" dirty="0" err="1">
                <a:solidFill>
                  <a:srgbClr val="000000"/>
                </a:solidFill>
                <a:latin typeface="+mn-lt"/>
                <a:ea typeface="MS PGothic" pitchFamily="34" charset="-128"/>
                <a:cs typeface="ＭＳ Ｐゴシック" charset="-128"/>
              </a:rPr>
              <a:t>Millennials</a:t>
            </a:r>
            <a:r>
              <a:rPr lang="en-US" sz="1200" b="1" i="1" u="none" strike="noStrike" kern="1200" baseline="0" dirty="0">
                <a:solidFill>
                  <a:srgbClr val="000000"/>
                </a:solidFill>
                <a:latin typeface="+mn-lt"/>
                <a:ea typeface="MS PGothic" pitchFamily="34" charset="-128"/>
                <a:cs typeface="ＭＳ Ｐゴシック" charset="-128"/>
              </a:rPr>
              <a:t>.</a:t>
            </a:r>
            <a:r>
              <a:rPr lang="en-US" altLang="en-US" dirty="0"/>
              <a:t> The </a:t>
            </a:r>
            <a:r>
              <a:rPr lang="en-US" altLang="en-US" dirty="0" err="1"/>
              <a:t>Millennials</a:t>
            </a:r>
            <a:r>
              <a:rPr lang="en-US" altLang="en-US" dirty="0"/>
              <a:t> were the first generation to grow up in a world filled with computers, mobile phones, satellite TV, iPods and </a:t>
            </a:r>
            <a:r>
              <a:rPr lang="en-US" altLang="en-US" dirty="0" err="1"/>
              <a:t>iPads</a:t>
            </a:r>
            <a:r>
              <a:rPr lang="en-US" altLang="en-US" dirty="0"/>
              <a:t>, and online social networks. As a result, they engage with brands in an entirely new way, such as with mobile or social media. </a:t>
            </a:r>
            <a:r>
              <a:rPr lang="en-US" sz="1200" b="1" i="1" u="none" strike="noStrike" kern="1200" baseline="0" dirty="0">
                <a:solidFill>
                  <a:srgbClr val="000000"/>
                </a:solidFill>
                <a:latin typeface="+mn-lt"/>
                <a:ea typeface="MS PGothic" pitchFamily="34" charset="-128"/>
                <a:cs typeface="ＭＳ Ｐゴシック" charset="-128"/>
              </a:rPr>
              <a:t> </a:t>
            </a:r>
            <a:r>
              <a:rPr lang="en-US" sz="1200" b="0" i="0" u="none" strike="noStrike" kern="1200" baseline="0" dirty="0">
                <a:solidFill>
                  <a:srgbClr val="000000"/>
                </a:solidFill>
                <a:latin typeface="+mn-lt"/>
                <a:ea typeface="MS PGothic" pitchFamily="34" charset="-128"/>
                <a:cs typeface="ＭＳ Ｐゴシック" charset="-128"/>
              </a:rPr>
              <a:t>In the post-recession era, the </a:t>
            </a:r>
            <a:r>
              <a:rPr lang="en-US" sz="1200" b="0" i="0" u="none" strike="noStrike" kern="1200" baseline="0" dirty="0" err="1">
                <a:solidFill>
                  <a:srgbClr val="000000"/>
                </a:solidFill>
                <a:latin typeface="+mn-lt"/>
                <a:ea typeface="MS PGothic" pitchFamily="34" charset="-128"/>
                <a:cs typeface="ＭＳ Ｐゴシック" charset="-128"/>
              </a:rPr>
              <a:t>Millennials</a:t>
            </a:r>
            <a:r>
              <a:rPr lang="en-US" sz="1200" b="0" i="0" u="none" strike="noStrike" kern="1200" baseline="0" dirty="0">
                <a:solidFill>
                  <a:srgbClr val="000000"/>
                </a:solidFill>
                <a:latin typeface="+mn-lt"/>
                <a:ea typeface="MS PGothic" pitchFamily="34" charset="-128"/>
                <a:cs typeface="ＭＳ Ｐゴシック" charset="-128"/>
              </a:rPr>
              <a:t> are the most financially strapped generation. Still, because of their numbers, the </a:t>
            </a:r>
            <a:r>
              <a:rPr lang="en-US" sz="1200" b="0" i="0" u="none" strike="noStrike" kern="1200" baseline="0" dirty="0" err="1">
                <a:solidFill>
                  <a:srgbClr val="000000"/>
                </a:solidFill>
                <a:latin typeface="+mn-lt"/>
                <a:ea typeface="MS PGothic" pitchFamily="34" charset="-128"/>
                <a:cs typeface="ＭＳ Ｐゴシック" charset="-128"/>
              </a:rPr>
              <a:t>Millennials</a:t>
            </a:r>
            <a:r>
              <a:rPr lang="en-US" sz="1200" b="0" i="0" u="none" strike="noStrike" kern="1200" baseline="0" dirty="0">
                <a:solidFill>
                  <a:srgbClr val="000000"/>
                </a:solidFill>
                <a:latin typeface="+mn-lt"/>
                <a:ea typeface="MS PGothic" pitchFamily="34" charset="-128"/>
                <a:cs typeface="ＭＳ Ｐゴシック" charset="-128"/>
              </a:rPr>
              <a:t> make up a huge and attractive market, both now and in the future.</a:t>
            </a:r>
          </a:p>
          <a:p>
            <a:endParaRPr lang="en-US" sz="1200" b="0" i="0" u="none" strike="noStrike" kern="1200" baseline="0" dirty="0">
              <a:solidFill>
                <a:srgbClr val="000000"/>
              </a:solidFill>
              <a:latin typeface="+mn-lt"/>
              <a:ea typeface="MS PGothic" pitchFamily="34" charset="-128"/>
              <a:cs typeface="ＭＳ Ｐゴシック" charset="-128"/>
            </a:endParaRPr>
          </a:p>
          <a:p>
            <a:r>
              <a:rPr lang="en-US" sz="1200" b="1" i="1" u="none" strike="noStrike" kern="1200" baseline="0" dirty="0">
                <a:solidFill>
                  <a:srgbClr val="000000"/>
                </a:solidFill>
                <a:latin typeface="+mn-lt"/>
                <a:ea typeface="MS PGothic" pitchFamily="34" charset="-128"/>
                <a:cs typeface="ＭＳ Ｐゴシック" charset="-128"/>
              </a:rPr>
              <a:t>Generation Z. </a:t>
            </a:r>
            <a:r>
              <a:rPr lang="en-US" sz="1200" b="0" i="0" u="none" strike="noStrike" kern="1200" baseline="0" dirty="0">
                <a:solidFill>
                  <a:srgbClr val="000000"/>
                </a:solidFill>
                <a:latin typeface="+mn-lt"/>
                <a:ea typeface="MS PGothic" pitchFamily="34" charset="-128"/>
                <a:cs typeface="ＭＳ Ｐゴシック" charset="-128"/>
              </a:rPr>
              <a:t>The  </a:t>
            </a:r>
            <a:r>
              <a:rPr lang="en-US" sz="1200" b="0" i="0" u="none" strike="noStrike" kern="1200" baseline="0" dirty="0" err="1">
                <a:solidFill>
                  <a:srgbClr val="000000"/>
                </a:solidFill>
                <a:latin typeface="+mn-lt"/>
                <a:ea typeface="MS PGothic" pitchFamily="34" charset="-128"/>
                <a:cs typeface="ＭＳ Ｐゴシック" charset="-128"/>
              </a:rPr>
              <a:t>GenZers</a:t>
            </a:r>
            <a:r>
              <a:rPr lang="en-US" sz="1200" b="0" i="0" u="none" strike="noStrike" kern="1200" baseline="0" dirty="0">
                <a:solidFill>
                  <a:srgbClr val="000000"/>
                </a:solidFill>
                <a:latin typeface="+mn-lt"/>
                <a:ea typeface="MS PGothic" pitchFamily="34" charset="-128"/>
                <a:cs typeface="ＭＳ Ｐゴシック" charset="-128"/>
              </a:rPr>
              <a:t> make up important kids, tweens, and teens markets who spend an estimated $43 billion annually of their own money and influence a total of almost $200 billion of their own and parents’ spending. These young consumers also represent tomorrow’s markets—they are now forming brand relationships that will affect their buying well into the future.</a:t>
            </a:r>
            <a:endParaRPr lang="en-US" altLang="en-US" sz="1200" b="0" i="0" u="none" strike="noStrike" kern="1200" baseline="0" dirty="0">
              <a:solidFill>
                <a:srgbClr val="000000"/>
              </a:solidFill>
              <a:latin typeface="+mn-lt"/>
              <a:ea typeface="MS PGothic" pitchFamily="34" charset="-128"/>
            </a:endParaRPr>
          </a:p>
          <a:p>
            <a:endParaRPr lang="en-US" altLang="en-US" sz="1200" b="0" i="0" u="none" strike="noStrike" kern="1200" baseline="0" dirty="0">
              <a:solidFill>
                <a:srgbClr val="000000"/>
              </a:solidFill>
              <a:latin typeface="+mn-lt"/>
              <a:ea typeface="MS PGothic" pitchFamily="34" charset="-128"/>
            </a:endParaRP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Discussion Question </a:t>
            </a:r>
          </a:p>
          <a:p>
            <a:r>
              <a:rPr lang="en-US" altLang="en-US" i="1" dirty="0"/>
              <a:t>Do marketers need to create separate products and marketing programs for each generation? </a:t>
            </a:r>
          </a:p>
          <a:p>
            <a:endParaRPr lang="en-US" altLang="en-US" dirty="0"/>
          </a:p>
          <a:p>
            <a:r>
              <a:rPr lang="en-US" altLang="en-US" dirty="0"/>
              <a:t>Some experts warn that marketers need to be careful about turning off one generation each time they craft a product or message that appeals effectively to another. Others caution that each generation spans decades of time and many socioeconomic levels.</a:t>
            </a:r>
          </a:p>
          <a:p>
            <a:endParaRPr lang="en-US" altLang="en-US" dirty="0"/>
          </a:p>
          <a:p>
            <a:r>
              <a:rPr lang="en-US" altLang="en-US" dirty="0"/>
              <a:t>Thus, marketers need to form more precise age-specific segments within each group. More importantly, defining people by their birth date may be less effective than segmenting them by their lifestyle, life stage, or the common values they seek in the products they buy.</a:t>
            </a: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buFontTx/>
              <a:buNone/>
            </a:pPr>
            <a:r>
              <a:rPr lang="en-US" altLang="en-US" sz="1200" b="1" dirty="0"/>
              <a:t>Changing American family</a:t>
            </a:r>
          </a:p>
          <a:p>
            <a:pPr>
              <a:buFontTx/>
              <a:buNone/>
            </a:pPr>
            <a:endParaRPr lang="en-US" altLang="en-US" sz="1200" b="1" dirty="0"/>
          </a:p>
          <a:p>
            <a:pPr marL="0" lvl="0" indent="0">
              <a:buFont typeface="Arial" panose="020B0604020202020204" pitchFamily="34" charset="0"/>
              <a:buNone/>
            </a:pPr>
            <a:r>
              <a:rPr lang="en-US" altLang="en-US" sz="1200" dirty="0"/>
              <a:t>Changes in the American family  have included:</a:t>
            </a:r>
          </a:p>
          <a:p>
            <a:pPr marL="0" lvl="0" indent="0">
              <a:buFont typeface="Arial" panose="020B0604020202020204" pitchFamily="34" charset="0"/>
              <a:buNone/>
            </a:pPr>
            <a:endParaRPr lang="en-US" altLang="en-US" sz="1200" dirty="0"/>
          </a:p>
          <a:p>
            <a:pPr marL="171450" lvl="0" indent="-171450">
              <a:buFont typeface="Arial" panose="020B0604020202020204" pitchFamily="34" charset="0"/>
              <a:buChar char="•"/>
            </a:pPr>
            <a:r>
              <a:rPr lang="en-US" altLang="en-US" sz="1200" dirty="0"/>
              <a:t>More couples and Divorcing or separating</a:t>
            </a:r>
          </a:p>
          <a:p>
            <a:pPr marL="171450" lvl="0" indent="-171450">
              <a:buFont typeface="Arial" panose="020B0604020202020204" pitchFamily="34" charset="0"/>
              <a:buChar char="•"/>
            </a:pPr>
            <a:r>
              <a:rPr lang="en-US" altLang="en-US" sz="1200" dirty="0"/>
              <a:t>More people choosing not to marry or</a:t>
            </a:r>
            <a:r>
              <a:rPr lang="en-US" altLang="en-US" sz="1200" baseline="0" dirty="0"/>
              <a:t> marrying later</a:t>
            </a:r>
            <a:endParaRPr lang="en-US" altLang="en-US" sz="1200" dirty="0"/>
          </a:p>
          <a:p>
            <a:pPr marL="171450" lvl="0" indent="-171450">
              <a:buFont typeface="Arial" panose="020B0604020202020204" pitchFamily="34" charset="0"/>
              <a:buChar char="•"/>
            </a:pPr>
            <a:r>
              <a:rPr lang="en-US" altLang="en-US" sz="1200" dirty="0"/>
              <a:t>More people marrying without intending to have children</a:t>
            </a:r>
          </a:p>
          <a:p>
            <a:pPr marL="171450" lvl="0" indent="-171450">
              <a:buFont typeface="Arial" panose="020B0604020202020204" pitchFamily="34" charset="0"/>
              <a:buChar char="•"/>
            </a:pPr>
            <a:r>
              <a:rPr lang="en-US" altLang="en-US" sz="1200" dirty="0"/>
              <a:t>Increasing number of working women</a:t>
            </a:r>
          </a:p>
          <a:p>
            <a:pPr marL="171450" lvl="0" indent="-171450">
              <a:buFont typeface="Arial" panose="020B0604020202020204" pitchFamily="34" charset="0"/>
              <a:buChar char="•"/>
            </a:pPr>
            <a:r>
              <a:rPr lang="en-US" altLang="en-US" sz="1200" dirty="0"/>
              <a:t>Increasing number of stay-at-home dads</a:t>
            </a:r>
            <a:endParaRPr lang="en-US" altLang="en-US" dirty="0"/>
          </a:p>
          <a:p>
            <a:pPr marL="171450" lvl="0" indent="-171450">
              <a:buFont typeface="Arial" panose="020B0604020202020204" pitchFamily="34" charset="0"/>
              <a:buChar char="•"/>
            </a:pPr>
            <a:endParaRPr lang="en-US" altLang="en-US" dirty="0"/>
          </a:p>
          <a:p>
            <a:r>
              <a:rPr lang="en-US" altLang="en-US" b="0" dirty="0"/>
              <a:t>Changes in the workforce have included:</a:t>
            </a:r>
          </a:p>
          <a:p>
            <a:pPr marL="457200" lvl="0" indent="-457200">
              <a:buFont typeface="Arial" panose="020B0604020202020204" pitchFamily="34" charset="0"/>
              <a:buChar char="•"/>
            </a:pPr>
            <a:r>
              <a:rPr lang="en-US" altLang="en-US" sz="3200" dirty="0"/>
              <a:t>More educated  workers</a:t>
            </a:r>
          </a:p>
          <a:p>
            <a:pPr marL="457200" lvl="0" indent="-457200">
              <a:buFont typeface="Arial" panose="020B0604020202020204" pitchFamily="34" charset="0"/>
              <a:buChar char="•"/>
            </a:pPr>
            <a:r>
              <a:rPr lang="en-US" altLang="en-US" sz="3200" dirty="0"/>
              <a:t>More white collar workers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Discussion Questions </a:t>
            </a:r>
          </a:p>
          <a:p>
            <a:r>
              <a:rPr lang="en-US" altLang="en-US" i="1" dirty="0"/>
              <a:t>Why do you think these geographic shifts in population are happening?</a:t>
            </a:r>
          </a:p>
          <a:p>
            <a:r>
              <a:rPr lang="en-US" altLang="en-US" i="1" dirty="0"/>
              <a:t>Where will you choose to live when you finish your education? Why?</a:t>
            </a:r>
          </a:p>
          <a:p>
            <a:endParaRPr lang="en-US" altLang="en-US" dirty="0"/>
          </a:p>
          <a:p>
            <a:r>
              <a:rPr lang="en-US" altLang="en-US" dirty="0"/>
              <a:t>Such population shifts interest marketers because people in different regions buy differently. For example, people in the Midwest buy more winter clothing than people in the Southeast.</a:t>
            </a:r>
          </a:p>
          <a:p>
            <a:endParaRPr lang="en-US" altLang="en-US" dirty="0"/>
          </a:p>
          <a:p>
            <a:r>
              <a:rPr lang="en-US" altLang="en-US" dirty="0"/>
              <a:t>The shift in where people live has also caused a shift in where they work. There has been a rapid increase in the number of people who “telecommute”—work at home or in a remote office and conduct their business by phone or the Internet. </a:t>
            </a: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Countries vary in their ethnic and racial makeup. At one extreme is Japan, where almost everyone is Japanese. At the other extreme is the United States, with people from virtually all national origins. Marketers now face increasingly diverse markets, both at home and abroad, as their operations become more international in scope.</a:t>
            </a:r>
          </a:p>
          <a:p>
            <a:pPr>
              <a:defRPr/>
            </a:pPr>
            <a:endParaRPr lang="en-US" dirty="0">
              <a:ea typeface="ＭＳ Ｐゴシック" charset="-128"/>
            </a:endParaRPr>
          </a:p>
          <a:p>
            <a:pPr>
              <a:defRPr/>
            </a:pPr>
            <a:r>
              <a:rPr lang="en-US" dirty="0">
                <a:ea typeface="ＭＳ Ｐゴシック" charset="-128"/>
              </a:rPr>
              <a:t>More than 40 million people living in the United States—about 13 percent of the population—were born in another country. The nation’s ethnic populations are expected to explode in coming decades. </a:t>
            </a:r>
          </a:p>
          <a:p>
            <a:pPr>
              <a:defRPr/>
            </a:pPr>
            <a:endParaRPr lang="en-US" dirty="0">
              <a:ea typeface="ＭＳ Ｐゴシック" charset="-128"/>
            </a:endParaRPr>
          </a:p>
          <a:p>
            <a:pPr>
              <a:defRPr/>
            </a:pPr>
            <a:r>
              <a:rPr lang="en-US" dirty="0">
                <a:ea typeface="ＭＳ Ｐゴシック" charset="-128"/>
              </a:rPr>
              <a:t>Diversity goes beyond ethnic heritage. For example, many major companies explicitly target gay and lesbian consumers</a:t>
            </a:r>
          </a:p>
          <a:p>
            <a:pPr>
              <a:defRPr/>
            </a:pPr>
            <a:endParaRPr lang="en-US" dirty="0">
              <a:ea typeface="ＭＳ Ｐゴシック" charset="-128"/>
            </a:endParaRPr>
          </a:p>
          <a:p>
            <a:pPr>
              <a:defRPr/>
            </a:pPr>
            <a:r>
              <a:rPr lang="en-US" dirty="0">
                <a:ea typeface="ＭＳ Ｐゴシック" charset="-128"/>
              </a:rPr>
              <a:t>How are companies trying to reach consumers with disabilities? Many marketers now recognize that the worlds of people with disabilities and those without disabilities are one in the same. </a:t>
            </a:r>
          </a:p>
          <a:p>
            <a:pPr>
              <a:defRPr/>
            </a:pPr>
            <a:endParaRPr lang="en-US" dirty="0">
              <a:ea typeface="ＭＳ Ｐゴシック" charset="-128"/>
            </a:endParaRPr>
          </a:p>
          <a:p>
            <a:pPr>
              <a:defRPr/>
            </a:pPr>
            <a:r>
              <a:rPr lang="en-US" dirty="0">
                <a:ea typeface="ＭＳ Ｐゴシック" charset="-128"/>
              </a:rPr>
              <a:t>As the population in the United States grows more diverse, successful marketers will continue to diversify their marketing programs to take advantage of opportunities in fast-growing segments.</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You’d expect value pitches from the sellers of</a:t>
            </a:r>
          </a:p>
          <a:p>
            <a:r>
              <a:rPr lang="en-US" sz="1200" b="0" i="0" u="none" strike="noStrike" kern="1200" baseline="0" dirty="0">
                <a:solidFill>
                  <a:schemeClr val="tx1"/>
                </a:solidFill>
                <a:latin typeface="+mn-lt"/>
                <a:ea typeface="+mn-ea"/>
                <a:cs typeface="+mn-cs"/>
              </a:rPr>
              <a:t>everyday products. For example, as Target has</a:t>
            </a:r>
          </a:p>
          <a:p>
            <a:r>
              <a:rPr lang="en-US" sz="1200" b="0" i="0" u="none" strike="noStrike" kern="1200" baseline="0" dirty="0">
                <a:solidFill>
                  <a:schemeClr val="tx1"/>
                </a:solidFill>
                <a:latin typeface="+mn-lt"/>
                <a:ea typeface="+mn-ea"/>
                <a:cs typeface="+mn-cs"/>
              </a:rPr>
              <a:t>shifted emphasis toward the “Pay Less” side of its</a:t>
            </a:r>
          </a:p>
          <a:p>
            <a:r>
              <a:rPr lang="en-US" sz="1200" b="0" i="0" u="none" strike="noStrike" kern="1200" baseline="0" dirty="0">
                <a:solidFill>
                  <a:schemeClr val="tx1"/>
                </a:solidFill>
                <a:latin typeface="+mn-lt"/>
                <a:ea typeface="+mn-ea"/>
                <a:cs typeface="+mn-cs"/>
              </a:rPr>
              <a:t>“Expect More. Pay Less.” slogan, the once-chic headlines</a:t>
            </a:r>
          </a:p>
          <a:p>
            <a:r>
              <a:rPr lang="en-US" sz="1200" b="0" i="0" u="none" strike="noStrike" kern="1200" baseline="0" dirty="0">
                <a:solidFill>
                  <a:schemeClr val="tx1"/>
                </a:solidFill>
                <a:latin typeface="+mn-lt"/>
                <a:ea typeface="+mn-ea"/>
                <a:cs typeface="+mn-cs"/>
              </a:rPr>
              <a:t>at the </a:t>
            </a:r>
            <a:r>
              <a:rPr lang="en-US" sz="1200" b="0" i="0" u="none" strike="noStrike" kern="1200" baseline="0" dirty="0" err="1">
                <a:solidFill>
                  <a:schemeClr val="tx1"/>
                </a:solidFill>
                <a:latin typeface="+mn-lt"/>
                <a:ea typeface="+mn-ea"/>
                <a:cs typeface="+mn-cs"/>
              </a:rPr>
              <a:t>Target.com</a:t>
            </a:r>
            <a:r>
              <a:rPr lang="en-US" sz="1200" b="0" i="0" u="none" strike="noStrike" kern="1200" baseline="0" dirty="0">
                <a:solidFill>
                  <a:schemeClr val="tx1"/>
                </a:solidFill>
                <a:latin typeface="+mn-lt"/>
                <a:ea typeface="+mn-ea"/>
                <a:cs typeface="+mn-cs"/>
              </a:rPr>
              <a:t> website have been replaced by</a:t>
            </a:r>
          </a:p>
          <a:p>
            <a:r>
              <a:rPr lang="en-US" sz="1200" b="0" i="0" u="none" strike="noStrike" kern="1200" baseline="0" dirty="0">
                <a:solidFill>
                  <a:schemeClr val="tx1"/>
                </a:solidFill>
                <a:latin typeface="+mn-lt"/>
                <a:ea typeface="+mn-ea"/>
                <a:cs typeface="+mn-cs"/>
              </a:rPr>
              <a:t>more practical appeals such as “Our lowest prices of</a:t>
            </a:r>
          </a:p>
          <a:p>
            <a:r>
              <a:rPr lang="en-US" sz="1200" b="0" i="0" u="none" strike="noStrike" kern="1200" baseline="0" dirty="0">
                <a:solidFill>
                  <a:schemeClr val="tx1"/>
                </a:solidFill>
                <a:latin typeface="+mn-lt"/>
                <a:ea typeface="+mn-ea"/>
                <a:cs typeface="+mn-cs"/>
              </a:rPr>
              <a:t>the season,” “Slam dunk deals,” and “Free shipping,</a:t>
            </a:r>
          </a:p>
          <a:p>
            <a:r>
              <a:rPr lang="en-US" sz="1200" b="0" i="0" u="none" strike="noStrike" kern="1200" baseline="0" dirty="0">
                <a:solidFill>
                  <a:schemeClr val="tx1"/>
                </a:solidFill>
                <a:latin typeface="+mn-lt"/>
                <a:ea typeface="+mn-ea"/>
                <a:cs typeface="+mn-cs"/>
              </a:rPr>
              <a:t>every day.”</a:t>
            </a:r>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b="1" dirty="0">
                <a:ea typeface="ＭＳ Ｐゴシック" charset="-128"/>
              </a:rPr>
              <a:t>Discussion Questions</a:t>
            </a:r>
          </a:p>
          <a:p>
            <a:pPr>
              <a:defRPr/>
            </a:pPr>
            <a:r>
              <a:rPr lang="en-US" i="1" dirty="0">
                <a:ea typeface="ＭＳ Ｐゴシック" charset="-128"/>
              </a:rPr>
              <a:t>What changes might there be in U.S. income over the next year? </a:t>
            </a:r>
          </a:p>
          <a:p>
            <a:pPr>
              <a:defRPr/>
            </a:pPr>
            <a:r>
              <a:rPr lang="en-US" i="1" dirty="0">
                <a:ea typeface="ＭＳ Ｐゴシック" charset="-128"/>
              </a:rPr>
              <a:t>What are positioned as “value cars”?</a:t>
            </a:r>
          </a:p>
          <a:p>
            <a:pPr>
              <a:defRPr/>
            </a:pPr>
            <a:endParaRPr lang="en-US" i="1" dirty="0">
              <a:ea typeface="ＭＳ Ｐゴシック" charset="-128"/>
            </a:endParaRPr>
          </a:p>
          <a:p>
            <a:pPr>
              <a:defRPr/>
            </a:pPr>
            <a:r>
              <a:rPr lang="en-US" dirty="0">
                <a:ea typeface="ＭＳ Ｐゴシック" charset="-128"/>
              </a:rPr>
              <a:t>The students might quote current economic declines or rises. The “value cars”  will probably include some of the smaller cars by Kia, Ford, Honda, and Toyota.</a:t>
            </a:r>
          </a:p>
          <a:p>
            <a:pPr>
              <a:defRPr/>
            </a:pPr>
            <a:endParaRPr lang="en-US" dirty="0">
              <a:ea typeface="ＭＳ Ｐゴシック" charset="-128"/>
            </a:endParaRPr>
          </a:p>
          <a:p>
            <a:pPr>
              <a:defRPr/>
            </a:pPr>
            <a:r>
              <a:rPr lang="en-US" dirty="0">
                <a:ea typeface="ＭＳ Ｐゴシック" charset="-128"/>
              </a:rPr>
              <a:t>Economic factors can have a dramatic effect on consumer spending and buying behavior. For example, until fairly recently, American consumers spent freely, fueled by income growth, a boom in the stock market, rapid increases in housing values, and other economic good fortunes. They bought and bought, seemingly without caution, amassing record levels of debt. However, the free spending and high expectations of those days were dashed by the Great Recession of 2008/2009.</a:t>
            </a:r>
          </a:p>
          <a:p>
            <a:pPr>
              <a:defRPr/>
            </a:pPr>
            <a:endParaRPr lang="en-US" dirty="0">
              <a:ea typeface="ＭＳ Ｐゴシック" charset="-128"/>
            </a:endParaRPr>
          </a:p>
          <a:p>
            <a:pPr>
              <a:defRPr/>
            </a:pPr>
            <a:endParaRPr lang="en-US" dirty="0">
              <a:ea typeface="ＭＳ Ｐゴシック" charset="-128"/>
            </a:endParaRPr>
          </a:p>
          <a:p>
            <a:pPr>
              <a:defRPr/>
            </a:pPr>
            <a:r>
              <a:rPr lang="en-US" dirty="0">
                <a:ea typeface="ＭＳ Ｐゴシック" charset="-128"/>
              </a:rPr>
              <a:t> </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Marketers should pay attention to </a:t>
            </a:r>
            <a:r>
              <a:rPr lang="en-US" i="1" dirty="0">
                <a:ea typeface="ＭＳ Ｐゴシック" charset="-128"/>
              </a:rPr>
              <a:t>income distribution</a:t>
            </a:r>
            <a:r>
              <a:rPr lang="en-US" dirty="0">
                <a:ea typeface="ＭＳ Ｐゴシック" charset="-128"/>
              </a:rPr>
              <a:t> as well as income levels. </a:t>
            </a:r>
          </a:p>
          <a:p>
            <a:pPr>
              <a:defRPr/>
            </a:pPr>
            <a:endParaRPr lang="en-US" dirty="0">
              <a:ea typeface="ＭＳ Ｐゴシック" charset="-128"/>
            </a:endParaRPr>
          </a:p>
          <a:p>
            <a:pPr>
              <a:defRPr/>
            </a:pPr>
            <a:r>
              <a:rPr lang="en-US" dirty="0">
                <a:ea typeface="ＭＳ Ｐゴシック" charset="-128"/>
              </a:rPr>
              <a:t>This distribution of income has created a tiered market. Many companies—such as Nordstrom and Neiman Marcus—aggressively target the affluent. Others—such as Dollar General and Family Dollar—target those with more modest means. </a:t>
            </a:r>
          </a:p>
          <a:p>
            <a:pPr>
              <a:defRPr/>
            </a:pPr>
            <a:endParaRPr lang="en-US" dirty="0">
              <a:ea typeface="ＭＳ Ｐゴシック" charset="-128"/>
            </a:endParaRPr>
          </a:p>
          <a:p>
            <a:pPr>
              <a:defRPr/>
            </a:pPr>
            <a:r>
              <a:rPr lang="en-US" dirty="0">
                <a:ea typeface="ＭＳ Ｐゴシック" charset="-128"/>
              </a:rPr>
              <a:t>Some companies tailor their market offerings across a range of markets, from the affluent to the less affluent. For example, Ford offers cars ranging from the low-priced Ford Fiesta, starting at $13,200, to the luxury Lincoln Navigator SUV, starting at $57,775. </a:t>
            </a:r>
          </a:p>
          <a:p>
            <a:pPr>
              <a:defRPr/>
            </a:pPr>
            <a:endParaRPr lang="en-US" dirty="0">
              <a:ea typeface="ＭＳ Ｐゴシック" charset="-128"/>
            </a:endParaRPr>
          </a:p>
          <a:p>
            <a:pPr>
              <a:defRPr/>
            </a:pPr>
            <a:r>
              <a:rPr lang="en-US" dirty="0">
                <a:ea typeface="ＭＳ Ｐゴシック" charset="-128"/>
              </a:rPr>
              <a:t>Changes in major economic variables, such as income, cost of living, interest rates, and savings and borrowing patterns, have a large impact on the marketplace. Companies watch these variables by using economic forecasting so they do not have to be wiped out by an economic downturn or caught short in a boom. </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lnSpc>
                <a:spcPct val="80000"/>
              </a:lnSpc>
            </a:pPr>
            <a:r>
              <a:rPr lang="en-US" altLang="en-US" sz="800" dirty="0"/>
              <a:t>Marketers should be aware of several trends in the natural environment. </a:t>
            </a:r>
          </a:p>
          <a:p>
            <a:pPr>
              <a:lnSpc>
                <a:spcPct val="80000"/>
              </a:lnSpc>
            </a:pPr>
            <a:endParaRPr lang="en-US" altLang="en-US" sz="800" dirty="0"/>
          </a:p>
          <a:p>
            <a:pPr>
              <a:lnSpc>
                <a:spcPct val="80000"/>
              </a:lnSpc>
            </a:pPr>
            <a:r>
              <a:rPr lang="en-US" altLang="en-US" sz="800" dirty="0"/>
              <a:t>First,</a:t>
            </a:r>
            <a:r>
              <a:rPr lang="en-US" altLang="en-US" sz="800" baseline="0" dirty="0"/>
              <a:t> there are growing shortages of raw materials.  </a:t>
            </a:r>
            <a:r>
              <a:rPr lang="en-US" altLang="en-US" sz="800" dirty="0"/>
              <a:t>Air and water may seem to be infinite resources, but some groups see long-run dangers. Renewable resources, such as forests and food, also have to be used wisely. Nonrenewable resources, such as oil, coal, and various minerals, pose a serious problem. Firms making products that require these scarce resources face large cost increases, even if the materials remain available.</a:t>
            </a:r>
          </a:p>
          <a:p>
            <a:pPr>
              <a:lnSpc>
                <a:spcPct val="80000"/>
              </a:lnSpc>
            </a:pPr>
            <a:endParaRPr lang="en-US" altLang="en-US" sz="800" dirty="0"/>
          </a:p>
          <a:p>
            <a:pPr marL="0" marR="0" indent="0" algn="l" defTabSz="914400" rtl="0" eaLnBrk="0" fontAlgn="base" latinLnBrk="0" hangingPunct="0">
              <a:lnSpc>
                <a:spcPct val="80000"/>
              </a:lnSpc>
              <a:spcBef>
                <a:spcPct val="0"/>
              </a:spcBef>
              <a:spcAft>
                <a:spcPct val="0"/>
              </a:spcAft>
              <a:buClrTx/>
              <a:buSzTx/>
              <a:buFontTx/>
              <a:buNone/>
              <a:tabLst/>
              <a:defRPr/>
            </a:pPr>
            <a:r>
              <a:rPr lang="en-US" altLang="en-US" sz="800" dirty="0"/>
              <a:t>A second environmental trend is </a:t>
            </a:r>
            <a:r>
              <a:rPr lang="en-US" altLang="en-US" sz="800" i="1" dirty="0"/>
              <a:t>increased pollution</a:t>
            </a:r>
            <a:r>
              <a:rPr lang="en-US" altLang="en-US" sz="800" dirty="0"/>
              <a:t>. Industry will almost always damage the quality of the natural environment. Consider the disposal of chemical and nuclear wastes; chemical pollutants in the soil and food supply; and the littering of the environment with non-biodegradable packaging materials.</a:t>
            </a:r>
          </a:p>
          <a:p>
            <a:pPr>
              <a:lnSpc>
                <a:spcPct val="80000"/>
              </a:lnSpc>
            </a:pPr>
            <a:endParaRPr lang="en-US" altLang="en-US" sz="800" dirty="0"/>
          </a:p>
          <a:p>
            <a:pPr>
              <a:lnSpc>
                <a:spcPct val="80000"/>
              </a:lnSpc>
            </a:pPr>
            <a:r>
              <a:rPr lang="en-US" altLang="en-US" sz="800" dirty="0"/>
              <a:t>A third trend is </a:t>
            </a:r>
            <a:r>
              <a:rPr lang="en-US" altLang="en-US" sz="800" i="1" dirty="0"/>
              <a:t>increased government intervention</a:t>
            </a:r>
            <a:r>
              <a:rPr lang="en-US" altLang="en-US" sz="800" dirty="0"/>
              <a:t> in natural resource management. The governments of different countries vary in their concern and efforts to promote a clean environment. The Environmental Protection Agency (EPA) was created in 1970 to create and enforce pollution standards and conduct pollution research.</a:t>
            </a:r>
          </a:p>
          <a:p>
            <a:pPr>
              <a:lnSpc>
                <a:spcPct val="80000"/>
              </a:lnSpc>
            </a:pPr>
            <a:endParaRPr lang="en-US" altLang="en-US" sz="800" dirty="0"/>
          </a:p>
          <a:p>
            <a:pPr>
              <a:lnSpc>
                <a:spcPct val="80000"/>
              </a:lnSpc>
            </a:pPr>
            <a:r>
              <a:rPr lang="en-US" altLang="en-US" sz="800" dirty="0"/>
              <a:t>Many companies are d</a:t>
            </a:r>
            <a:r>
              <a:rPr lang="en-US" altLang="en-US" sz="1200" dirty="0"/>
              <a:t>eveloping strategies that support environmental sustainability.</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lnSpc>
                <a:spcPct val="80000"/>
              </a:lnSpc>
            </a:pPr>
            <a:r>
              <a:rPr lang="en-US" altLang="en-US" sz="800" dirty="0"/>
              <a:t>Concern for the natural environment has spawned the so-called green movement and the development of strategies and practices that </a:t>
            </a:r>
            <a:r>
              <a:rPr lang="en-US" altLang="en-US" sz="800" b="0" dirty="0"/>
              <a:t>support </a:t>
            </a:r>
            <a:r>
              <a:rPr lang="en-US" altLang="en-US" sz="800" b="1" dirty="0"/>
              <a:t>environmental sustainability. </a:t>
            </a:r>
          </a:p>
          <a:p>
            <a:pPr>
              <a:lnSpc>
                <a:spcPct val="80000"/>
              </a:lnSpc>
            </a:pPr>
            <a:endParaRPr lang="en-US" altLang="en-US" sz="800" b="0" dirty="0"/>
          </a:p>
          <a:p>
            <a:pPr>
              <a:lnSpc>
                <a:spcPct val="80000"/>
              </a:lnSpc>
            </a:pPr>
            <a:r>
              <a:rPr lang="en-US" altLang="en-US" sz="800" dirty="0"/>
              <a:t>Environmental sustainability means meeting present needs without compromising the ability of future generations to meet their needs.</a:t>
            </a:r>
          </a:p>
          <a:p>
            <a:pPr>
              <a:lnSpc>
                <a:spcPct val="80000"/>
              </a:lnSpc>
            </a:pPr>
            <a:endParaRPr lang="en-US" altLang="en-US" sz="800" dirty="0"/>
          </a:p>
          <a:p>
            <a:pPr>
              <a:lnSpc>
                <a:spcPct val="80000"/>
              </a:lnSpc>
            </a:pPr>
            <a:r>
              <a:rPr lang="en-US" altLang="en-US" sz="800" dirty="0"/>
              <a:t>Many companies are responding to consumer demands with more environmentally responsible products. Others are developing recyclable or biodegradable packaging, recycled materials and components, better pollution controls, and more energy-efficient operations. </a:t>
            </a:r>
          </a:p>
          <a:p>
            <a:pPr marL="0" marR="0" indent="0" algn="l" defTabSz="914400" rtl="0" eaLnBrk="0" fontAlgn="base" latinLnBrk="0" hangingPunct="0">
              <a:lnSpc>
                <a:spcPct val="80000"/>
              </a:lnSpc>
              <a:spcBef>
                <a:spcPct val="0"/>
              </a:spcBef>
              <a:spcAft>
                <a:spcPct val="0"/>
              </a:spcAft>
              <a:buClrTx/>
              <a:buSzTx/>
              <a:buFontTx/>
              <a:buNone/>
              <a:tabLst/>
              <a:defRPr/>
            </a:pPr>
            <a:endParaRPr lang="en-US" altLang="en-US" sz="800" dirty="0"/>
          </a:p>
          <a:p>
            <a:pPr marL="0" marR="0" indent="0" algn="l" defTabSz="914400" rtl="0" eaLnBrk="0" fontAlgn="base" latinLnBrk="0" hangingPunct="0">
              <a:lnSpc>
                <a:spcPct val="80000"/>
              </a:lnSpc>
              <a:spcBef>
                <a:spcPct val="0"/>
              </a:spcBef>
              <a:spcAft>
                <a:spcPct val="0"/>
              </a:spcAft>
              <a:buClrTx/>
              <a:buSzTx/>
              <a:buFontTx/>
              <a:buNone/>
              <a:tabLst/>
              <a:defRPr/>
            </a:pPr>
            <a:r>
              <a:rPr lang="en-US" altLang="en-US" sz="800" dirty="0"/>
              <a:t>Companies today are looking to do more than just good deeds. More and more, they are recognizing the link between a healthy ecology and a healthy economy. They are learning that environmentally responsible actions can also be good business.</a:t>
            </a:r>
          </a:p>
          <a:p>
            <a:pPr>
              <a:lnSpc>
                <a:spcPct val="80000"/>
              </a:lnSpc>
            </a:pPr>
            <a:endParaRPr lang="en-US" altLang="en-US" sz="800" dirty="0"/>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sz="800" b="1" dirty="0"/>
              <a:t>Discussion Question</a:t>
            </a:r>
          </a:p>
          <a:p>
            <a:r>
              <a:rPr lang="en-US" altLang="en-US" sz="800" i="1" dirty="0"/>
              <a:t>Ask students what changes they have seen in technology in the past four years including medical products, communications, and media.</a:t>
            </a:r>
          </a:p>
          <a:p>
            <a:endParaRPr lang="en-US" altLang="en-US" sz="800" i="1" dirty="0"/>
          </a:p>
          <a:p>
            <a:r>
              <a:rPr lang="en-US" altLang="en-US" sz="800" dirty="0"/>
              <a:t>New technologies can offer exciting opportunities for marketers. Many firms are already using RFID technology  radio-frequency identification to track products through various points in the distribution channel.</a:t>
            </a:r>
          </a:p>
          <a:p>
            <a:endParaRPr lang="en-US" altLang="en-US" sz="800" i="1" dirty="0"/>
          </a:p>
          <a:p>
            <a:r>
              <a:rPr lang="en-US" altLang="en-US" sz="800" dirty="0"/>
              <a:t>The technological environment changes rapidly. New technologies create new markets and opportunities. Marketers should watch the technological environment closely. Companies that do not keep up will soon find their products outdated. If that happens, they will miss new product and market opportunities.</a:t>
            </a:r>
          </a:p>
          <a:p>
            <a:endParaRPr lang="en-US" altLang="en-US" sz="800" dirty="0"/>
          </a:p>
          <a:p>
            <a:r>
              <a:rPr lang="en-US" altLang="en-US" sz="800" dirty="0"/>
              <a:t>As products and technology become more complex, the public needs to know that these items are safe. Government regulations have resulted in much higher research costs and longer times between new product ideas and their introduction. Marketers should be aware of these regulations when applying new technologies and developing new products.</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sz="800" b="0" dirty="0"/>
              <a:t>The</a:t>
            </a:r>
            <a:r>
              <a:rPr lang="en-US" altLang="en-US" sz="800" b="1" baseline="0" dirty="0"/>
              <a:t> p</a:t>
            </a:r>
            <a:r>
              <a:rPr lang="en-US" altLang="en-US" sz="800" b="1" dirty="0"/>
              <a:t>olitical environment </a:t>
            </a:r>
            <a:r>
              <a:rPr lang="en-US" altLang="en-US" sz="800" dirty="0"/>
              <a:t>includes laws, government agencies, and pressure groups that influence or limit various organizations and individuals in a given society.</a:t>
            </a:r>
          </a:p>
          <a:p>
            <a:endParaRPr lang="en-US" altLang="en-US" sz="800" dirty="0"/>
          </a:p>
          <a:p>
            <a:r>
              <a:rPr lang="en-US" altLang="en-US" sz="800" dirty="0"/>
              <a:t>Even the strongest advocates of free-market economies agree that the system works best with at least some regulation. Well-conceived regulation can encourage competition and ensure fair markets for goods and services. </a:t>
            </a:r>
          </a:p>
          <a:p>
            <a:endParaRPr lang="en-US" altLang="en-US" sz="800" dirty="0"/>
          </a:p>
          <a:p>
            <a:r>
              <a:rPr lang="en-US" altLang="en-US" sz="800" dirty="0"/>
              <a:t>Thus, governments develop </a:t>
            </a:r>
            <a:r>
              <a:rPr lang="en-US" altLang="en-US" sz="800" i="1" dirty="0"/>
              <a:t>public policy</a:t>
            </a:r>
            <a:r>
              <a:rPr lang="en-US" altLang="en-US" sz="800" dirty="0"/>
              <a:t> to guide commerce—sets of laws and regulations that limit business for the good of society as a whole. Almost every marketing activity is subject to a wide range of laws and regulations. </a:t>
            </a:r>
          </a:p>
          <a:p>
            <a:endParaRPr lang="en-US" altLang="en-US" sz="800" dirty="0"/>
          </a:p>
          <a:p>
            <a:r>
              <a:rPr lang="en-US" altLang="en-US" sz="800" dirty="0"/>
              <a:t>Legislation affecting business around the world has increased steadily over the years. The United States and many other countries have many laws covering issues such as competition, fair trade practices, environmental protection, product safety, truth in advertising, consumer privacy, packaging and labeling, pricing, and other important areas. </a:t>
            </a: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800" b="0" i="0" u="none" strike="noStrike" kern="1200" baseline="0" dirty="0">
                <a:solidFill>
                  <a:schemeClr val="tx1"/>
                </a:solidFill>
                <a:latin typeface="+mn-lt"/>
                <a:ea typeface="MS PGothic" pitchFamily="34" charset="-128"/>
                <a:cs typeface="ＭＳ Ｐゴシック" charset="-128"/>
              </a:rPr>
              <a:t>Cause-related marketing: Eyewear company </a:t>
            </a:r>
            <a:r>
              <a:rPr lang="en-US" sz="800" b="0" i="0" u="none" strike="noStrike" kern="1200" baseline="0" dirty="0" err="1">
                <a:solidFill>
                  <a:schemeClr val="tx1"/>
                </a:solidFill>
                <a:latin typeface="+mn-lt"/>
                <a:ea typeface="MS PGothic" pitchFamily="34" charset="-128"/>
                <a:cs typeface="ＭＳ Ｐゴシック" charset="-128"/>
              </a:rPr>
              <a:t>Warby</a:t>
            </a:r>
            <a:r>
              <a:rPr lang="en-US" sz="800" b="0" i="0" u="none" strike="noStrike" kern="1200" baseline="0" dirty="0">
                <a:solidFill>
                  <a:schemeClr val="tx1"/>
                </a:solidFill>
                <a:latin typeface="+mn-lt"/>
                <a:ea typeface="MS PGothic" pitchFamily="34" charset="-128"/>
                <a:cs typeface="ＭＳ Ｐゴシック" charset="-128"/>
              </a:rPr>
              <a:t> Parker offers designer glasses at a revolutionary low price while also leading the way for socially conscious businesses. For every pair of glasses sold, </a:t>
            </a:r>
            <a:r>
              <a:rPr lang="en-US" sz="800" b="0" i="0" u="none" strike="noStrike" kern="1200" baseline="0" dirty="0" err="1">
                <a:solidFill>
                  <a:schemeClr val="tx1"/>
                </a:solidFill>
                <a:latin typeface="+mn-lt"/>
                <a:ea typeface="MS PGothic" pitchFamily="34" charset="-128"/>
                <a:cs typeface="ＭＳ Ｐゴシック" charset="-128"/>
              </a:rPr>
              <a:t>Warby</a:t>
            </a:r>
            <a:r>
              <a:rPr lang="en-US" sz="800" b="0" i="0" u="none" strike="noStrike" kern="1200" baseline="0" dirty="0">
                <a:solidFill>
                  <a:schemeClr val="tx1"/>
                </a:solidFill>
                <a:latin typeface="+mn-lt"/>
                <a:ea typeface="MS PGothic" pitchFamily="34" charset="-128"/>
                <a:cs typeface="ＭＳ Ｐゴシック" charset="-128"/>
              </a:rPr>
              <a:t> Parker distributes a pair to someone in need.</a:t>
            </a:r>
          </a:p>
          <a:p>
            <a:endParaRPr lang="en-US" sz="800" b="0" i="0" u="none" strike="noStrike" kern="1200" baseline="0" dirty="0">
              <a:solidFill>
                <a:schemeClr val="tx1"/>
              </a:solidFill>
              <a:latin typeface="+mn-lt"/>
              <a:ea typeface="MS PGothic" pitchFamily="34" charset="-128"/>
            </a:endParaRPr>
          </a:p>
          <a:p>
            <a:endParaRPr lang="en-US" sz="800" dirty="0">
              <a:ea typeface="ＭＳ Ｐゴシック" charset="-128"/>
            </a:endParaRPr>
          </a:p>
          <a:p>
            <a:r>
              <a:rPr lang="en-US" sz="800" dirty="0">
                <a:ea typeface="ＭＳ Ｐゴシック" charset="-128"/>
              </a:rPr>
              <a:t>Written regulations cannot possibly cover all potential marketing abuses, and existing laws are often difficult to enforce. However, beyond written laws and regulations, business is also governed by social codes and rules of professional ethics.</a:t>
            </a:r>
          </a:p>
          <a:p>
            <a:endParaRPr lang="en-US" sz="800" dirty="0">
              <a:ea typeface="ＭＳ Ｐゴシック" charset="-128"/>
            </a:endParaRPr>
          </a:p>
          <a:p>
            <a:pPr>
              <a:defRPr/>
            </a:pPr>
            <a:r>
              <a:rPr lang="en-US" sz="800" b="1" dirty="0">
                <a:ea typeface="ＭＳ Ｐゴシック" charset="-128"/>
              </a:rPr>
              <a:t>Socially Responsible Behavior.</a:t>
            </a:r>
            <a:r>
              <a:rPr lang="en-US" sz="800" dirty="0">
                <a:ea typeface="ＭＳ Ｐゴシック" charset="-128"/>
              </a:rPr>
              <a:t> Enlightened companies encourage their managers to look beyond what the regulatory system allows and simply “do the right thing.”</a:t>
            </a:r>
          </a:p>
          <a:p>
            <a:pPr>
              <a:defRPr/>
            </a:pPr>
            <a:endParaRPr lang="en-US" sz="800" dirty="0">
              <a:ea typeface="ＭＳ Ｐゴシック" charset="-128"/>
            </a:endParaRPr>
          </a:p>
          <a:p>
            <a:pPr>
              <a:defRPr/>
            </a:pPr>
            <a:r>
              <a:rPr lang="en-US" sz="800" b="1" dirty="0">
                <a:ea typeface="ＭＳ Ｐゴシック" charset="-128"/>
              </a:rPr>
              <a:t>Cause-Related Marketing.</a:t>
            </a:r>
            <a:r>
              <a:rPr lang="en-US" sz="800" dirty="0">
                <a:ea typeface="ＭＳ Ｐゴシック" charset="-128"/>
              </a:rPr>
              <a:t> To exercise their social responsibility and build more positive images, many companies are now linking themselves to worthwhile causes. It has become a primary form of corporate giving which lets companies “do well by doing good” by linking purchases of the company’s products or services with benefiting worthwhile causes or charitable organizations. </a:t>
            </a:r>
          </a:p>
          <a:p>
            <a:pPr>
              <a:defRPr/>
            </a:pPr>
            <a:endParaRPr lang="en-US" sz="800" dirty="0">
              <a:ea typeface="ＭＳ Ｐゴシック" charset="-128"/>
            </a:endParaRPr>
          </a:p>
          <a:p>
            <a:pPr>
              <a:defRPr/>
            </a:pPr>
            <a:r>
              <a:rPr lang="en-US" sz="800" dirty="0">
                <a:ea typeface="ＭＳ Ｐゴシック" charset="-128"/>
              </a:rPr>
              <a:t>Cause-related marketing has stirred some controversy. Critics worry that cause-related marketing is more a strategy for selling than a strategy for giving—that “cause-related” marketing is really “cause-exploitative” marketing. </a:t>
            </a:r>
            <a:endParaRPr lang="en-US" altLang="en-US" sz="800" dirty="0"/>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sz="800" dirty="0"/>
              <a:t>Cultural factors strongly affect how people think and how they consume, so marketers are keenly interested in cultural forces.</a:t>
            </a: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sz="800" dirty="0"/>
              <a:t>The </a:t>
            </a:r>
            <a:r>
              <a:rPr lang="en-US" altLang="en-US" sz="800" b="1" dirty="0"/>
              <a:t>cultural environment</a:t>
            </a:r>
            <a:r>
              <a:rPr lang="en-US" altLang="en-US" sz="800" dirty="0"/>
              <a:t> consists of institutions and other forces that affect a society’s basic values, perceptions, preferences, and behaviors. People grow up in a particular society that shapes their basic beliefs and values. They absorb a worldview that defines their relationships with others. Cultural characteristics can affect marketing decision making.</a:t>
            </a:r>
          </a:p>
          <a:p>
            <a:endParaRPr lang="en-US" altLang="en-US" sz="800" dirty="0"/>
          </a:p>
          <a:p>
            <a:r>
              <a:rPr lang="en-US" altLang="en-US" sz="800" dirty="0"/>
              <a:t>People in a given society hold many beliefs and values. Their </a:t>
            </a:r>
            <a:r>
              <a:rPr lang="en-US" altLang="en-US" sz="800" b="1" dirty="0"/>
              <a:t>core beliefs</a:t>
            </a:r>
            <a:r>
              <a:rPr lang="en-US" altLang="en-US" sz="800" dirty="0"/>
              <a:t> and values have a high degree of persistence. For example, most Americans believe in individual freedom, hard work, getting married, and achievement and success. These beliefs shape more specific attitudes and behaviors found in everyday life. </a:t>
            </a:r>
          </a:p>
          <a:p>
            <a:endParaRPr lang="en-US" altLang="en-US" sz="800" dirty="0"/>
          </a:p>
          <a:p>
            <a:r>
              <a:rPr lang="en-US" altLang="en-US" sz="800" b="1" i="0" dirty="0"/>
              <a:t>Secondary beliefs </a:t>
            </a:r>
            <a:r>
              <a:rPr lang="en-US" altLang="en-US" sz="800" dirty="0"/>
              <a:t>and values are more open to change. Believing in marriage is a core belief; believing that people should get married early in life is a secondary belief. Marketers have some chance of changing secondary values but little chance of changing core values. </a:t>
            </a:r>
          </a:p>
          <a:p>
            <a:endParaRPr lang="en-US" altLang="en-US" sz="800" dirty="0"/>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Someone once observed, “There are three kinds of companies: those who make things happen, those who watch things happen, and those who wonder what’s happened.” </a:t>
            </a:r>
          </a:p>
          <a:p>
            <a:endParaRPr lang="en-US" altLang="en-US" dirty="0"/>
          </a:p>
          <a:p>
            <a:r>
              <a:rPr lang="en-US" altLang="en-US" dirty="0"/>
              <a:t>Many companies view the marketing environment as an </a:t>
            </a:r>
            <a:r>
              <a:rPr lang="en-US" altLang="en-US" b="1" dirty="0"/>
              <a:t>uncontrollable</a:t>
            </a:r>
            <a:r>
              <a:rPr lang="en-US" altLang="en-US" dirty="0"/>
              <a:t> element. They passively accept the marketing environment, analyze environmental forces and design strategies that will help the company avoid the threats and take advantage of the opportunities the environment provides.</a:t>
            </a:r>
          </a:p>
          <a:p>
            <a:endParaRPr lang="en-US" altLang="en-US" dirty="0"/>
          </a:p>
          <a:p>
            <a:pPr marL="0" marR="0" indent="0" algn="l" defTabSz="914400" rtl="0" eaLnBrk="0" fontAlgn="base" latinLnBrk="0" hangingPunct="0">
              <a:lnSpc>
                <a:spcPct val="100000"/>
              </a:lnSpc>
              <a:spcBef>
                <a:spcPct val="0"/>
              </a:spcBef>
              <a:spcAft>
                <a:spcPct val="0"/>
              </a:spcAft>
              <a:buClrTx/>
              <a:buSzTx/>
              <a:buFontTx/>
              <a:buNone/>
              <a:tabLst/>
              <a:defRPr/>
            </a:pPr>
            <a:r>
              <a:rPr lang="en-US" altLang="en-US" dirty="0"/>
              <a:t>Other companies take a </a:t>
            </a:r>
            <a:r>
              <a:rPr lang="en-US" altLang="en-US" b="1" i="1" dirty="0"/>
              <a:t>proactive</a:t>
            </a:r>
            <a:r>
              <a:rPr lang="en-US" altLang="en-US" dirty="0"/>
              <a:t> stance toward the marketing environment. Rather than assuming that strategic options are bounded by the current environment, these firms develop strategies to change the environment and overcome seemingly uncontrollable environmental events. </a:t>
            </a:r>
          </a:p>
          <a:p>
            <a:endParaRPr lang="en-US" altLang="en-US" dirty="0"/>
          </a:p>
          <a:p>
            <a:r>
              <a:rPr lang="en-US" altLang="en-US" dirty="0"/>
              <a:t> “Business history . . . reveals plenty of cases in which firms’ strategies shape industry structure,” says the expert, “from Ford’s Model T to Nintendo’s Wii.”</a:t>
            </a:r>
          </a:p>
          <a:p>
            <a:endParaRPr lang="en-US" altLang="en-US" dirty="0"/>
          </a:p>
          <a:p>
            <a:r>
              <a:rPr lang="en-US" altLang="en-US" dirty="0"/>
              <a:t>Marketing management cannot always control environmental forces. In many cases, it must settle for simply watching and reacting to the environment. But whenever possible, smart marketing managers take a </a:t>
            </a:r>
            <a:r>
              <a:rPr lang="en-US" altLang="en-US" b="1" i="1" dirty="0"/>
              <a:t>proactive</a:t>
            </a:r>
            <a:r>
              <a:rPr lang="en-US" altLang="en-US" dirty="0"/>
              <a:t> rather than a </a:t>
            </a:r>
            <a:r>
              <a:rPr lang="en-US" altLang="en-US" b="1" i="1" dirty="0"/>
              <a:t>reactive</a:t>
            </a:r>
            <a:r>
              <a:rPr lang="en-US" altLang="en-US" dirty="0"/>
              <a:t> approach to the marketing environment </a:t>
            </a: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a:bodyPr>
          <a:lstStyle/>
          <a:p>
            <a:r>
              <a:rPr lang="en-US" sz="1800" b="0" i="0" u="none" strike="noStrike" kern="1200" baseline="0" dirty="0">
                <a:solidFill>
                  <a:schemeClr val="tx1"/>
                </a:solidFill>
                <a:latin typeface="+mn-lt"/>
                <a:ea typeface="MS PGothic" pitchFamily="34" charset="-128"/>
                <a:cs typeface="ＭＳ Ｐゴシック" charset="-128"/>
              </a:rPr>
              <a:t>Marketers must be environmental trend trackers and opportunity seekers. </a:t>
            </a:r>
          </a:p>
          <a:p>
            <a:endParaRPr lang="en-US" sz="1800" b="0" i="0" u="none" strike="noStrike" kern="1200" baseline="0" dirty="0">
              <a:solidFill>
                <a:schemeClr val="tx1"/>
              </a:solidFill>
              <a:latin typeface="+mn-lt"/>
              <a:ea typeface="MS PGothic" pitchFamily="34" charset="-128"/>
              <a:cs typeface="ＭＳ Ｐゴシック" charset="-128"/>
            </a:endParaRPr>
          </a:p>
          <a:p>
            <a:r>
              <a:rPr lang="en-US" sz="1800" b="0" i="0" u="none" strike="noStrike" kern="1200" baseline="0" dirty="0">
                <a:solidFill>
                  <a:schemeClr val="tx1"/>
                </a:solidFill>
                <a:latin typeface="+mn-lt"/>
                <a:ea typeface="MS PGothic" pitchFamily="34" charset="-128"/>
                <a:cs typeface="ＭＳ Ｐゴシック" charset="-128"/>
              </a:rPr>
              <a:t>By carefully studying the environment, marketers can adapt their strategies to meet new marketplace challenges and opportunities.</a:t>
            </a:r>
          </a:p>
          <a:p>
            <a:endParaRPr lang="en-US" sz="1800" b="0" i="0" u="none" strike="noStrike" kern="1200" baseline="0" dirty="0">
              <a:solidFill>
                <a:schemeClr val="tx1"/>
              </a:solidFill>
              <a:latin typeface="+mn-lt"/>
              <a:ea typeface="MS PGothic" pitchFamily="34" charset="-128"/>
              <a:cs typeface="ＭＳ Ｐゴシック" charset="-128"/>
            </a:endParaRPr>
          </a:p>
          <a:p>
            <a:r>
              <a:rPr lang="en-US" sz="1800" b="0" i="0" u="none" strike="noStrike" kern="1200" baseline="0" dirty="0">
                <a:solidFill>
                  <a:schemeClr val="tx1"/>
                </a:solidFill>
                <a:latin typeface="+mn-lt"/>
                <a:ea typeface="MS PGothic" pitchFamily="34" charset="-128"/>
                <a:cs typeface="ＭＳ Ｐゴシック" charset="-128"/>
              </a:rPr>
              <a:t>By using marketing research and marketing intelligence, companies constantly watch and adapt to the changing environment—or like Microsoft, in many cases, lead those changes. </a:t>
            </a:r>
            <a:endParaRPr lang="en-US" altLang="en-US" sz="1800" dirty="0"/>
          </a:p>
        </p:txBody>
      </p:sp>
    </p:spTree>
    <p:extLst>
      <p:ext uri="{BB962C8B-B14F-4D97-AF65-F5344CB8AC3E}">
        <p14:creationId xmlns:p14="http://schemas.microsoft.com/office/powerpoint/2010/main" val="269962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a:bodyPr>
          <a:lstStyle/>
          <a:p>
            <a:endParaRPr lang="en-US" altLang="en-US" sz="1800" dirty="0"/>
          </a:p>
        </p:txBody>
      </p:sp>
    </p:spTree>
    <p:extLst>
      <p:ext uri="{BB962C8B-B14F-4D97-AF65-F5344CB8AC3E}">
        <p14:creationId xmlns:p14="http://schemas.microsoft.com/office/powerpoint/2010/main" val="269962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a:bodyPr>
          <a:lstStyle/>
          <a:p>
            <a:endParaRPr lang="en-US" altLang="en-US" sz="1800" dirty="0"/>
          </a:p>
        </p:txBody>
      </p:sp>
    </p:spTree>
    <p:extLst>
      <p:ext uri="{BB962C8B-B14F-4D97-AF65-F5344CB8AC3E}">
        <p14:creationId xmlns:p14="http://schemas.microsoft.com/office/powerpoint/2010/main" val="269962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Marketing management’s job is to build relationships with customers by creating customer value and satisfaction. However, marketing managers cannot do this alone.</a:t>
            </a:r>
          </a:p>
          <a:p>
            <a:endParaRPr lang="en-US" altLang="en-US" dirty="0"/>
          </a:p>
          <a:p>
            <a:r>
              <a:rPr lang="en-US" altLang="en-US" dirty="0"/>
              <a:t>Figure 3.1 shows the major actors in the marketer’s microenvironment. </a:t>
            </a:r>
            <a:r>
              <a:rPr lang="en-US" altLang="en-US" b="1" dirty="0"/>
              <a:t>Marketing</a:t>
            </a:r>
            <a:r>
              <a:rPr lang="en-US" altLang="en-US" dirty="0"/>
              <a:t> success requires building relationships with other </a:t>
            </a:r>
            <a:r>
              <a:rPr lang="en-US" altLang="en-US" b="1" dirty="0"/>
              <a:t>company</a:t>
            </a:r>
            <a:r>
              <a:rPr lang="en-US" altLang="en-US" dirty="0"/>
              <a:t> departments, </a:t>
            </a:r>
            <a:r>
              <a:rPr lang="en-US" altLang="en-US" b="1" dirty="0"/>
              <a:t>suppliers, marketing intermediaries, competitors, various publics, and customers</a:t>
            </a:r>
            <a:r>
              <a:rPr lang="en-US" altLang="en-US" dirty="0"/>
              <a:t>, which combine to make up the company’s value delivery network.</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dirty="0"/>
              <a:t>All of these interrelated company groups form the internal environment, the microenvironment.  With marketing taking the lead, all departments—from manufacturing and finance to legal and human resources—share the responsibility for understanding customer needs and creating customer value.</a:t>
            </a:r>
          </a:p>
          <a:p>
            <a:endParaRPr lang="en-US" altLang="en-US" b="1" dirty="0"/>
          </a:p>
          <a:p>
            <a:r>
              <a:rPr lang="en-US" altLang="en-US" b="1" dirty="0"/>
              <a:t>Discussion Questions</a:t>
            </a:r>
          </a:p>
          <a:p>
            <a:pPr>
              <a:buFontTx/>
              <a:buChar char="•"/>
            </a:pPr>
            <a:r>
              <a:rPr lang="en-US" altLang="en-US" i="1" dirty="0"/>
              <a:t>What type of collaboration </a:t>
            </a:r>
            <a:r>
              <a:rPr lang="en-US" altLang="en-US" b="0" i="1" dirty="0">
                <a:solidFill>
                  <a:srgbClr val="FFFF00"/>
                </a:solidFill>
              </a:rPr>
              <a:t>does there n</a:t>
            </a:r>
            <a:r>
              <a:rPr lang="en-US" altLang="en-US" i="1" dirty="0"/>
              <a:t>eed to be between the departments? </a:t>
            </a:r>
          </a:p>
          <a:p>
            <a:pPr>
              <a:buFontTx/>
              <a:buChar char="•"/>
            </a:pPr>
            <a:r>
              <a:rPr lang="en-US" altLang="en-US" i="1" dirty="0"/>
              <a:t>How might projects be integrated between marketing and finance? </a:t>
            </a:r>
          </a:p>
          <a:p>
            <a:pPr>
              <a:buFontTx/>
              <a:buChar char="•"/>
            </a:pPr>
            <a:r>
              <a:rPr lang="en-US" altLang="en-US" i="1" dirty="0"/>
              <a:t>How might projects be integrated between marketing and information systems?</a:t>
            </a:r>
          </a:p>
          <a:p>
            <a:endParaRPr lang="en-US" altLang="en-US" i="1" dirty="0"/>
          </a:p>
          <a:p>
            <a:r>
              <a:rPr lang="en-US" altLang="en-US" dirty="0"/>
              <a:t>This question on finance could lead to a discussion about budgeting for marketing. The collaboration between marketing and IS could lead to discussions of market research, ordering systems, and customer relationship management systems.</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dirty="0"/>
              <a:t>Suppliers form an important link in the company’s overall customer value delivery network. Supplier problems can seriously affect marketing.  </a:t>
            </a:r>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en-US" dirty="0"/>
          </a:p>
          <a:p>
            <a:r>
              <a:rPr lang="en-US" altLang="en-US" dirty="0"/>
              <a:t>Marketing managers must watch supply availability and costs. Supply shortages or delays, labor strikes, natural disasters, and other events can cost sales in the short run and damage customer satisfaction in the long run. Rising supply costs may force price increases that can harm the company’s sales volume.</a:t>
            </a: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8/31/2017</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260140761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614668" y="6283909"/>
            <a:ext cx="7170056" cy="25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0944" y="6319581"/>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8674100" cy="815468"/>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Marketing</a:t>
            </a:r>
            <a:r>
              <a:rPr lang="en-US" altLang="en-US" sz="3600" b="1" baseline="0"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 </a:t>
            </a:r>
            <a:br>
              <a:rPr lang="en-US" altLang="en-US" sz="3600" b="1" baseline="0"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700" b="1" baseline="0"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pic>
        <p:nvPicPr>
          <p:cNvPr id="23559" name="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814" y="1481951"/>
            <a:ext cx="3369416" cy="4343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3"/>
          <p:cNvSpPr>
            <a:spLocks noGrp="1"/>
          </p:cNvSpPr>
          <p:nvPr>
            <p:ph type="body" sz="half" idx="4294967295"/>
          </p:nvPr>
        </p:nvSpPr>
        <p:spPr>
          <a:xfrm>
            <a:off x="6143254" y="2650977"/>
            <a:ext cx="5080000" cy="1681180"/>
          </a:xfrm>
          <a:prstGeom prst="rect">
            <a:avLst/>
          </a:prstGeom>
        </p:spPr>
        <p:txBody>
          <a:bodyPr>
            <a:noAutofit/>
          </a:bodyPr>
          <a:lstStyle/>
          <a:p>
            <a:pPr marL="0" indent="0" algn="ctr">
              <a:buNone/>
            </a:pPr>
            <a:r>
              <a:rPr lang="en-US" sz="3200" b="1" dirty="0"/>
              <a:t>Chapter 3</a:t>
            </a:r>
          </a:p>
          <a:p>
            <a: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3200" kern="1200" dirty="0">
                <a:solidFill>
                  <a:schemeClr val="tx1"/>
                </a:solidFill>
                <a:effectLst/>
              </a:rPr>
              <a:t>Analyzing the Marketing Environment</a:t>
            </a:r>
            <a:endParaRPr lang="en-US" sz="3200" dirty="0">
              <a:effectLst/>
            </a:endParaRPr>
          </a:p>
          <a:p>
            <a:pPr marL="0" indent="0">
              <a:buNone/>
            </a:pPr>
            <a:endParaRPr lang="en-US" sz="3200" dirty="0"/>
          </a:p>
        </p:txBody>
      </p:sp>
      <p:sp>
        <p:nvSpPr>
          <p:cNvPr id="23558" name="Content Placeholder 4"/>
          <p:cNvSpPr txBox="1">
            <a:spLocks noGrp="1"/>
          </p:cNvSpPr>
          <p:nvPr>
            <p:ph type="body" sz="quarter" idx="16"/>
          </p:nvPr>
        </p:nvSpPr>
        <p:spPr>
          <a:xfrm>
            <a:off x="5828480" y="6437315"/>
            <a:ext cx="6180137" cy="352425"/>
          </a:xfrm>
        </p:spPr>
        <p:txBody>
          <a:bodyPr/>
          <a:lstStyle/>
          <a:p>
            <a:r>
              <a:rPr lang="en-IN" altLang="en-US" dirty="0">
                <a:latin typeface="Verdana" panose="020B0604030504040204" pitchFamily="34" charset="0"/>
                <a:cs typeface="Arial" panose="020B0604020202020204" pitchFamily="34" charset="0"/>
              </a:rPr>
              <a:t>Copyright © 2018 Pearson Education Ltd. All Rights Reserved.</a:t>
            </a:r>
            <a:endParaRPr lang="en-US" altLang="en-US" dirty="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347720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504497" y="343523"/>
            <a:ext cx="10767848" cy="870422"/>
          </a:xfrm>
        </p:spPr>
        <p:txBody>
          <a:bodyPr>
            <a:noAutofit/>
          </a:bodyPr>
          <a:lstStyle/>
          <a:p>
            <a:r>
              <a:rPr lang="en-US" sz="3600" dirty="0">
                <a:solidFill>
                  <a:srgbClr val="007FA3"/>
                </a:solidFill>
              </a:rPr>
              <a:t>The Microenvironment</a:t>
            </a:r>
            <a:endParaRPr lang="en-US" sz="3600" b="1" dirty="0">
              <a:solidFill>
                <a:srgbClr val="007FA3"/>
              </a:solidFill>
            </a:endParaRPr>
          </a:p>
        </p:txBody>
      </p:sp>
      <p:sp>
        <p:nvSpPr>
          <p:cNvPr id="3" name="Content Placeholder 2"/>
          <p:cNvSpPr>
            <a:spLocks noGrp="1"/>
          </p:cNvSpPr>
          <p:nvPr>
            <p:ph idx="1"/>
          </p:nvPr>
        </p:nvSpPr>
        <p:spPr>
          <a:xfrm>
            <a:off x="504497" y="1264658"/>
            <a:ext cx="4504267" cy="595674"/>
          </a:xfrm>
        </p:spPr>
        <p:txBody>
          <a:bodyPr>
            <a:normAutofit/>
          </a:bodyPr>
          <a:lstStyle/>
          <a:p>
            <a:pPr marL="0" indent="0">
              <a:buNone/>
            </a:pPr>
            <a:r>
              <a:rPr lang="en-US" b="1" dirty="0"/>
              <a:t>Marketing Intermediaries</a:t>
            </a:r>
            <a:endParaRPr lang="en-US"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504497" y="2025111"/>
            <a:ext cx="5723467" cy="3399507"/>
          </a:xfrm>
        </p:spPr>
        <p:txBody>
          <a:bodyPr>
            <a:normAutofit/>
          </a:bodyPr>
          <a:lstStyle/>
          <a:p>
            <a:pPr marL="0" indent="0" algn="l"/>
            <a:r>
              <a:rPr lang="en-US" altLang="en-US" sz="2400" b="1" i="0" dirty="0">
                <a:solidFill>
                  <a:srgbClr val="000000"/>
                </a:solidFill>
              </a:rPr>
              <a:t>Marketing intermediaries </a:t>
            </a:r>
            <a:r>
              <a:rPr lang="en-US" altLang="en-US" sz="2400" i="0" dirty="0">
                <a:solidFill>
                  <a:srgbClr val="000000"/>
                </a:solidFill>
              </a:rPr>
              <a:t>are firms that help the company to promote, sell, and distribute its goods to final buyers.</a:t>
            </a:r>
          </a:p>
          <a:p>
            <a:pPr marL="0" indent="0" algn="l"/>
            <a:endParaRPr lang="en-US" altLang="en-US" sz="2800" i="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2762" y="343523"/>
            <a:ext cx="3529583" cy="591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0629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002526" y="425669"/>
            <a:ext cx="6519846" cy="756746"/>
          </a:xfrm>
        </p:spPr>
        <p:txBody>
          <a:bodyPr>
            <a:noAutofit/>
          </a:bodyPr>
          <a:lstStyle/>
          <a:p>
            <a:pPr algn="ctr"/>
            <a:r>
              <a:rPr lang="en-US" sz="3600" dirty="0">
                <a:solidFill>
                  <a:srgbClr val="007FA3"/>
                </a:solidFill>
              </a:rPr>
              <a:t>The</a:t>
            </a:r>
            <a:r>
              <a:rPr lang="en-US" sz="3600" dirty="0">
                <a:solidFill>
                  <a:srgbClr val="0078A2"/>
                </a:solidFill>
              </a:rPr>
              <a:t> </a:t>
            </a:r>
            <a:r>
              <a:rPr lang="en-US" sz="3600" dirty="0">
                <a:solidFill>
                  <a:srgbClr val="007FA3"/>
                </a:solidFill>
              </a:rPr>
              <a:t>Microenvironment</a:t>
            </a:r>
            <a:endParaRPr lang="en-US" sz="3600" b="1" dirty="0">
              <a:solidFill>
                <a:srgbClr val="007FA3"/>
              </a:solidFill>
            </a:endParaRPr>
          </a:p>
        </p:txBody>
      </p:sp>
      <p:sp>
        <p:nvSpPr>
          <p:cNvPr id="3" name="Content Placeholder 2"/>
          <p:cNvSpPr>
            <a:spLocks noGrp="1"/>
          </p:cNvSpPr>
          <p:nvPr>
            <p:ph idx="1"/>
          </p:nvPr>
        </p:nvSpPr>
        <p:spPr>
          <a:xfrm>
            <a:off x="4074510" y="1305310"/>
            <a:ext cx="4504267" cy="570788"/>
          </a:xfrm>
        </p:spPr>
        <p:txBody>
          <a:bodyPr>
            <a:normAutofit/>
          </a:bodyPr>
          <a:lstStyle/>
          <a:p>
            <a:pPr marL="0" indent="0">
              <a:buNone/>
            </a:pPr>
            <a:r>
              <a:rPr lang="en-US" b="1" dirty="0"/>
              <a:t>Marketing Intermediaries</a:t>
            </a:r>
            <a:endParaRPr lang="en-US" dirty="0"/>
          </a:p>
          <a:p>
            <a:pPr marL="0" indent="0">
              <a:buNone/>
            </a:pPr>
            <a:endParaRPr lang="en-US" b="1" dirty="0"/>
          </a:p>
          <a:p>
            <a:pPr marL="0" indent="0">
              <a:buNone/>
            </a:pPr>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88738175"/>
              </p:ext>
            </p:extLst>
          </p:nvPr>
        </p:nvGraphicFramePr>
        <p:xfrm>
          <a:off x="3002526" y="2142358"/>
          <a:ext cx="6722534" cy="369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4216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46386" y="564240"/>
            <a:ext cx="10512681" cy="823125"/>
          </a:xfrm>
        </p:spPr>
        <p:txBody>
          <a:bodyPr>
            <a:noAutofit/>
          </a:bodyPr>
          <a:lstStyle/>
          <a:p>
            <a:pPr algn="ctr"/>
            <a:r>
              <a:rPr lang="en-US" sz="3600" dirty="0">
                <a:solidFill>
                  <a:srgbClr val="007FA3"/>
                </a:solidFill>
              </a:rPr>
              <a:t>The Microenvironment</a:t>
            </a:r>
            <a:endParaRPr lang="en-US" sz="3600" b="1" dirty="0">
              <a:solidFill>
                <a:srgbClr val="007FA3"/>
              </a:solidFill>
            </a:endParaRPr>
          </a:p>
        </p:txBody>
      </p:sp>
      <p:sp>
        <p:nvSpPr>
          <p:cNvPr id="3" name="Content Placeholder 2"/>
          <p:cNvSpPr>
            <a:spLocks noGrp="1"/>
          </p:cNvSpPr>
          <p:nvPr>
            <p:ph idx="1"/>
          </p:nvPr>
        </p:nvSpPr>
        <p:spPr>
          <a:xfrm>
            <a:off x="4543715" y="1576552"/>
            <a:ext cx="2709333" cy="662151"/>
          </a:xfrm>
        </p:spPr>
        <p:txBody>
          <a:bodyPr>
            <a:normAutofit/>
          </a:bodyPr>
          <a:lstStyle/>
          <a:p>
            <a:pPr marL="0" indent="0">
              <a:buNone/>
            </a:pPr>
            <a:r>
              <a:rPr lang="en-US" sz="3200" b="1" dirty="0"/>
              <a:t>Competitors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32933" y="2561139"/>
            <a:ext cx="10126134" cy="1569428"/>
          </a:xfrm>
        </p:spPr>
        <p:txBody>
          <a:bodyPr>
            <a:normAutofit/>
          </a:bodyPr>
          <a:lstStyle/>
          <a:p>
            <a:pPr marL="0" indent="0" algn="l">
              <a:defRPr/>
            </a:pPr>
            <a:r>
              <a:rPr lang="en-US" altLang="en-US" sz="2800" i="0" dirty="0">
                <a:solidFill>
                  <a:srgbClr val="000000"/>
                </a:solidFill>
              </a:rPr>
              <a:t>Firms must gain strategic advantage by positioning their offerings strongly against competitors’ offerings in the minds of consumers.</a:t>
            </a:r>
          </a:p>
        </p:txBody>
      </p:sp>
    </p:spTree>
    <p:extLst>
      <p:ext uri="{BB962C8B-B14F-4D97-AF65-F5344CB8AC3E}">
        <p14:creationId xmlns:p14="http://schemas.microsoft.com/office/powerpoint/2010/main" val="29240131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06621" y="505462"/>
            <a:ext cx="10681944" cy="791594"/>
          </a:xfrm>
        </p:spPr>
        <p:txBody>
          <a:bodyPr>
            <a:noAutofit/>
          </a:bodyPr>
          <a:lstStyle/>
          <a:p>
            <a:r>
              <a:rPr lang="en-US" sz="3600" dirty="0">
                <a:solidFill>
                  <a:srgbClr val="007FA3"/>
                </a:solidFill>
              </a:rPr>
              <a:t>The Microenvironment</a:t>
            </a:r>
            <a:endParaRPr lang="en-US" sz="3600" b="1" dirty="0">
              <a:solidFill>
                <a:srgbClr val="007FA3"/>
              </a:solidFill>
            </a:endParaRPr>
          </a:p>
        </p:txBody>
      </p:sp>
      <p:sp>
        <p:nvSpPr>
          <p:cNvPr id="3" name="Content Placeholder 2"/>
          <p:cNvSpPr>
            <a:spLocks noGrp="1"/>
          </p:cNvSpPr>
          <p:nvPr>
            <p:ph idx="1"/>
          </p:nvPr>
        </p:nvSpPr>
        <p:spPr>
          <a:xfrm>
            <a:off x="448511" y="1327036"/>
            <a:ext cx="2709333" cy="563275"/>
          </a:xfrm>
        </p:spPr>
        <p:txBody>
          <a:bodyPr>
            <a:normAutofit/>
          </a:bodyPr>
          <a:lstStyle/>
          <a:p>
            <a:pPr marL="0" indent="0">
              <a:buNone/>
            </a:pPr>
            <a:r>
              <a:rPr lang="en-US" b="1" dirty="0"/>
              <a:t>Publics</a:t>
            </a:r>
            <a:endParaRPr lang="en-US"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11" y="1899464"/>
            <a:ext cx="10126134" cy="3757915"/>
          </a:xfrm>
        </p:spPr>
        <p:txBody>
          <a:bodyPr>
            <a:normAutofit/>
          </a:bodyPr>
          <a:lstStyle/>
          <a:p>
            <a:pPr marL="0" indent="0" algn="l"/>
            <a:r>
              <a:rPr lang="en-US" altLang="en-US" sz="2400" i="0" dirty="0">
                <a:solidFill>
                  <a:srgbClr val="000000"/>
                </a:solidFill>
              </a:rPr>
              <a:t>Any group that has an actual or potential interest in or impact on an organization’s ability to achieve its objectives:</a:t>
            </a:r>
          </a:p>
          <a:p>
            <a:pPr marL="225425" lvl="4" indent="-225425">
              <a:buClr>
                <a:srgbClr val="007FA3"/>
              </a:buClr>
            </a:pPr>
            <a:r>
              <a:rPr lang="en-US" altLang="en-US" sz="2400" dirty="0"/>
              <a:t>Financial publics</a:t>
            </a:r>
          </a:p>
          <a:p>
            <a:pPr marL="225425" lvl="4" indent="-225425">
              <a:buClr>
                <a:srgbClr val="007FA3"/>
              </a:buClr>
            </a:pPr>
            <a:r>
              <a:rPr lang="en-US" altLang="en-US" sz="2400" dirty="0"/>
              <a:t>Media publics</a:t>
            </a:r>
          </a:p>
          <a:p>
            <a:pPr marL="225425" lvl="4" indent="-225425">
              <a:buClr>
                <a:srgbClr val="007FA3"/>
              </a:buClr>
            </a:pPr>
            <a:r>
              <a:rPr lang="en-US" altLang="en-US" sz="2400" dirty="0"/>
              <a:t>Government publics</a:t>
            </a:r>
          </a:p>
          <a:p>
            <a:pPr marL="225425" lvl="4" indent="-225425">
              <a:buClr>
                <a:srgbClr val="007FA3"/>
              </a:buClr>
            </a:pPr>
            <a:r>
              <a:rPr lang="en-US" altLang="en-US" sz="2400" dirty="0"/>
              <a:t>Citizen-action publics</a:t>
            </a:r>
          </a:p>
          <a:p>
            <a:pPr marL="225425" lvl="4" indent="-225425">
              <a:buClr>
                <a:srgbClr val="007FA3"/>
              </a:buClr>
            </a:pPr>
            <a:r>
              <a:rPr lang="en-US" altLang="en-US" sz="2400" dirty="0"/>
              <a:t>Local publics</a:t>
            </a:r>
          </a:p>
          <a:p>
            <a:pPr marL="225425" lvl="4" indent="-225425">
              <a:buClr>
                <a:srgbClr val="007FA3"/>
              </a:buClr>
            </a:pPr>
            <a:r>
              <a:rPr lang="en-US" altLang="en-US" sz="2400" dirty="0"/>
              <a:t>General public</a:t>
            </a:r>
          </a:p>
          <a:p>
            <a:pPr marL="225425" lvl="4" indent="-225425">
              <a:buClr>
                <a:srgbClr val="007FA3"/>
              </a:buClr>
            </a:pPr>
            <a:r>
              <a:rPr lang="en-US" altLang="en-US" sz="2400" dirty="0"/>
              <a:t>Internal publics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7377577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991981" y="933017"/>
            <a:ext cx="6961282" cy="753377"/>
          </a:xfrm>
        </p:spPr>
        <p:txBody>
          <a:bodyPr>
            <a:noAutofit/>
          </a:bodyPr>
          <a:lstStyle/>
          <a:p>
            <a:pPr algn="ctr"/>
            <a:r>
              <a:rPr lang="en-US" sz="3600" dirty="0">
                <a:solidFill>
                  <a:srgbClr val="007FA3"/>
                </a:solidFill>
              </a:rPr>
              <a:t>The Microenvironment</a:t>
            </a:r>
            <a:endParaRPr lang="en-US" sz="3600" b="1" dirty="0">
              <a:solidFill>
                <a:srgbClr val="007FA3"/>
              </a:solidFill>
            </a:endParaRPr>
          </a:p>
        </p:txBody>
      </p:sp>
      <p:sp>
        <p:nvSpPr>
          <p:cNvPr id="3" name="Content Placeholder 2"/>
          <p:cNvSpPr>
            <a:spLocks noGrp="1"/>
          </p:cNvSpPr>
          <p:nvPr>
            <p:ph idx="1"/>
          </p:nvPr>
        </p:nvSpPr>
        <p:spPr>
          <a:xfrm>
            <a:off x="3093543" y="1869482"/>
            <a:ext cx="2709333" cy="602319"/>
          </a:xfrm>
        </p:spPr>
        <p:txBody>
          <a:bodyPr>
            <a:normAutofit/>
          </a:bodyPr>
          <a:lstStyle/>
          <a:p>
            <a:pPr marL="0" indent="0">
              <a:buNone/>
            </a:pPr>
            <a:r>
              <a:rPr lang="en-US" sz="3200" b="1" dirty="0"/>
              <a:t>Customers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093543" y="2471801"/>
            <a:ext cx="5283200" cy="2825414"/>
          </a:xfrm>
        </p:spPr>
        <p:txBody>
          <a:bodyPr>
            <a:normAutofit/>
          </a:bodyPr>
          <a:lstStyle/>
          <a:p>
            <a:pPr marL="225425" indent="-225425" algn="l">
              <a:buClr>
                <a:srgbClr val="007FA3"/>
              </a:buClr>
              <a:buFont typeface="Arial"/>
              <a:buChar char="•"/>
            </a:pPr>
            <a:r>
              <a:rPr lang="en-US" altLang="en-US" sz="2800" i="0" dirty="0">
                <a:solidFill>
                  <a:srgbClr val="000000"/>
                </a:solidFill>
              </a:rPr>
              <a:t>Consumer markets</a:t>
            </a:r>
          </a:p>
          <a:p>
            <a:pPr marL="225425" indent="-225425" algn="l">
              <a:buClr>
                <a:srgbClr val="007FA3"/>
              </a:buClr>
              <a:buFont typeface="Arial"/>
              <a:buChar char="•"/>
            </a:pPr>
            <a:r>
              <a:rPr lang="en-US" altLang="en-US" sz="2800" i="0" dirty="0">
                <a:solidFill>
                  <a:srgbClr val="000000"/>
                </a:solidFill>
              </a:rPr>
              <a:t>Business markets</a:t>
            </a:r>
          </a:p>
          <a:p>
            <a:pPr marL="225425" indent="-225425" algn="l">
              <a:buClr>
                <a:srgbClr val="007FA3"/>
              </a:buClr>
              <a:buFont typeface="Arial"/>
              <a:buChar char="•"/>
            </a:pPr>
            <a:r>
              <a:rPr lang="en-US" altLang="en-US" sz="2800" i="0" dirty="0">
                <a:solidFill>
                  <a:srgbClr val="000000"/>
                </a:solidFill>
              </a:rPr>
              <a:t>Reseller markets</a:t>
            </a:r>
          </a:p>
          <a:p>
            <a:pPr marL="225425" indent="-225425" algn="l">
              <a:buClr>
                <a:srgbClr val="007FA3"/>
              </a:buClr>
              <a:buFont typeface="Arial"/>
              <a:buChar char="•"/>
            </a:pPr>
            <a:r>
              <a:rPr lang="en-US" altLang="en-US" sz="2800" i="0" dirty="0">
                <a:solidFill>
                  <a:srgbClr val="000000"/>
                </a:solidFill>
              </a:rPr>
              <a:t>Government markets</a:t>
            </a:r>
          </a:p>
          <a:p>
            <a:pPr marL="225425" indent="-225425" algn="l">
              <a:buClr>
                <a:srgbClr val="007FA3"/>
              </a:buClr>
              <a:buFont typeface="Arial"/>
              <a:buChar char="•"/>
            </a:pPr>
            <a:r>
              <a:rPr lang="en-US" altLang="en-US" sz="2800" i="0" dirty="0">
                <a:solidFill>
                  <a:srgbClr val="000000"/>
                </a:solidFill>
              </a:rPr>
              <a:t>International markets</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18504036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1663" y="1149994"/>
            <a:ext cx="9572374" cy="758668"/>
          </a:xfrm>
        </p:spPr>
        <p:txBody>
          <a:bodyPr>
            <a:noAutofit/>
          </a:bodyPr>
          <a:lstStyle/>
          <a:p>
            <a:r>
              <a:rPr lang="en-US" sz="4000" b="1" dirty="0">
                <a:solidFill>
                  <a:srgbClr val="007FA3"/>
                </a:solidFill>
                <a:latin typeface="Calibri" panose="020F0502020204030204" pitchFamily="34" charset="0"/>
              </a:rPr>
              <a:t>Learning Objective 2</a:t>
            </a:r>
          </a:p>
        </p:txBody>
      </p:sp>
      <p:sp>
        <p:nvSpPr>
          <p:cNvPr id="16385" name="Content Placeholder 3"/>
          <p:cNvSpPr>
            <a:spLocks noGrp="1" noChangeArrowheads="1"/>
          </p:cNvSpPr>
          <p:nvPr>
            <p:ph idx="1"/>
          </p:nvPr>
        </p:nvSpPr>
        <p:spPr>
          <a:xfrm>
            <a:off x="691663" y="2104611"/>
            <a:ext cx="10423027" cy="1774417"/>
          </a:xfrm>
        </p:spPr>
        <p:txBody>
          <a:bodyPr>
            <a:noAutofit/>
          </a:bodyPr>
          <a:lstStyle/>
          <a:p>
            <a:pPr marL="0" indent="0">
              <a:buNone/>
            </a:pPr>
            <a:r>
              <a:rPr lang="en-US" dirty="0"/>
              <a:t>Explain how changes in the demographic and economic environments affect marketing decisions.</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ading 1"/>
          <p:cNvSpPr>
            <a:spLocks noGrp="1" noChangeArrowheads="1"/>
          </p:cNvSpPr>
          <p:nvPr>
            <p:ph type="title"/>
          </p:nvPr>
        </p:nvSpPr>
        <p:spPr>
          <a:xfrm>
            <a:off x="256312" y="501178"/>
            <a:ext cx="11299812" cy="1143000"/>
          </a:xfrm>
        </p:spPr>
        <p:txBody>
          <a:bodyPr>
            <a:noAutofit/>
          </a:bodyPr>
          <a:lstStyle/>
          <a:p>
            <a:r>
              <a:rPr lang="en-US" sz="3600" dirty="0">
                <a:solidFill>
                  <a:srgbClr val="007FA3"/>
                </a:solidFill>
              </a:rPr>
              <a:t>The Macro environment</a:t>
            </a:r>
            <a:endParaRPr lang="en-US" sz="3600" b="1" dirty="0">
              <a:solidFill>
                <a:srgbClr val="007FA3"/>
              </a:solidFill>
            </a:endParaRPr>
          </a:p>
        </p:txBody>
      </p:sp>
      <p:pic>
        <p:nvPicPr>
          <p:cNvPr id="3074" name="Object 1" descr="Figure 3.2 Major Forces in the Macro environment.&#10;A semi-circular shaped chart shows the major forces in the company's macroenvironm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11" y="1832627"/>
            <a:ext cx="10989813" cy="347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6979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63821" y="520261"/>
            <a:ext cx="10193213" cy="693683"/>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763821" y="1387854"/>
            <a:ext cx="5113865" cy="529010"/>
          </a:xfrm>
        </p:spPr>
        <p:txBody>
          <a:bodyPr>
            <a:normAutofit/>
          </a:bodyPr>
          <a:lstStyle/>
          <a:p>
            <a:pPr marL="0" indent="0">
              <a:buNone/>
            </a:pPr>
            <a:r>
              <a:rPr lang="en-US" b="1" dirty="0"/>
              <a:t>Demographic Environment</a:t>
            </a:r>
            <a:endParaRPr lang="en-US"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63821" y="2031332"/>
            <a:ext cx="10628805" cy="2651027"/>
          </a:xfrm>
        </p:spPr>
        <p:txBody>
          <a:bodyPr>
            <a:noAutofit/>
          </a:bodyPr>
          <a:lstStyle/>
          <a:p>
            <a:pPr marL="284163" indent="-284163" algn="l">
              <a:lnSpc>
                <a:spcPct val="80000"/>
              </a:lnSpc>
              <a:buClr>
                <a:srgbClr val="007FA3"/>
              </a:buClr>
              <a:buFont typeface="Arial"/>
              <a:buChar char="•"/>
            </a:pPr>
            <a:r>
              <a:rPr lang="en-US" altLang="en-US" sz="2400" b="1" i="0" dirty="0">
                <a:solidFill>
                  <a:srgbClr val="000000"/>
                </a:solidFill>
              </a:rPr>
              <a:t>Demography </a:t>
            </a:r>
            <a:r>
              <a:rPr lang="en-US" altLang="en-US" sz="2400" i="0" dirty="0">
                <a:solidFill>
                  <a:srgbClr val="000000"/>
                </a:solidFill>
              </a:rPr>
              <a:t>is the study of human populations—size, density, location, age, gender, race, occupation, and other statistics.</a:t>
            </a:r>
          </a:p>
          <a:p>
            <a:pPr marL="284163" indent="-284163" algn="l">
              <a:lnSpc>
                <a:spcPct val="80000"/>
              </a:lnSpc>
              <a:buClr>
                <a:srgbClr val="007FA3"/>
              </a:buClr>
              <a:buFont typeface="Arial"/>
              <a:buChar char="•"/>
            </a:pPr>
            <a:r>
              <a:rPr lang="en-US" altLang="en-US" sz="2400" b="1" i="0" dirty="0">
                <a:solidFill>
                  <a:srgbClr val="000000"/>
                </a:solidFill>
              </a:rPr>
              <a:t>Demographic environment </a:t>
            </a:r>
            <a:r>
              <a:rPr lang="en-US" altLang="en-US" sz="2400" i="0" dirty="0">
                <a:solidFill>
                  <a:srgbClr val="000000"/>
                </a:solidFill>
              </a:rPr>
              <a:t>involves people, and people make up markets.</a:t>
            </a:r>
          </a:p>
          <a:p>
            <a:pPr marL="284163" indent="-284163" algn="l">
              <a:lnSpc>
                <a:spcPct val="80000"/>
              </a:lnSpc>
              <a:buClr>
                <a:srgbClr val="007FA3"/>
              </a:buClr>
              <a:buFont typeface="Arial"/>
              <a:buChar char="•"/>
            </a:pPr>
            <a:r>
              <a:rPr lang="en-US" altLang="en-US" sz="2400" b="1" i="0" dirty="0">
                <a:solidFill>
                  <a:srgbClr val="000000"/>
                </a:solidFill>
              </a:rPr>
              <a:t>Demographic trends </a:t>
            </a:r>
            <a:r>
              <a:rPr lang="en-US" altLang="en-US" sz="2400" i="0" dirty="0">
                <a:solidFill>
                  <a:srgbClr val="000000"/>
                </a:solidFill>
              </a:rPr>
              <a:t>include changing age and family structures, geographic population shifts, educational characteristics, and population diversity.</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9662826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11118" y="789909"/>
            <a:ext cx="9877903" cy="697001"/>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811118" y="1763738"/>
            <a:ext cx="6290732" cy="557358"/>
          </a:xfrm>
        </p:spPr>
        <p:txBody>
          <a:bodyPr>
            <a:normAutofit/>
          </a:bodyPr>
          <a:lstStyle/>
          <a:p>
            <a:pPr marL="0" indent="0">
              <a:buNone/>
            </a:pPr>
            <a:r>
              <a:rPr lang="en-US" sz="3200" b="1" dirty="0"/>
              <a:t>Demographic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11118" y="2597924"/>
            <a:ext cx="10350868" cy="2289386"/>
          </a:xfrm>
        </p:spPr>
        <p:txBody>
          <a:bodyPr>
            <a:normAutofit/>
          </a:bodyPr>
          <a:lstStyle/>
          <a:p>
            <a:pPr marL="284163" indent="-284163" algn="l">
              <a:buClr>
                <a:srgbClr val="007FA3"/>
              </a:buClr>
              <a:buFont typeface="Arial"/>
              <a:buChar char="•"/>
            </a:pPr>
            <a:r>
              <a:rPr lang="en-US" altLang="en-US" sz="2400" i="0" dirty="0">
                <a:solidFill>
                  <a:srgbClr val="000000"/>
                </a:solidFill>
              </a:rPr>
              <a:t>Baby Boomers –  born 1946 to 1964</a:t>
            </a:r>
          </a:p>
          <a:p>
            <a:pPr marL="284163" indent="-284163" algn="l">
              <a:buClr>
                <a:srgbClr val="007FA3"/>
              </a:buClr>
              <a:buFont typeface="Arial"/>
              <a:buChar char="•"/>
            </a:pPr>
            <a:r>
              <a:rPr lang="en-US" altLang="en-US" sz="2400" i="0" dirty="0">
                <a:solidFill>
                  <a:srgbClr val="000000"/>
                </a:solidFill>
              </a:rPr>
              <a:t>Generation X – born between 1965 and 1976</a:t>
            </a:r>
          </a:p>
          <a:p>
            <a:pPr marL="284163" indent="-284163" algn="l">
              <a:buClr>
                <a:srgbClr val="007FA3"/>
              </a:buClr>
              <a:buFont typeface="Arial"/>
              <a:buChar char="•"/>
            </a:pPr>
            <a:r>
              <a:rPr lang="en-US" altLang="en-US" sz="2400" i="0" dirty="0" err="1">
                <a:solidFill>
                  <a:srgbClr val="000000"/>
                </a:solidFill>
              </a:rPr>
              <a:t>Millennials</a:t>
            </a:r>
            <a:r>
              <a:rPr lang="en-US" altLang="en-US" sz="2400" i="0" dirty="0">
                <a:solidFill>
                  <a:srgbClr val="000000"/>
                </a:solidFill>
              </a:rPr>
              <a:t> – born between 1977 and 2000</a:t>
            </a:r>
          </a:p>
          <a:p>
            <a:pPr marL="284163" indent="-284163" algn="l">
              <a:buClr>
                <a:srgbClr val="007FA3"/>
              </a:buClr>
              <a:buFont typeface="Arial"/>
              <a:buChar char="•"/>
            </a:pPr>
            <a:r>
              <a:rPr lang="en-US" altLang="en-US" sz="2400" i="0" dirty="0">
                <a:solidFill>
                  <a:srgbClr val="000000"/>
                </a:solidFill>
              </a:rPr>
              <a:t>Generation Z – </a:t>
            </a:r>
            <a:r>
              <a:rPr lang="en-US" sz="2400" i="0" dirty="0">
                <a:solidFill>
                  <a:srgbClr val="000000"/>
                </a:solidFill>
              </a:rPr>
              <a:t>born after 2000</a:t>
            </a:r>
            <a:endParaRPr lang="en-US" altLang="en-US" sz="24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6671946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95284" y="924024"/>
            <a:ext cx="10303641" cy="681236"/>
          </a:xfrm>
        </p:spPr>
        <p:txBody>
          <a:bodyPr>
            <a:noAutofit/>
          </a:bodyPr>
          <a:lstStyle/>
          <a:p>
            <a:pPr algn="ctr"/>
            <a:r>
              <a:rPr lang="en-US" sz="3600" dirty="0">
                <a:solidFill>
                  <a:srgbClr val="007FA3"/>
                </a:solidFill>
              </a:rPr>
              <a:t> 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2790625" y="1756912"/>
            <a:ext cx="6576482" cy="912957"/>
          </a:xfrm>
        </p:spPr>
        <p:txBody>
          <a:bodyPr>
            <a:normAutofit/>
          </a:bodyPr>
          <a:lstStyle/>
          <a:p>
            <a:pPr marL="0" indent="0" algn="ctr">
              <a:buNone/>
            </a:pPr>
            <a:r>
              <a:rPr lang="en-US" sz="3200" b="1" dirty="0"/>
              <a:t>Demographic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95284" y="2519096"/>
            <a:ext cx="10965792" cy="2399745"/>
          </a:xfrm>
        </p:spPr>
        <p:txBody>
          <a:bodyPr>
            <a:normAutofit/>
          </a:bodyPr>
          <a:lstStyle/>
          <a:p>
            <a:pPr marL="0" lvl="1" indent="0">
              <a:spcBef>
                <a:spcPts val="1000"/>
              </a:spcBef>
              <a:buNone/>
            </a:pPr>
            <a:r>
              <a:rPr lang="en-US" altLang="en-US" b="1" dirty="0"/>
              <a:t>Generational marketing </a:t>
            </a:r>
            <a:r>
              <a:rPr lang="en-US" altLang="en-US" dirty="0"/>
              <a:t>is important in segmenting people by lifestyle or life stage instead of age.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5126274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675212" y="360684"/>
            <a:ext cx="10915930" cy="742902"/>
          </a:xfrm>
        </p:spPr>
        <p:txBody>
          <a:bodyPr>
            <a:noAutofit/>
          </a:bodyPr>
          <a:lstStyle/>
          <a:p>
            <a:r>
              <a:rPr lang="en-US" b="1" dirty="0">
                <a:solidFill>
                  <a:srgbClr val="007FA3"/>
                </a:solidFill>
              </a:rPr>
              <a:t>Learning Objectives</a:t>
            </a:r>
          </a:p>
        </p:txBody>
      </p:sp>
      <p:sp>
        <p:nvSpPr>
          <p:cNvPr id="16385" name="Content Placeholder 3"/>
          <p:cNvSpPr>
            <a:spLocks noGrp="1" noChangeArrowheads="1"/>
          </p:cNvSpPr>
          <p:nvPr>
            <p:ph idx="1"/>
          </p:nvPr>
        </p:nvSpPr>
        <p:spPr>
          <a:xfrm>
            <a:off x="795133" y="1352533"/>
            <a:ext cx="10902462" cy="4494924"/>
          </a:xfrm>
        </p:spPr>
        <p:txBody>
          <a:bodyPr>
            <a:noAutofit/>
          </a:bodyPr>
          <a:lstStyle/>
          <a:p>
            <a:pPr marL="630238" indent="-630238">
              <a:buNone/>
            </a:pPr>
            <a:r>
              <a:rPr lang="en-US" sz="2400" b="1" dirty="0">
                <a:solidFill>
                  <a:srgbClr val="007FA3"/>
                </a:solidFill>
                <a:cs typeface="Arial"/>
              </a:rPr>
              <a:t>3-1  </a:t>
            </a:r>
            <a:r>
              <a:rPr lang="en-US" sz="2400" dirty="0"/>
              <a:t>Describe the environmental forces that affect the company’s ability to serve its customers.</a:t>
            </a:r>
          </a:p>
          <a:p>
            <a:pPr marL="630238" indent="-630238">
              <a:buNone/>
              <a:tabLst>
                <a:tab pos="569913" algn="l"/>
              </a:tabLst>
            </a:pPr>
            <a:r>
              <a:rPr lang="en-US" sz="2400" b="1" dirty="0">
                <a:solidFill>
                  <a:srgbClr val="007FA3"/>
                </a:solidFill>
                <a:cs typeface="Arial"/>
              </a:rPr>
              <a:t>3-2  </a:t>
            </a:r>
            <a:r>
              <a:rPr lang="en-US" sz="2400" dirty="0"/>
              <a:t>Explain how changes in the demographic and economic environments affect marketing decisions.</a:t>
            </a:r>
            <a:r>
              <a:rPr lang="en-US" sz="2400" b="1" dirty="0"/>
              <a:t>	</a:t>
            </a:r>
          </a:p>
          <a:p>
            <a:pPr marL="0" indent="0">
              <a:buNone/>
            </a:pPr>
            <a:r>
              <a:rPr lang="en-US" sz="2400" b="1" dirty="0">
                <a:solidFill>
                  <a:srgbClr val="007FA3"/>
                </a:solidFill>
                <a:cs typeface="Arial"/>
              </a:rPr>
              <a:t>3-3 </a:t>
            </a:r>
            <a:r>
              <a:rPr lang="en-US" sz="2400" b="1" dirty="0">
                <a:solidFill>
                  <a:srgbClr val="007FA3"/>
                </a:solidFill>
              </a:rPr>
              <a:t> </a:t>
            </a:r>
            <a:r>
              <a:rPr lang="en-US" sz="2400" dirty="0"/>
              <a:t>Identify the major trends in the firm’s natural and technological </a:t>
            </a:r>
            <a:br>
              <a:rPr lang="en-US" sz="2400" dirty="0"/>
            </a:br>
            <a:r>
              <a:rPr lang="en-US" sz="2400" dirty="0"/>
              <a:t>       environments.</a:t>
            </a:r>
          </a:p>
          <a:p>
            <a:pPr marL="0" indent="0">
              <a:buNone/>
            </a:pPr>
            <a:r>
              <a:rPr lang="en-US" sz="2400" b="1" dirty="0">
                <a:solidFill>
                  <a:srgbClr val="007FA3"/>
                </a:solidFill>
                <a:cs typeface="Arial"/>
              </a:rPr>
              <a:t>3-4  </a:t>
            </a:r>
            <a:r>
              <a:rPr lang="en-US" sz="2400" dirty="0"/>
              <a:t>Explain the key changes in the political and cultural environments.</a:t>
            </a:r>
          </a:p>
          <a:p>
            <a:pPr marL="0" indent="0">
              <a:buNone/>
            </a:pPr>
            <a:r>
              <a:rPr lang="en-US" sz="2400" b="1" dirty="0">
                <a:solidFill>
                  <a:srgbClr val="007FA3"/>
                </a:solidFill>
                <a:cs typeface="Arial"/>
              </a:rPr>
              <a:t>3-5  </a:t>
            </a:r>
            <a:r>
              <a:rPr lang="en-US" sz="2400" dirty="0"/>
              <a:t>Discuss how companies can react to the marketing environment.</a:t>
            </a: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57729" y="396323"/>
            <a:ext cx="11233737" cy="744298"/>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721089" y="1277007"/>
            <a:ext cx="6157383" cy="891210"/>
          </a:xfrm>
        </p:spPr>
        <p:txBody>
          <a:bodyPr>
            <a:normAutofit/>
          </a:bodyPr>
          <a:lstStyle/>
          <a:p>
            <a:pPr marL="0" indent="0">
              <a:buNone/>
            </a:pPr>
            <a:r>
              <a:rPr lang="en-US" sz="3200" b="1" dirty="0"/>
              <a:t>Demographic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47907" y="2168217"/>
            <a:ext cx="5526690" cy="3314145"/>
          </a:xfrm>
        </p:spPr>
        <p:txBody>
          <a:bodyPr>
            <a:normAutofit/>
          </a:bodyPr>
          <a:lstStyle/>
          <a:p>
            <a:pPr marL="346075" indent="-346075" algn="l">
              <a:buClr>
                <a:srgbClr val="007FA3"/>
              </a:buClr>
              <a:buFont typeface="Arial"/>
              <a:buChar char="•"/>
            </a:pPr>
            <a:r>
              <a:rPr lang="en-US" altLang="en-US" sz="2800" i="0" dirty="0">
                <a:solidFill>
                  <a:srgbClr val="000000"/>
                </a:solidFill>
              </a:rPr>
              <a:t>Changing American family</a:t>
            </a:r>
          </a:p>
          <a:p>
            <a:pPr marL="346075" indent="-346075" algn="l">
              <a:buClr>
                <a:srgbClr val="007FA3"/>
              </a:buClr>
              <a:buFont typeface="Arial"/>
              <a:buChar char="•"/>
            </a:pPr>
            <a:r>
              <a:rPr lang="en-US" altLang="en-US" sz="2800" i="0" dirty="0">
                <a:solidFill>
                  <a:srgbClr val="000000"/>
                </a:solidFill>
              </a:rPr>
              <a:t>Changes in the workforce</a:t>
            </a:r>
          </a:p>
          <a:p>
            <a:pPr marL="0" indent="0" algn="l"/>
            <a:endParaRPr lang="en-US" altLang="en-US" sz="2800" i="0" dirty="0">
              <a:solidFill>
                <a:srgbClr val="000000"/>
              </a:solidFill>
            </a:endParaRPr>
          </a:p>
        </p:txBody>
      </p:sp>
      <p:pic>
        <p:nvPicPr>
          <p:cNvPr id="4098" name="Picture 2" descr="Photo shows a group of youngsters in trekking gear sitting on a rock and facing to camera. On the top-left of the photo is the name and logo of The North Fa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72" y="2168217"/>
            <a:ext cx="5012994" cy="39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4552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450731" y="438093"/>
            <a:ext cx="9380963" cy="728532"/>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2450731" y="1357778"/>
            <a:ext cx="6993467" cy="646386"/>
          </a:xfrm>
        </p:spPr>
        <p:txBody>
          <a:bodyPr>
            <a:normAutofit/>
          </a:bodyPr>
          <a:lstStyle/>
          <a:p>
            <a:pPr marL="0" indent="0">
              <a:buNone/>
            </a:pPr>
            <a:r>
              <a:rPr lang="en-US" sz="3200" b="1" dirty="0"/>
              <a:t>Demographic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450731" y="2096713"/>
            <a:ext cx="7619571" cy="3279328"/>
          </a:xfrm>
        </p:spPr>
        <p:txBody>
          <a:bodyPr>
            <a:normAutofit/>
          </a:bodyPr>
          <a:lstStyle/>
          <a:p>
            <a:pPr marL="0" indent="0" algn="l"/>
            <a:r>
              <a:rPr lang="en-US" altLang="en-US" sz="2400" b="1" i="0" dirty="0">
                <a:solidFill>
                  <a:srgbClr val="000000"/>
                </a:solidFill>
              </a:rPr>
              <a:t>Geographic Shifts in Population</a:t>
            </a:r>
          </a:p>
          <a:p>
            <a:pPr marL="284163" indent="-284163" algn="l">
              <a:buClr>
                <a:srgbClr val="007FA3"/>
              </a:buClr>
              <a:buFont typeface="Arial"/>
              <a:buChar char="•"/>
            </a:pPr>
            <a:r>
              <a:rPr lang="en-US" altLang="en-US" sz="2400" i="0" dirty="0">
                <a:solidFill>
                  <a:srgbClr val="000000"/>
                </a:solidFill>
              </a:rPr>
              <a:t>Growth in U.S. West and South and decline in Midwest and Northeast</a:t>
            </a:r>
          </a:p>
          <a:p>
            <a:pPr marL="284163" indent="-284163" algn="l">
              <a:buClr>
                <a:srgbClr val="007FA3"/>
              </a:buClr>
              <a:buFont typeface="Arial"/>
              <a:buChar char="•"/>
            </a:pPr>
            <a:r>
              <a:rPr lang="en-US" altLang="en-US" sz="2400" i="0" dirty="0">
                <a:solidFill>
                  <a:srgbClr val="000000"/>
                </a:solidFill>
              </a:rPr>
              <a:t>Change in where people work</a:t>
            </a:r>
          </a:p>
          <a:p>
            <a:pPr marL="569913" lvl="1" indent="-285750">
              <a:buClr>
                <a:srgbClr val="007FA3"/>
              </a:buClr>
              <a:buFont typeface="Wingdings" panose="05000000000000000000" pitchFamily="2" charset="2"/>
              <a:buChar char="§"/>
            </a:pPr>
            <a:r>
              <a:rPr lang="en-US" altLang="en-US" sz="2400" dirty="0"/>
              <a:t> Telecommuting</a:t>
            </a:r>
          </a:p>
          <a:p>
            <a:pPr marL="569913" lvl="1" indent="-285750">
              <a:buClr>
                <a:srgbClr val="007FA3"/>
              </a:buClr>
              <a:buFont typeface="Wingdings" panose="05000000000000000000" pitchFamily="2" charset="2"/>
              <a:buChar char="§"/>
            </a:pPr>
            <a:r>
              <a:rPr lang="en-US" altLang="en-US" sz="2400" dirty="0"/>
              <a:t> Home office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6242153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180896" y="806705"/>
            <a:ext cx="7503803" cy="633939"/>
          </a:xfrm>
        </p:spPr>
        <p:txBody>
          <a:bodyPr>
            <a:noAutofit/>
          </a:bodyPr>
          <a:lstStyle/>
          <a:p>
            <a:pPr algn="ctr"/>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3396592" y="1545022"/>
            <a:ext cx="5604934" cy="567557"/>
          </a:xfrm>
        </p:spPr>
        <p:txBody>
          <a:bodyPr>
            <a:normAutofit/>
          </a:bodyPr>
          <a:lstStyle/>
          <a:p>
            <a:pPr marL="0" indent="0">
              <a:buNone/>
            </a:pPr>
            <a:r>
              <a:rPr lang="en-US" sz="3200" b="1" dirty="0"/>
              <a:t>Demographic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2996033" y="2387717"/>
            <a:ext cx="6688666" cy="3035621"/>
          </a:xfrm>
        </p:spPr>
        <p:txBody>
          <a:bodyPr>
            <a:normAutofit/>
          </a:bodyPr>
          <a:lstStyle/>
          <a:p>
            <a:pPr marL="533400" indent="-533400">
              <a:defRPr/>
            </a:pPr>
            <a:r>
              <a:rPr lang="en-US" sz="2800" i="0" dirty="0">
                <a:solidFill>
                  <a:srgbClr val="000000"/>
                </a:solidFill>
              </a:rPr>
              <a:t>Markets are becoming more diverse.</a:t>
            </a:r>
          </a:p>
          <a:p>
            <a:pPr marL="1025525" lvl="5" indent="-331788">
              <a:buClr>
                <a:srgbClr val="007FA3"/>
              </a:buClr>
              <a:defRPr/>
            </a:pPr>
            <a:r>
              <a:rPr lang="en-US" sz="2800" dirty="0">
                <a:solidFill>
                  <a:srgbClr val="000000"/>
                </a:solidFill>
              </a:rPr>
              <a:t>International</a:t>
            </a:r>
          </a:p>
          <a:p>
            <a:pPr marL="1025525" lvl="5" indent="-331788">
              <a:buClr>
                <a:srgbClr val="007FA3"/>
              </a:buClr>
              <a:defRPr/>
            </a:pPr>
            <a:r>
              <a:rPr lang="en-US" sz="2800" dirty="0">
                <a:solidFill>
                  <a:srgbClr val="000000"/>
                </a:solidFill>
              </a:rPr>
              <a:t>National</a:t>
            </a:r>
          </a:p>
          <a:p>
            <a:pPr marL="1025525" lvl="5" indent="-331788">
              <a:buClr>
                <a:srgbClr val="007FA3"/>
              </a:buClr>
              <a:defRPr/>
            </a:pPr>
            <a:r>
              <a:rPr lang="en-US" sz="2800" dirty="0">
                <a:solidFill>
                  <a:srgbClr val="000000"/>
                </a:solidFill>
              </a:rPr>
              <a:t>Ethnicity</a:t>
            </a:r>
          </a:p>
          <a:p>
            <a:pPr marL="1025525" lvl="5" indent="-331788">
              <a:buClr>
                <a:srgbClr val="007FA3"/>
              </a:buClr>
              <a:defRPr/>
            </a:pPr>
            <a:r>
              <a:rPr lang="en-US" sz="2800" dirty="0">
                <a:solidFill>
                  <a:srgbClr val="000000"/>
                </a:solidFill>
              </a:rPr>
              <a:t>Gay and lesbian</a:t>
            </a:r>
          </a:p>
          <a:p>
            <a:pPr marL="1025525" lvl="5" indent="-331788">
              <a:buClr>
                <a:srgbClr val="007FA3"/>
              </a:buClr>
              <a:defRPr/>
            </a:pPr>
            <a:r>
              <a:rPr lang="en-US" sz="2800" dirty="0">
                <a:solidFill>
                  <a:srgbClr val="000000"/>
                </a:solidFill>
              </a:rPr>
              <a:t>Disabled</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1778707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2955229" y="780615"/>
            <a:ext cx="7954510" cy="617297"/>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3098040" y="1452869"/>
            <a:ext cx="5113865" cy="549352"/>
          </a:xfrm>
        </p:spPr>
        <p:txBody>
          <a:bodyPr>
            <a:normAutofit/>
          </a:bodyPr>
          <a:lstStyle/>
          <a:p>
            <a:pPr marL="0" indent="0">
              <a:buNone/>
            </a:pPr>
            <a:r>
              <a:rPr lang="en-US" sz="3200" b="1" dirty="0">
                <a:latin typeface="+mj-lt"/>
              </a:rPr>
              <a:t>Economic Environment</a:t>
            </a:r>
            <a:endParaRPr lang="en-US" sz="3200" dirty="0">
              <a:latin typeface="+mj-lt"/>
            </a:endParaRPr>
          </a:p>
          <a:p>
            <a:pPr marL="0" indent="0">
              <a:buNone/>
            </a:pPr>
            <a:endParaRPr lang="en-US" b="1" dirty="0"/>
          </a:p>
          <a:p>
            <a:pPr marL="0" indent="0">
              <a:buNone/>
            </a:pPr>
            <a:endParaRPr lang="en-US" dirty="0"/>
          </a:p>
        </p:txBody>
      </p:sp>
      <p:pic>
        <p:nvPicPr>
          <p:cNvPr id="5122" name="Object 1" descr="Photo shows the loafers section of a Target store. A display on the walls shows the Target's symbol with the text &quot;Expect more. Pay less.&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040" y="2239702"/>
            <a:ext cx="5609231" cy="367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3683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724699" y="516623"/>
            <a:ext cx="10823834" cy="697322"/>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724699" y="1458240"/>
            <a:ext cx="5113865" cy="592178"/>
          </a:xfrm>
        </p:spPr>
        <p:txBody>
          <a:bodyPr>
            <a:normAutofit/>
          </a:bodyPr>
          <a:lstStyle/>
          <a:p>
            <a:pPr marL="0" indent="0">
              <a:buNone/>
            </a:pPr>
            <a:r>
              <a:rPr lang="en-US" sz="3000" b="1" dirty="0">
                <a:latin typeface="+mj-lt"/>
              </a:rPr>
              <a:t>Economic Environment</a:t>
            </a:r>
            <a:endParaRPr lang="en-US" sz="30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24699" y="2110637"/>
            <a:ext cx="10532533" cy="1963779"/>
          </a:xfrm>
        </p:spPr>
        <p:txBody>
          <a:bodyPr>
            <a:normAutofit/>
          </a:bodyPr>
          <a:lstStyle/>
          <a:p>
            <a:pPr algn="l"/>
            <a:r>
              <a:rPr lang="en-US" altLang="en-US" sz="2800" b="1" i="0" dirty="0">
                <a:solidFill>
                  <a:srgbClr val="000000"/>
                </a:solidFill>
              </a:rPr>
              <a:t>Changes in Consumer Spending</a:t>
            </a:r>
          </a:p>
          <a:p>
            <a:pPr marL="0" indent="0" algn="l">
              <a:defRPr/>
            </a:pPr>
            <a:r>
              <a:rPr lang="en-US" sz="2800" b="1" i="0" dirty="0">
                <a:solidFill>
                  <a:srgbClr val="000000"/>
                </a:solidFill>
              </a:rPr>
              <a:t>Value marketing </a:t>
            </a:r>
            <a:r>
              <a:rPr lang="en-US" sz="2800" i="0" dirty="0">
                <a:solidFill>
                  <a:srgbClr val="000000"/>
                </a:solidFill>
              </a:rPr>
              <a:t>involves offering financially cautious buyers greater value—the right combination of quality and service at a fair price.</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3014262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448511" y="509130"/>
            <a:ext cx="9940965" cy="618174"/>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448511" y="1328868"/>
            <a:ext cx="5113865" cy="641822"/>
          </a:xfrm>
        </p:spPr>
        <p:txBody>
          <a:bodyPr>
            <a:normAutofit/>
          </a:bodyPr>
          <a:lstStyle/>
          <a:p>
            <a:pPr marL="0" indent="0">
              <a:buNone/>
            </a:pPr>
            <a:r>
              <a:rPr lang="en-US" sz="3200" b="1" dirty="0">
                <a:latin typeface="+mj-lt"/>
              </a:rPr>
              <a:t>Economic Environment</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11" y="2172254"/>
            <a:ext cx="10508523" cy="2052903"/>
          </a:xfrm>
        </p:spPr>
        <p:txBody>
          <a:bodyPr>
            <a:normAutofit/>
          </a:bodyPr>
          <a:lstStyle/>
          <a:p>
            <a:pPr algn="l"/>
            <a:r>
              <a:rPr lang="en-US" altLang="en-US" sz="2800" b="1" i="0" dirty="0">
                <a:solidFill>
                  <a:srgbClr val="000000"/>
                </a:solidFill>
              </a:rPr>
              <a:t>Income Distribution</a:t>
            </a:r>
          </a:p>
          <a:p>
            <a:pPr marL="0" indent="0" algn="l"/>
            <a:r>
              <a:rPr lang="en-US" sz="2800" i="0" dirty="0">
                <a:solidFill>
                  <a:srgbClr val="000000"/>
                </a:solidFill>
              </a:rPr>
              <a:t>Over the past several decades, the rich have grown richer, the middle class has shrunk, and the poor have remained poor.</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4154346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75212" y="835572"/>
            <a:ext cx="10915930" cy="873063"/>
          </a:xfrm>
        </p:spPr>
        <p:txBody>
          <a:bodyPr>
            <a:noAutofit/>
          </a:bodyPr>
          <a:lstStyle/>
          <a:p>
            <a:r>
              <a:rPr lang="en-US" b="1" dirty="0">
                <a:solidFill>
                  <a:srgbClr val="007FA3"/>
                </a:solidFill>
              </a:rPr>
              <a:t>Learning Objective 3</a:t>
            </a:r>
          </a:p>
        </p:txBody>
      </p:sp>
      <p:sp>
        <p:nvSpPr>
          <p:cNvPr id="16385" name="Content Placeholder 1"/>
          <p:cNvSpPr>
            <a:spLocks noGrp="1" noChangeArrowheads="1"/>
          </p:cNvSpPr>
          <p:nvPr>
            <p:ph idx="1"/>
          </p:nvPr>
        </p:nvSpPr>
        <p:spPr>
          <a:xfrm>
            <a:off x="675212" y="2041549"/>
            <a:ext cx="10879014" cy="2819292"/>
          </a:xfrm>
        </p:spPr>
        <p:txBody>
          <a:bodyPr>
            <a:noAutofit/>
          </a:bodyPr>
          <a:lstStyle/>
          <a:p>
            <a:pPr marL="0" indent="0">
              <a:buNone/>
            </a:pPr>
            <a:r>
              <a:rPr lang="en-US" dirty="0"/>
              <a:t>Identify the major trends in the firm’s natural and technological environments.</a:t>
            </a: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21073" y="948058"/>
            <a:ext cx="10950816" cy="683877"/>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24578" name="Content Placeholder 11"/>
          <p:cNvSpPr>
            <a:spLocks noGrp="1"/>
          </p:cNvSpPr>
          <p:nvPr>
            <p:ph idx="1"/>
          </p:nvPr>
        </p:nvSpPr>
        <p:spPr>
          <a:xfrm>
            <a:off x="621073" y="1755520"/>
            <a:ext cx="5977467" cy="645129"/>
          </a:xfrm>
        </p:spPr>
        <p:txBody>
          <a:bodyPr>
            <a:noAutofit/>
          </a:bodyPr>
          <a:lstStyle/>
          <a:p>
            <a:pPr marL="0" indent="0">
              <a:buNone/>
            </a:pPr>
            <a:r>
              <a:rPr lang="en-US" sz="3000" b="1" dirty="0">
                <a:solidFill>
                  <a:srgbClr val="000000"/>
                </a:solidFill>
                <a:latin typeface="+mj-lt"/>
              </a:rPr>
              <a:t>The Natural Environment</a:t>
            </a:r>
          </a:p>
          <a:p>
            <a:pPr marL="0" indent="0" eaLnBrk="1" hangingPunct="1">
              <a:lnSpc>
                <a:spcPct val="80000"/>
              </a:lnSpc>
              <a:buNone/>
            </a:pPr>
            <a:endParaRPr lang="en-US" sz="3000" dirty="0">
              <a:latin typeface="+mj-lt"/>
            </a:endParaRPr>
          </a:p>
        </p:txBody>
      </p:sp>
      <p:sp>
        <p:nvSpPr>
          <p:cNvPr id="2" name="Content Placeholder 1"/>
          <p:cNvSpPr>
            <a:spLocks noGrp="1"/>
          </p:cNvSpPr>
          <p:nvPr>
            <p:ph type="body" sz="quarter" idx="13"/>
          </p:nvPr>
        </p:nvSpPr>
        <p:spPr>
          <a:xfrm>
            <a:off x="621073" y="2524234"/>
            <a:ext cx="10651067" cy="1811283"/>
          </a:xfrm>
        </p:spPr>
        <p:txBody>
          <a:bodyPr>
            <a:noAutofit/>
          </a:bodyPr>
          <a:lstStyle/>
          <a:p>
            <a:pPr marL="0" indent="0" algn="l"/>
            <a:r>
              <a:rPr lang="en-US" sz="2400" i="0" dirty="0">
                <a:solidFill>
                  <a:srgbClr val="000000"/>
                </a:solidFill>
              </a:rPr>
              <a:t>The</a:t>
            </a:r>
            <a:r>
              <a:rPr lang="en-US" sz="2400" b="1" i="0" dirty="0">
                <a:solidFill>
                  <a:srgbClr val="000000"/>
                </a:solidFill>
              </a:rPr>
              <a:t> natural environment </a:t>
            </a:r>
            <a:r>
              <a:rPr lang="en-US" sz="2400" i="0" dirty="0">
                <a:solidFill>
                  <a:srgbClr val="000000"/>
                </a:solidFill>
              </a:rPr>
              <a:t>is the physical environment and the natural resources that are needed as inputs by marketers or that are affected by marketing activities.</a:t>
            </a:r>
            <a:endParaRPr lang="en-US" altLang="en-US" sz="2400" i="0" dirty="0">
              <a:solidFill>
                <a:srgbClr val="000000"/>
              </a:solidFill>
            </a:endParaRPr>
          </a:p>
        </p:txBody>
      </p:sp>
    </p:spTree>
    <p:extLst>
      <p:ext uri="{BB962C8B-B14F-4D97-AF65-F5344CB8AC3E}">
        <p14:creationId xmlns:p14="http://schemas.microsoft.com/office/powerpoint/2010/main" val="4979647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47198" y="814764"/>
            <a:ext cx="10509381" cy="648309"/>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24578" name="Content Placeholder 11"/>
          <p:cNvSpPr>
            <a:spLocks noGrp="1"/>
          </p:cNvSpPr>
          <p:nvPr>
            <p:ph idx="1"/>
          </p:nvPr>
        </p:nvSpPr>
        <p:spPr>
          <a:xfrm>
            <a:off x="747198" y="1580438"/>
            <a:ext cx="6110817" cy="645129"/>
          </a:xfrm>
        </p:spPr>
        <p:txBody>
          <a:bodyPr>
            <a:noAutofit/>
          </a:bodyPr>
          <a:lstStyle/>
          <a:p>
            <a:pPr marL="0" indent="0">
              <a:buNone/>
            </a:pPr>
            <a:r>
              <a:rPr lang="en-US" sz="3000" b="1" dirty="0">
                <a:solidFill>
                  <a:srgbClr val="000000"/>
                </a:solidFill>
              </a:rPr>
              <a:t>The Natural Environment</a:t>
            </a: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747198" y="2342932"/>
            <a:ext cx="10509381" cy="2749331"/>
          </a:xfrm>
        </p:spPr>
        <p:txBody>
          <a:bodyPr>
            <a:noAutofit/>
          </a:bodyPr>
          <a:lstStyle/>
          <a:p>
            <a:pPr marL="0" indent="0" algn="l"/>
            <a:r>
              <a:rPr lang="en-US" altLang="en-US" sz="2800" i="0" dirty="0">
                <a:solidFill>
                  <a:srgbClr val="000000"/>
                </a:solidFill>
              </a:rPr>
              <a:t>Trends in the Natural Environment</a:t>
            </a:r>
          </a:p>
          <a:p>
            <a:pPr marL="346075" lvl="1" indent="-346075">
              <a:buClr>
                <a:srgbClr val="007FA3"/>
              </a:buClr>
            </a:pPr>
            <a:r>
              <a:rPr lang="en-US" altLang="en-US" dirty="0"/>
              <a:t>Growing shortages of raw materials</a:t>
            </a:r>
          </a:p>
          <a:p>
            <a:pPr marL="346075" lvl="1" indent="-346075">
              <a:buClr>
                <a:srgbClr val="007FA3"/>
              </a:buClr>
            </a:pPr>
            <a:r>
              <a:rPr lang="en-US" altLang="en-US" dirty="0"/>
              <a:t>Increased pollution</a:t>
            </a:r>
          </a:p>
          <a:p>
            <a:pPr marL="346075" lvl="1" indent="-346075">
              <a:buClr>
                <a:srgbClr val="007FA3"/>
              </a:buClr>
            </a:pPr>
            <a:r>
              <a:rPr lang="en-US" altLang="en-US" dirty="0"/>
              <a:t>Increased government intervention</a:t>
            </a:r>
          </a:p>
          <a:p>
            <a:pPr marL="346075" lvl="1" indent="-346075">
              <a:buClr>
                <a:srgbClr val="007FA3"/>
              </a:buClr>
            </a:pPr>
            <a:r>
              <a:rPr lang="en-US" altLang="en-US" dirty="0"/>
              <a:t>Developing strategies that support environmental sustainability </a:t>
            </a:r>
          </a:p>
        </p:txBody>
      </p:sp>
    </p:spTree>
    <p:extLst>
      <p:ext uri="{BB962C8B-B14F-4D97-AF65-F5344CB8AC3E}">
        <p14:creationId xmlns:p14="http://schemas.microsoft.com/office/powerpoint/2010/main" val="42535273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28393" y="519958"/>
            <a:ext cx="10508523" cy="539346"/>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628393" y="1250567"/>
            <a:ext cx="5113865" cy="560029"/>
          </a:xfrm>
        </p:spPr>
        <p:txBody>
          <a:bodyPr>
            <a:normAutofit/>
          </a:bodyPr>
          <a:lstStyle/>
          <a:p>
            <a:pPr marL="0" indent="0">
              <a:buNone/>
            </a:pPr>
            <a:r>
              <a:rPr lang="en-US" sz="3000" b="1" dirty="0"/>
              <a:t>Natural Environment</a:t>
            </a:r>
            <a:endParaRPr lang="en-US" sz="30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28393" y="1810596"/>
            <a:ext cx="5571067" cy="3757915"/>
          </a:xfrm>
        </p:spPr>
        <p:txBody>
          <a:bodyPr>
            <a:normAutofit/>
          </a:bodyPr>
          <a:lstStyle/>
          <a:p>
            <a:pPr marL="0" indent="0" algn="l"/>
            <a:r>
              <a:rPr lang="en-US" sz="2400" b="1" i="0" dirty="0">
                <a:solidFill>
                  <a:srgbClr val="000000"/>
                </a:solidFill>
              </a:rPr>
              <a:t>Environmental sustainability </a:t>
            </a:r>
            <a:r>
              <a:rPr lang="en-US" sz="2400" i="0" dirty="0">
                <a:solidFill>
                  <a:srgbClr val="000000"/>
                </a:solidFill>
              </a:rPr>
              <a:t>involves developing strategies and practices that create a world economy that the planet can support indefinitely.</a:t>
            </a:r>
            <a:endParaRPr lang="en-US" altLang="en-US" sz="24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6567" y="1922079"/>
            <a:ext cx="5208612" cy="399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9023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12128" y="1289154"/>
            <a:ext cx="10915930" cy="561372"/>
          </a:xfrm>
        </p:spPr>
        <p:txBody>
          <a:bodyPr>
            <a:noAutofit/>
          </a:bodyPr>
          <a:lstStyle/>
          <a:p>
            <a:r>
              <a:rPr lang="en-US" b="1" dirty="0">
                <a:solidFill>
                  <a:srgbClr val="007FA3"/>
                </a:solidFill>
              </a:rPr>
              <a:t>Learning Objective 1</a:t>
            </a:r>
          </a:p>
        </p:txBody>
      </p:sp>
      <p:sp>
        <p:nvSpPr>
          <p:cNvPr id="16385" name="Content Placeholder 3"/>
          <p:cNvSpPr>
            <a:spLocks noGrp="1" noChangeArrowheads="1"/>
          </p:cNvSpPr>
          <p:nvPr>
            <p:ph idx="1"/>
          </p:nvPr>
        </p:nvSpPr>
        <p:spPr>
          <a:xfrm>
            <a:off x="712128" y="2118050"/>
            <a:ext cx="10879014" cy="1774417"/>
          </a:xfrm>
        </p:spPr>
        <p:txBody>
          <a:bodyPr>
            <a:noAutofit/>
          </a:bodyPr>
          <a:lstStyle/>
          <a:p>
            <a:pPr marL="0" indent="0">
              <a:buNone/>
            </a:pPr>
            <a:r>
              <a:rPr lang="en-US" dirty="0"/>
              <a:t>Describe the environmental forces that affect the company’s ability to serve its customers.</a:t>
            </a:r>
          </a:p>
          <a:p>
            <a:pPr marL="0" indent="0">
              <a:buNone/>
            </a:pPr>
            <a:endParaRPr lang="en-US"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448511" y="343523"/>
            <a:ext cx="11159087" cy="759953"/>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506623" y="1296810"/>
            <a:ext cx="5909732" cy="540701"/>
          </a:xfrm>
        </p:spPr>
        <p:txBody>
          <a:bodyPr>
            <a:normAutofit/>
          </a:bodyPr>
          <a:lstStyle/>
          <a:p>
            <a:pPr marL="0" indent="0">
              <a:buNone/>
            </a:pPr>
            <a:r>
              <a:rPr lang="en-US" sz="3200" b="1" dirty="0">
                <a:latin typeface="+mj-lt"/>
              </a:rPr>
              <a:t>Technological Environment</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591289" y="2030845"/>
            <a:ext cx="5740400" cy="3757915"/>
          </a:xfrm>
        </p:spPr>
        <p:txBody>
          <a:bodyPr>
            <a:normAutofit/>
          </a:bodyPr>
          <a:lstStyle/>
          <a:p>
            <a:pPr marL="284163" indent="-284163" algn="l">
              <a:buClr>
                <a:srgbClr val="007FA3"/>
              </a:buClr>
              <a:buFont typeface="Arial"/>
              <a:buChar char="•"/>
            </a:pPr>
            <a:r>
              <a:rPr lang="en-US" altLang="en-US" sz="2400" i="0" dirty="0">
                <a:solidFill>
                  <a:srgbClr val="000000"/>
                </a:solidFill>
              </a:rPr>
              <a:t>Most dramatic force in changing the marketplace</a:t>
            </a:r>
          </a:p>
          <a:p>
            <a:pPr marL="284163" indent="-284163" algn="l">
              <a:buClr>
                <a:srgbClr val="007FA3"/>
              </a:buClr>
              <a:buFont typeface="Arial"/>
              <a:buChar char="•"/>
            </a:pPr>
            <a:r>
              <a:rPr lang="en-US" altLang="en-US" sz="2400" i="0" dirty="0">
                <a:solidFill>
                  <a:srgbClr val="000000"/>
                </a:solidFill>
              </a:rPr>
              <a:t>New products,  opportunities</a:t>
            </a:r>
          </a:p>
          <a:p>
            <a:pPr marL="284163" indent="-284163" algn="l">
              <a:buClr>
                <a:srgbClr val="007FA3"/>
              </a:buClr>
              <a:buFont typeface="Arial"/>
              <a:buChar char="•"/>
            </a:pPr>
            <a:r>
              <a:rPr lang="en-US" altLang="en-US" sz="2400" i="0" dirty="0">
                <a:solidFill>
                  <a:srgbClr val="000000"/>
                </a:solidFill>
              </a:rPr>
              <a:t>Concern for the safety of new products</a:t>
            </a:r>
          </a:p>
          <a:p>
            <a:pPr marL="0" indent="0" algn="l"/>
            <a:endParaRPr lang="en-US" altLang="en-US" sz="2800" i="0" dirty="0">
              <a:solidFill>
                <a:srgbClr val="000000"/>
              </a:solidFill>
            </a:endParaRPr>
          </a:p>
        </p:txBody>
      </p:sp>
      <p:pic>
        <p:nvPicPr>
          <p:cNvPr id="7170" name="Picture 2" descr="Photo shows a young girl showing her MagicBand RFID wristband to a detect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25" y="2030845"/>
            <a:ext cx="4857173" cy="394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6812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780871" y="675995"/>
            <a:ext cx="10412646" cy="601012"/>
          </a:xfrm>
        </p:spPr>
        <p:txBody>
          <a:bodyPr>
            <a:noAutofit/>
          </a:bodyPr>
          <a:lstStyle/>
          <a:p>
            <a:r>
              <a:rPr lang="en-US" b="1" dirty="0">
                <a:solidFill>
                  <a:srgbClr val="007FA3"/>
                </a:solidFill>
              </a:rPr>
              <a:t>Learning Objective 4</a:t>
            </a:r>
          </a:p>
        </p:txBody>
      </p:sp>
      <p:sp>
        <p:nvSpPr>
          <p:cNvPr id="16385" name="Content Placeholder 3"/>
          <p:cNvSpPr>
            <a:spLocks noGrp="1" noChangeArrowheads="1"/>
          </p:cNvSpPr>
          <p:nvPr>
            <p:ph idx="1"/>
          </p:nvPr>
        </p:nvSpPr>
        <p:spPr>
          <a:xfrm>
            <a:off x="780871" y="1663177"/>
            <a:ext cx="10879014" cy="2819292"/>
          </a:xfrm>
        </p:spPr>
        <p:txBody>
          <a:bodyPr>
            <a:noAutofit/>
          </a:bodyPr>
          <a:lstStyle/>
          <a:p>
            <a:pPr marL="0" indent="0">
              <a:buNone/>
            </a:pPr>
            <a:r>
              <a:rPr lang="en-US" sz="2400" dirty="0"/>
              <a:t>Explain the key changes in the political and cultural environments.</a:t>
            </a:r>
          </a:p>
          <a:p>
            <a:pPr marL="0" indent="0">
              <a:buNone/>
            </a:pPr>
            <a:endParaRPr lang="en-US" sz="2400" b="1" dirty="0">
              <a:latin typeface="Calibri" panose="020F0502020204030204" pitchFamily="34" charset="0"/>
            </a:endParaRPr>
          </a:p>
          <a:p>
            <a:pPr marL="0" indent="0">
              <a:buNone/>
            </a:pPr>
            <a:r>
              <a:rPr lang="en-US" sz="2400" b="1" dirty="0">
                <a:latin typeface="Calibri" panose="020F0502020204030204" pitchFamily="34" charset="0"/>
              </a:rPr>
              <a:t>	</a:t>
            </a: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7811018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556548" y="718687"/>
            <a:ext cx="10839599" cy="649705"/>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639506" y="1621434"/>
            <a:ext cx="8058150" cy="515698"/>
          </a:xfrm>
        </p:spPr>
        <p:txBody>
          <a:bodyPr>
            <a:normAutofit lnSpcReduction="10000"/>
          </a:bodyPr>
          <a:lstStyle/>
          <a:p>
            <a:pPr marL="0" indent="0">
              <a:buNone/>
            </a:pPr>
            <a:r>
              <a:rPr lang="en-US" sz="3200" b="1" dirty="0"/>
              <a:t>Political and Social Environment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39506" y="2210294"/>
            <a:ext cx="9076267" cy="3757915"/>
          </a:xfrm>
        </p:spPr>
        <p:txBody>
          <a:bodyPr>
            <a:normAutofit/>
          </a:bodyPr>
          <a:lstStyle/>
          <a:p>
            <a:pPr marL="0" indent="0" algn="l" defTabSz="284163"/>
            <a:r>
              <a:rPr lang="en-US" altLang="en-US" sz="2400" i="0" dirty="0">
                <a:solidFill>
                  <a:srgbClr val="000000"/>
                </a:solidFill>
              </a:rPr>
              <a:t>Legislation regulating business is intended to protect</a:t>
            </a:r>
          </a:p>
          <a:p>
            <a:pPr marL="225425" lvl="3" indent="-225425">
              <a:buClr>
                <a:srgbClr val="007FA3"/>
              </a:buClr>
              <a:tabLst>
                <a:tab pos="630238" algn="l"/>
              </a:tabLst>
            </a:pPr>
            <a:r>
              <a:rPr lang="en-US" altLang="en-US" sz="2400" dirty="0">
                <a:solidFill>
                  <a:srgbClr val="000000"/>
                </a:solidFill>
              </a:rPr>
              <a:t>companies from each other</a:t>
            </a:r>
          </a:p>
          <a:p>
            <a:pPr marL="225425" lvl="3" indent="-225425">
              <a:buClr>
                <a:srgbClr val="007FA3"/>
              </a:buClr>
              <a:tabLst>
                <a:tab pos="630238" algn="l"/>
              </a:tabLst>
            </a:pPr>
            <a:r>
              <a:rPr lang="en-US" altLang="en-US" sz="2400" dirty="0">
                <a:solidFill>
                  <a:srgbClr val="000000"/>
                </a:solidFill>
              </a:rPr>
              <a:t>consumers from unfair business practices</a:t>
            </a:r>
          </a:p>
          <a:p>
            <a:pPr marL="225425" lvl="3" indent="-225425">
              <a:buClr>
                <a:srgbClr val="007FA3"/>
              </a:buClr>
              <a:tabLst>
                <a:tab pos="630238" algn="l"/>
              </a:tabLst>
            </a:pPr>
            <a:r>
              <a:rPr lang="en-US" altLang="en-US" sz="2400" dirty="0">
                <a:solidFill>
                  <a:srgbClr val="000000"/>
                </a:solidFill>
              </a:rPr>
              <a:t>the interests of society against unrestrained business behavior</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6006431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728464" y="790635"/>
            <a:ext cx="7576088" cy="633939"/>
          </a:xfrm>
        </p:spPr>
        <p:txBody>
          <a:bodyPr>
            <a:noAutofit/>
          </a:bodyPr>
          <a:lstStyle/>
          <a:p>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Title 2"/>
          <p:cNvSpPr>
            <a:spLocks noGrp="1"/>
          </p:cNvSpPr>
          <p:nvPr>
            <p:ph idx="1"/>
          </p:nvPr>
        </p:nvSpPr>
        <p:spPr>
          <a:xfrm>
            <a:off x="728463" y="1578698"/>
            <a:ext cx="6861987" cy="570875"/>
          </a:xfrm>
        </p:spPr>
        <p:txBody>
          <a:bodyPr>
            <a:normAutofit/>
          </a:bodyPr>
          <a:lstStyle/>
          <a:p>
            <a:pPr marL="0" indent="0">
              <a:buNone/>
            </a:pPr>
            <a:r>
              <a:rPr lang="en-US" sz="3200" b="1" dirty="0">
                <a:latin typeface="+mj-lt"/>
              </a:rPr>
              <a:t>Political and Social Environment</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28463" y="2303697"/>
            <a:ext cx="5571067" cy="1849325"/>
          </a:xfrm>
        </p:spPr>
        <p:txBody>
          <a:bodyPr>
            <a:normAutofit/>
          </a:bodyPr>
          <a:lstStyle/>
          <a:p>
            <a:pPr marL="284163" lvl="1" indent="-284163">
              <a:buClr>
                <a:srgbClr val="007FA3"/>
              </a:buClr>
              <a:defRPr/>
            </a:pPr>
            <a:r>
              <a:rPr lang="en-US" sz="2400" dirty="0"/>
              <a:t>Increased emphasis on ethics</a:t>
            </a:r>
          </a:p>
          <a:p>
            <a:pPr marL="284163" lvl="1" indent="-284163">
              <a:buClr>
                <a:srgbClr val="007FA3"/>
              </a:buClr>
              <a:defRPr/>
            </a:pPr>
            <a:r>
              <a:rPr lang="en-US" sz="2400" dirty="0"/>
              <a:t>Socially responsible behavior</a:t>
            </a:r>
          </a:p>
          <a:p>
            <a:pPr marL="284163" lvl="1" indent="-284163">
              <a:buClr>
                <a:srgbClr val="007FA3"/>
              </a:buClr>
              <a:defRPr/>
            </a:pPr>
            <a:r>
              <a:rPr lang="en-US" sz="2400" dirty="0"/>
              <a:t>Cause-related marketing</a:t>
            </a:r>
          </a:p>
          <a:p>
            <a:pPr marL="457200" indent="-457200" algn="l">
              <a:buClr>
                <a:srgbClr val="0078A2"/>
              </a:buClr>
              <a:buFont typeface="Arial" panose="020B0604020202020204" pitchFamily="34" charset="0"/>
              <a:buChar char="•"/>
            </a:pPr>
            <a:endParaRPr lang="en-US" altLang="en-US" sz="2800" i="0" dirty="0">
              <a:solidFill>
                <a:srgbClr val="000000"/>
              </a:solidFill>
            </a:endParaRPr>
          </a:p>
        </p:txBody>
      </p:sp>
      <p:pic>
        <p:nvPicPr>
          <p:cNvPr id="8194" name="Object 2" descr="AT&amp;T's advertisement shows an open palm signifying STOP. Across the palm, there is the text &quot;it can wait&quot; along with AT&amp;T's logo.&#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744" y="2026482"/>
            <a:ext cx="3875964" cy="395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5167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016000" y="902394"/>
            <a:ext cx="9988331" cy="570877"/>
          </a:xfrm>
        </p:spPr>
        <p:txBody>
          <a:bodyPr>
            <a:noAutofit/>
          </a:bodyPr>
          <a:lstStyle/>
          <a:p>
            <a:pPr algn="ctr"/>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3893207" y="1658692"/>
            <a:ext cx="4456385" cy="592392"/>
          </a:xfrm>
        </p:spPr>
        <p:txBody>
          <a:bodyPr>
            <a:normAutofit/>
          </a:bodyPr>
          <a:lstStyle/>
          <a:p>
            <a:pPr marL="0" indent="0">
              <a:buNone/>
            </a:pPr>
            <a:r>
              <a:rPr lang="en-US" sz="3000" b="1" dirty="0"/>
              <a:t>Cultural Environment</a:t>
            </a:r>
            <a:endParaRPr lang="en-US" sz="30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49508" y="2312044"/>
            <a:ext cx="11076732" cy="2084434"/>
          </a:xfrm>
        </p:spPr>
        <p:txBody>
          <a:bodyPr>
            <a:normAutofit/>
          </a:bodyPr>
          <a:lstStyle/>
          <a:p>
            <a:pPr marL="0" indent="0" algn="l"/>
            <a:r>
              <a:rPr lang="en-US" altLang="en-US" sz="2800" i="0" dirty="0">
                <a:solidFill>
                  <a:srgbClr val="000000"/>
                </a:solidFill>
              </a:rPr>
              <a:t>The </a:t>
            </a:r>
            <a:r>
              <a:rPr lang="en-US" altLang="en-US" sz="2800" b="1" i="0" dirty="0">
                <a:solidFill>
                  <a:srgbClr val="000000"/>
                </a:solidFill>
              </a:rPr>
              <a:t>cultural environment </a:t>
            </a:r>
            <a:r>
              <a:rPr lang="en-US" altLang="en-US" sz="2800" i="0" dirty="0">
                <a:solidFill>
                  <a:srgbClr val="000000"/>
                </a:solidFill>
              </a:rPr>
              <a:t>consists of institutions and other forces that affect a society’s basic values, perceptions, and behaviors.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9307230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98633" y="343523"/>
            <a:ext cx="10042635" cy="649705"/>
          </a:xfrm>
        </p:spPr>
        <p:txBody>
          <a:bodyPr>
            <a:noAutofit/>
          </a:bodyPr>
          <a:lstStyle/>
          <a:p>
            <a:pPr algn="ctr"/>
            <a:r>
              <a:rPr lang="en-US" sz="3600" dirty="0">
                <a:solidFill>
                  <a:srgbClr val="007FA3"/>
                </a:solidFill>
              </a:rPr>
              <a:t>The </a:t>
            </a:r>
            <a:r>
              <a:rPr lang="en-US" sz="3600" dirty="0" err="1">
                <a:solidFill>
                  <a:srgbClr val="007FA3"/>
                </a:solidFill>
              </a:rPr>
              <a:t>Macroenvironment</a:t>
            </a:r>
            <a:endParaRPr lang="en-US" sz="3600" b="1" dirty="0">
              <a:solidFill>
                <a:srgbClr val="007FA3"/>
              </a:solidFill>
            </a:endParaRPr>
          </a:p>
        </p:txBody>
      </p:sp>
      <p:sp>
        <p:nvSpPr>
          <p:cNvPr id="3" name="Content Placeholder 2"/>
          <p:cNvSpPr>
            <a:spLocks noGrp="1"/>
          </p:cNvSpPr>
          <p:nvPr>
            <p:ph idx="1"/>
          </p:nvPr>
        </p:nvSpPr>
        <p:spPr>
          <a:xfrm>
            <a:off x="3746937" y="1337699"/>
            <a:ext cx="4346026" cy="623924"/>
          </a:xfrm>
        </p:spPr>
        <p:txBody>
          <a:bodyPr>
            <a:normAutofit/>
          </a:bodyPr>
          <a:lstStyle/>
          <a:p>
            <a:pPr marL="0" indent="0">
              <a:buNone/>
            </a:pPr>
            <a:r>
              <a:rPr lang="en-US" sz="3000" b="1" dirty="0"/>
              <a:t>Cultural Environment</a:t>
            </a:r>
            <a:endParaRPr lang="en-US" sz="30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98633" y="1961623"/>
            <a:ext cx="10659242" cy="2265603"/>
          </a:xfrm>
        </p:spPr>
        <p:txBody>
          <a:bodyPr>
            <a:normAutofit/>
          </a:bodyPr>
          <a:lstStyle/>
          <a:p>
            <a:pPr marL="0" indent="0" algn="l"/>
            <a:r>
              <a:rPr lang="en-US" altLang="en-US" sz="2400" b="1" i="0" dirty="0">
                <a:solidFill>
                  <a:srgbClr val="000000"/>
                </a:solidFill>
              </a:rPr>
              <a:t>Core beliefs and values </a:t>
            </a:r>
            <a:r>
              <a:rPr lang="en-US" altLang="en-US" sz="2400" i="0" dirty="0">
                <a:solidFill>
                  <a:srgbClr val="000000"/>
                </a:solidFill>
              </a:rPr>
              <a:t>are persistent and are passed on from parents to children and are reinforced by schools, churches, businesses, and government.</a:t>
            </a:r>
          </a:p>
          <a:p>
            <a:pPr marL="0" indent="0" algn="l"/>
            <a:r>
              <a:rPr lang="en-US" altLang="en-US" sz="2400" b="1" i="0" dirty="0">
                <a:solidFill>
                  <a:srgbClr val="000000"/>
                </a:solidFill>
              </a:rPr>
              <a:t>Secondary beliefs and values </a:t>
            </a:r>
            <a:r>
              <a:rPr lang="en-US" altLang="en-US" sz="2400" i="0" dirty="0">
                <a:solidFill>
                  <a:srgbClr val="000000"/>
                </a:solidFill>
              </a:rPr>
              <a:t>are more open to change and include people’s views of themselves, others, organizations, society, nature, and the universe.</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6932423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54747" y="1424065"/>
            <a:ext cx="10915930" cy="631411"/>
          </a:xfrm>
        </p:spPr>
        <p:txBody>
          <a:bodyPr>
            <a:noAutofit/>
          </a:bodyPr>
          <a:lstStyle/>
          <a:p>
            <a:r>
              <a:rPr lang="en-US" b="1" dirty="0">
                <a:solidFill>
                  <a:srgbClr val="007FA3"/>
                </a:solidFill>
              </a:rPr>
              <a:t>Learning Objective 5</a:t>
            </a:r>
          </a:p>
        </p:txBody>
      </p:sp>
      <p:sp>
        <p:nvSpPr>
          <p:cNvPr id="16385" name="Content Placeholder 1"/>
          <p:cNvSpPr>
            <a:spLocks noGrp="1" noChangeArrowheads="1"/>
          </p:cNvSpPr>
          <p:nvPr>
            <p:ph idx="1"/>
          </p:nvPr>
        </p:nvSpPr>
        <p:spPr>
          <a:xfrm>
            <a:off x="691663" y="2356860"/>
            <a:ext cx="10879014" cy="1426864"/>
          </a:xfrm>
        </p:spPr>
        <p:txBody>
          <a:bodyPr>
            <a:noAutofit/>
          </a:bodyPr>
          <a:lstStyle/>
          <a:p>
            <a:pPr marL="0" indent="0">
              <a:buNone/>
            </a:pPr>
            <a:r>
              <a:rPr lang="en-US" dirty="0"/>
              <a:t>Discuss how companies can react to the marketing environment.</a:t>
            </a:r>
            <a:endParaRPr lang="en-US" b="1" dirty="0">
              <a:solidFill>
                <a:srgbClr val="0070C0"/>
              </a:solidFill>
            </a:endParaRP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821399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07913" y="899410"/>
            <a:ext cx="11187299" cy="639862"/>
          </a:xfrm>
        </p:spPr>
        <p:txBody>
          <a:bodyPr>
            <a:noAutofit/>
          </a:bodyPr>
          <a:lstStyle/>
          <a:p>
            <a:r>
              <a:rPr lang="en-US" sz="3600" dirty="0">
                <a:solidFill>
                  <a:srgbClr val="007FA3"/>
                </a:solidFill>
              </a:rPr>
              <a:t>Responding to the Marketing Environment</a:t>
            </a:r>
            <a:endParaRPr lang="en-US" sz="3600" b="1" dirty="0">
              <a:solidFill>
                <a:srgbClr val="007FA3"/>
              </a:solidFill>
            </a:endParaRPr>
          </a:p>
        </p:txBody>
      </p:sp>
      <p:sp>
        <p:nvSpPr>
          <p:cNvPr id="24578" name="Content Placeholder 11"/>
          <p:cNvSpPr>
            <a:spLocks noGrp="1"/>
          </p:cNvSpPr>
          <p:nvPr>
            <p:ph idx="1"/>
          </p:nvPr>
        </p:nvSpPr>
        <p:spPr>
          <a:xfrm>
            <a:off x="3784170" y="1539272"/>
            <a:ext cx="4734982" cy="645129"/>
          </a:xfrm>
        </p:spPr>
        <p:txBody>
          <a:bodyPr>
            <a:noAutofit/>
          </a:bodyPr>
          <a:lstStyle/>
          <a:p>
            <a:pPr marL="0" indent="0">
              <a:buNone/>
            </a:pPr>
            <a:r>
              <a:rPr lang="en-US" sz="3200" b="1" dirty="0">
                <a:solidFill>
                  <a:srgbClr val="000000"/>
                </a:solidFill>
              </a:rPr>
              <a:t>Views on Responding</a:t>
            </a:r>
            <a:endParaRPr lang="en-US" sz="2500"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960230037"/>
              </p:ext>
            </p:extLst>
          </p:nvPr>
        </p:nvGraphicFramePr>
        <p:xfrm>
          <a:off x="1944706" y="2339318"/>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6103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76135" y="1364104"/>
            <a:ext cx="10915930" cy="612545"/>
          </a:xfrm>
        </p:spPr>
        <p:txBody>
          <a:bodyPr>
            <a:noAutofit/>
          </a:bodyPr>
          <a:lstStyle/>
          <a:p>
            <a:r>
              <a:rPr lang="en-US" b="1" dirty="0">
                <a:solidFill>
                  <a:srgbClr val="007FA3"/>
                </a:solidFill>
              </a:rPr>
              <a:t>A Company’s Marketing Environment</a:t>
            </a:r>
          </a:p>
        </p:txBody>
      </p:sp>
      <p:sp>
        <p:nvSpPr>
          <p:cNvPr id="18434" name="Content Placeholder 3"/>
          <p:cNvSpPr>
            <a:spLocks noGrp="1" noChangeArrowheads="1"/>
          </p:cNvSpPr>
          <p:nvPr>
            <p:ph type="body" sz="half" idx="2"/>
          </p:nvPr>
        </p:nvSpPr>
        <p:spPr>
          <a:xfrm>
            <a:off x="676135" y="2153380"/>
            <a:ext cx="10845636" cy="1669320"/>
          </a:xfrm>
        </p:spPr>
        <p:txBody>
          <a:bodyPr>
            <a:normAutofit/>
          </a:bodyPr>
          <a:lstStyle/>
          <a:p>
            <a:pPr marL="0" indent="0">
              <a:lnSpc>
                <a:spcPct val="100000"/>
              </a:lnSpc>
              <a:buFontTx/>
              <a:buNone/>
            </a:pPr>
            <a:r>
              <a:rPr lang="en-US" altLang="en-US" sz="2400" b="1" dirty="0"/>
              <a:t>The marketing environment </a:t>
            </a:r>
            <a:r>
              <a:rPr lang="en-US" altLang="en-US" sz="2400" dirty="0"/>
              <a:t>includes the actors and forces outside marketing that affect marketing management’s ability to build and maintain successful relationships with target customers.</a:t>
            </a:r>
          </a:p>
          <a:p>
            <a:endParaRPr lang="en-US" altLang="en-US" sz="4000" dirty="0"/>
          </a:p>
        </p:txBody>
      </p:sp>
    </p:spTree>
    <p:extLst>
      <p:ext uri="{BB962C8B-B14F-4D97-AF65-F5344CB8AC3E}">
        <p14:creationId xmlns:p14="http://schemas.microsoft.com/office/powerpoint/2010/main" val="41129923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37384" y="984137"/>
            <a:ext cx="10915930" cy="748492"/>
          </a:xfrm>
        </p:spPr>
        <p:txBody>
          <a:bodyPr>
            <a:noAutofit/>
          </a:bodyPr>
          <a:lstStyle/>
          <a:p>
            <a:r>
              <a:rPr lang="en-US" sz="3600" b="1" dirty="0">
                <a:solidFill>
                  <a:srgbClr val="007FA3"/>
                </a:solidFill>
              </a:rPr>
              <a:t>A Company’s Marketing Environment</a:t>
            </a:r>
          </a:p>
        </p:txBody>
      </p:sp>
      <p:sp>
        <p:nvSpPr>
          <p:cNvPr id="18434" name="Content Placeholder 3"/>
          <p:cNvSpPr>
            <a:spLocks noGrp="1" noChangeArrowheads="1"/>
          </p:cNvSpPr>
          <p:nvPr>
            <p:ph type="body" sz="half" idx="2"/>
          </p:nvPr>
        </p:nvSpPr>
        <p:spPr>
          <a:xfrm>
            <a:off x="637384" y="1979959"/>
            <a:ext cx="10845636" cy="2382644"/>
          </a:xfrm>
        </p:spPr>
        <p:txBody>
          <a:bodyPr>
            <a:normAutofit/>
          </a:bodyPr>
          <a:lstStyle/>
          <a:p>
            <a:pPr marL="0" indent="0">
              <a:lnSpc>
                <a:spcPct val="100000"/>
              </a:lnSpc>
              <a:buFontTx/>
              <a:buNone/>
            </a:pPr>
            <a:r>
              <a:rPr lang="en-US" altLang="en-US" sz="2400" b="1" dirty="0"/>
              <a:t>Microenvironment </a:t>
            </a:r>
            <a:r>
              <a:rPr lang="en-US" altLang="en-US" sz="2400" dirty="0"/>
              <a:t>consists of the actors close to the company that affect its ability to serve its customers—the company, suppliers, marketing intermediaries, customer markets, competitors, and publics. </a:t>
            </a:r>
          </a:p>
          <a:p>
            <a:endParaRPr lang="en-US" altLang="en-US" sz="4000" dirty="0"/>
          </a:p>
        </p:txBody>
      </p:sp>
    </p:spTree>
    <p:extLst>
      <p:ext uri="{BB962C8B-B14F-4D97-AF65-F5344CB8AC3E}">
        <p14:creationId xmlns:p14="http://schemas.microsoft.com/office/powerpoint/2010/main" val="22190875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76135" y="707526"/>
            <a:ext cx="10915930" cy="1143000"/>
          </a:xfrm>
        </p:spPr>
        <p:txBody>
          <a:bodyPr>
            <a:noAutofit/>
          </a:bodyPr>
          <a:lstStyle/>
          <a:p>
            <a:r>
              <a:rPr lang="en-US" sz="3600" b="1" dirty="0">
                <a:solidFill>
                  <a:srgbClr val="007FA3"/>
                </a:solidFill>
              </a:rPr>
              <a:t>A Company’s Marketing Environment</a:t>
            </a:r>
          </a:p>
        </p:txBody>
      </p:sp>
      <p:sp>
        <p:nvSpPr>
          <p:cNvPr id="18434" name="Content Placeholder 3"/>
          <p:cNvSpPr>
            <a:spLocks noGrp="1" noChangeArrowheads="1"/>
          </p:cNvSpPr>
          <p:nvPr>
            <p:ph type="body" sz="half" idx="2"/>
          </p:nvPr>
        </p:nvSpPr>
        <p:spPr>
          <a:xfrm>
            <a:off x="676135" y="2074552"/>
            <a:ext cx="10845636" cy="2382644"/>
          </a:xfrm>
        </p:spPr>
        <p:txBody>
          <a:bodyPr>
            <a:normAutofit/>
          </a:bodyPr>
          <a:lstStyle/>
          <a:p>
            <a:pPr marL="0" indent="0">
              <a:buNone/>
            </a:pPr>
            <a:r>
              <a:rPr lang="en-US" altLang="en-US" sz="2400" b="1" dirty="0" err="1"/>
              <a:t>Macroenvironment</a:t>
            </a:r>
            <a:r>
              <a:rPr lang="en-US" altLang="en-US" sz="2400" dirty="0"/>
              <a:t> consists of the larger societal forces that affect the microenvironment—demographic, economic, natural, technological, political, and cultural forces. </a:t>
            </a:r>
          </a:p>
          <a:p>
            <a:pPr marL="0" indent="0">
              <a:buNone/>
            </a:pPr>
            <a:endParaRPr lang="en-US" altLang="en-US" sz="2400" dirty="0"/>
          </a:p>
        </p:txBody>
      </p:sp>
    </p:spTree>
    <p:extLst>
      <p:ext uri="{BB962C8B-B14F-4D97-AF65-F5344CB8AC3E}">
        <p14:creationId xmlns:p14="http://schemas.microsoft.com/office/powerpoint/2010/main" val="2612910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37443" y="453881"/>
            <a:ext cx="9646094" cy="775829"/>
          </a:xfrm>
        </p:spPr>
        <p:txBody>
          <a:bodyPr>
            <a:noAutofit/>
          </a:bodyPr>
          <a:lstStyle/>
          <a:p>
            <a:r>
              <a:rPr lang="en-US" sz="3600" dirty="0">
                <a:solidFill>
                  <a:srgbClr val="007FA3"/>
                </a:solidFill>
              </a:rPr>
              <a:t>The Microenvironment</a:t>
            </a:r>
            <a:endParaRPr lang="en-US" sz="3600" b="1" dirty="0">
              <a:solidFill>
                <a:srgbClr val="007FA3"/>
              </a:solidFill>
            </a:endParaRPr>
          </a:p>
        </p:txBody>
      </p:sp>
      <p:pic>
        <p:nvPicPr>
          <p:cNvPr id="1026" name="Picture 2" descr="Figure 3.1 Actors in the Microenvironment.&#10;A semi-circular shaped chart shows the actors in the microenvironm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75" y="1537486"/>
            <a:ext cx="10461735" cy="380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5103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41714" y="359289"/>
            <a:ext cx="10823834" cy="649705"/>
          </a:xfrm>
        </p:spPr>
        <p:txBody>
          <a:bodyPr>
            <a:noAutofit/>
          </a:bodyPr>
          <a:lstStyle/>
          <a:p>
            <a:r>
              <a:rPr lang="en-US" sz="3600" dirty="0">
                <a:solidFill>
                  <a:srgbClr val="007FA3"/>
                </a:solidFill>
              </a:rPr>
              <a:t>The Microenvironment</a:t>
            </a:r>
            <a:endParaRPr lang="en-US" sz="3600" b="1" dirty="0">
              <a:solidFill>
                <a:srgbClr val="007FA3"/>
              </a:solidFill>
            </a:endParaRPr>
          </a:p>
        </p:txBody>
      </p:sp>
      <p:sp>
        <p:nvSpPr>
          <p:cNvPr id="3" name="Content Placeholder 2"/>
          <p:cNvSpPr>
            <a:spLocks noGrp="1"/>
          </p:cNvSpPr>
          <p:nvPr>
            <p:ph idx="1"/>
          </p:nvPr>
        </p:nvSpPr>
        <p:spPr>
          <a:xfrm>
            <a:off x="641714" y="1182719"/>
            <a:ext cx="2709333" cy="545853"/>
          </a:xfrm>
        </p:spPr>
        <p:txBody>
          <a:bodyPr>
            <a:normAutofit/>
          </a:bodyPr>
          <a:lstStyle/>
          <a:p>
            <a:pPr marL="0" indent="0">
              <a:buNone/>
            </a:pPr>
            <a:r>
              <a:rPr lang="en-US" b="1" dirty="0"/>
              <a:t>The Company</a:t>
            </a:r>
            <a:endParaRPr lang="en-US"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51745" y="1902298"/>
            <a:ext cx="10126134" cy="3347620"/>
          </a:xfrm>
        </p:spPr>
        <p:txBody>
          <a:bodyPr>
            <a:normAutofit/>
          </a:bodyPr>
          <a:lstStyle/>
          <a:p>
            <a:pPr marL="0" indent="0" algn="l"/>
            <a:r>
              <a:rPr lang="en-US" altLang="en-US" sz="2400" i="0" dirty="0">
                <a:solidFill>
                  <a:srgbClr val="000000"/>
                </a:solidFill>
              </a:rPr>
              <a:t>In designing marketing plans, marketing management takes other company groups into account.</a:t>
            </a:r>
          </a:p>
          <a:p>
            <a:pPr marL="393700" lvl="1" indent="-393700">
              <a:buClr>
                <a:srgbClr val="007FA3"/>
              </a:buClr>
              <a:buFont typeface="Arial"/>
              <a:buChar char="•"/>
            </a:pPr>
            <a:r>
              <a:rPr lang="en-US" altLang="en-US" sz="2400" i="0" dirty="0">
                <a:solidFill>
                  <a:srgbClr val="000000"/>
                </a:solidFill>
              </a:rPr>
              <a:t>Top management</a:t>
            </a:r>
          </a:p>
          <a:p>
            <a:pPr marL="393700" lvl="1" indent="-393700">
              <a:buClr>
                <a:srgbClr val="007FA3"/>
              </a:buClr>
              <a:buFont typeface="Arial"/>
              <a:buChar char="•"/>
            </a:pPr>
            <a:r>
              <a:rPr lang="en-US" altLang="en-US" sz="2400" i="0" dirty="0">
                <a:solidFill>
                  <a:srgbClr val="000000"/>
                </a:solidFill>
              </a:rPr>
              <a:t>Finance</a:t>
            </a:r>
          </a:p>
          <a:p>
            <a:pPr marL="393700" lvl="1" indent="-393700">
              <a:buClr>
                <a:srgbClr val="007FA3"/>
              </a:buClr>
              <a:buFont typeface="Arial"/>
              <a:buChar char="•"/>
            </a:pPr>
            <a:r>
              <a:rPr lang="en-US" altLang="en-US" sz="2400" i="0" dirty="0">
                <a:solidFill>
                  <a:srgbClr val="000000"/>
                </a:solidFill>
              </a:rPr>
              <a:t>R&amp;D</a:t>
            </a:r>
          </a:p>
          <a:p>
            <a:pPr marL="393700" lvl="1" indent="-393700">
              <a:buClr>
                <a:srgbClr val="007FA3"/>
              </a:buClr>
              <a:buFont typeface="Arial"/>
              <a:buChar char="•"/>
            </a:pPr>
            <a:r>
              <a:rPr lang="en-US" altLang="en-US" sz="2400" i="0" dirty="0">
                <a:solidFill>
                  <a:srgbClr val="000000"/>
                </a:solidFill>
              </a:rPr>
              <a:t>Purchasing</a:t>
            </a:r>
          </a:p>
          <a:p>
            <a:pPr marL="393700" lvl="1" indent="-393700">
              <a:buClr>
                <a:srgbClr val="007FA3"/>
              </a:buClr>
              <a:buFont typeface="Arial"/>
              <a:buChar char="•"/>
            </a:pPr>
            <a:r>
              <a:rPr lang="en-US" altLang="en-US" sz="2400" i="0" dirty="0">
                <a:solidFill>
                  <a:srgbClr val="000000"/>
                </a:solidFill>
              </a:rPr>
              <a:t>Operations</a:t>
            </a:r>
          </a:p>
          <a:p>
            <a:pPr marL="393700" lvl="1" indent="-393700">
              <a:buClr>
                <a:srgbClr val="007FA3"/>
              </a:buClr>
              <a:buFont typeface="Arial"/>
              <a:buChar char="•"/>
            </a:pPr>
            <a:r>
              <a:rPr lang="en-US" altLang="en-US" sz="2400" i="0" dirty="0">
                <a:solidFill>
                  <a:srgbClr val="000000"/>
                </a:solidFill>
              </a:rPr>
              <a:t>Accounting</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7098254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26883" y="866586"/>
            <a:ext cx="9909434" cy="635185"/>
          </a:xfrm>
        </p:spPr>
        <p:txBody>
          <a:bodyPr>
            <a:noAutofit/>
          </a:bodyPr>
          <a:lstStyle/>
          <a:p>
            <a:r>
              <a:rPr lang="en-US" sz="3600" dirty="0">
                <a:solidFill>
                  <a:srgbClr val="007FA3"/>
                </a:solidFill>
                <a:latin typeface="+mn-lt"/>
              </a:rPr>
              <a:t>The Microenvironment</a:t>
            </a:r>
            <a:endParaRPr lang="en-US" sz="3600" b="1" dirty="0">
              <a:solidFill>
                <a:srgbClr val="007FA3"/>
              </a:solidFill>
              <a:latin typeface="+mn-lt"/>
            </a:endParaRPr>
          </a:p>
        </p:txBody>
      </p:sp>
      <p:sp>
        <p:nvSpPr>
          <p:cNvPr id="2" name="Content Placeholder 1"/>
          <p:cNvSpPr>
            <a:spLocks noGrp="1"/>
          </p:cNvSpPr>
          <p:nvPr>
            <p:ph type="body" sz="quarter" idx="13"/>
          </p:nvPr>
        </p:nvSpPr>
        <p:spPr>
          <a:xfrm>
            <a:off x="826883" y="2198532"/>
            <a:ext cx="10126134" cy="1632490"/>
          </a:xfrm>
        </p:spPr>
        <p:txBody>
          <a:bodyPr>
            <a:normAutofit/>
          </a:bodyPr>
          <a:lstStyle/>
          <a:p>
            <a:pPr marL="284163" indent="-284163" algn="l">
              <a:buClr>
                <a:srgbClr val="0078A2"/>
              </a:buClr>
              <a:buFont typeface="Arial"/>
              <a:buChar char="•"/>
              <a:defRPr/>
            </a:pPr>
            <a:r>
              <a:rPr lang="en-US" sz="2400" i="0" dirty="0">
                <a:solidFill>
                  <a:srgbClr val="000000"/>
                </a:solidFill>
              </a:rPr>
              <a:t>Provide the resources to produce goods and services</a:t>
            </a:r>
          </a:p>
          <a:p>
            <a:pPr marL="284163" indent="-284163" algn="l">
              <a:buClr>
                <a:srgbClr val="0078A2"/>
              </a:buClr>
              <a:buFont typeface="Arial"/>
              <a:buChar char="•"/>
              <a:defRPr/>
            </a:pPr>
            <a:r>
              <a:rPr lang="en-US" sz="2400" i="0" dirty="0">
                <a:solidFill>
                  <a:srgbClr val="000000"/>
                </a:solidFill>
              </a:rPr>
              <a:t>Treat as partners to provide customer value</a:t>
            </a:r>
          </a:p>
          <a:p>
            <a:pPr marL="0" indent="0" algn="l"/>
            <a:endParaRPr lang="en-US" altLang="en-US" sz="2800" i="0" dirty="0">
              <a:solidFill>
                <a:srgbClr val="000000"/>
              </a:solidFill>
            </a:endParaRPr>
          </a:p>
        </p:txBody>
      </p:sp>
      <p:sp>
        <p:nvSpPr>
          <p:cNvPr id="3" name="Content Placeholder 2"/>
          <p:cNvSpPr>
            <a:spLocks noGrp="1"/>
          </p:cNvSpPr>
          <p:nvPr>
            <p:ph idx="1"/>
          </p:nvPr>
        </p:nvSpPr>
        <p:spPr>
          <a:xfrm>
            <a:off x="826883" y="1655334"/>
            <a:ext cx="2709333" cy="543198"/>
          </a:xfrm>
        </p:spPr>
        <p:txBody>
          <a:bodyPr>
            <a:normAutofit/>
          </a:bodyPr>
          <a:lstStyle/>
          <a:p>
            <a:pPr marL="0" indent="0">
              <a:buNone/>
            </a:pPr>
            <a:r>
              <a:rPr lang="en-US" b="1" dirty="0"/>
              <a:t>Suppliers</a:t>
            </a:r>
            <a:endParaRPr lang="en-US"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9876083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4343</TotalTime>
  <Words>4331</Words>
  <Application>Microsoft Office PowerPoint</Application>
  <PresentationFormat>Widescreen</PresentationFormat>
  <Paragraphs>397</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MS PGothic</vt:lpstr>
      <vt:lpstr>MS PGothic</vt:lpstr>
      <vt:lpstr>Arial</vt:lpstr>
      <vt:lpstr>Calibri</vt:lpstr>
      <vt:lpstr>Times New Roman</vt:lpstr>
      <vt:lpstr>Verdana</vt:lpstr>
      <vt:lpstr>Wingdings</vt:lpstr>
      <vt:lpstr>ヒラギノ角ゴ Pro W3</vt:lpstr>
      <vt:lpstr>Office Theme</vt:lpstr>
      <vt:lpstr>Principles of Marketing  Seventeenth Edition</vt:lpstr>
      <vt:lpstr>Learning Objectives</vt:lpstr>
      <vt:lpstr>Learning Objective 1</vt:lpstr>
      <vt:lpstr>A Company’s Marketing Environment</vt:lpstr>
      <vt:lpstr>A Company’s Marketing Environment</vt:lpstr>
      <vt:lpstr>A Company’s Marketing Environment</vt:lpstr>
      <vt:lpstr>The Microenvironment</vt:lpstr>
      <vt:lpstr>The Microenvironment</vt:lpstr>
      <vt:lpstr>The Microenvironment</vt:lpstr>
      <vt:lpstr>The Microenvironment</vt:lpstr>
      <vt:lpstr>The Microenvironment</vt:lpstr>
      <vt:lpstr>The Microenvironment</vt:lpstr>
      <vt:lpstr>The Microenvironment</vt:lpstr>
      <vt:lpstr>The Microenvironment</vt:lpstr>
      <vt:lpstr>Learning Objective 2</vt:lpstr>
      <vt:lpstr>The Macro environment</vt:lpstr>
      <vt:lpstr>The Macroenvironment</vt:lpstr>
      <vt:lpstr>The Macroenvironment</vt:lpstr>
      <vt:lpstr> The Macroenvironment</vt:lpstr>
      <vt:lpstr>The Macroenvironment</vt:lpstr>
      <vt:lpstr>The Macroenvironment</vt:lpstr>
      <vt:lpstr>The Macroenvironment</vt:lpstr>
      <vt:lpstr>The Macroenvironment</vt:lpstr>
      <vt:lpstr>The Macroenvironment</vt:lpstr>
      <vt:lpstr>The Macroenvironment</vt:lpstr>
      <vt:lpstr>Learning Objective 3</vt:lpstr>
      <vt:lpstr>The Macroenvironment</vt:lpstr>
      <vt:lpstr>The Macroenvironment</vt:lpstr>
      <vt:lpstr>The Macroenvironment</vt:lpstr>
      <vt:lpstr>The Macroenvironment</vt:lpstr>
      <vt:lpstr>Learning Objective 4</vt:lpstr>
      <vt:lpstr>The Macroenvironment</vt:lpstr>
      <vt:lpstr>The Macroenvironment</vt:lpstr>
      <vt:lpstr>The Macroenvironment</vt:lpstr>
      <vt:lpstr>The Macroenvironment</vt:lpstr>
      <vt:lpstr>Learning Objective 5</vt:lpstr>
      <vt:lpstr>Responding to the Marketing Environment</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681</cp:revision>
  <dcterms:created xsi:type="dcterms:W3CDTF">2014-08-17T17:56:33Z</dcterms:created>
  <dcterms:modified xsi:type="dcterms:W3CDTF">2017-08-31T08:39:06Z</dcterms:modified>
  <cp:category/>
</cp:coreProperties>
</file>