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59" r:id="rId4"/>
    <p:sldMasterId id="2147483648" r:id="rId5"/>
    <p:sldMasterId id="2147483668" r:id="rId6"/>
  </p:sldMasterIdLst>
  <p:notesMasterIdLst>
    <p:notesMasterId r:id="rId45"/>
  </p:notesMasterIdLst>
  <p:handoutMasterIdLst>
    <p:handoutMasterId r:id="rId46"/>
  </p:handoutMasterIdLst>
  <p:sldIdLst>
    <p:sldId id="260" r:id="rId7"/>
    <p:sldId id="296" r:id="rId8"/>
    <p:sldId id="262" r:id="rId9"/>
    <p:sldId id="263" r:id="rId10"/>
    <p:sldId id="297" r:id="rId11"/>
    <p:sldId id="298" r:id="rId12"/>
    <p:sldId id="265" r:id="rId13"/>
    <p:sldId id="264" r:id="rId14"/>
    <p:sldId id="266" r:id="rId15"/>
    <p:sldId id="268" r:id="rId16"/>
    <p:sldId id="269" r:id="rId17"/>
    <p:sldId id="290" r:id="rId18"/>
    <p:sldId id="270" r:id="rId19"/>
    <p:sldId id="291" r:id="rId20"/>
    <p:sldId id="271" r:id="rId21"/>
    <p:sldId id="272" r:id="rId22"/>
    <p:sldId id="292" r:id="rId23"/>
    <p:sldId id="273" r:id="rId24"/>
    <p:sldId id="274" r:id="rId25"/>
    <p:sldId id="275" r:id="rId26"/>
    <p:sldId id="293" r:id="rId27"/>
    <p:sldId id="276" r:id="rId28"/>
    <p:sldId id="277" r:id="rId29"/>
    <p:sldId id="278" r:id="rId30"/>
    <p:sldId id="279" r:id="rId31"/>
    <p:sldId id="280" r:id="rId32"/>
    <p:sldId id="281" r:id="rId33"/>
    <p:sldId id="282" r:id="rId34"/>
    <p:sldId id="283" r:id="rId35"/>
    <p:sldId id="284" r:id="rId36"/>
    <p:sldId id="294" r:id="rId37"/>
    <p:sldId id="285" r:id="rId38"/>
    <p:sldId id="295" r:id="rId39"/>
    <p:sldId id="286" r:id="rId40"/>
    <p:sldId id="287" r:id="rId41"/>
    <p:sldId id="288" r:id="rId42"/>
    <p:sldId id="289" r:id="rId43"/>
    <p:sldId id="261"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6">
          <p15:clr>
            <a:srgbClr val="A4A3A4"/>
          </p15:clr>
        </p15:guide>
        <p15:guide id="2" orient="horz" pos="2512">
          <p15:clr>
            <a:srgbClr val="A4A3A4"/>
          </p15:clr>
        </p15:guide>
        <p15:guide id="3" pos="286">
          <p15:clr>
            <a:srgbClr val="A4A3A4"/>
          </p15:clr>
        </p15:guide>
        <p15:guide id="4" pos="2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C00"/>
    <a:srgbClr val="EC6C43"/>
    <a:srgbClr val="B40F00"/>
    <a:srgbClr val="D12605"/>
    <a:srgbClr val="F97C0A"/>
    <a:srgbClr val="8AA909"/>
    <a:srgbClr val="117BA0"/>
    <a:srgbClr val="FB3301"/>
    <a:srgbClr val="F01100"/>
    <a:srgbClr val="6E6E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278" autoAdjust="0"/>
    <p:restoredTop sz="94654" autoAdjust="0"/>
  </p:normalViewPr>
  <p:slideViewPr>
    <p:cSldViewPr snapToGrid="0" snapToObjects="1">
      <p:cViewPr varScale="1">
        <p:scale>
          <a:sx n="88" d="100"/>
          <a:sy n="88" d="100"/>
        </p:scale>
        <p:origin x="750" y="78"/>
      </p:cViewPr>
      <p:guideLst>
        <p:guide orient="horz" pos="3006"/>
        <p:guide orient="horz" pos="2512"/>
        <p:guide pos="286"/>
        <p:guide pos="2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22.xml"/><Relationship Id="rId18" Type="http://schemas.openxmlformats.org/officeDocument/2006/relationships/slide" Target="../slides/slide12.xml"/><Relationship Id="rId3" Type="http://schemas.openxmlformats.org/officeDocument/2006/relationships/slide" Target="../slides/slide8.xml"/><Relationship Id="rId7" Type="http://schemas.openxmlformats.org/officeDocument/2006/relationships/slide" Target="../slides/slide15.xml"/><Relationship Id="rId12" Type="http://schemas.openxmlformats.org/officeDocument/2006/relationships/slide" Target="../slides/slide17.xml"/><Relationship Id="rId17" Type="http://schemas.openxmlformats.org/officeDocument/2006/relationships/slide" Target="../slides/slide13.xml"/><Relationship Id="rId2" Type="http://schemas.openxmlformats.org/officeDocument/2006/relationships/slide" Target="../slides/slide3.xml"/><Relationship Id="rId16" Type="http://schemas.openxmlformats.org/officeDocument/2006/relationships/slide" Target="../slides/slide31.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8.xml"/><Relationship Id="rId5" Type="http://schemas.openxmlformats.org/officeDocument/2006/relationships/slide" Target="../slides/slide10.xml"/><Relationship Id="rId15" Type="http://schemas.openxmlformats.org/officeDocument/2006/relationships/slide" Target="../slides/slide32.xml"/><Relationship Id="rId10" Type="http://schemas.openxmlformats.org/officeDocument/2006/relationships/slide" Target="../slides/slide33.xml"/><Relationship Id="rId4" Type="http://schemas.openxmlformats.org/officeDocument/2006/relationships/slide" Target="../slides/slide7.xml"/><Relationship Id="rId9" Type="http://schemas.openxmlformats.org/officeDocument/2006/relationships/slide" Target="../slides/slide34.xml"/><Relationship Id="rId14"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51B33-F766-4C4E-A324-443735859D2F}" type="doc">
      <dgm:prSet loTypeId="urn:microsoft.com/office/officeart/2005/8/layout/hList6" loCatId="list" qsTypeId="urn:microsoft.com/office/officeart/2005/8/quickstyle/simple1" qsCatId="simple" csTypeId="urn:microsoft.com/office/officeart/2005/8/colors/accent0_2" csCatId="mainScheme" phldr="1"/>
      <dgm:spPr/>
      <dgm:t>
        <a:bodyPr/>
        <a:lstStyle/>
        <a:p>
          <a:endParaRPr lang="en-US"/>
        </a:p>
      </dgm:t>
    </dgm:pt>
    <dgm:pt modelId="{ED09ECF4-6EB2-47A8-9A7A-102F0AB0CD84}">
      <dgm:prSet phldrT="[Text]" custT="1"/>
      <dgm:spPr/>
      <dgm:t>
        <a:bodyPr/>
        <a:lstStyle/>
        <a:p>
          <a:pPr algn="ctr" rtl="1"/>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 action="ppaction://hlinksldjump"/>
            </a:rPr>
            <a:t>1</a:t>
          </a:r>
          <a:b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 action="ppaction://hlinksldjump"/>
            </a:rPr>
          </a:br>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 action="ppaction://hlinksldjump"/>
            </a:rPr>
            <a:t>تثبيت فيجوال ستديو</a:t>
          </a:r>
          <a:endParaRPr lang="en-US" sz="2000" b="1" dirty="0">
            <a:latin typeface="Traditional Arabic" panose="02020603050405020304" pitchFamily="18" charset="-78"/>
            <a:cs typeface="Traditional Arabic" panose="02020603050405020304" pitchFamily="18"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6ECE203-F608-4475-95C9-70CB9FA50119}" type="parTrans" cxnId="{91DB8160-5268-4D1A-AC99-CC4F18715CBD}">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ED8FBBCD-88F5-4BD6-8973-A6A6F50FB8E9}" type="sibTrans" cxnId="{91DB8160-5268-4D1A-AC99-CC4F18715CBD}">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FD3321C9-E0A2-4875-95F7-7AF41C85F43D}">
      <dgm:prSet phldrT="[Text]" custT="1"/>
      <dgm:spPr/>
      <dgm:t>
        <a:bodyPr/>
        <a:lstStyle/>
        <a:p>
          <a:pPr algn="ctr" rtl="1"/>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3" action="ppaction://hlinksldjump"/>
            </a:rPr>
            <a:t>2</a:t>
          </a:r>
          <a:b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3" action="ppaction://hlinksldjump"/>
            </a:rPr>
          </a:br>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3" action="ppaction://hlinksldjump"/>
            </a:rPr>
            <a:t>الإطلاق والربط</a:t>
          </a:r>
          <a:endParaRPr lang="en-US" sz="2000" b="1" dirty="0">
            <a:latin typeface="Traditional Arabic" panose="02020603050405020304" pitchFamily="18" charset="-78"/>
            <a:cs typeface="Traditional Arabic" panose="02020603050405020304" pitchFamily="18"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C2E1D71-1396-489D-B71B-48739F2885C3}" type="parTrans" cxnId="{2C50DFD1-C105-4497-9616-F615C0093D99}">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B9B8A024-C52D-4F35-8FBA-AA79016C95A5}" type="sibTrans" cxnId="{2C50DFD1-C105-4497-9616-F615C0093D99}">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9DE7E7CE-611A-42AA-9848-942AB454E6E5}">
      <dgm:prSet phldrT="[Text]" custT="1"/>
      <dgm:spPr/>
      <dgm:t>
        <a:bodyPr/>
        <a:lstStyle/>
        <a:p>
          <a:pPr algn="ctr" rtl="1"/>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5" action="ppaction://hlinksldjump"/>
            </a:rPr>
            <a:t>3</a:t>
          </a:r>
          <a:b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5" action="ppaction://hlinksldjump"/>
            </a:rPr>
          </a:br>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5" action="ppaction://hlinksldjump"/>
            </a:rPr>
            <a:t>فتح مستكشف السحابة</a:t>
          </a:r>
          <a:endParaRPr lang="en-US" sz="2000" b="1" dirty="0">
            <a:latin typeface="Traditional Arabic" panose="02020603050405020304" pitchFamily="18" charset="-78"/>
            <a:cs typeface="Traditional Arabic" panose="02020603050405020304" pitchFamily="18" charset="-78"/>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936167A1-C6CC-46A9-BE2C-CF68685E4845}" type="parTrans" cxnId="{22441887-FEB5-4E6B-BED9-0569E4320B4F}">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0C2F31C9-01C1-4EC3-9CCD-CE923EA55465}" type="sibTrans" cxnId="{22441887-FEB5-4E6B-BED9-0569E4320B4F}">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195E5E12-8592-4F81-9B2F-9C5128331A83}">
      <dgm:prSet phldrT="[Text]" custT="1"/>
      <dgm:spPr/>
      <dgm:t>
        <a:bodyPr/>
        <a:lstStyle/>
        <a:p>
          <a:pPr algn="ctr" rtl="1"/>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7" action="ppaction://hlinksldjump"/>
            </a:rPr>
            <a:t>5</a:t>
          </a:r>
          <a:b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7" action="ppaction://hlinksldjump"/>
            </a:rPr>
          </a:br>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7" action="ppaction://hlinksldjump"/>
            </a:rPr>
            <a:t>إنشاء الصفحة الرئيسية</a:t>
          </a:r>
          <a:endParaRPr lang="en-US" sz="2000" b="1" dirty="0">
            <a:latin typeface="Traditional Arabic" panose="02020603050405020304" pitchFamily="18" charset="-78"/>
            <a:cs typeface="Traditional Arabic" panose="02020603050405020304" pitchFamily="18" charset="-78"/>
          </a:endParaRP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1019D5D8-3291-4A03-BBC7-0DB9B3AA0F9C}" type="parTrans" cxnId="{77C2197A-78B7-44A2-BB25-B68069FFC305}">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B3687FF5-F757-4AC2-8793-E61932A43B54}" type="sibTrans" cxnId="{77C2197A-78B7-44A2-BB25-B68069FFC305}">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69C05B7F-246A-4575-BFF7-4697A2F3171D}">
      <dgm:prSet phldrT="[Text]" custT="1"/>
      <dgm:spPr/>
      <dgm:t>
        <a:bodyPr/>
        <a:lstStyle/>
        <a:p>
          <a:pPr algn="ctr" rtl="1"/>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9" action="ppaction://hlinksldjump"/>
            </a:rPr>
            <a:t>9</a:t>
          </a:r>
          <a:b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9" action="ppaction://hlinksldjump"/>
            </a:rPr>
          </a:br>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9" action="ppaction://hlinksldjump"/>
            </a:rPr>
            <a:t>القيام بعض التعديلات والنشر مجدداً </a:t>
          </a:r>
          <a:endParaRPr lang="en-US" sz="2000" b="1" dirty="0">
            <a:latin typeface="Traditional Arabic" panose="02020603050405020304" pitchFamily="18" charset="-78"/>
            <a:cs typeface="Traditional Arabic" panose="02020603050405020304" pitchFamily="18" charset="-78"/>
          </a:endParaRP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310EA756-3BDB-4466-9BED-F9318B12FAAA}" type="parTrans" cxnId="{54AED54F-B4B8-4AC2-85F4-B473A277A32F}">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2DFF4D93-0611-46ED-B313-ED0DDF5F29B2}" type="sibTrans" cxnId="{54AED54F-B4B8-4AC2-85F4-B473A277A32F}">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72E2C2E3-3A46-41E2-9090-9DBFCDA41AC6}">
      <dgm:prSet phldrT="[Text]" custT="1"/>
      <dgm:spPr/>
      <dgm:t>
        <a:bodyPr vert="horz"/>
        <a:lstStyle/>
        <a:p>
          <a:pPr algn="ctr" rtl="1"/>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1" action="ppaction://hlinksldjump"/>
            </a:rPr>
            <a:t>6</a:t>
          </a:r>
          <a:b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1" action="ppaction://hlinksldjump"/>
            </a:rPr>
          </a:br>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1" action="ppaction://hlinksldjump"/>
            </a:rPr>
            <a:t>برمج صفحة الويب الخاصة بك</a:t>
          </a:r>
          <a:endParaRPr lang="en-US" sz="2000" b="1" dirty="0">
            <a:latin typeface="Traditional Arabic" panose="02020603050405020304" pitchFamily="18" charset="-78"/>
            <a:cs typeface="Traditional Arabic" panose="02020603050405020304" pitchFamily="18" charset="-78"/>
          </a:endParaRPr>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C4DF76E-4AF3-4B9D-92CD-8CDD27A03451}" type="parTrans" cxnId="{9327539D-99CF-461F-9034-702C0688C224}">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F94B634A-90BB-4176-8B76-864FA35309C8}" type="sibTrans" cxnId="{9327539D-99CF-461F-9034-702C0688C224}">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9FBD3CC9-70A6-4316-8C6D-5F7AB325B04B}">
      <dgm:prSet phldrT="[Text]" custT="1"/>
      <dgm:spPr/>
      <dgm:t>
        <a:bodyPr vert="horz"/>
        <a:lstStyle/>
        <a:p>
          <a:pPr algn="ctr" rtl="1"/>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3" action="ppaction://hlinksldjump"/>
            </a:rPr>
            <a:t>7</a:t>
          </a:r>
          <a:b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3" action="ppaction://hlinksldjump"/>
            </a:rPr>
          </a:br>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3" action="ppaction://hlinksldjump"/>
            </a:rPr>
            <a:t>انشر تطبيقات الويب الخاصة بك</a:t>
          </a:r>
          <a:endParaRPr lang="en-US" sz="2000" b="1" dirty="0">
            <a:latin typeface="Traditional Arabic" panose="02020603050405020304" pitchFamily="18" charset="-78"/>
            <a:cs typeface="Traditional Arabic" panose="02020603050405020304" pitchFamily="18" charset="-78"/>
          </a:endParaRPr>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9F1369C0-FD72-451B-8C6F-181322019F7E}" type="parTrans" cxnId="{8EB89101-4435-43EC-BBD1-64B704E66C54}">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DB5FFBDD-7F52-4115-BB9A-4F5EFE8E9621}" type="sibTrans" cxnId="{8EB89101-4435-43EC-BBD1-64B704E66C54}">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6D1FCBBC-3051-4E46-8B16-1237DE602AA3}">
      <dgm:prSet phldrT="[Text]" custT="1"/>
      <dgm:spPr/>
      <dgm:t>
        <a:bodyPr/>
        <a:lstStyle/>
        <a:p>
          <a:pPr algn="ctr" rtl="1"/>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5" action="ppaction://hlinksldjump"/>
            </a:rPr>
            <a:t>8</a:t>
          </a:r>
          <a:b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5" action="ppaction://hlinksldjump"/>
            </a:rPr>
          </a:br>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5" action="ppaction://hlinksldjump"/>
            </a:rPr>
            <a:t>الرجوع لمستكشف السحابة</a:t>
          </a:r>
          <a:endParaRPr lang="en-US" sz="2000" b="1" dirty="0">
            <a:latin typeface="Traditional Arabic" panose="02020603050405020304" pitchFamily="18" charset="-78"/>
            <a:cs typeface="Traditional Arabic" panose="02020603050405020304" pitchFamily="18" charset="-78"/>
          </a:endParaRPr>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40B70A8D-D925-4DF4-950C-7E30C7F1A632}" type="parTrans" cxnId="{898833EF-CE13-4605-A9ED-75BDC2672E29}">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56F8ABCE-76C4-4654-A711-7EFBAD1B2581}" type="sibTrans" cxnId="{898833EF-CE13-4605-A9ED-75BDC2672E29}">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CFA40392-A0A7-495E-9CF0-E04C75831476}">
      <dgm:prSet phldrT="[Text]" custT="1"/>
      <dgm:spPr/>
      <dgm:t>
        <a:bodyPr/>
        <a:lstStyle/>
        <a:p>
          <a:pPr algn="ctr" rtl="1"/>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7" action="ppaction://hlinksldjump"/>
            </a:rPr>
            <a:t>4</a:t>
          </a:r>
          <a:b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7" action="ppaction://hlinksldjump"/>
            </a:rPr>
          </a:br>
          <a:r>
            <a:rPr lang="ar-SA" sz="2000" b="1" dirty="0" smtClean="0">
              <a:latin typeface="Traditional Arabic" panose="02020603050405020304" pitchFamily="18" charset="-78"/>
              <a:cs typeface="Traditional Arabic" panose="02020603050405020304" pitchFamily="18" charset="-78"/>
              <a:hlinkClick xmlns:r="http://schemas.openxmlformats.org/officeDocument/2006/relationships" r:id="rId17" action="ppaction://hlinksldjump"/>
            </a:rPr>
            <a:t>إنشاء حل جديد لموقع إلكتروني</a:t>
          </a:r>
          <a:endParaRPr lang="en-US" sz="2000" b="1" dirty="0">
            <a:latin typeface="Traditional Arabic" panose="02020603050405020304" pitchFamily="18" charset="-78"/>
            <a:cs typeface="Traditional Arabic" panose="02020603050405020304" pitchFamily="18" charset="-78"/>
          </a:endParaRPr>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31E93E67-03AB-4761-B93D-DA99140E1C92}" type="sibTrans" cxnId="{258BA227-8F85-4499-9F16-831EB75A8CD8}">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7ADAA783-2A1C-4126-80DC-0860697742EF}" type="parTrans" cxnId="{258BA227-8F85-4499-9F16-831EB75A8CD8}">
      <dgm:prSet/>
      <dgm:spPr/>
      <dgm:t>
        <a:bodyPr/>
        <a:lstStyle/>
        <a:p>
          <a:endParaRPr lang="en-US" sz="2000" b="1">
            <a:latin typeface="Traditional Arabic" panose="02020603050405020304" pitchFamily="18" charset="-78"/>
            <a:cs typeface="Traditional Arabic" panose="02020603050405020304" pitchFamily="18" charset="-78"/>
          </a:endParaRPr>
        </a:p>
      </dgm:t>
    </dgm:pt>
    <dgm:pt modelId="{AEF17ED5-683E-4C71-A220-8D93CD9D2E02}" type="pres">
      <dgm:prSet presAssocID="{AE951B33-F766-4C4E-A324-443735859D2F}" presName="Name0" presStyleCnt="0">
        <dgm:presLayoutVars>
          <dgm:dir val="rev"/>
          <dgm:resizeHandles val="exact"/>
        </dgm:presLayoutVars>
      </dgm:prSet>
      <dgm:spPr/>
      <dgm:t>
        <a:bodyPr/>
        <a:lstStyle/>
        <a:p>
          <a:endParaRPr lang="en-US"/>
        </a:p>
      </dgm:t>
    </dgm:pt>
    <dgm:pt modelId="{9BA94B42-4D49-4CF6-95A5-8F5C656DAFF9}" type="pres">
      <dgm:prSet presAssocID="{ED09ECF4-6EB2-47A8-9A7A-102F0AB0CD84}" presName="node" presStyleLbl="node1" presStyleIdx="0" presStyleCnt="9">
        <dgm:presLayoutVars>
          <dgm:bulletEnabled val="1"/>
        </dgm:presLayoutVars>
      </dgm:prSet>
      <dgm:spPr/>
      <dgm:t>
        <a:bodyPr/>
        <a:lstStyle/>
        <a:p>
          <a:endParaRPr lang="en-US"/>
        </a:p>
      </dgm:t>
    </dgm:pt>
    <dgm:pt modelId="{25B04B95-1215-4413-8167-93C8077C06E3}" type="pres">
      <dgm:prSet presAssocID="{ED8FBBCD-88F5-4BD6-8973-A6A6F50FB8E9}" presName="sibTrans" presStyleCnt="0"/>
      <dgm:spPr/>
      <dgm:t>
        <a:bodyPr/>
        <a:lstStyle/>
        <a:p>
          <a:endParaRPr lang="en-US"/>
        </a:p>
      </dgm:t>
    </dgm:pt>
    <dgm:pt modelId="{9C16A5B4-B7BA-48C4-A2DB-CA996B281560}" type="pres">
      <dgm:prSet presAssocID="{FD3321C9-E0A2-4875-95F7-7AF41C85F43D}" presName="node" presStyleLbl="node1" presStyleIdx="1" presStyleCnt="9">
        <dgm:presLayoutVars>
          <dgm:bulletEnabled val="1"/>
        </dgm:presLayoutVars>
      </dgm:prSet>
      <dgm:spPr/>
      <dgm:t>
        <a:bodyPr/>
        <a:lstStyle/>
        <a:p>
          <a:endParaRPr lang="en-US"/>
        </a:p>
      </dgm:t>
    </dgm:pt>
    <dgm:pt modelId="{D0361D8B-EACA-4462-9F42-E7C0564979E0}" type="pres">
      <dgm:prSet presAssocID="{B9B8A024-C52D-4F35-8FBA-AA79016C95A5}" presName="sibTrans" presStyleCnt="0"/>
      <dgm:spPr/>
      <dgm:t>
        <a:bodyPr/>
        <a:lstStyle/>
        <a:p>
          <a:endParaRPr lang="en-US"/>
        </a:p>
      </dgm:t>
    </dgm:pt>
    <dgm:pt modelId="{6D2AD860-A1D2-462B-98BB-2661AB5DA314}" type="pres">
      <dgm:prSet presAssocID="{9DE7E7CE-611A-42AA-9848-942AB454E6E5}" presName="node" presStyleLbl="node1" presStyleIdx="2" presStyleCnt="9">
        <dgm:presLayoutVars>
          <dgm:bulletEnabled val="1"/>
        </dgm:presLayoutVars>
      </dgm:prSet>
      <dgm:spPr/>
      <dgm:t>
        <a:bodyPr/>
        <a:lstStyle/>
        <a:p>
          <a:endParaRPr lang="en-US"/>
        </a:p>
      </dgm:t>
    </dgm:pt>
    <dgm:pt modelId="{47AD958E-24B0-4720-8F44-18CB197D3FFF}" type="pres">
      <dgm:prSet presAssocID="{0C2F31C9-01C1-4EC3-9CCD-CE923EA55465}" presName="sibTrans" presStyleCnt="0"/>
      <dgm:spPr/>
      <dgm:t>
        <a:bodyPr/>
        <a:lstStyle/>
        <a:p>
          <a:endParaRPr lang="en-US"/>
        </a:p>
      </dgm:t>
    </dgm:pt>
    <dgm:pt modelId="{299FDA59-4774-4FEF-84F0-57E5FE39F896}" type="pres">
      <dgm:prSet presAssocID="{CFA40392-A0A7-495E-9CF0-E04C75831476}" presName="node" presStyleLbl="node1" presStyleIdx="3" presStyleCnt="9">
        <dgm:presLayoutVars>
          <dgm:bulletEnabled val="1"/>
        </dgm:presLayoutVars>
      </dgm:prSet>
      <dgm:spPr/>
      <dgm:t>
        <a:bodyPr/>
        <a:lstStyle/>
        <a:p>
          <a:endParaRPr lang="en-US"/>
        </a:p>
      </dgm:t>
    </dgm:pt>
    <dgm:pt modelId="{9B29AC69-D4C7-4B13-ADA4-A522A93BD405}" type="pres">
      <dgm:prSet presAssocID="{31E93E67-03AB-4761-B93D-DA99140E1C92}" presName="sibTrans" presStyleCnt="0"/>
      <dgm:spPr/>
      <dgm:t>
        <a:bodyPr/>
        <a:lstStyle/>
        <a:p>
          <a:endParaRPr lang="en-US"/>
        </a:p>
      </dgm:t>
    </dgm:pt>
    <dgm:pt modelId="{0153F267-2176-47AC-A2FE-9B96FC0E2006}" type="pres">
      <dgm:prSet presAssocID="{195E5E12-8592-4F81-9B2F-9C5128331A83}" presName="node" presStyleLbl="node1" presStyleIdx="4" presStyleCnt="9">
        <dgm:presLayoutVars>
          <dgm:bulletEnabled val="1"/>
        </dgm:presLayoutVars>
      </dgm:prSet>
      <dgm:spPr/>
      <dgm:t>
        <a:bodyPr/>
        <a:lstStyle/>
        <a:p>
          <a:endParaRPr lang="en-US"/>
        </a:p>
      </dgm:t>
    </dgm:pt>
    <dgm:pt modelId="{ACAC043E-83E9-49F3-802E-4D4AA071EEC7}" type="pres">
      <dgm:prSet presAssocID="{B3687FF5-F757-4AC2-8793-E61932A43B54}" presName="sibTrans" presStyleCnt="0"/>
      <dgm:spPr/>
      <dgm:t>
        <a:bodyPr/>
        <a:lstStyle/>
        <a:p>
          <a:endParaRPr lang="en-US"/>
        </a:p>
      </dgm:t>
    </dgm:pt>
    <dgm:pt modelId="{E93E9E7C-F3F0-42F8-94D3-1F06F5D3B993}" type="pres">
      <dgm:prSet presAssocID="{72E2C2E3-3A46-41E2-9090-9DBFCDA41AC6}" presName="node" presStyleLbl="node1" presStyleIdx="5" presStyleCnt="9">
        <dgm:presLayoutVars>
          <dgm:bulletEnabled val="1"/>
        </dgm:presLayoutVars>
      </dgm:prSet>
      <dgm:spPr/>
      <dgm:t>
        <a:bodyPr/>
        <a:lstStyle/>
        <a:p>
          <a:endParaRPr lang="en-US"/>
        </a:p>
      </dgm:t>
    </dgm:pt>
    <dgm:pt modelId="{136012EF-AB37-4D81-A57F-EE2E7C2BFFC2}" type="pres">
      <dgm:prSet presAssocID="{F94B634A-90BB-4176-8B76-864FA35309C8}" presName="sibTrans" presStyleCnt="0"/>
      <dgm:spPr/>
      <dgm:t>
        <a:bodyPr/>
        <a:lstStyle/>
        <a:p>
          <a:endParaRPr lang="en-US"/>
        </a:p>
      </dgm:t>
    </dgm:pt>
    <dgm:pt modelId="{B8630E6B-926C-4A70-9EF3-1FC7F408C244}" type="pres">
      <dgm:prSet presAssocID="{9FBD3CC9-70A6-4316-8C6D-5F7AB325B04B}" presName="node" presStyleLbl="node1" presStyleIdx="6" presStyleCnt="9">
        <dgm:presLayoutVars>
          <dgm:bulletEnabled val="1"/>
        </dgm:presLayoutVars>
      </dgm:prSet>
      <dgm:spPr/>
      <dgm:t>
        <a:bodyPr/>
        <a:lstStyle/>
        <a:p>
          <a:endParaRPr lang="en-US"/>
        </a:p>
      </dgm:t>
    </dgm:pt>
    <dgm:pt modelId="{3A737CE7-9CEB-4ACB-879D-3A5FD62AA542}" type="pres">
      <dgm:prSet presAssocID="{DB5FFBDD-7F52-4115-BB9A-4F5EFE8E9621}" presName="sibTrans" presStyleCnt="0"/>
      <dgm:spPr/>
      <dgm:t>
        <a:bodyPr/>
        <a:lstStyle/>
        <a:p>
          <a:endParaRPr lang="en-US"/>
        </a:p>
      </dgm:t>
    </dgm:pt>
    <dgm:pt modelId="{1EB44AE1-E621-44BA-B2CB-3FAB403A979D}" type="pres">
      <dgm:prSet presAssocID="{6D1FCBBC-3051-4E46-8B16-1237DE602AA3}" presName="node" presStyleLbl="node1" presStyleIdx="7" presStyleCnt="9">
        <dgm:presLayoutVars>
          <dgm:bulletEnabled val="1"/>
        </dgm:presLayoutVars>
      </dgm:prSet>
      <dgm:spPr/>
      <dgm:t>
        <a:bodyPr/>
        <a:lstStyle/>
        <a:p>
          <a:endParaRPr lang="en-US"/>
        </a:p>
      </dgm:t>
    </dgm:pt>
    <dgm:pt modelId="{62A97FBC-EC1F-4465-8CC7-62297FA6D7FC}" type="pres">
      <dgm:prSet presAssocID="{56F8ABCE-76C4-4654-A711-7EFBAD1B2581}" presName="sibTrans" presStyleCnt="0"/>
      <dgm:spPr/>
      <dgm:t>
        <a:bodyPr/>
        <a:lstStyle/>
        <a:p>
          <a:endParaRPr lang="en-US"/>
        </a:p>
      </dgm:t>
    </dgm:pt>
    <dgm:pt modelId="{211FA890-F88C-4DF2-B821-42B91E5A6472}" type="pres">
      <dgm:prSet presAssocID="{69C05B7F-246A-4575-BFF7-4697A2F3171D}" presName="node" presStyleLbl="node1" presStyleIdx="8" presStyleCnt="9">
        <dgm:presLayoutVars>
          <dgm:bulletEnabled val="1"/>
        </dgm:presLayoutVars>
      </dgm:prSet>
      <dgm:spPr/>
      <dgm:t>
        <a:bodyPr/>
        <a:lstStyle/>
        <a:p>
          <a:endParaRPr lang="en-US"/>
        </a:p>
      </dgm:t>
    </dgm:pt>
  </dgm:ptLst>
  <dgm:cxnLst>
    <dgm:cxn modelId="{22441887-FEB5-4E6B-BED9-0569E4320B4F}" srcId="{AE951B33-F766-4C4E-A324-443735859D2F}" destId="{9DE7E7CE-611A-42AA-9848-942AB454E6E5}" srcOrd="2" destOrd="0" parTransId="{936167A1-C6CC-46A9-BE2C-CF68685E4845}" sibTransId="{0C2F31C9-01C1-4EC3-9CCD-CE923EA55465}"/>
    <dgm:cxn modelId="{9327539D-99CF-461F-9034-702C0688C224}" srcId="{AE951B33-F766-4C4E-A324-443735859D2F}" destId="{72E2C2E3-3A46-41E2-9090-9DBFCDA41AC6}" srcOrd="5" destOrd="0" parTransId="{DC4DF76E-4AF3-4B9D-92CD-8CDD27A03451}" sibTransId="{F94B634A-90BB-4176-8B76-864FA35309C8}"/>
    <dgm:cxn modelId="{0BF7F69C-E7A5-4008-A946-6CBF43F02DFD}" type="presOf" srcId="{AE951B33-F766-4C4E-A324-443735859D2F}" destId="{AEF17ED5-683E-4C71-A220-8D93CD9D2E02}" srcOrd="0" destOrd="0" presId="urn:microsoft.com/office/officeart/2005/8/layout/hList6"/>
    <dgm:cxn modelId="{A83C350B-8542-4F8C-85A8-21935CCB19C2}" type="presOf" srcId="{CFA40392-A0A7-495E-9CF0-E04C75831476}" destId="{299FDA59-4774-4FEF-84F0-57E5FE39F896}" srcOrd="0" destOrd="0" presId="urn:microsoft.com/office/officeart/2005/8/layout/hList6"/>
    <dgm:cxn modelId="{CA1CC73C-D051-4244-AF6A-2E40BF8AF947}" type="presOf" srcId="{69C05B7F-246A-4575-BFF7-4697A2F3171D}" destId="{211FA890-F88C-4DF2-B821-42B91E5A6472}" srcOrd="0" destOrd="0" presId="urn:microsoft.com/office/officeart/2005/8/layout/hList6"/>
    <dgm:cxn modelId="{EBA781E9-3926-4F32-8EAF-C22206645F64}" type="presOf" srcId="{ED09ECF4-6EB2-47A8-9A7A-102F0AB0CD84}" destId="{9BA94B42-4D49-4CF6-95A5-8F5C656DAFF9}" srcOrd="0" destOrd="0" presId="urn:microsoft.com/office/officeart/2005/8/layout/hList6"/>
    <dgm:cxn modelId="{C493F494-4BDB-4975-81E9-66FB75B2A70A}" type="presOf" srcId="{195E5E12-8592-4F81-9B2F-9C5128331A83}" destId="{0153F267-2176-47AC-A2FE-9B96FC0E2006}" srcOrd="0" destOrd="0" presId="urn:microsoft.com/office/officeart/2005/8/layout/hList6"/>
    <dgm:cxn modelId="{898833EF-CE13-4605-A9ED-75BDC2672E29}" srcId="{AE951B33-F766-4C4E-A324-443735859D2F}" destId="{6D1FCBBC-3051-4E46-8B16-1237DE602AA3}" srcOrd="7" destOrd="0" parTransId="{40B70A8D-D925-4DF4-950C-7E30C7F1A632}" sibTransId="{56F8ABCE-76C4-4654-A711-7EFBAD1B2581}"/>
    <dgm:cxn modelId="{710C1F77-710F-45AE-A0A9-E7665930523C}" type="presOf" srcId="{9DE7E7CE-611A-42AA-9848-942AB454E6E5}" destId="{6D2AD860-A1D2-462B-98BB-2661AB5DA314}" srcOrd="0" destOrd="0" presId="urn:microsoft.com/office/officeart/2005/8/layout/hList6"/>
    <dgm:cxn modelId="{258BA227-8F85-4499-9F16-831EB75A8CD8}" srcId="{AE951B33-F766-4C4E-A324-443735859D2F}" destId="{CFA40392-A0A7-495E-9CF0-E04C75831476}" srcOrd="3" destOrd="0" parTransId="{7ADAA783-2A1C-4126-80DC-0860697742EF}" sibTransId="{31E93E67-03AB-4761-B93D-DA99140E1C92}"/>
    <dgm:cxn modelId="{C5AF1099-765F-4B5D-8563-E8C8E8C9D186}" type="presOf" srcId="{6D1FCBBC-3051-4E46-8B16-1237DE602AA3}" destId="{1EB44AE1-E621-44BA-B2CB-3FAB403A979D}" srcOrd="0" destOrd="0" presId="urn:microsoft.com/office/officeart/2005/8/layout/hList6"/>
    <dgm:cxn modelId="{54AED54F-B4B8-4AC2-85F4-B473A277A32F}" srcId="{AE951B33-F766-4C4E-A324-443735859D2F}" destId="{69C05B7F-246A-4575-BFF7-4697A2F3171D}" srcOrd="8" destOrd="0" parTransId="{310EA756-3BDB-4466-9BED-F9318B12FAAA}" sibTransId="{2DFF4D93-0611-46ED-B313-ED0DDF5F29B2}"/>
    <dgm:cxn modelId="{77C2197A-78B7-44A2-BB25-B68069FFC305}" srcId="{AE951B33-F766-4C4E-A324-443735859D2F}" destId="{195E5E12-8592-4F81-9B2F-9C5128331A83}" srcOrd="4" destOrd="0" parTransId="{1019D5D8-3291-4A03-BBC7-0DB9B3AA0F9C}" sibTransId="{B3687FF5-F757-4AC2-8793-E61932A43B54}"/>
    <dgm:cxn modelId="{91DB8160-5268-4D1A-AC99-CC4F18715CBD}" srcId="{AE951B33-F766-4C4E-A324-443735859D2F}" destId="{ED09ECF4-6EB2-47A8-9A7A-102F0AB0CD84}" srcOrd="0" destOrd="0" parTransId="{E6ECE203-F608-4475-95C9-70CB9FA50119}" sibTransId="{ED8FBBCD-88F5-4BD6-8973-A6A6F50FB8E9}"/>
    <dgm:cxn modelId="{E9DC2A42-EA27-4BC4-9102-1791614BA56E}" type="presOf" srcId="{9FBD3CC9-70A6-4316-8C6D-5F7AB325B04B}" destId="{B8630E6B-926C-4A70-9EF3-1FC7F408C244}" srcOrd="0" destOrd="0" presId="urn:microsoft.com/office/officeart/2005/8/layout/hList6"/>
    <dgm:cxn modelId="{2C50DFD1-C105-4497-9616-F615C0093D99}" srcId="{AE951B33-F766-4C4E-A324-443735859D2F}" destId="{FD3321C9-E0A2-4875-95F7-7AF41C85F43D}" srcOrd="1" destOrd="0" parTransId="{8C2E1D71-1396-489D-B71B-48739F2885C3}" sibTransId="{B9B8A024-C52D-4F35-8FBA-AA79016C95A5}"/>
    <dgm:cxn modelId="{EAFD32E1-6FFB-425A-BCBE-C8B797BA686B}" type="presOf" srcId="{FD3321C9-E0A2-4875-95F7-7AF41C85F43D}" destId="{9C16A5B4-B7BA-48C4-A2DB-CA996B281560}" srcOrd="0" destOrd="0" presId="urn:microsoft.com/office/officeart/2005/8/layout/hList6"/>
    <dgm:cxn modelId="{4B492019-2B0B-477C-816B-5C786F8867AC}" type="presOf" srcId="{72E2C2E3-3A46-41E2-9090-9DBFCDA41AC6}" destId="{E93E9E7C-F3F0-42F8-94D3-1F06F5D3B993}" srcOrd="0" destOrd="0" presId="urn:microsoft.com/office/officeart/2005/8/layout/hList6"/>
    <dgm:cxn modelId="{8EB89101-4435-43EC-BBD1-64B704E66C54}" srcId="{AE951B33-F766-4C4E-A324-443735859D2F}" destId="{9FBD3CC9-70A6-4316-8C6D-5F7AB325B04B}" srcOrd="6" destOrd="0" parTransId="{9F1369C0-FD72-451B-8C6F-181322019F7E}" sibTransId="{DB5FFBDD-7F52-4115-BB9A-4F5EFE8E9621}"/>
    <dgm:cxn modelId="{621415C9-ACCA-4268-A8A3-C8860D835A05}" type="presParOf" srcId="{AEF17ED5-683E-4C71-A220-8D93CD9D2E02}" destId="{9BA94B42-4D49-4CF6-95A5-8F5C656DAFF9}" srcOrd="0" destOrd="0" presId="urn:microsoft.com/office/officeart/2005/8/layout/hList6"/>
    <dgm:cxn modelId="{9C9F277A-4785-4342-8AAC-72E252A08EFE}" type="presParOf" srcId="{AEF17ED5-683E-4C71-A220-8D93CD9D2E02}" destId="{25B04B95-1215-4413-8167-93C8077C06E3}" srcOrd="1" destOrd="0" presId="urn:microsoft.com/office/officeart/2005/8/layout/hList6"/>
    <dgm:cxn modelId="{BAA6FFFE-25C2-4955-9C5F-476115B180CB}" type="presParOf" srcId="{AEF17ED5-683E-4C71-A220-8D93CD9D2E02}" destId="{9C16A5B4-B7BA-48C4-A2DB-CA996B281560}" srcOrd="2" destOrd="0" presId="urn:microsoft.com/office/officeart/2005/8/layout/hList6"/>
    <dgm:cxn modelId="{2E36BE41-FA1F-4EA2-839C-4CB830FC7408}" type="presParOf" srcId="{AEF17ED5-683E-4C71-A220-8D93CD9D2E02}" destId="{D0361D8B-EACA-4462-9F42-E7C0564979E0}" srcOrd="3" destOrd="0" presId="urn:microsoft.com/office/officeart/2005/8/layout/hList6"/>
    <dgm:cxn modelId="{442EDFB9-EA89-4F21-BDD3-7C8450BF5A67}" type="presParOf" srcId="{AEF17ED5-683E-4C71-A220-8D93CD9D2E02}" destId="{6D2AD860-A1D2-462B-98BB-2661AB5DA314}" srcOrd="4" destOrd="0" presId="urn:microsoft.com/office/officeart/2005/8/layout/hList6"/>
    <dgm:cxn modelId="{ABB675DE-2DC6-4AB8-B6E4-87D6B16951D7}" type="presParOf" srcId="{AEF17ED5-683E-4C71-A220-8D93CD9D2E02}" destId="{47AD958E-24B0-4720-8F44-18CB197D3FFF}" srcOrd="5" destOrd="0" presId="urn:microsoft.com/office/officeart/2005/8/layout/hList6"/>
    <dgm:cxn modelId="{27646596-D1CC-46E9-96A4-37CBBA8DE4C6}" type="presParOf" srcId="{AEF17ED5-683E-4C71-A220-8D93CD9D2E02}" destId="{299FDA59-4774-4FEF-84F0-57E5FE39F896}" srcOrd="6" destOrd="0" presId="urn:microsoft.com/office/officeart/2005/8/layout/hList6"/>
    <dgm:cxn modelId="{0FB4E532-01B0-4FE0-AA30-C1AFC781249D}" type="presParOf" srcId="{AEF17ED5-683E-4C71-A220-8D93CD9D2E02}" destId="{9B29AC69-D4C7-4B13-ADA4-A522A93BD405}" srcOrd="7" destOrd="0" presId="urn:microsoft.com/office/officeart/2005/8/layout/hList6"/>
    <dgm:cxn modelId="{D38364E6-010C-47FC-AF23-371D05F77130}" type="presParOf" srcId="{AEF17ED5-683E-4C71-A220-8D93CD9D2E02}" destId="{0153F267-2176-47AC-A2FE-9B96FC0E2006}" srcOrd="8" destOrd="0" presId="urn:microsoft.com/office/officeart/2005/8/layout/hList6"/>
    <dgm:cxn modelId="{93519516-D37E-4D1D-BA83-E6E5953DE416}" type="presParOf" srcId="{AEF17ED5-683E-4C71-A220-8D93CD9D2E02}" destId="{ACAC043E-83E9-49F3-802E-4D4AA071EEC7}" srcOrd="9" destOrd="0" presId="urn:microsoft.com/office/officeart/2005/8/layout/hList6"/>
    <dgm:cxn modelId="{7932CDB1-7555-484C-9C13-8F36A72AA89C}" type="presParOf" srcId="{AEF17ED5-683E-4C71-A220-8D93CD9D2E02}" destId="{E93E9E7C-F3F0-42F8-94D3-1F06F5D3B993}" srcOrd="10" destOrd="0" presId="urn:microsoft.com/office/officeart/2005/8/layout/hList6"/>
    <dgm:cxn modelId="{B00D726F-EBF4-4B28-A737-02F07EEC4383}" type="presParOf" srcId="{AEF17ED5-683E-4C71-A220-8D93CD9D2E02}" destId="{136012EF-AB37-4D81-A57F-EE2E7C2BFFC2}" srcOrd="11" destOrd="0" presId="urn:microsoft.com/office/officeart/2005/8/layout/hList6"/>
    <dgm:cxn modelId="{8CA24043-D93C-4250-BCB8-7F0AEFF6C459}" type="presParOf" srcId="{AEF17ED5-683E-4C71-A220-8D93CD9D2E02}" destId="{B8630E6B-926C-4A70-9EF3-1FC7F408C244}" srcOrd="12" destOrd="0" presId="urn:microsoft.com/office/officeart/2005/8/layout/hList6"/>
    <dgm:cxn modelId="{DD76B844-25C0-4604-976C-49D6878069BA}" type="presParOf" srcId="{AEF17ED5-683E-4C71-A220-8D93CD9D2E02}" destId="{3A737CE7-9CEB-4ACB-879D-3A5FD62AA542}" srcOrd="13" destOrd="0" presId="urn:microsoft.com/office/officeart/2005/8/layout/hList6"/>
    <dgm:cxn modelId="{7671D19A-8520-4401-B19D-450D1F69BA34}" type="presParOf" srcId="{AEF17ED5-683E-4C71-A220-8D93CD9D2E02}" destId="{1EB44AE1-E621-44BA-B2CB-3FAB403A979D}" srcOrd="14" destOrd="0" presId="urn:microsoft.com/office/officeart/2005/8/layout/hList6"/>
    <dgm:cxn modelId="{7A14785B-BC4B-4A5E-8C8E-3DEF9241A349}" type="presParOf" srcId="{AEF17ED5-683E-4C71-A220-8D93CD9D2E02}" destId="{62A97FBC-EC1F-4465-8CC7-62297FA6D7FC}" srcOrd="15" destOrd="0" presId="urn:microsoft.com/office/officeart/2005/8/layout/hList6"/>
    <dgm:cxn modelId="{BD3C9964-FF00-494D-9BF8-915E9AABB62B}" type="presParOf" srcId="{AEF17ED5-683E-4C71-A220-8D93CD9D2E02}" destId="{211FA890-F88C-4DF2-B821-42B91E5A6472}"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94B42-4D49-4CF6-95A5-8F5C656DAFF9}">
      <dsp:nvSpPr>
        <dsp:cNvPr id="0" name=""/>
        <dsp:cNvSpPr/>
      </dsp:nvSpPr>
      <dsp:spPr>
        <a:xfrm rot="5400000">
          <a:off x="6710922" y="1174502"/>
          <a:ext cx="3265715" cy="916709"/>
        </a:xfrm>
        <a:prstGeom prst="flowChartManualOperati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1</a:t>
          </a:r>
          <a:b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b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تثبيت فيجوال ستديو</a:t>
          </a:r>
          <a:endParaRPr lang="en-US" sz="2000" b="1" kern="1200" dirty="0">
            <a:latin typeface="Traditional Arabic" panose="02020603050405020304" pitchFamily="18" charset="-78"/>
            <a:cs typeface="Traditional Arabic" panose="02020603050405020304" pitchFamily="18" charset="-78"/>
          </a:endParaRPr>
        </a:p>
      </dsp:txBody>
      <dsp:txXfrm rot="-5400000">
        <a:off x="7885425" y="653142"/>
        <a:ext cx="916709" cy="1959429"/>
      </dsp:txXfrm>
    </dsp:sp>
    <dsp:sp modelId="{9C16A5B4-B7BA-48C4-A2DB-CA996B281560}">
      <dsp:nvSpPr>
        <dsp:cNvPr id="0" name=""/>
        <dsp:cNvSpPr/>
      </dsp:nvSpPr>
      <dsp:spPr>
        <a:xfrm rot="5400000">
          <a:off x="5725458" y="1174502"/>
          <a:ext cx="3265715" cy="916709"/>
        </a:xfrm>
        <a:prstGeom prst="flowChartManualOperati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2</a:t>
          </a:r>
          <a:b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b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الإطلاق والربط</a:t>
          </a:r>
          <a:endParaRPr lang="en-US" sz="2000" b="1" kern="1200" dirty="0">
            <a:latin typeface="Traditional Arabic" panose="02020603050405020304" pitchFamily="18" charset="-78"/>
            <a:cs typeface="Traditional Arabic" panose="02020603050405020304" pitchFamily="18" charset="-78"/>
          </a:endParaRPr>
        </a:p>
      </dsp:txBody>
      <dsp:txXfrm rot="-5400000">
        <a:off x="6899961" y="653142"/>
        <a:ext cx="916709" cy="1959429"/>
      </dsp:txXfrm>
    </dsp:sp>
    <dsp:sp modelId="{6D2AD860-A1D2-462B-98BB-2661AB5DA314}">
      <dsp:nvSpPr>
        <dsp:cNvPr id="0" name=""/>
        <dsp:cNvSpPr/>
      </dsp:nvSpPr>
      <dsp:spPr>
        <a:xfrm rot="5400000">
          <a:off x="4739995" y="1174502"/>
          <a:ext cx="3265715" cy="916709"/>
        </a:xfrm>
        <a:prstGeom prst="flowChartManualOperati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3</a:t>
          </a:r>
          <a:b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b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فتح مستكشف السحابة</a:t>
          </a:r>
          <a:endParaRPr lang="en-US" sz="2000" b="1" kern="1200" dirty="0">
            <a:latin typeface="Traditional Arabic" panose="02020603050405020304" pitchFamily="18" charset="-78"/>
            <a:cs typeface="Traditional Arabic" panose="02020603050405020304" pitchFamily="18" charset="-78"/>
          </a:endParaRPr>
        </a:p>
      </dsp:txBody>
      <dsp:txXfrm rot="-5400000">
        <a:off x="5914498" y="653142"/>
        <a:ext cx="916709" cy="1959429"/>
      </dsp:txXfrm>
    </dsp:sp>
    <dsp:sp modelId="{299FDA59-4774-4FEF-84F0-57E5FE39F896}">
      <dsp:nvSpPr>
        <dsp:cNvPr id="0" name=""/>
        <dsp:cNvSpPr/>
      </dsp:nvSpPr>
      <dsp:spPr>
        <a:xfrm rot="5400000">
          <a:off x="3754532" y="1174502"/>
          <a:ext cx="3265715" cy="916709"/>
        </a:xfrm>
        <a:prstGeom prst="flowChartManualOperati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4</a:t>
          </a:r>
          <a:b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b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إنشاء حل جديد لموقع إلكتروني</a:t>
          </a:r>
          <a:endParaRPr lang="en-US" sz="2000" b="1" kern="1200" dirty="0">
            <a:latin typeface="Traditional Arabic" panose="02020603050405020304" pitchFamily="18" charset="-78"/>
            <a:cs typeface="Traditional Arabic" panose="02020603050405020304" pitchFamily="18" charset="-78"/>
          </a:endParaRPr>
        </a:p>
      </dsp:txBody>
      <dsp:txXfrm rot="-5400000">
        <a:off x="4929035" y="653142"/>
        <a:ext cx="916709" cy="1959429"/>
      </dsp:txXfrm>
    </dsp:sp>
    <dsp:sp modelId="{0153F267-2176-47AC-A2FE-9B96FC0E2006}">
      <dsp:nvSpPr>
        <dsp:cNvPr id="0" name=""/>
        <dsp:cNvSpPr/>
      </dsp:nvSpPr>
      <dsp:spPr>
        <a:xfrm rot="5400000">
          <a:off x="2769069" y="1174502"/>
          <a:ext cx="3265715" cy="916709"/>
        </a:xfrm>
        <a:prstGeom prst="flowChartManualOperati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5</a:t>
          </a:r>
          <a:b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b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إنشاء الصفحة الرئيسية</a:t>
          </a:r>
          <a:endParaRPr lang="en-US" sz="2000" b="1" kern="1200" dirty="0">
            <a:latin typeface="Traditional Arabic" panose="02020603050405020304" pitchFamily="18" charset="-78"/>
            <a:cs typeface="Traditional Arabic" panose="02020603050405020304" pitchFamily="18" charset="-78"/>
          </a:endParaRPr>
        </a:p>
      </dsp:txBody>
      <dsp:txXfrm rot="-5400000">
        <a:off x="3943572" y="653142"/>
        <a:ext cx="916709" cy="1959429"/>
      </dsp:txXfrm>
    </dsp:sp>
    <dsp:sp modelId="{E93E9E7C-F3F0-42F8-94D3-1F06F5D3B993}">
      <dsp:nvSpPr>
        <dsp:cNvPr id="0" name=""/>
        <dsp:cNvSpPr/>
      </dsp:nvSpPr>
      <dsp:spPr>
        <a:xfrm rot="5400000">
          <a:off x="1783606" y="1174502"/>
          <a:ext cx="3265715" cy="916709"/>
        </a:xfrm>
        <a:prstGeom prst="flowChartManualOperati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6</a:t>
          </a:r>
          <a:b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b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برمج صفحة الويب الخاصة بك</a:t>
          </a:r>
          <a:endParaRPr lang="en-US" sz="2000" b="1" kern="1200" dirty="0">
            <a:latin typeface="Traditional Arabic" panose="02020603050405020304" pitchFamily="18" charset="-78"/>
            <a:cs typeface="Traditional Arabic" panose="02020603050405020304" pitchFamily="18" charset="-78"/>
          </a:endParaRPr>
        </a:p>
      </dsp:txBody>
      <dsp:txXfrm rot="-5400000">
        <a:off x="2958109" y="653142"/>
        <a:ext cx="916709" cy="1959429"/>
      </dsp:txXfrm>
    </dsp:sp>
    <dsp:sp modelId="{B8630E6B-926C-4A70-9EF3-1FC7F408C244}">
      <dsp:nvSpPr>
        <dsp:cNvPr id="0" name=""/>
        <dsp:cNvSpPr/>
      </dsp:nvSpPr>
      <dsp:spPr>
        <a:xfrm rot="5400000">
          <a:off x="798143" y="1174502"/>
          <a:ext cx="3265715" cy="916709"/>
        </a:xfrm>
        <a:prstGeom prst="flowChartManualOperati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7</a:t>
          </a:r>
          <a:b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b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انشر تطبيقات الويب الخاصة بك</a:t>
          </a:r>
          <a:endParaRPr lang="en-US" sz="2000" b="1" kern="1200" dirty="0">
            <a:latin typeface="Traditional Arabic" panose="02020603050405020304" pitchFamily="18" charset="-78"/>
            <a:cs typeface="Traditional Arabic" panose="02020603050405020304" pitchFamily="18" charset="-78"/>
          </a:endParaRPr>
        </a:p>
      </dsp:txBody>
      <dsp:txXfrm rot="-5400000">
        <a:off x="1972646" y="653142"/>
        <a:ext cx="916709" cy="1959429"/>
      </dsp:txXfrm>
    </dsp:sp>
    <dsp:sp modelId="{1EB44AE1-E621-44BA-B2CB-3FAB403A979D}">
      <dsp:nvSpPr>
        <dsp:cNvPr id="0" name=""/>
        <dsp:cNvSpPr/>
      </dsp:nvSpPr>
      <dsp:spPr>
        <a:xfrm rot="5400000">
          <a:off x="-187319" y="1174502"/>
          <a:ext cx="3265715" cy="916709"/>
        </a:xfrm>
        <a:prstGeom prst="flowChartManualOperati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8</a:t>
          </a:r>
          <a:b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b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الرجوع لمستكشف السحابة</a:t>
          </a:r>
          <a:endParaRPr lang="en-US" sz="2000" b="1" kern="1200" dirty="0">
            <a:latin typeface="Traditional Arabic" panose="02020603050405020304" pitchFamily="18" charset="-78"/>
            <a:cs typeface="Traditional Arabic" panose="02020603050405020304" pitchFamily="18" charset="-78"/>
          </a:endParaRPr>
        </a:p>
      </dsp:txBody>
      <dsp:txXfrm rot="-5400000">
        <a:off x="987184" y="653142"/>
        <a:ext cx="916709" cy="1959429"/>
      </dsp:txXfrm>
    </dsp:sp>
    <dsp:sp modelId="{211FA890-F88C-4DF2-B821-42B91E5A6472}">
      <dsp:nvSpPr>
        <dsp:cNvPr id="0" name=""/>
        <dsp:cNvSpPr/>
      </dsp:nvSpPr>
      <dsp:spPr>
        <a:xfrm rot="5400000">
          <a:off x="-1172783" y="1174502"/>
          <a:ext cx="3265715" cy="916709"/>
        </a:xfrm>
        <a:prstGeom prst="flowChartManualOperati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9</a:t>
          </a:r>
          <a:b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br>
          <a:r>
            <a:rPr lang="ar-SA" sz="2000" b="1" kern="1200" dirty="0" smtClean="0">
              <a:latin typeface="Traditional Arabic" panose="02020603050405020304" pitchFamily="18" charset="-78"/>
              <a:cs typeface="Traditional Arabic" panose="02020603050405020304" pitchFamily="18" charset="-78"/>
              <a:hlinkClick xmlns:r="http://schemas.openxmlformats.org/officeDocument/2006/relationships" r:id="" action="ppaction://hlinksldjump"/>
            </a:rPr>
            <a:t>القيام بعض التعديلات والنشر مجدداً </a:t>
          </a:r>
          <a:endParaRPr lang="en-US" sz="2000" b="1" kern="1200" dirty="0">
            <a:latin typeface="Traditional Arabic" panose="02020603050405020304" pitchFamily="18" charset="-78"/>
            <a:cs typeface="Traditional Arabic" panose="02020603050405020304" pitchFamily="18" charset="-78"/>
          </a:endParaRPr>
        </a:p>
      </dsp:txBody>
      <dsp:txXfrm rot="-5400000">
        <a:off x="1720" y="653142"/>
        <a:ext cx="916709" cy="195942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C60F66-6C04-CC47-B463-1ED4088A3743}" type="datetimeFigureOut">
              <a:rPr lang="en-US" smtClean="0"/>
              <a:t>8/25/2015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9547ED-F286-4D49-98DF-C64FC97E4FD8}" type="slidenum">
              <a:rPr lang="en-US" smtClean="0"/>
              <a:t>‹#›</a:t>
            </a:fld>
            <a:endParaRPr lang="en-US" dirty="0"/>
          </a:p>
        </p:txBody>
      </p:sp>
    </p:spTree>
    <p:extLst>
      <p:ext uri="{BB962C8B-B14F-4D97-AF65-F5344CB8AC3E}">
        <p14:creationId xmlns:p14="http://schemas.microsoft.com/office/powerpoint/2010/main" val="306518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F17DF-47D2-0141-B585-509D9F7DE425}" type="datetimeFigureOut">
              <a:rPr lang="en-US" smtClean="0"/>
              <a:t>8/25/2015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55296-C9D1-AA4D-9C10-4CE6D05870D0}" type="slidenum">
              <a:rPr lang="en-US" smtClean="0"/>
              <a:t>‹#›</a:t>
            </a:fld>
            <a:endParaRPr lang="en-US" dirty="0"/>
          </a:p>
        </p:txBody>
      </p:sp>
    </p:spTree>
    <p:extLst>
      <p:ext uri="{BB962C8B-B14F-4D97-AF65-F5344CB8AC3E}">
        <p14:creationId xmlns:p14="http://schemas.microsoft.com/office/powerpoint/2010/main" val="10822283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55296-C9D1-AA4D-9C10-4CE6D05870D0}" type="slidenum">
              <a:rPr lang="en-US" smtClean="0"/>
              <a:t>6</a:t>
            </a:fld>
            <a:endParaRPr lang="en-US" dirty="0"/>
          </a:p>
        </p:txBody>
      </p:sp>
    </p:spTree>
    <p:extLst>
      <p:ext uri="{BB962C8B-B14F-4D97-AF65-F5344CB8AC3E}">
        <p14:creationId xmlns:p14="http://schemas.microsoft.com/office/powerpoint/2010/main" val="126530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55296-C9D1-AA4D-9C10-4CE6D05870D0}" type="slidenum">
              <a:rPr lang="en-US" smtClean="0"/>
              <a:t>22</a:t>
            </a:fld>
            <a:endParaRPr lang="en-US" dirty="0"/>
          </a:p>
        </p:txBody>
      </p:sp>
    </p:spTree>
    <p:extLst>
      <p:ext uri="{BB962C8B-B14F-4D97-AF65-F5344CB8AC3E}">
        <p14:creationId xmlns:p14="http://schemas.microsoft.com/office/powerpoint/2010/main" val="4106890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029" y="1319710"/>
            <a:ext cx="2152615" cy="385293"/>
          </a:xfrm>
          <a:prstGeom prst="rect">
            <a:avLst/>
          </a:prstGeom>
        </p:spPr>
      </p:pic>
    </p:spTree>
    <p:extLst>
      <p:ext uri="{BB962C8B-B14F-4D97-AF65-F5344CB8AC3E}">
        <p14:creationId xmlns:p14="http://schemas.microsoft.com/office/powerpoint/2010/main" val="336520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524" y="2045514"/>
            <a:ext cx="3803352" cy="680755"/>
          </a:xfrm>
          <a:prstGeom prst="rect">
            <a:avLst/>
          </a:prstGeom>
        </p:spPr>
      </p:pic>
    </p:spTree>
    <p:extLst>
      <p:ext uri="{BB962C8B-B14F-4D97-AF65-F5344CB8AC3E}">
        <p14:creationId xmlns:p14="http://schemas.microsoft.com/office/powerpoint/2010/main" val="282246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1000" y="946150"/>
            <a:ext cx="8394700" cy="3651249"/>
          </a:xfrm>
        </p:spPr>
        <p:txBody>
          <a:bodyPr/>
          <a:lstStyle>
            <a:lvl1pPr marL="0" indent="0">
              <a:spcAft>
                <a:spcPts val="1000"/>
              </a:spcAft>
              <a:buFontTx/>
              <a:buNone/>
              <a:defRPr sz="2600">
                <a:solidFill>
                  <a:schemeClr val="tx1"/>
                </a:solidFill>
              </a:defRPr>
            </a:lvl1pPr>
            <a:lvl2pPr marL="283464" marR="0" indent="-283464" algn="l" defTabSz="457200" rtl="0" eaLnBrk="1" fontAlgn="auto" latinLnBrk="0" hangingPunct="1">
              <a:lnSpc>
                <a:spcPct val="100000"/>
              </a:lnSpc>
              <a:spcBef>
                <a:spcPts val="1000"/>
              </a:spcBef>
              <a:spcAft>
                <a:spcPts val="0"/>
              </a:spcAft>
              <a:buClrTx/>
              <a:buSzTx/>
              <a:buFont typeface="Arial"/>
              <a:buChar char="•"/>
              <a:tabLst/>
              <a:defRPr sz="2000">
                <a:solidFill>
                  <a:schemeClr val="tx1"/>
                </a:solidFill>
                <a:latin typeface="Segoe UI Light"/>
              </a:defRPr>
            </a:lvl2pPr>
          </a:lstStyle>
          <a:p>
            <a:pPr lvl="0"/>
            <a:r>
              <a:rPr lang="en-US" dirty="0" smtClean="0"/>
              <a:t>Main text</a:t>
            </a:r>
          </a:p>
          <a:p>
            <a:pPr marL="283464" marR="0" lvl="1" indent="-283464" algn="l" defTabSz="457200" rtl="0" eaLnBrk="1" fontAlgn="auto" latinLnBrk="0" hangingPunct="1">
              <a:lnSpc>
                <a:spcPct val="100000"/>
              </a:lnSpc>
              <a:spcBef>
                <a:spcPts val="1000"/>
              </a:spcBef>
              <a:spcAft>
                <a:spcPts val="0"/>
              </a:spcAft>
              <a:buClrTx/>
              <a:buSzTx/>
              <a:buFont typeface="Arial"/>
              <a:buChar char="•"/>
              <a:tabLst/>
              <a:defRPr/>
            </a:pPr>
            <a:r>
              <a:rPr lang="en-US" dirty="0" smtClean="0"/>
              <a:t>Second level</a:t>
            </a:r>
          </a:p>
          <a:p>
            <a:pPr marL="283464" marR="0" lvl="1" indent="-283464" algn="l" defTabSz="457200" rtl="0" eaLnBrk="1" fontAlgn="auto" latinLnBrk="0" hangingPunct="1">
              <a:lnSpc>
                <a:spcPct val="100000"/>
              </a:lnSpc>
              <a:spcBef>
                <a:spcPts val="1000"/>
              </a:spcBef>
              <a:spcAft>
                <a:spcPts val="0"/>
              </a:spcAft>
              <a:buClrTx/>
              <a:buSzTx/>
              <a:buFont typeface="Arial"/>
              <a:buChar char="•"/>
              <a:tabLst/>
              <a:defRPr/>
            </a:pPr>
            <a:r>
              <a:rPr lang="en-US" dirty="0" smtClean="0"/>
              <a:t>Second level</a:t>
            </a:r>
          </a:p>
          <a:p>
            <a:pPr marL="283464" marR="0" lvl="1" indent="-283464" algn="l" defTabSz="457200" rtl="0" eaLnBrk="1" fontAlgn="auto" latinLnBrk="0" hangingPunct="1">
              <a:lnSpc>
                <a:spcPct val="100000"/>
              </a:lnSpc>
              <a:spcBef>
                <a:spcPts val="1000"/>
              </a:spcBef>
              <a:spcAft>
                <a:spcPts val="0"/>
              </a:spcAft>
              <a:buClrTx/>
              <a:buSzTx/>
              <a:buFont typeface="Arial"/>
              <a:buChar char="•"/>
              <a:tabLst/>
              <a:defRPr/>
            </a:pPr>
            <a:r>
              <a:rPr lang="en-US" dirty="0" smtClean="0"/>
              <a:t>Second level</a:t>
            </a:r>
          </a:p>
        </p:txBody>
      </p:sp>
      <p:sp>
        <p:nvSpPr>
          <p:cNvPr id="10" name="Footer Placeholder 3"/>
          <p:cNvSpPr>
            <a:spLocks noGrp="1"/>
          </p:cNvSpPr>
          <p:nvPr>
            <p:ph type="ftr" sz="quarter" idx="11"/>
          </p:nvPr>
        </p:nvSpPr>
        <p:spPr>
          <a:xfrm>
            <a:off x="1536699" y="4864629"/>
            <a:ext cx="3357034" cy="273844"/>
          </a:xfrm>
          <a:prstGeom prst="rect">
            <a:avLst/>
          </a:prstGeom>
        </p:spPr>
        <p:txBody>
          <a:bodyPr/>
          <a:lstStyle>
            <a:lvl1pPr>
              <a:defRPr sz="700"/>
            </a:lvl1pPr>
          </a:lstStyle>
          <a:p>
            <a:r>
              <a:rPr lang="en-US" dirty="0" smtClean="0"/>
              <a:t>Department Name or Presentation Title  </a:t>
            </a:r>
            <a:endParaRPr lang="en-US" dirty="0"/>
          </a:p>
        </p:txBody>
      </p:sp>
      <p:sp>
        <p:nvSpPr>
          <p:cNvPr id="4" name="Date Placeholder 3"/>
          <p:cNvSpPr>
            <a:spLocks noGrp="1"/>
          </p:cNvSpPr>
          <p:nvPr>
            <p:ph type="dt" sz="half" idx="12"/>
          </p:nvPr>
        </p:nvSpPr>
        <p:spPr/>
        <p:txBody>
          <a:bodyPr/>
          <a:lstStyle/>
          <a:p>
            <a:fld id="{807B62A8-812E-45FE-BEE1-882CDDAD5ECA}" type="datetime1">
              <a:rPr lang="en-US" smtClean="0"/>
              <a:t>8/25/2015</a:t>
            </a:fld>
            <a:r>
              <a:rPr lang="en-US" smtClean="0"/>
              <a:t>  |  </a:t>
            </a:r>
            <a:fld id="{E14C7F90-7508-6B4C-BCF4-995485789763}" type="slidenum">
              <a:rPr lang="en-US" smtClean="0"/>
              <a:pPr/>
              <a:t>‹#›</a:t>
            </a:fld>
            <a:endParaRPr lang="en-US" dirty="0" smtClean="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000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 Imag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05979"/>
            <a:ext cx="8394700" cy="670321"/>
          </a:xfrm>
        </p:spPr>
        <p:txBody>
          <a:bodyPr anchor="t">
            <a:normAutofit/>
          </a:bodyPr>
          <a:lstStyle>
            <a:lvl1pPr>
              <a:defRPr sz="3200">
                <a:solidFill>
                  <a:schemeClr val="tx1"/>
                </a:solidFill>
              </a:defRPr>
            </a:lvl1pPr>
          </a:lstStyle>
          <a:p>
            <a:r>
              <a:rPr lang="en-US" dirty="0" smtClean="0"/>
              <a:t>Section Title</a:t>
            </a:r>
            <a:endParaRPr lang="en-US" dirty="0"/>
          </a:p>
        </p:txBody>
      </p:sp>
      <p:sp>
        <p:nvSpPr>
          <p:cNvPr id="6" name="Content Placeholder 2"/>
          <p:cNvSpPr>
            <a:spLocks noGrp="1"/>
          </p:cNvSpPr>
          <p:nvPr>
            <p:ph idx="1" hasCustomPrompt="1"/>
          </p:nvPr>
        </p:nvSpPr>
        <p:spPr>
          <a:xfrm>
            <a:off x="381000" y="946150"/>
            <a:ext cx="4199467" cy="3651249"/>
          </a:xfrm>
        </p:spPr>
        <p:txBody>
          <a:bodyPr/>
          <a:lstStyle>
            <a:lvl1pPr marL="0" indent="0">
              <a:spcAft>
                <a:spcPts val="1000"/>
              </a:spcAft>
              <a:buFontTx/>
              <a:buNone/>
              <a:defRPr sz="2600">
                <a:solidFill>
                  <a:schemeClr val="tx1"/>
                </a:solidFill>
              </a:defRPr>
            </a:lvl1pPr>
            <a:lvl2pPr marL="283464" marR="0" indent="-283464" algn="l" defTabSz="457200" rtl="0" eaLnBrk="1" fontAlgn="auto" latinLnBrk="0" hangingPunct="1">
              <a:lnSpc>
                <a:spcPct val="100000"/>
              </a:lnSpc>
              <a:spcBef>
                <a:spcPts val="1000"/>
              </a:spcBef>
              <a:spcAft>
                <a:spcPts val="0"/>
              </a:spcAft>
              <a:buClrTx/>
              <a:buSzTx/>
              <a:buFont typeface="Arial"/>
              <a:buChar char="•"/>
              <a:tabLst/>
              <a:defRPr sz="2000">
                <a:solidFill>
                  <a:schemeClr val="tx1"/>
                </a:solidFill>
                <a:latin typeface="Segoe UI Light"/>
              </a:defRPr>
            </a:lvl2pPr>
          </a:lstStyle>
          <a:p>
            <a:pPr lvl="0"/>
            <a:r>
              <a:rPr lang="en-US" dirty="0" smtClean="0"/>
              <a:t>Main text</a:t>
            </a:r>
          </a:p>
          <a:p>
            <a:pPr marL="283464" marR="0" lvl="1" indent="-283464" algn="l" defTabSz="457200" rtl="0" eaLnBrk="1" fontAlgn="auto" latinLnBrk="0" hangingPunct="1">
              <a:lnSpc>
                <a:spcPct val="100000"/>
              </a:lnSpc>
              <a:spcBef>
                <a:spcPts val="1000"/>
              </a:spcBef>
              <a:spcAft>
                <a:spcPts val="0"/>
              </a:spcAft>
              <a:buClrTx/>
              <a:buSzTx/>
              <a:buFont typeface="Arial"/>
              <a:buChar char="•"/>
              <a:tabLst/>
              <a:defRPr/>
            </a:pPr>
            <a:r>
              <a:rPr lang="en-US" dirty="0" smtClean="0"/>
              <a:t>Second level</a:t>
            </a:r>
          </a:p>
          <a:p>
            <a:pPr marL="283464" marR="0" lvl="1" indent="-283464" algn="l" defTabSz="457200" rtl="0" eaLnBrk="1" fontAlgn="auto" latinLnBrk="0" hangingPunct="1">
              <a:lnSpc>
                <a:spcPct val="100000"/>
              </a:lnSpc>
              <a:spcBef>
                <a:spcPts val="1000"/>
              </a:spcBef>
              <a:spcAft>
                <a:spcPts val="0"/>
              </a:spcAft>
              <a:buClrTx/>
              <a:buSzTx/>
              <a:buFont typeface="Arial"/>
              <a:buChar char="•"/>
              <a:tabLst/>
              <a:defRPr/>
            </a:pPr>
            <a:r>
              <a:rPr lang="en-US" dirty="0" smtClean="0"/>
              <a:t>Second level</a:t>
            </a:r>
          </a:p>
          <a:p>
            <a:pPr marL="283464" marR="0" lvl="1" indent="-283464" algn="l" defTabSz="457200" rtl="0" eaLnBrk="1" fontAlgn="auto" latinLnBrk="0" hangingPunct="1">
              <a:lnSpc>
                <a:spcPct val="100000"/>
              </a:lnSpc>
              <a:spcBef>
                <a:spcPts val="1000"/>
              </a:spcBef>
              <a:spcAft>
                <a:spcPts val="0"/>
              </a:spcAft>
              <a:buClrTx/>
              <a:buSzTx/>
              <a:buFont typeface="Arial"/>
              <a:buChar char="•"/>
              <a:tabLst/>
              <a:defRPr/>
            </a:pPr>
            <a:r>
              <a:rPr lang="en-US" dirty="0" smtClean="0"/>
              <a:t>Second level</a:t>
            </a:r>
          </a:p>
          <a:p>
            <a:pPr marL="283464" marR="0" lvl="1" indent="-283464" algn="l" defTabSz="457200" rtl="0" eaLnBrk="1" fontAlgn="auto" latinLnBrk="0" hangingPunct="1">
              <a:lnSpc>
                <a:spcPct val="100000"/>
              </a:lnSpc>
              <a:spcBef>
                <a:spcPts val="1000"/>
              </a:spcBef>
              <a:spcAft>
                <a:spcPts val="0"/>
              </a:spcAft>
              <a:buClrTx/>
              <a:buSzTx/>
              <a:buFont typeface="Arial"/>
              <a:buChar char="•"/>
              <a:tabLst/>
              <a:defRPr/>
            </a:pPr>
            <a:endParaRPr lang="en-US" dirty="0" smtClean="0"/>
          </a:p>
          <a:p>
            <a:pPr lvl="1"/>
            <a:endParaRPr lang="en-US" dirty="0" smtClean="0"/>
          </a:p>
        </p:txBody>
      </p:sp>
      <p:sp>
        <p:nvSpPr>
          <p:cNvPr id="7" name="Footer Placeholder 3"/>
          <p:cNvSpPr>
            <a:spLocks noGrp="1"/>
          </p:cNvSpPr>
          <p:nvPr>
            <p:ph type="ftr" sz="quarter" idx="11"/>
          </p:nvPr>
        </p:nvSpPr>
        <p:spPr>
          <a:xfrm>
            <a:off x="1536699" y="4864629"/>
            <a:ext cx="3357034" cy="273844"/>
          </a:xfrm>
          <a:prstGeom prst="rect">
            <a:avLst/>
          </a:prstGeom>
        </p:spPr>
        <p:txBody>
          <a:bodyPr/>
          <a:lstStyle>
            <a:lvl1pPr>
              <a:defRPr sz="700"/>
            </a:lvl1pPr>
          </a:lstStyle>
          <a:p>
            <a:r>
              <a:rPr lang="en-US" dirty="0" smtClean="0"/>
              <a:t>Department Name or Presentation Title  </a:t>
            </a:r>
            <a:endParaRPr lang="en-US" dirty="0"/>
          </a:p>
        </p:txBody>
      </p:sp>
      <p:sp>
        <p:nvSpPr>
          <p:cNvPr id="2" name="Date Placeholder 1"/>
          <p:cNvSpPr>
            <a:spLocks noGrp="1"/>
          </p:cNvSpPr>
          <p:nvPr>
            <p:ph type="dt" sz="half" idx="12"/>
          </p:nvPr>
        </p:nvSpPr>
        <p:spPr/>
        <p:txBody>
          <a:bodyPr/>
          <a:lstStyle/>
          <a:p>
            <a:fld id="{D6BD5931-0147-44F4-A007-4E59D7ABE375}" type="datetime1">
              <a:rPr lang="en-US" smtClean="0"/>
              <a:t>8/25/2015</a:t>
            </a:fld>
            <a:r>
              <a:rPr lang="en-US" smtClean="0"/>
              <a:t>  |  </a:t>
            </a:r>
            <a:fld id="{E14C7F90-7508-6B4C-BCF4-995485789763}" type="slidenum">
              <a:rPr lang="en-US" smtClean="0"/>
              <a:pPr/>
              <a:t>‹#›</a:t>
            </a:fld>
            <a:endParaRPr lang="en-US" dirty="0" smtClean="0"/>
          </a:p>
        </p:txBody>
      </p:sp>
    </p:spTree>
    <p:extLst>
      <p:ext uri="{BB962C8B-B14F-4D97-AF65-F5344CB8AC3E}">
        <p14:creationId xmlns:p14="http://schemas.microsoft.com/office/powerpoint/2010/main" val="65425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pic>
        <p:nvPicPr>
          <p:cNvPr id="3" name="Picture 2" descr="Orange_section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Footer Placeholder 3"/>
          <p:cNvSpPr>
            <a:spLocks noGrp="1"/>
          </p:cNvSpPr>
          <p:nvPr>
            <p:ph type="ftr" sz="quarter" idx="3"/>
          </p:nvPr>
        </p:nvSpPr>
        <p:spPr>
          <a:xfrm>
            <a:off x="1536699" y="4864629"/>
            <a:ext cx="3695701" cy="273844"/>
          </a:xfrm>
          <a:prstGeom prst="rect">
            <a:avLst/>
          </a:prstGeom>
        </p:spPr>
        <p:txBody>
          <a:bodyPr anchor="ctr"/>
          <a:lstStyle>
            <a:lvl1pPr algn="l">
              <a:defRPr sz="700">
                <a:solidFill>
                  <a:srgbClr val="FFFFFF"/>
                </a:solidFill>
                <a:latin typeface="Segoe UI Semibold"/>
                <a:cs typeface="Segoe UI Semibold"/>
              </a:defRPr>
            </a:lvl1pPr>
          </a:lstStyle>
          <a:p>
            <a:r>
              <a:rPr lang="en-US" dirty="0" smtClean="0"/>
              <a:t>Department Name or Presentation Title  </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0850" y="4906442"/>
            <a:ext cx="1063313" cy="190321"/>
          </a:xfrm>
          <a:prstGeom prst="rect">
            <a:avLst/>
          </a:prstGeom>
        </p:spPr>
      </p:pic>
      <p:pic>
        <p:nvPicPr>
          <p:cNvPr id="12" name="Picture 11" descr="msft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95718" y="4948777"/>
            <a:ext cx="586845" cy="121095"/>
          </a:xfrm>
          <a:prstGeom prst="rect">
            <a:avLst/>
          </a:prstGeom>
        </p:spPr>
      </p:pic>
      <p:pic>
        <p:nvPicPr>
          <p:cNvPr id="14" name="Picture 13"/>
          <p:cNvPicPr>
            <a:picLocks noChangeAspect="1"/>
          </p:cNvPicPr>
          <p:nvPr userDrawn="1"/>
        </p:nvPicPr>
        <p:blipFill>
          <a:blip r:embed="rId5"/>
          <a:stretch>
            <a:fillRect/>
          </a:stretch>
        </p:blipFill>
        <p:spPr>
          <a:xfrm>
            <a:off x="6269375" y="1341390"/>
            <a:ext cx="2874818" cy="3002587"/>
          </a:xfrm>
          <a:prstGeom prst="rect">
            <a:avLst/>
          </a:prstGeom>
        </p:spPr>
      </p:pic>
    </p:spTree>
    <p:extLst>
      <p:ext uri="{BB962C8B-B14F-4D97-AF65-F5344CB8AC3E}">
        <p14:creationId xmlns:p14="http://schemas.microsoft.com/office/powerpoint/2010/main" val="151639854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tx1"/>
        </a:solidFill>
        <a:effectLst/>
      </p:bgPr>
    </p:bg>
    <p:spTree>
      <p:nvGrpSpPr>
        <p:cNvPr id="1" name=""/>
        <p:cNvGrpSpPr/>
        <p:nvPr/>
      </p:nvGrpSpPr>
      <p:grpSpPr>
        <a:xfrm>
          <a:off x="0" y="0"/>
          <a:ext cx="0" cy="0"/>
          <a:chOff x="0" y="0"/>
          <a:chExt cx="0" cy="0"/>
        </a:xfrm>
      </p:grpSpPr>
      <p:pic>
        <p:nvPicPr>
          <p:cNvPr id="3" name="Picture 2" descr="green_Section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Footer Placeholder 3"/>
          <p:cNvSpPr>
            <a:spLocks noGrp="1"/>
          </p:cNvSpPr>
          <p:nvPr>
            <p:ph type="ftr" sz="quarter" idx="3"/>
          </p:nvPr>
        </p:nvSpPr>
        <p:spPr>
          <a:xfrm>
            <a:off x="1536699" y="4864629"/>
            <a:ext cx="3695701" cy="273844"/>
          </a:xfrm>
          <a:prstGeom prst="rect">
            <a:avLst/>
          </a:prstGeom>
        </p:spPr>
        <p:txBody>
          <a:bodyPr anchor="ctr"/>
          <a:lstStyle>
            <a:lvl1pPr algn="l">
              <a:defRPr sz="700">
                <a:solidFill>
                  <a:srgbClr val="FFFFFF"/>
                </a:solidFill>
                <a:latin typeface="Segoe UI Semibold"/>
                <a:cs typeface="Segoe UI Semibold"/>
              </a:defRPr>
            </a:lvl1pPr>
          </a:lstStyle>
          <a:p>
            <a:r>
              <a:rPr lang="en-US" dirty="0" smtClean="0"/>
              <a:t>Department Name or Presentation Title  </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0850" y="4906442"/>
            <a:ext cx="1063313" cy="190321"/>
          </a:xfrm>
          <a:prstGeom prst="rect">
            <a:avLst/>
          </a:prstGeom>
        </p:spPr>
      </p:pic>
      <p:pic>
        <p:nvPicPr>
          <p:cNvPr id="6" name="Picture 5" descr="msft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95718" y="4948777"/>
            <a:ext cx="586845" cy="121095"/>
          </a:xfrm>
          <a:prstGeom prst="rect">
            <a:avLst/>
          </a:prstGeom>
        </p:spPr>
      </p:pic>
      <p:pic>
        <p:nvPicPr>
          <p:cNvPr id="9" name="Picture 8"/>
          <p:cNvPicPr>
            <a:picLocks noChangeAspect="1"/>
          </p:cNvPicPr>
          <p:nvPr userDrawn="1"/>
        </p:nvPicPr>
        <p:blipFill>
          <a:blip r:embed="rId5"/>
          <a:stretch>
            <a:fillRect/>
          </a:stretch>
        </p:blipFill>
        <p:spPr>
          <a:xfrm>
            <a:off x="6269375" y="1341390"/>
            <a:ext cx="2874818" cy="3002587"/>
          </a:xfrm>
          <a:prstGeom prst="rect">
            <a:avLst/>
          </a:prstGeom>
        </p:spPr>
      </p:pic>
    </p:spTree>
    <p:extLst>
      <p:ext uri="{BB962C8B-B14F-4D97-AF65-F5344CB8AC3E}">
        <p14:creationId xmlns:p14="http://schemas.microsoft.com/office/powerpoint/2010/main" val="347790218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tx1"/>
        </a:solidFill>
        <a:effectLst/>
      </p:bgPr>
    </p:bg>
    <p:spTree>
      <p:nvGrpSpPr>
        <p:cNvPr id="1" name=""/>
        <p:cNvGrpSpPr/>
        <p:nvPr/>
      </p:nvGrpSpPr>
      <p:grpSpPr>
        <a:xfrm>
          <a:off x="0" y="0"/>
          <a:ext cx="0" cy="0"/>
          <a:chOff x="0" y="0"/>
          <a:chExt cx="0" cy="0"/>
        </a:xfrm>
      </p:grpSpPr>
      <p:pic>
        <p:nvPicPr>
          <p:cNvPr id="9" name="Picture 8" descr="BLue_section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Footer Placeholder 3"/>
          <p:cNvSpPr>
            <a:spLocks noGrp="1"/>
          </p:cNvSpPr>
          <p:nvPr>
            <p:ph type="ftr" sz="quarter" idx="3"/>
          </p:nvPr>
        </p:nvSpPr>
        <p:spPr>
          <a:xfrm>
            <a:off x="1536699" y="4864629"/>
            <a:ext cx="3695701" cy="273844"/>
          </a:xfrm>
          <a:prstGeom prst="rect">
            <a:avLst/>
          </a:prstGeom>
        </p:spPr>
        <p:txBody>
          <a:bodyPr anchor="ctr"/>
          <a:lstStyle>
            <a:lvl1pPr algn="l">
              <a:defRPr sz="700">
                <a:solidFill>
                  <a:srgbClr val="FFFFFF"/>
                </a:solidFill>
                <a:latin typeface="Segoe UI Semibold"/>
                <a:cs typeface="Segoe UI Semibold"/>
              </a:defRPr>
            </a:lvl1pPr>
          </a:lstStyle>
          <a:p>
            <a:r>
              <a:rPr lang="en-US" dirty="0" smtClean="0"/>
              <a:t>Department Name or Presentation Title  </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0850" y="4906442"/>
            <a:ext cx="1063313" cy="190321"/>
          </a:xfrm>
          <a:prstGeom prst="rect">
            <a:avLst/>
          </a:prstGeom>
        </p:spPr>
      </p:pic>
      <p:pic>
        <p:nvPicPr>
          <p:cNvPr id="6" name="Picture 5" descr="msft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95718" y="4948777"/>
            <a:ext cx="586845" cy="121095"/>
          </a:xfrm>
          <a:prstGeom prst="rect">
            <a:avLst/>
          </a:prstGeom>
        </p:spPr>
      </p:pic>
      <p:pic>
        <p:nvPicPr>
          <p:cNvPr id="8" name="Picture 7"/>
          <p:cNvPicPr>
            <a:picLocks noChangeAspect="1"/>
          </p:cNvPicPr>
          <p:nvPr userDrawn="1"/>
        </p:nvPicPr>
        <p:blipFill>
          <a:blip r:embed="rId5"/>
          <a:stretch>
            <a:fillRect/>
          </a:stretch>
        </p:blipFill>
        <p:spPr>
          <a:xfrm>
            <a:off x="6269375" y="1341390"/>
            <a:ext cx="2874818" cy="3002587"/>
          </a:xfrm>
          <a:prstGeom prst="rect">
            <a:avLst/>
          </a:prstGeom>
        </p:spPr>
      </p:pic>
    </p:spTree>
    <p:extLst>
      <p:ext uri="{BB962C8B-B14F-4D97-AF65-F5344CB8AC3E}">
        <p14:creationId xmlns:p14="http://schemas.microsoft.com/office/powerpoint/2010/main" val="328470644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5.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1376" y="0"/>
            <a:ext cx="9071562" cy="5168901"/>
          </a:xfrm>
          <a:prstGeom prst="rect">
            <a:avLst/>
          </a:prstGeom>
        </p:spPr>
      </p:pic>
      <p:pic>
        <p:nvPicPr>
          <p:cNvPr id="15" name="Picture 14"/>
          <p:cNvPicPr>
            <a:picLocks noChangeAspect="1"/>
          </p:cNvPicPr>
          <p:nvPr userDrawn="1"/>
        </p:nvPicPr>
        <p:blipFill>
          <a:blip r:embed="rId5"/>
          <a:stretch>
            <a:fillRect/>
          </a:stretch>
        </p:blipFill>
        <p:spPr>
          <a:xfrm>
            <a:off x="6269375" y="1696990"/>
            <a:ext cx="2874818" cy="3002587"/>
          </a:xfrm>
          <a:prstGeom prst="rect">
            <a:avLst/>
          </a:prstGeom>
        </p:spPr>
      </p:pic>
      <p:pic>
        <p:nvPicPr>
          <p:cNvPr id="16" name="Picture 15" descr="msft_logo.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95718" y="4948777"/>
            <a:ext cx="586845" cy="121095"/>
          </a:xfrm>
          <a:prstGeom prst="rect">
            <a:avLst/>
          </a:prstGeom>
        </p:spPr>
      </p:pic>
    </p:spTree>
    <p:extLst>
      <p:ext uri="{BB962C8B-B14F-4D97-AF65-F5344CB8AC3E}">
        <p14:creationId xmlns:p14="http://schemas.microsoft.com/office/powerpoint/2010/main" val="3475180358"/>
      </p:ext>
    </p:extLst>
  </p:cSld>
  <p:clrMap bg1="lt1" tx1="dk1" bg2="lt2" tx2="dk2" accent1="accent1" accent2="accent2" accent3="accent3" accent4="accent4" accent5="accent5" accent6="accent6" hlink="hlink" folHlink="folHlink"/>
  <p:sldLayoutIdLst>
    <p:sldLayoutId id="2147483667" r:id="rId1"/>
    <p:sldLayoutId id="2147483657"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AutoShape 1"/>
          <p:cNvSpPr>
            <a:spLocks/>
          </p:cNvSpPr>
          <p:nvPr userDrawn="1"/>
        </p:nvSpPr>
        <p:spPr bwMode="auto">
          <a:xfrm>
            <a:off x="0" y="4860741"/>
            <a:ext cx="9148233" cy="2954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chemeClr val="accent1"/>
          </a:solidFill>
          <a:ln>
            <a:noFill/>
          </a:ln>
          <a:effectLst/>
          <a:extLst/>
        </p:spPr>
        <p:txBody>
          <a:bodyPr lIns="0" tIns="0" rIns="0" bIns="0" anchor="ctr"/>
          <a:lstStyle/>
          <a:p>
            <a:pPr algn="ctr" defTabSz="583794">
              <a:lnSpc>
                <a:spcPct val="100000"/>
              </a:lnSpc>
              <a:defRPr/>
            </a:pPr>
            <a:endParaRPr lang="en-US" sz="4000" dirty="0">
              <a:solidFill>
                <a:srgbClr val="26B2EC"/>
              </a:solidFill>
              <a:effectLst>
                <a:outerShdw blurRad="38100" dist="38100" dir="2700000" algn="tl">
                  <a:srgbClr val="000000"/>
                </a:outerShdw>
              </a:effectLst>
              <a:latin typeface="Gill Sans" charset="0"/>
              <a:cs typeface="Gill Sans" charset="0"/>
              <a:sym typeface="Gill Sans" charset="0"/>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2"/>
          <p:cNvSpPr>
            <a:spLocks noGrp="1"/>
          </p:cNvSpPr>
          <p:nvPr>
            <p:ph type="dt" sz="half" idx="2"/>
          </p:nvPr>
        </p:nvSpPr>
        <p:spPr>
          <a:xfrm>
            <a:off x="6536267" y="4864629"/>
            <a:ext cx="1121807" cy="273844"/>
          </a:xfrm>
          <a:prstGeom prst="rect">
            <a:avLst/>
          </a:prstGeom>
          <a:ln>
            <a:noFill/>
          </a:ln>
          <a:effectLst/>
        </p:spPr>
        <p:txBody>
          <a:bodyPr anchor="ctr" anchorCtr="0"/>
          <a:lstStyle>
            <a:lvl1pPr algn="r">
              <a:defRPr sz="700">
                <a:ln>
                  <a:noFill/>
                </a:ln>
                <a:solidFill>
                  <a:schemeClr val="bg1"/>
                </a:solidFill>
                <a:latin typeface="Segoe UI Semibold"/>
              </a:defRPr>
            </a:lvl1pPr>
          </a:lstStyle>
          <a:p>
            <a:fld id="{4892D509-86E4-4C78-945F-C748DAB6276C}" type="datetime1">
              <a:rPr lang="en-US" smtClean="0"/>
              <a:t>8/25/2015</a:t>
            </a:fld>
            <a:r>
              <a:rPr lang="en-US" smtClean="0"/>
              <a:t>  </a:t>
            </a:r>
            <a:r>
              <a:rPr lang="en-US" dirty="0" smtClean="0"/>
              <a:t>|  </a:t>
            </a:r>
            <a:fld id="{E14C7F90-7508-6B4C-BCF4-995485789763}" type="slidenum">
              <a:rPr lang="en-US" smtClean="0"/>
              <a:pPr/>
              <a:t>‹#›</a:t>
            </a:fld>
            <a:endParaRPr lang="en-US" dirty="0" smtClean="0"/>
          </a:p>
        </p:txBody>
      </p:sp>
      <p:sp>
        <p:nvSpPr>
          <p:cNvPr id="10" name="Footer Placeholder 3"/>
          <p:cNvSpPr>
            <a:spLocks noGrp="1"/>
          </p:cNvSpPr>
          <p:nvPr>
            <p:ph type="ftr" sz="quarter" idx="3"/>
          </p:nvPr>
        </p:nvSpPr>
        <p:spPr>
          <a:xfrm>
            <a:off x="1536698" y="4864629"/>
            <a:ext cx="2882901" cy="273844"/>
          </a:xfrm>
          <a:prstGeom prst="rect">
            <a:avLst/>
          </a:prstGeom>
          <a:ln>
            <a:noFill/>
          </a:ln>
          <a:effectLst/>
        </p:spPr>
        <p:txBody>
          <a:bodyPr anchor="ctr" anchorCtr="0"/>
          <a:lstStyle>
            <a:lvl1pPr>
              <a:defRPr sz="700">
                <a:ln>
                  <a:noFill/>
                </a:ln>
                <a:solidFill>
                  <a:schemeClr val="bg1"/>
                </a:solidFill>
                <a:latin typeface="Segoe UI Semibold"/>
              </a:defRPr>
            </a:lvl1pPr>
          </a:lstStyle>
          <a:p>
            <a:r>
              <a:rPr lang="en-US" smtClean="0"/>
              <a:t>Department Name or Presentation Title  </a:t>
            </a:r>
            <a:endParaRPr lang="en-US" dirty="0"/>
          </a:p>
        </p:txBody>
      </p:sp>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50850" y="4906442"/>
            <a:ext cx="1063313" cy="190321"/>
          </a:xfrm>
          <a:prstGeom prst="rect">
            <a:avLst/>
          </a:prstGeom>
        </p:spPr>
      </p:pic>
      <p:pic>
        <p:nvPicPr>
          <p:cNvPr id="13" name="Picture 12" descr="msft_logo.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095718" y="4948777"/>
            <a:ext cx="586845" cy="121095"/>
          </a:xfrm>
          <a:prstGeom prst="rect">
            <a:avLst/>
          </a:prstGeom>
        </p:spPr>
      </p:pic>
    </p:spTree>
    <p:extLst>
      <p:ext uri="{BB962C8B-B14F-4D97-AF65-F5344CB8AC3E}">
        <p14:creationId xmlns:p14="http://schemas.microsoft.com/office/powerpoint/2010/main" val="3792468220"/>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69" r:id="rId4"/>
    <p:sldLayoutId id="2147483670" r:id="rId5"/>
  </p:sldLayoutIdLst>
  <p:timing>
    <p:tnLst>
      <p:par>
        <p:cTn id="1" dur="indefinite" restart="never" nodeType="tmRoot"/>
      </p:par>
    </p:tnLst>
  </p:timing>
  <p:hf sldNum="0" hdr="0" ftr="0" dt="0"/>
  <p:txStyles>
    <p:titleStyle>
      <a:lvl1pPr algn="l" defTabSz="457200" rtl="0" eaLnBrk="1" latinLnBrk="0" hangingPunct="1">
        <a:spcBef>
          <a:spcPct val="0"/>
        </a:spcBef>
        <a:buNone/>
        <a:defRPr sz="4400" kern="1200" baseline="0">
          <a:solidFill>
            <a:schemeClr val="tx1"/>
          </a:solidFill>
          <a:latin typeface="Segoe UI Ligh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165152"/>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logs.msdn.com/b/microsoft_student_developer_blog/archive/2015/07/20/welcome-to-visual-studio-2015-with-azure.asp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myhellocloud.azurewebsites.net/"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sa_stud@microsoft.com" TargetMode="External"/><Relationship Id="rId2" Type="http://schemas.openxmlformats.org/officeDocument/2006/relationships/hyperlink" Target="http://twitter.com/msftimaginesa"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dreamspark.com/Product/Product.aspx?productid=101"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azure.microsoft.com/blog/2015/07/20/announcing-the-azure-sdk-2-7-for-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ka.ms/adrp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6986" y="1992262"/>
            <a:ext cx="5620929" cy="779319"/>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4400" kern="1200" baseline="0">
                <a:solidFill>
                  <a:schemeClr val="tx1"/>
                </a:solidFill>
                <a:latin typeface="Segoe UI Light"/>
                <a:ea typeface="+mj-ea"/>
                <a:cs typeface="+mj-cs"/>
              </a:defRPr>
            </a:lvl1pPr>
          </a:lstStyle>
          <a:p>
            <a:pPr rtl="1"/>
            <a:r>
              <a:rPr lang="ar-SA" b="1" dirty="0" smtClean="0">
                <a:solidFill>
                  <a:srgbClr val="DC3C00"/>
                </a:solidFill>
              </a:rPr>
              <a:t>فيجوال </a:t>
            </a:r>
            <a:r>
              <a:rPr lang="ar-SA" b="1" dirty="0">
                <a:solidFill>
                  <a:srgbClr val="DC3C00"/>
                </a:solidFill>
              </a:rPr>
              <a:t>ستوديو 2015 مع ويندوز </a:t>
            </a:r>
            <a:r>
              <a:rPr lang="ar-SA" b="1" dirty="0" smtClean="0">
                <a:solidFill>
                  <a:srgbClr val="DC3C00"/>
                </a:solidFill>
              </a:rPr>
              <a:t>أزور</a:t>
            </a:r>
            <a:endParaRPr lang="en-US" dirty="0">
              <a:solidFill>
                <a:srgbClr val="DC3C00"/>
              </a:solidFill>
            </a:endParaRPr>
          </a:p>
        </p:txBody>
      </p:sp>
      <p:sp>
        <p:nvSpPr>
          <p:cNvPr id="2" name="TextBox 1"/>
          <p:cNvSpPr txBox="1"/>
          <p:nvPr/>
        </p:nvSpPr>
        <p:spPr>
          <a:xfrm>
            <a:off x="163286" y="3570514"/>
            <a:ext cx="4038600" cy="954107"/>
          </a:xfrm>
          <a:prstGeom prst="rect">
            <a:avLst/>
          </a:prstGeom>
          <a:noFill/>
        </p:spPr>
        <p:txBody>
          <a:bodyPr wrap="square" rtlCol="0">
            <a:spAutoFit/>
          </a:bodyPr>
          <a:lstStyle/>
          <a:p>
            <a:r>
              <a:rPr lang="en-US" sz="2000" b="1" dirty="0" smtClean="0"/>
              <a:t>Source in </a:t>
            </a:r>
            <a:r>
              <a:rPr lang="en-US" sz="2000" b="1" dirty="0"/>
              <a:t>English: </a:t>
            </a:r>
            <a:r>
              <a:rPr lang="en-US" sz="1200" dirty="0">
                <a:hlinkClick r:id="rId2"/>
              </a:rPr>
              <a:t>http://</a:t>
            </a:r>
            <a:r>
              <a:rPr lang="en-US" sz="1200" dirty="0" smtClean="0">
                <a:hlinkClick r:id="rId2"/>
              </a:rPr>
              <a:t>blogs.msdn.com/b/microsoft_student_developer_blog/archive/2015/07/20/welcome-to-visual-studio-2015-with-azure.aspx</a:t>
            </a:r>
            <a:r>
              <a:rPr lang="en-US" sz="1200" dirty="0" smtClean="0"/>
              <a:t> </a:t>
            </a:r>
            <a:endParaRPr lang="en-US" sz="1200" dirty="0"/>
          </a:p>
        </p:txBody>
      </p:sp>
    </p:spTree>
    <p:extLst>
      <p:ext uri="{BB962C8B-B14F-4D97-AF65-F5344CB8AC3E}">
        <p14:creationId xmlns:p14="http://schemas.microsoft.com/office/powerpoint/2010/main" val="3182663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480724"/>
            <a:ext cx="4867686" cy="2183912"/>
          </a:xfrm>
        </p:spPr>
        <p:txBody>
          <a:bodyPr>
            <a:normAutofit/>
          </a:bodyPr>
          <a:lstStyle/>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يعتبر مستكشف السحابة رابطاً مباشراً للفيجوال ستوديو 2015 إلى ويندوز أزور. والآن دعنا نقوم بفتح هذه الأداة عن طريق القائمة من خلال النقر على:  </a:t>
            </a:r>
            <a:endParaRPr lang="ar-SA" sz="2000" dirty="0" smtClean="0">
              <a:latin typeface="Sakkal Majalla" panose="02000000000000000000" pitchFamily="2" charset="-78"/>
              <a:cs typeface="Sakkal Majalla" panose="02000000000000000000" pitchFamily="2" charset="-78"/>
            </a:endParaRPr>
          </a:p>
          <a:p>
            <a:pPr algn="l"/>
            <a:r>
              <a:rPr lang="en-US" sz="1800" b="1" dirty="0" smtClean="0">
                <a:solidFill>
                  <a:srgbClr val="FF0000"/>
                </a:solidFill>
              </a:rPr>
              <a:t>       1                2                           3</a:t>
            </a:r>
          </a:p>
          <a:p>
            <a:pPr algn="ctr"/>
            <a:r>
              <a:rPr lang="en-US" sz="1800" b="1" dirty="0" smtClean="0"/>
              <a:t>View</a:t>
            </a:r>
            <a:r>
              <a:rPr lang="en-US" sz="1800" dirty="0" smtClean="0"/>
              <a:t> </a:t>
            </a:r>
            <a:r>
              <a:rPr lang="en-US" sz="1800" dirty="0"/>
              <a:t>/ </a:t>
            </a:r>
            <a:r>
              <a:rPr lang="en-US" sz="1800" b="1" dirty="0"/>
              <a:t>Other Windows</a:t>
            </a:r>
            <a:r>
              <a:rPr lang="en-US" sz="1800" dirty="0"/>
              <a:t> / </a:t>
            </a:r>
            <a:r>
              <a:rPr lang="en-US" sz="1800" b="1" dirty="0"/>
              <a:t>Cloud Explorer</a:t>
            </a:r>
            <a:endParaRPr lang="en-US" sz="1800" dirty="0"/>
          </a:p>
          <a:p>
            <a:pPr algn="r" rtl="1"/>
            <a:endParaRPr lang="ar-SA" sz="2200" dirty="0">
              <a:latin typeface="Sakkal Majalla" panose="02000000000000000000" pitchFamily="2" charset="-78"/>
              <a:cs typeface="Sakkal Majalla" panose="02000000000000000000" pitchFamily="2" charset="-78"/>
            </a:endParaRPr>
          </a:p>
        </p:txBody>
      </p:sp>
      <p:sp>
        <p:nvSpPr>
          <p:cNvPr id="7" name="TextBox 6"/>
          <p:cNvSpPr txBox="1"/>
          <p:nvPr/>
        </p:nvSpPr>
        <p:spPr>
          <a:xfrm>
            <a:off x="5977466" y="2572266"/>
            <a:ext cx="1888067" cy="369332"/>
          </a:xfrm>
          <a:prstGeom prst="rect">
            <a:avLst/>
          </a:prstGeom>
          <a:noFill/>
        </p:spPr>
        <p:txBody>
          <a:bodyPr wrap="square" rtlCol="0">
            <a:spAutoFit/>
          </a:bodyPr>
          <a:lstStyle/>
          <a:p>
            <a:pPr algn="ctr"/>
            <a:r>
              <a:rPr lang="en-US" dirty="0" smtClean="0">
                <a:solidFill>
                  <a:schemeClr val="bg1"/>
                </a:solidFill>
              </a:rPr>
              <a:t>(Image)</a:t>
            </a:r>
            <a:endParaRPr lang="en-US" dirty="0">
              <a:solidFill>
                <a:schemeClr val="bg1"/>
              </a:solidFill>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3- فتح </a:t>
            </a:r>
            <a:r>
              <a:rPr lang="ar-SA" b="1" dirty="0">
                <a:solidFill>
                  <a:srgbClr val="D12605"/>
                </a:solidFill>
              </a:rPr>
              <a:t>مستكشف </a:t>
            </a:r>
            <a:r>
              <a:rPr lang="ar-SA" b="1" dirty="0" smtClean="0">
                <a:solidFill>
                  <a:srgbClr val="D12605"/>
                </a:solidFill>
              </a:rPr>
              <a:t>السحابة</a:t>
            </a:r>
            <a:endParaRPr lang="en-US" b="1" dirty="0">
              <a:solidFill>
                <a:srgbClr val="D12605"/>
              </a:solidFill>
            </a:endParaRPr>
          </a:p>
        </p:txBody>
      </p:sp>
      <p:pic>
        <p:nvPicPr>
          <p:cNvPr id="1026" name="Picture 2" descr="http://blogs.msdn.com/cfs-filesystemfile.ashx/__key/communityserver-blogs-components-weblogfiles/00-00-01-64-67/3731.2-_2D00_-Open_2D00_Cloud_2D00_Explor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1342" y="946150"/>
            <a:ext cx="2669477" cy="336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40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065727"/>
            <a:ext cx="5804646" cy="3274155"/>
          </a:xfrm>
        </p:spPr>
        <p:txBody>
          <a:bodyPr>
            <a:noAutofit/>
          </a:bodyPr>
          <a:lstStyle/>
          <a:p>
            <a:pPr algn="just" rtl="1"/>
            <a:r>
              <a:rPr lang="ar-SA" sz="2000" dirty="0">
                <a:latin typeface="Sakkal Majalla" panose="02000000000000000000" pitchFamily="2" charset="-78"/>
                <a:cs typeface="Sakkal Majalla" panose="02000000000000000000" pitchFamily="2" charset="-78"/>
              </a:rPr>
              <a:t>وكما هو موضح، هنا ستجد حسابك في أزور أو بالأحرى هذا هو حسابي:</a:t>
            </a:r>
          </a:p>
          <a:p>
            <a:pPr algn="just" rtl="1"/>
            <a:r>
              <a:rPr lang="ar-SA" sz="2000" dirty="0">
                <a:latin typeface="Sakkal Majalla" panose="02000000000000000000" pitchFamily="2" charset="-78"/>
                <a:cs typeface="Sakkal Majalla" panose="02000000000000000000" pitchFamily="2" charset="-78"/>
              </a:rPr>
              <a:t>انظر إلى مربع الأحداث بالأسفل (يمكنك الحصول على نفس الشيء إذا قمت بالنقر بزر الماوس الأيمن على أحد من تطبيقات الويب الخاصة بك). إنه سهل جداً فـخيار "الفتح في بوابة" يفتح لك تطبيقات الويب الخاصة بك ضمن بوابة أزور، بينما خيار "الفتح في مستعرض" يفتح لك متصفح الويب الافتراضي الخاص بك ويذهب بك مباشرةً إلى تطبيقات الويب الخاصة بك. </a:t>
            </a:r>
            <a:endParaRPr lang="en-US" sz="2000" dirty="0">
              <a:latin typeface="Sakkal Majalla" panose="02000000000000000000" pitchFamily="2" charset="-78"/>
              <a:cs typeface="Sakkal Majalla" panose="02000000000000000000" pitchFamily="2" charset="-78"/>
            </a:endParaRPr>
          </a:p>
          <a:p>
            <a:pPr algn="ctr" rtl="1"/>
            <a:r>
              <a:rPr lang="ar-SA" sz="2000" dirty="0">
                <a:latin typeface="Sakkal Majalla" panose="02000000000000000000" pitchFamily="2" charset="-78"/>
                <a:cs typeface="Sakkal Majalla" panose="02000000000000000000" pitchFamily="2" charset="-78"/>
              </a:rPr>
              <a:t>ولكن </a:t>
            </a:r>
            <a:r>
              <a:rPr lang="ar-SA" sz="2000" dirty="0" smtClean="0">
                <a:latin typeface="Sakkal Majalla" panose="02000000000000000000" pitchFamily="2" charset="-78"/>
                <a:cs typeface="Sakkal Majalla" panose="02000000000000000000" pitchFamily="2" charset="-78"/>
              </a:rPr>
              <a:t> سنقوم </a:t>
            </a:r>
            <a:r>
              <a:rPr lang="ar-SA" sz="2000" dirty="0">
                <a:latin typeface="Sakkal Majalla" panose="02000000000000000000" pitchFamily="2" charset="-78"/>
                <a:cs typeface="Sakkal Majalla" panose="02000000000000000000" pitchFamily="2" charset="-78"/>
              </a:rPr>
              <a:t>بعمل شيء جديد! </a:t>
            </a:r>
            <a:r>
              <a:rPr lang="ar-SA" sz="2000" b="1" dirty="0">
                <a:solidFill>
                  <a:srgbClr val="FF0000"/>
                </a:solidFill>
                <a:latin typeface="Sakkal Majalla" panose="02000000000000000000" pitchFamily="2" charset="-78"/>
                <a:cs typeface="Sakkal Majalla" panose="02000000000000000000" pitchFamily="2" charset="-78"/>
              </a:rPr>
              <a:t>دعنا نبدأ </a:t>
            </a:r>
          </a:p>
        </p:txBody>
      </p:sp>
      <p:sp>
        <p:nvSpPr>
          <p:cNvPr id="9" name="Title 1"/>
          <p:cNvSpPr>
            <a:spLocks noGrp="1"/>
          </p:cNvSpPr>
          <p:nvPr>
            <p:ph type="title"/>
          </p:nvPr>
        </p:nvSpPr>
        <p:spPr/>
        <p:txBody>
          <a:bodyPr>
            <a:normAutofit/>
          </a:bodyPr>
          <a:lstStyle/>
          <a:p>
            <a:pPr algn="r" rtl="1"/>
            <a:r>
              <a:rPr lang="ar-SA" b="1" dirty="0" smtClean="0">
                <a:solidFill>
                  <a:srgbClr val="D12605"/>
                </a:solidFill>
              </a:rPr>
              <a:t>3- فتح </a:t>
            </a:r>
            <a:r>
              <a:rPr lang="ar-SA" b="1" dirty="0">
                <a:solidFill>
                  <a:srgbClr val="D12605"/>
                </a:solidFill>
              </a:rPr>
              <a:t>مستكشف </a:t>
            </a:r>
            <a:r>
              <a:rPr lang="ar-SA" b="1" dirty="0" smtClean="0">
                <a:solidFill>
                  <a:srgbClr val="D12605"/>
                </a:solidFill>
              </a:rPr>
              <a:t>السحابة</a:t>
            </a:r>
            <a:endParaRPr lang="en-US" b="1" dirty="0">
              <a:solidFill>
                <a:srgbClr val="D12605"/>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7094" y="723900"/>
            <a:ext cx="1248806" cy="4160310"/>
          </a:xfrm>
          <a:prstGeom prst="rect">
            <a:avLst/>
          </a:prstGeom>
        </p:spPr>
      </p:pic>
    </p:spTree>
    <p:extLst>
      <p:ext uri="{BB962C8B-B14F-4D97-AF65-F5344CB8AC3E}">
        <p14:creationId xmlns:p14="http://schemas.microsoft.com/office/powerpoint/2010/main" val="3163863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043313"/>
            <a:ext cx="5804647" cy="699888"/>
          </a:xfrm>
          <a:prstGeom prst="rect">
            <a:avLst/>
          </a:prstGeom>
        </p:spPr>
        <p:txBody>
          <a:bodyPr anchor="t">
            <a:noAutofit/>
          </a:bodyPr>
          <a:lstStyle>
            <a:lvl1pPr algn="l" defTabSz="457200" rtl="0" eaLnBrk="1" latinLnBrk="0" hangingPunct="1">
              <a:spcBef>
                <a:spcPct val="0"/>
              </a:spcBef>
              <a:buNone/>
              <a:defRPr sz="3200" kern="1200">
                <a:solidFill>
                  <a:schemeClr val="tx1"/>
                </a:solidFill>
                <a:latin typeface="Segoe UI Light"/>
                <a:ea typeface="+mj-ea"/>
                <a:cs typeface="Segoe UI Light"/>
              </a:defRPr>
            </a:lvl1pPr>
          </a:lstStyle>
          <a:p>
            <a:pPr algn="ctr" rtl="1"/>
            <a:r>
              <a:rPr lang="ar-SA" b="1" dirty="0">
                <a:solidFill>
                  <a:srgbClr val="FFFFFF"/>
                </a:solidFill>
                <a:latin typeface="Arial" panose="020B0604020202020204" pitchFamily="34" charset="0"/>
                <a:cs typeface="+mj-cs"/>
              </a:rPr>
              <a:t>4- إنشاء حل جديد لموقع إلكتروني</a:t>
            </a:r>
            <a:endParaRPr lang="en-US" b="1" dirty="0">
              <a:solidFill>
                <a:srgbClr val="FFFFFF"/>
              </a:solidFill>
              <a:latin typeface="Arial" panose="020B0604020202020204" pitchFamily="34" charset="0"/>
              <a:cs typeface="+mj-cs"/>
            </a:endParaRPr>
          </a:p>
        </p:txBody>
      </p:sp>
    </p:spTree>
    <p:extLst>
      <p:ext uri="{BB962C8B-B14F-4D97-AF65-F5344CB8AC3E}">
        <p14:creationId xmlns:p14="http://schemas.microsoft.com/office/powerpoint/2010/main" val="3714921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960223"/>
            <a:ext cx="4867686" cy="3274155"/>
          </a:xfrm>
        </p:spPr>
        <p:txBody>
          <a:bodyPr>
            <a:noAutofit/>
          </a:bodyPr>
          <a:lstStyle/>
          <a:p>
            <a:pPr marL="342900" indent="-342900" algn="just" rtl="1">
              <a:buFont typeface="Arial" panose="020B0604020202020204" pitchFamily="34" charset="0"/>
              <a:buChar char="•"/>
            </a:pPr>
            <a:r>
              <a:rPr lang="ar-SA" sz="2000" dirty="0" smtClean="0">
                <a:latin typeface="Sakkal Majalla" panose="02000000000000000000" pitchFamily="2" charset="-78"/>
                <a:cs typeface="Sakkal Majalla" panose="02000000000000000000" pitchFamily="2" charset="-78"/>
              </a:rPr>
              <a:t>اذهب </a:t>
            </a:r>
            <a:r>
              <a:rPr lang="ar-SA" sz="2000" dirty="0">
                <a:latin typeface="Sakkal Majalla" panose="02000000000000000000" pitchFamily="2" charset="-78"/>
                <a:cs typeface="Sakkal Majalla" panose="02000000000000000000" pitchFamily="2" charset="-78"/>
              </a:rPr>
              <a:t>إلى القائمة وقم بالنقر </a:t>
            </a:r>
            <a:r>
              <a:rPr lang="ar-SA" sz="2000" dirty="0" smtClean="0">
                <a:latin typeface="Sakkal Majalla" panose="02000000000000000000" pitchFamily="2" charset="-78"/>
                <a:cs typeface="Sakkal Majalla" panose="02000000000000000000" pitchFamily="2" charset="-78"/>
              </a:rPr>
              <a:t>على</a:t>
            </a:r>
            <a:r>
              <a:rPr lang="en-US" sz="2000" dirty="0" smtClean="0">
                <a:latin typeface="Sakkal Majalla" panose="02000000000000000000" pitchFamily="2" charset="-78"/>
                <a:cs typeface="Sakkal Majalla" panose="02000000000000000000" pitchFamily="2" charset="-78"/>
              </a:rPr>
              <a:t>:</a:t>
            </a:r>
            <a:endParaRPr lang="en-US" sz="2000" dirty="0">
              <a:latin typeface="Sakkal Majalla" panose="02000000000000000000" pitchFamily="2" charset="-78"/>
              <a:cs typeface="Sakkal Majalla" panose="02000000000000000000" pitchFamily="2" charset="-78"/>
            </a:endParaRPr>
          </a:p>
          <a:p>
            <a:r>
              <a:rPr lang="en-US" sz="2000" b="1" dirty="0" smtClean="0">
                <a:solidFill>
                  <a:srgbClr val="FF0000"/>
                </a:solidFill>
              </a:rPr>
              <a:t>                 1         </a:t>
            </a:r>
            <a:r>
              <a:rPr lang="en-US" sz="2000" b="1" dirty="0">
                <a:solidFill>
                  <a:srgbClr val="FF0000"/>
                </a:solidFill>
              </a:rPr>
              <a:t>2 </a:t>
            </a:r>
            <a:r>
              <a:rPr lang="en-US" sz="2000" b="1" dirty="0" smtClean="0">
                <a:solidFill>
                  <a:srgbClr val="FF0000"/>
                </a:solidFill>
              </a:rPr>
              <a:t>           3 </a:t>
            </a:r>
          </a:p>
          <a:p>
            <a:pPr algn="ctr" rtl="1"/>
            <a:r>
              <a:rPr lang="en-US" sz="2000" b="1" dirty="0" smtClean="0"/>
              <a:t>File</a:t>
            </a:r>
            <a:r>
              <a:rPr lang="en-US" sz="2000" dirty="0" smtClean="0"/>
              <a:t> </a:t>
            </a:r>
            <a:r>
              <a:rPr lang="en-US" sz="2000" dirty="0"/>
              <a:t>/ </a:t>
            </a:r>
            <a:r>
              <a:rPr lang="en-US" sz="2000" b="1" dirty="0"/>
              <a:t>New</a:t>
            </a:r>
            <a:r>
              <a:rPr lang="en-US" sz="2000" dirty="0"/>
              <a:t> / </a:t>
            </a:r>
            <a:r>
              <a:rPr lang="en-US" sz="2000" b="1" dirty="0"/>
              <a:t>Web </a:t>
            </a:r>
            <a:r>
              <a:rPr lang="en-US" sz="2000" b="1" dirty="0" smtClean="0"/>
              <a:t>Site</a:t>
            </a:r>
          </a:p>
          <a:p>
            <a:pPr algn="ctr" rtl="1"/>
            <a:endParaRPr lang="en-US" sz="2000" dirty="0"/>
          </a:p>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بعدها ستظهر لك هذه النافذة، قم بالنقر على </a:t>
            </a:r>
            <a:r>
              <a:rPr lang="en-US" sz="2000" dirty="0">
                <a:latin typeface="Sakkal Majalla" panose="02000000000000000000" pitchFamily="2" charset="-78"/>
                <a:cs typeface="Sakkal Majalla" panose="02000000000000000000" pitchFamily="2" charset="-78"/>
              </a:rPr>
              <a:t>ASP.NET Empty Web Site</a:t>
            </a:r>
          </a:p>
          <a:p>
            <a:pPr algn="just" rtl="1"/>
            <a:r>
              <a:rPr lang="ar-SA" sz="2000" dirty="0" smtClean="0">
                <a:latin typeface="Sakkal Majalla" panose="02000000000000000000" pitchFamily="2" charset="-78"/>
                <a:cs typeface="Sakkal Majalla" panose="02000000000000000000" pitchFamily="2" charset="-78"/>
              </a:rPr>
              <a:t>حينها </a:t>
            </a:r>
            <a:r>
              <a:rPr lang="ar-SA" sz="2000" dirty="0">
                <a:latin typeface="Sakkal Majalla" panose="02000000000000000000" pitchFamily="2" charset="-78"/>
                <a:cs typeface="Sakkal Majalla" panose="02000000000000000000" pitchFamily="2" charset="-78"/>
              </a:rPr>
              <a:t>سيظهر لك على اليمين مستكشف الحلول الخاص بك وعليه شعار الحل الجديد للموقع الإلكتروني </a:t>
            </a:r>
          </a:p>
          <a:p>
            <a:pPr marL="342900" indent="-342900" algn="just" rtl="1">
              <a:buFont typeface="Arial" panose="020B0604020202020204" pitchFamily="34" charset="0"/>
              <a:buChar char="•"/>
            </a:pPr>
            <a:endParaRPr lang="ar-SA" sz="2000" dirty="0"/>
          </a:p>
          <a:p>
            <a:pPr marL="342900" indent="-342900" algn="just" rtl="1">
              <a:buFont typeface="Arial" panose="020B0604020202020204" pitchFamily="34" charset="0"/>
              <a:buChar char="•"/>
            </a:pPr>
            <a:endParaRPr lang="ar-SA" sz="2000" dirty="0" smtClean="0"/>
          </a:p>
          <a:p>
            <a:pPr marL="342900" indent="-342900" algn="just" rtl="1">
              <a:buFont typeface="Arial" panose="020B0604020202020204" pitchFamily="34" charset="0"/>
              <a:buChar char="•"/>
            </a:pPr>
            <a:endParaRPr lang="ar-SA" sz="2000" b="1" dirty="0">
              <a:solidFill>
                <a:srgbClr val="FF0000"/>
              </a:solidFill>
              <a:latin typeface="Sakkal Majalla" panose="02000000000000000000" pitchFamily="2" charset="-78"/>
              <a:cs typeface="Sakkal Majalla" panose="02000000000000000000" pitchFamily="2" charset="-78"/>
            </a:endParaRPr>
          </a:p>
        </p:txBody>
      </p:sp>
      <p:sp>
        <p:nvSpPr>
          <p:cNvPr id="7" name="TextBox 6"/>
          <p:cNvSpPr txBox="1"/>
          <p:nvPr/>
        </p:nvSpPr>
        <p:spPr>
          <a:xfrm>
            <a:off x="5977466" y="2572266"/>
            <a:ext cx="1888067" cy="369332"/>
          </a:xfrm>
          <a:prstGeom prst="rect">
            <a:avLst/>
          </a:prstGeom>
          <a:noFill/>
        </p:spPr>
        <p:txBody>
          <a:bodyPr wrap="square" rtlCol="0">
            <a:spAutoFit/>
          </a:bodyPr>
          <a:lstStyle/>
          <a:p>
            <a:pPr algn="ctr"/>
            <a:r>
              <a:rPr lang="en-US" dirty="0" smtClean="0">
                <a:solidFill>
                  <a:schemeClr val="bg1"/>
                </a:solidFill>
              </a:rPr>
              <a:t>(Image)</a:t>
            </a:r>
            <a:endParaRPr lang="en-US" dirty="0">
              <a:solidFill>
                <a:schemeClr val="bg1"/>
              </a:solidFill>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4- </a:t>
            </a:r>
            <a:r>
              <a:rPr lang="ar-SA" b="1" dirty="0">
                <a:solidFill>
                  <a:srgbClr val="D12605"/>
                </a:solidFill>
              </a:rPr>
              <a:t>إنشاء حل جديد لموقع إلكتروني</a:t>
            </a:r>
            <a:endParaRPr lang="en-US" b="1" dirty="0">
              <a:solidFill>
                <a:srgbClr val="D12605"/>
              </a:solidFill>
            </a:endParaRPr>
          </a:p>
        </p:txBody>
      </p:sp>
      <p:pic>
        <p:nvPicPr>
          <p:cNvPr id="2050" name="Picture 2" descr="http://blogs.msdn.com/resized-image.ashx/__size/550x0/__key/communityserver-blogs-components-weblogfiles/00-00-01-64-67/0385.4-_2D00_-New_2D00_Web_2D00_Sit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79618" y="833762"/>
            <a:ext cx="3038899" cy="18122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9618" y="2702804"/>
            <a:ext cx="3038899" cy="2094078"/>
          </a:xfrm>
          <a:prstGeom prst="rect">
            <a:avLst/>
          </a:prstGeom>
        </p:spPr>
      </p:pic>
      <p:sp>
        <p:nvSpPr>
          <p:cNvPr id="5" name="Right Arrow 4"/>
          <p:cNvSpPr/>
          <p:nvPr/>
        </p:nvSpPr>
        <p:spPr>
          <a:xfrm>
            <a:off x="5190979" y="963633"/>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5181601" y="2934400"/>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734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043312"/>
            <a:ext cx="5469467" cy="699903"/>
          </a:xfrm>
          <a:prstGeom prst="rect">
            <a:avLst/>
          </a:prstGeom>
        </p:spPr>
        <p:txBody>
          <a:bodyPr anchor="t">
            <a:normAutofit/>
          </a:bodyPr>
          <a:lstStyle>
            <a:lvl1pPr algn="l" defTabSz="457200" rtl="0" eaLnBrk="1" latinLnBrk="0" hangingPunct="1">
              <a:spcBef>
                <a:spcPct val="0"/>
              </a:spcBef>
              <a:buNone/>
              <a:defRPr sz="3200" kern="1200">
                <a:solidFill>
                  <a:schemeClr val="tx1"/>
                </a:solidFill>
                <a:latin typeface="Segoe UI Light"/>
                <a:ea typeface="+mj-ea"/>
                <a:cs typeface="Segoe UI Light"/>
              </a:defRPr>
            </a:lvl1pPr>
          </a:lstStyle>
          <a:p>
            <a:pPr algn="ctr"/>
            <a:r>
              <a:rPr lang="ar-SA" b="1" dirty="0">
                <a:solidFill>
                  <a:srgbClr val="FFFFFF"/>
                </a:solidFill>
                <a:cs typeface="+mj-cs"/>
              </a:rPr>
              <a:t>5- إنشاء الصفحة الرئيسية</a:t>
            </a:r>
            <a:endParaRPr lang="en-US" b="1" dirty="0">
              <a:solidFill>
                <a:srgbClr val="FFFFFF"/>
              </a:solidFill>
              <a:cs typeface="+mj-cs"/>
            </a:endParaRPr>
          </a:p>
        </p:txBody>
      </p:sp>
    </p:spTree>
    <p:extLst>
      <p:ext uri="{BB962C8B-B14F-4D97-AF65-F5344CB8AC3E}">
        <p14:creationId xmlns:p14="http://schemas.microsoft.com/office/powerpoint/2010/main" val="1918068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80" y="1146517"/>
            <a:ext cx="4867686" cy="3031588"/>
          </a:xfrm>
        </p:spPr>
        <p:txBody>
          <a:bodyPr>
            <a:normAutofit fontScale="92500" lnSpcReduction="20000"/>
          </a:bodyPr>
          <a:lstStyle/>
          <a:p>
            <a:pPr marL="457200" indent="-457200" algn="just" rtl="1">
              <a:buFont typeface="Arial" panose="020B0604020202020204" pitchFamily="34" charset="0"/>
              <a:buChar char="•"/>
            </a:pPr>
            <a:r>
              <a:rPr lang="ar-SA" sz="2200" dirty="0" smtClean="0">
                <a:latin typeface="Sakkal Majalla" panose="02000000000000000000" pitchFamily="2" charset="-78"/>
                <a:cs typeface="Sakkal Majalla" panose="02000000000000000000" pitchFamily="2" charset="-78"/>
              </a:rPr>
              <a:t>من </a:t>
            </a:r>
            <a:r>
              <a:rPr lang="ar-SA" sz="2200" dirty="0">
                <a:latin typeface="Sakkal Majalla" panose="02000000000000000000" pitchFamily="2" charset="-78"/>
                <a:cs typeface="Sakkal Majalla" panose="02000000000000000000" pitchFamily="2" charset="-78"/>
              </a:rPr>
              <a:t>خلال مستكشف الحلول قم بالنقر بزر الماوس الأيمن على الحل الخاص بموقعك الإلكتروني ثم اختار :  </a:t>
            </a:r>
            <a:endParaRPr lang="ar-SA" sz="2200" dirty="0" smtClean="0">
              <a:latin typeface="Sakkal Majalla" panose="02000000000000000000" pitchFamily="2" charset="-78"/>
              <a:cs typeface="Sakkal Majalla" panose="02000000000000000000" pitchFamily="2" charset="-78"/>
            </a:endParaRPr>
          </a:p>
          <a:p>
            <a:r>
              <a:rPr lang="ar-SA" sz="1800" b="1" dirty="0" smtClean="0">
                <a:solidFill>
                  <a:srgbClr val="FF0000"/>
                </a:solidFill>
              </a:rPr>
              <a:t>                        </a:t>
            </a:r>
            <a:r>
              <a:rPr lang="en-US" sz="1800" b="1" dirty="0" smtClean="0">
                <a:solidFill>
                  <a:srgbClr val="FF0000"/>
                </a:solidFill>
              </a:rPr>
              <a:t>1                2</a:t>
            </a:r>
            <a:endParaRPr lang="ar-SA" sz="1800" b="1" dirty="0" smtClean="0">
              <a:solidFill>
                <a:srgbClr val="FF0000"/>
              </a:solidFill>
            </a:endParaRPr>
          </a:p>
          <a:p>
            <a:pPr algn="ctr"/>
            <a:r>
              <a:rPr lang="en-US" sz="1800" b="1" dirty="0" smtClean="0"/>
              <a:t>Add</a:t>
            </a:r>
            <a:r>
              <a:rPr lang="en-US" sz="1800" dirty="0" smtClean="0"/>
              <a:t> </a:t>
            </a:r>
            <a:r>
              <a:rPr lang="en-US" sz="1800" dirty="0"/>
              <a:t>/ </a:t>
            </a:r>
            <a:r>
              <a:rPr lang="en-US" sz="1800" b="1" dirty="0"/>
              <a:t>Add New </a:t>
            </a:r>
            <a:r>
              <a:rPr lang="en-US" sz="1800" b="1" dirty="0" smtClean="0"/>
              <a:t>Item</a:t>
            </a:r>
            <a:endParaRPr lang="ar-SA" sz="1800" b="1" dirty="0" smtClean="0"/>
          </a:p>
          <a:p>
            <a:pPr algn="just" rtl="1"/>
            <a:r>
              <a:rPr lang="ar-SA" sz="2200" dirty="0">
                <a:latin typeface="Sakkal Majalla" panose="02000000000000000000" pitchFamily="2" charset="-78"/>
                <a:cs typeface="Sakkal Majalla" panose="02000000000000000000" pitchFamily="2" charset="-78"/>
              </a:rPr>
              <a:t>أو من خلال الضغط على الاختصار التالي من لوحة </a:t>
            </a:r>
            <a:r>
              <a:rPr lang="ar-SA" sz="2200" dirty="0" smtClean="0">
                <a:latin typeface="Sakkal Majalla" panose="02000000000000000000" pitchFamily="2" charset="-78"/>
                <a:cs typeface="Sakkal Majalla" panose="02000000000000000000" pitchFamily="2" charset="-78"/>
              </a:rPr>
              <a:t>المفاتيح</a:t>
            </a:r>
            <a:endParaRPr lang="en-US" sz="2200" dirty="0" smtClean="0">
              <a:latin typeface="Sakkal Majalla" panose="02000000000000000000" pitchFamily="2" charset="-78"/>
              <a:cs typeface="Sakkal Majalla" panose="02000000000000000000" pitchFamily="2" charset="-78"/>
            </a:endParaRPr>
          </a:p>
          <a:p>
            <a:pPr algn="ctr" rtl="1"/>
            <a:r>
              <a:rPr lang="ar-SA" sz="2200" dirty="0" smtClean="0">
                <a:latin typeface="Sakkal Majalla" panose="02000000000000000000" pitchFamily="2" charset="-78"/>
                <a:cs typeface="Sakkal Majalla" panose="02000000000000000000" pitchFamily="2" charset="-78"/>
              </a:rPr>
              <a:t> </a:t>
            </a:r>
            <a:r>
              <a:rPr lang="en-US" sz="2200" dirty="0">
                <a:latin typeface="Sakkal Majalla" panose="02000000000000000000" pitchFamily="2" charset="-78"/>
                <a:cs typeface="Sakkal Majalla" panose="02000000000000000000" pitchFamily="2" charset="-78"/>
              </a:rPr>
              <a:t>shift + ctrl + A</a:t>
            </a:r>
          </a:p>
          <a:p>
            <a:pPr marL="342900" indent="-342900" algn="just" rtl="1">
              <a:buFont typeface="Arial" panose="020B0604020202020204" pitchFamily="34" charset="0"/>
              <a:buChar char="•"/>
            </a:pPr>
            <a:r>
              <a:rPr lang="ar-SA" sz="2200" dirty="0" smtClean="0">
                <a:latin typeface="Sakkal Majalla" panose="02000000000000000000" pitchFamily="2" charset="-78"/>
                <a:cs typeface="Sakkal Majalla" panose="02000000000000000000" pitchFamily="2" charset="-78"/>
              </a:rPr>
              <a:t>هذا </a:t>
            </a:r>
            <a:r>
              <a:rPr lang="ar-SA" sz="2200" dirty="0">
                <a:latin typeface="Sakkal Majalla" panose="02000000000000000000" pitchFamily="2" charset="-78"/>
                <a:cs typeface="Sakkal Majalla" panose="02000000000000000000" pitchFamily="2" charset="-78"/>
              </a:rPr>
              <a:t>سيتيح لك نافذة جديدة بحيث تنقر صفحة </a:t>
            </a:r>
            <a:r>
              <a:rPr lang="en-US" sz="2200" dirty="0">
                <a:latin typeface="Sakkal Majalla" panose="02000000000000000000" pitchFamily="2" charset="-78"/>
                <a:cs typeface="Sakkal Majalla" panose="02000000000000000000" pitchFamily="2" charset="-78"/>
              </a:rPr>
              <a:t>HTML</a:t>
            </a:r>
            <a:r>
              <a:rPr lang="ar-SA" sz="2200" dirty="0">
                <a:latin typeface="Sakkal Majalla" panose="02000000000000000000" pitchFamily="2" charset="-78"/>
                <a:cs typeface="Sakkal Majalla" panose="02000000000000000000" pitchFamily="2" charset="-78"/>
              </a:rPr>
              <a:t> ومن ثم اضافة</a:t>
            </a:r>
            <a:endParaRPr lang="en-US" sz="2400" dirty="0">
              <a:latin typeface="Sakkal Majalla" panose="02000000000000000000" pitchFamily="2" charset="-78"/>
              <a:cs typeface="Sakkal Majalla" panose="02000000000000000000" pitchFamily="2" charset="-78"/>
            </a:endParaRPr>
          </a:p>
          <a:p>
            <a:pPr algn="ctr"/>
            <a:endParaRPr lang="en-US" sz="1800" dirty="0"/>
          </a:p>
          <a:p>
            <a:pPr algn="r" rtl="1"/>
            <a:endParaRPr lang="ar-SA" sz="2200" dirty="0">
              <a:latin typeface="Sakkal Majalla" panose="02000000000000000000" pitchFamily="2" charset="-78"/>
              <a:cs typeface="Sakkal Majalla" panose="02000000000000000000" pitchFamily="2" charset="-78"/>
            </a:endParaRPr>
          </a:p>
        </p:txBody>
      </p:sp>
      <p:sp>
        <p:nvSpPr>
          <p:cNvPr id="7" name="TextBox 6"/>
          <p:cNvSpPr txBox="1"/>
          <p:nvPr/>
        </p:nvSpPr>
        <p:spPr>
          <a:xfrm>
            <a:off x="5977466" y="2572266"/>
            <a:ext cx="1888067" cy="369332"/>
          </a:xfrm>
          <a:prstGeom prst="rect">
            <a:avLst/>
          </a:prstGeom>
          <a:noFill/>
        </p:spPr>
        <p:txBody>
          <a:bodyPr wrap="square" rtlCol="0">
            <a:spAutoFit/>
          </a:bodyPr>
          <a:lstStyle/>
          <a:p>
            <a:pPr algn="ctr"/>
            <a:r>
              <a:rPr lang="en-US" dirty="0" smtClean="0">
                <a:solidFill>
                  <a:schemeClr val="bg1"/>
                </a:solidFill>
              </a:rPr>
              <a:t>(Image)</a:t>
            </a:r>
            <a:endParaRPr lang="en-US" dirty="0">
              <a:solidFill>
                <a:schemeClr val="bg1"/>
              </a:solidFill>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5- إنشاء </a:t>
            </a:r>
            <a:r>
              <a:rPr lang="ar-SA" b="1" dirty="0">
                <a:solidFill>
                  <a:srgbClr val="D12605"/>
                </a:solidFill>
              </a:rPr>
              <a:t>الصفحة الرئيسية</a:t>
            </a:r>
            <a:endParaRPr lang="en-US" b="1" dirty="0">
              <a:solidFill>
                <a:srgbClr val="D12605"/>
              </a:solidFill>
            </a:endParaRPr>
          </a:p>
        </p:txBody>
      </p:sp>
      <p:pic>
        <p:nvPicPr>
          <p:cNvPr id="4098" name="Picture 2" descr="http://blogs.msdn.com/cfs-filesystemfile.ashx/__key/communityserver-blogs-components-weblogfiles/00-00-01-64-67/3060.6-_2D00_-Add_2D00_New_2D00_Item.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04959" y="896285"/>
            <a:ext cx="3702558" cy="13024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04959" y="2260923"/>
            <a:ext cx="3702558" cy="2558131"/>
          </a:xfrm>
          <a:prstGeom prst="rect">
            <a:avLst/>
          </a:prstGeom>
        </p:spPr>
      </p:pic>
      <p:sp>
        <p:nvSpPr>
          <p:cNvPr id="11" name="Right Arrow 10"/>
          <p:cNvSpPr/>
          <p:nvPr/>
        </p:nvSpPr>
        <p:spPr>
          <a:xfrm>
            <a:off x="4893733" y="1104310"/>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4893733" y="3402827"/>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8335108" y="4650241"/>
            <a:ext cx="295421" cy="147711"/>
          </a:xfrm>
          <a:prstGeom prst="ellipse">
            <a:avLst/>
          </a:prstGeom>
          <a:noFill/>
          <a:ln w="22225">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056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59" y="1012955"/>
            <a:ext cx="5116880" cy="3589870"/>
          </a:xfrm>
        </p:spPr>
        <p:txBody>
          <a:bodyPr>
            <a:noAutofit/>
          </a:bodyPr>
          <a:lstStyle/>
          <a:p>
            <a:pPr algn="just" rtl="1"/>
            <a:r>
              <a:rPr lang="ar-SA" sz="1600" dirty="0">
                <a:latin typeface="Sakkal Majalla" panose="02000000000000000000" pitchFamily="2" charset="-78"/>
                <a:cs typeface="Sakkal Majalla" panose="02000000000000000000" pitchFamily="2" charset="-78"/>
              </a:rPr>
              <a:t>الآن سيُظهر لكَ مستكشف الحلول صفحة ويب جديدة فارغة خاصة بك</a:t>
            </a:r>
            <a:endParaRPr lang="en-US" sz="1600" dirty="0">
              <a:latin typeface="Sakkal Majalla" panose="02000000000000000000" pitchFamily="2" charset="-78"/>
              <a:cs typeface="Sakkal Majalla" panose="02000000000000000000" pitchFamily="2" charset="-78"/>
            </a:endParaRPr>
          </a:p>
          <a:p>
            <a:pPr marL="457200" indent="-457200" algn="just" rtl="1">
              <a:buFont typeface="Arial" panose="020B0604020202020204" pitchFamily="34" charset="0"/>
              <a:buChar char="•"/>
            </a:pPr>
            <a:r>
              <a:rPr lang="ar-SA" sz="1600" dirty="0" smtClean="0">
                <a:latin typeface="Sakkal Majalla" panose="02000000000000000000" pitchFamily="2" charset="-78"/>
                <a:cs typeface="Sakkal Majalla" panose="02000000000000000000" pitchFamily="2" charset="-78"/>
              </a:rPr>
              <a:t>قم </a:t>
            </a:r>
            <a:r>
              <a:rPr lang="ar-SA" sz="1600" dirty="0">
                <a:latin typeface="Sakkal Majalla" panose="02000000000000000000" pitchFamily="2" charset="-78"/>
                <a:cs typeface="Sakkal Majalla" panose="02000000000000000000" pitchFamily="2" charset="-78"/>
              </a:rPr>
              <a:t>بجعل صفحة الـ </a:t>
            </a:r>
            <a:r>
              <a:rPr lang="en-US" sz="1600" dirty="0">
                <a:latin typeface="Sakkal Majalla" panose="02000000000000000000" pitchFamily="2" charset="-78"/>
                <a:cs typeface="Sakkal Majalla" panose="02000000000000000000" pitchFamily="2" charset="-78"/>
              </a:rPr>
              <a:t>HTML</a:t>
            </a:r>
            <a:r>
              <a:rPr lang="ar-SA" sz="1600" dirty="0">
                <a:latin typeface="Sakkal Majalla" panose="02000000000000000000" pitchFamily="2" charset="-78"/>
                <a:cs typeface="Sakkal Majalla" panose="02000000000000000000" pitchFamily="2" charset="-78"/>
              </a:rPr>
              <a:t> هذه الصفحة الرئيسية لمشروعك، لذلك يجب علينا اعادة تسميتها إلى </a:t>
            </a:r>
            <a:r>
              <a:rPr lang="en-US" sz="1600" dirty="0">
                <a:latin typeface="Sakkal Majalla" panose="02000000000000000000" pitchFamily="2" charset="-78"/>
                <a:cs typeface="Sakkal Majalla" panose="02000000000000000000" pitchFamily="2" charset="-78"/>
              </a:rPr>
              <a:t>index.html</a:t>
            </a:r>
            <a:r>
              <a:rPr lang="ar-SA" sz="1600" dirty="0">
                <a:latin typeface="Sakkal Majalla" panose="02000000000000000000" pitchFamily="2" charset="-78"/>
                <a:cs typeface="Sakkal Majalla" panose="02000000000000000000" pitchFamily="2" charset="-78"/>
              </a:rPr>
              <a:t> فهذا هو الاسم المتفق عليه للصفحة الرئيسية بحيث يسهل التعرّف عليها في كل المتصفحات. </a:t>
            </a:r>
            <a:endParaRPr lang="en-US" sz="1600" dirty="0">
              <a:latin typeface="Sakkal Majalla" panose="02000000000000000000" pitchFamily="2" charset="-78"/>
              <a:cs typeface="Sakkal Majalla" panose="02000000000000000000" pitchFamily="2" charset="-78"/>
            </a:endParaRPr>
          </a:p>
          <a:p>
            <a:pPr algn="just" rtl="1"/>
            <a:r>
              <a:rPr lang="ar-SA" sz="1600" dirty="0">
                <a:latin typeface="Sakkal Majalla" panose="02000000000000000000" pitchFamily="2" charset="-78"/>
                <a:cs typeface="Sakkal Majalla" panose="02000000000000000000" pitchFamily="2" charset="-78"/>
              </a:rPr>
              <a:t>هل تعرف كيف تقوم بإعادة تسمية ملف في مشروع فيجوال ستوديو؟ هنالك طريقتان هما:</a:t>
            </a:r>
            <a:endParaRPr lang="en-US" sz="1600" dirty="0">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SA" sz="1600" dirty="0">
                <a:latin typeface="Sakkal Majalla" panose="02000000000000000000" pitchFamily="2" charset="-78"/>
                <a:cs typeface="Sakkal Majalla" panose="02000000000000000000" pitchFamily="2" charset="-78"/>
              </a:rPr>
              <a:t>قم بالنقر على زر الماوس الأيمن على </a:t>
            </a:r>
            <a:r>
              <a:rPr lang="en-US" sz="1600" dirty="0">
                <a:latin typeface="Sakkal Majalla" panose="02000000000000000000" pitchFamily="2" charset="-78"/>
                <a:cs typeface="Sakkal Majalla" panose="02000000000000000000" pitchFamily="2" charset="-78"/>
              </a:rPr>
              <a:t>HtmlPage.html</a:t>
            </a:r>
            <a:r>
              <a:rPr lang="ar-SA" sz="1600" dirty="0">
                <a:latin typeface="Sakkal Majalla" panose="02000000000000000000" pitchFamily="2" charset="-78"/>
                <a:cs typeface="Sakkal Majalla" panose="02000000000000000000" pitchFamily="2" charset="-78"/>
              </a:rPr>
              <a:t> ومن النافذة المنبثقة قم باختيار تسمية جديدة</a:t>
            </a:r>
            <a:endParaRPr lang="en-US" sz="1600" dirty="0">
              <a:latin typeface="Sakkal Majalla" panose="02000000000000000000" pitchFamily="2" charset="-78"/>
              <a:cs typeface="Sakkal Majalla" panose="02000000000000000000" pitchFamily="2" charset="-78"/>
            </a:endParaRPr>
          </a:p>
          <a:p>
            <a:pPr marL="285750" lvl="0" indent="-285750" algn="just" rtl="1">
              <a:buFont typeface="Arial" panose="020B0604020202020204" pitchFamily="34" charset="0"/>
              <a:buChar char="•"/>
            </a:pPr>
            <a:r>
              <a:rPr lang="ar-SA" sz="1600" dirty="0">
                <a:latin typeface="Sakkal Majalla" panose="02000000000000000000" pitchFamily="2" charset="-78"/>
                <a:cs typeface="Sakkal Majalla" panose="02000000000000000000" pitchFamily="2" charset="-78"/>
              </a:rPr>
              <a:t>انظر إلى أسفل مستكشف الحلول وفي نافذة الخصائص مكان وجود حقل الاسم انقر على </a:t>
            </a:r>
            <a:r>
              <a:rPr lang="en-US" sz="1600" dirty="0">
                <a:latin typeface="Sakkal Majalla" panose="02000000000000000000" pitchFamily="2" charset="-78"/>
                <a:cs typeface="Sakkal Majalla" panose="02000000000000000000" pitchFamily="2" charset="-78"/>
              </a:rPr>
              <a:t>HtmlPage.html</a:t>
            </a:r>
            <a:r>
              <a:rPr lang="ar-SA" sz="1600" dirty="0">
                <a:latin typeface="Sakkal Majalla" panose="02000000000000000000" pitchFamily="2" charset="-78"/>
                <a:cs typeface="Sakkal Majalla" panose="02000000000000000000" pitchFamily="2" charset="-78"/>
              </a:rPr>
              <a:t> وقم بتسميتها </a:t>
            </a:r>
            <a:r>
              <a:rPr lang="en-US" sz="1600" dirty="0">
                <a:latin typeface="Sakkal Majalla" panose="02000000000000000000" pitchFamily="2" charset="-78"/>
                <a:cs typeface="Sakkal Majalla" panose="02000000000000000000" pitchFamily="2" charset="-78"/>
              </a:rPr>
              <a:t>index.html</a:t>
            </a:r>
          </a:p>
          <a:p>
            <a:pPr algn="just" rtl="1"/>
            <a:r>
              <a:rPr lang="ar-SA" sz="1600" dirty="0">
                <a:latin typeface="Sakkal Majalla" panose="02000000000000000000" pitchFamily="2" charset="-78"/>
                <a:cs typeface="Sakkal Majalla" panose="02000000000000000000" pitchFamily="2" charset="-78"/>
              </a:rPr>
              <a:t>دعنا الآن نقوم بالقليل من برمجة المواقع</a:t>
            </a:r>
            <a:r>
              <a:rPr lang="ar-SA" sz="1600" dirty="0" smtClean="0">
                <a:latin typeface="Sakkal Majalla" panose="02000000000000000000" pitchFamily="2" charset="-78"/>
                <a:cs typeface="Sakkal Majalla" panose="02000000000000000000" pitchFamily="2" charset="-78"/>
              </a:rPr>
              <a:t>.</a:t>
            </a:r>
            <a:endParaRPr lang="ar-SA" sz="1600" dirty="0">
              <a:latin typeface="Sakkal Majalla" panose="02000000000000000000" pitchFamily="2" charset="-78"/>
              <a:cs typeface="Sakkal Majalla" panose="02000000000000000000" pitchFamily="2" charset="-78"/>
            </a:endParaRPr>
          </a:p>
        </p:txBody>
      </p:sp>
      <p:sp>
        <p:nvSpPr>
          <p:cNvPr id="7" name="TextBox 6"/>
          <p:cNvSpPr txBox="1"/>
          <p:nvPr/>
        </p:nvSpPr>
        <p:spPr>
          <a:xfrm>
            <a:off x="5977466" y="2572266"/>
            <a:ext cx="1888067" cy="369332"/>
          </a:xfrm>
          <a:prstGeom prst="rect">
            <a:avLst/>
          </a:prstGeom>
          <a:noFill/>
        </p:spPr>
        <p:txBody>
          <a:bodyPr wrap="square" rtlCol="0">
            <a:spAutoFit/>
          </a:bodyPr>
          <a:lstStyle/>
          <a:p>
            <a:pPr algn="ctr"/>
            <a:r>
              <a:rPr lang="en-US" dirty="0" smtClean="0">
                <a:solidFill>
                  <a:schemeClr val="bg1"/>
                </a:solidFill>
              </a:rPr>
              <a:t>(Image)</a:t>
            </a:r>
            <a:endParaRPr lang="en-US" dirty="0">
              <a:solidFill>
                <a:schemeClr val="bg1"/>
              </a:solidFill>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5- إنشاء </a:t>
            </a:r>
            <a:r>
              <a:rPr lang="ar-SA" b="1" dirty="0">
                <a:solidFill>
                  <a:srgbClr val="D12605"/>
                </a:solidFill>
              </a:rPr>
              <a:t>الصفحة الرئيسية</a:t>
            </a:r>
            <a:endParaRPr lang="en-US" b="1" dirty="0">
              <a:solidFill>
                <a:srgbClr val="D12605"/>
              </a:solidFill>
            </a:endParaRPr>
          </a:p>
        </p:txBody>
      </p:sp>
      <p:pic>
        <p:nvPicPr>
          <p:cNvPr id="2" name="Picture 1"/>
          <p:cNvPicPr>
            <a:picLocks noChangeAspect="1"/>
          </p:cNvPicPr>
          <p:nvPr/>
        </p:nvPicPr>
        <p:blipFill>
          <a:blip r:embed="rId2"/>
          <a:stretch>
            <a:fillRect/>
          </a:stretch>
        </p:blipFill>
        <p:spPr>
          <a:xfrm>
            <a:off x="5461000" y="1677133"/>
            <a:ext cx="3314700" cy="1543050"/>
          </a:xfrm>
          <a:prstGeom prst="rect">
            <a:avLst/>
          </a:prstGeom>
        </p:spPr>
      </p:pic>
    </p:spTree>
    <p:extLst>
      <p:ext uri="{BB962C8B-B14F-4D97-AF65-F5344CB8AC3E}">
        <p14:creationId xmlns:p14="http://schemas.microsoft.com/office/powerpoint/2010/main" val="4023034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043312"/>
            <a:ext cx="5469467" cy="699903"/>
          </a:xfrm>
          <a:prstGeom prst="rect">
            <a:avLst/>
          </a:prstGeom>
        </p:spPr>
        <p:txBody>
          <a:bodyPr anchor="t">
            <a:normAutofit/>
          </a:bodyPr>
          <a:lstStyle>
            <a:lvl1pPr algn="l" defTabSz="457200" rtl="0" eaLnBrk="1" latinLnBrk="0" hangingPunct="1">
              <a:spcBef>
                <a:spcPct val="0"/>
              </a:spcBef>
              <a:buNone/>
              <a:defRPr sz="3200" kern="1200">
                <a:solidFill>
                  <a:schemeClr val="tx1"/>
                </a:solidFill>
                <a:latin typeface="Segoe UI Light"/>
                <a:ea typeface="+mj-ea"/>
                <a:cs typeface="Segoe UI Light"/>
              </a:defRPr>
            </a:lvl1pPr>
          </a:lstStyle>
          <a:p>
            <a:pPr algn="ctr"/>
            <a:r>
              <a:rPr lang="ar-SA" b="1" dirty="0">
                <a:solidFill>
                  <a:srgbClr val="FFFFFF"/>
                </a:solidFill>
                <a:cs typeface="+mj-cs"/>
              </a:rPr>
              <a:t>6- برمج صفحة الويب الخاصة بك</a:t>
            </a:r>
            <a:endParaRPr lang="en-US" b="1" dirty="0">
              <a:solidFill>
                <a:srgbClr val="FFFFFF"/>
              </a:solidFill>
              <a:cs typeface="+mj-cs"/>
            </a:endParaRPr>
          </a:p>
        </p:txBody>
      </p:sp>
    </p:spTree>
    <p:extLst>
      <p:ext uri="{BB962C8B-B14F-4D97-AF65-F5344CB8AC3E}">
        <p14:creationId xmlns:p14="http://schemas.microsoft.com/office/powerpoint/2010/main" val="462147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59" y="1372545"/>
            <a:ext cx="5116880" cy="2207228"/>
          </a:xfrm>
        </p:spPr>
        <p:txBody>
          <a:bodyPr>
            <a:noAutofit/>
          </a:bodyPr>
          <a:lstStyle/>
          <a:p>
            <a:pPr algn="just" rtl="1"/>
            <a:r>
              <a:rPr lang="ar-SA" sz="2000" dirty="0">
                <a:latin typeface="Sakkal Majalla" panose="02000000000000000000" pitchFamily="2" charset="-78"/>
                <a:cs typeface="Sakkal Majalla" panose="02000000000000000000" pitchFamily="2" charset="-78"/>
              </a:rPr>
              <a:t>دعنا نقوم بعمل صفحة ويب بسيطة بغرض التعرف على العمل في بيئة فيجوال ستوديو 2015 وويندوز أزور. الصفحة الرئيسية التي قُمت بإنشائها </a:t>
            </a:r>
            <a:r>
              <a:rPr lang="ar-SA" sz="2000" dirty="0" smtClean="0">
                <a:latin typeface="Sakkal Majalla" panose="02000000000000000000" pitchFamily="2" charset="-78"/>
                <a:cs typeface="Sakkal Majalla" panose="02000000000000000000" pitchFamily="2" charset="-78"/>
              </a:rPr>
              <a:t>(</a:t>
            </a:r>
            <a:r>
              <a:rPr lang="en-US" sz="2000" dirty="0" smtClean="0">
                <a:latin typeface="Sakkal Majalla" panose="02000000000000000000" pitchFamily="2" charset="-78"/>
                <a:cs typeface="Sakkal Majalla" panose="02000000000000000000" pitchFamily="2" charset="-78"/>
              </a:rPr>
              <a:t>(index.html</a:t>
            </a:r>
            <a:r>
              <a:rPr lang="ar-SA" sz="2000" dirty="0" smtClean="0">
                <a:latin typeface="Sakkal Majalla" panose="02000000000000000000" pitchFamily="2" charset="-78"/>
                <a:cs typeface="Sakkal Majalla" panose="02000000000000000000" pitchFamily="2" charset="-78"/>
              </a:rPr>
              <a:t> يجب </a:t>
            </a:r>
            <a:r>
              <a:rPr lang="ar-SA" sz="2000" dirty="0">
                <a:latin typeface="Sakkal Majalla" panose="02000000000000000000" pitchFamily="2" charset="-78"/>
                <a:cs typeface="Sakkal Majalla" panose="02000000000000000000" pitchFamily="2" charset="-78"/>
              </a:rPr>
              <a:t>أن تكون مفتوحة في النافذة الرئيسية. إذا لم تجدها قم بالنقر مرتين على مستكشف الحلول.</a:t>
            </a:r>
          </a:p>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ستجد هذا النص موجود </a:t>
            </a:r>
            <a:r>
              <a:rPr lang="ar-SA" sz="2000" dirty="0" smtClean="0">
                <a:latin typeface="Sakkal Majalla" panose="02000000000000000000" pitchFamily="2" charset="-78"/>
                <a:cs typeface="Sakkal Majalla" panose="02000000000000000000" pitchFamily="2" charset="-78"/>
              </a:rPr>
              <a:t>مسبقاً</a:t>
            </a:r>
            <a:r>
              <a:rPr lang="en-US" sz="2000" dirty="0" smtClean="0">
                <a:latin typeface="Sakkal Majalla" panose="02000000000000000000" pitchFamily="2" charset="-78"/>
                <a:cs typeface="Sakkal Majalla" panose="02000000000000000000" pitchFamily="2" charset="-78"/>
              </a:rPr>
              <a:t>.</a:t>
            </a:r>
            <a:endParaRPr lang="ar-SA" sz="2000" dirty="0">
              <a:latin typeface="Sakkal Majalla" panose="02000000000000000000" pitchFamily="2" charset="-78"/>
              <a:cs typeface="Sakkal Majalla" panose="02000000000000000000" pitchFamily="2" charset="-78"/>
            </a:endParaRPr>
          </a:p>
        </p:txBody>
      </p:sp>
      <p:sp>
        <p:nvSpPr>
          <p:cNvPr id="7" name="TextBox 6"/>
          <p:cNvSpPr txBox="1"/>
          <p:nvPr/>
        </p:nvSpPr>
        <p:spPr>
          <a:xfrm>
            <a:off x="5977466" y="2572266"/>
            <a:ext cx="1888067" cy="369332"/>
          </a:xfrm>
          <a:prstGeom prst="rect">
            <a:avLst/>
          </a:prstGeom>
          <a:noFill/>
        </p:spPr>
        <p:txBody>
          <a:bodyPr wrap="square" rtlCol="0">
            <a:spAutoFit/>
          </a:bodyPr>
          <a:lstStyle/>
          <a:p>
            <a:pPr algn="ctr"/>
            <a:r>
              <a:rPr lang="en-US" dirty="0" smtClean="0">
                <a:solidFill>
                  <a:schemeClr val="bg1"/>
                </a:solidFill>
              </a:rPr>
              <a:t>(Image)</a:t>
            </a:r>
            <a:endParaRPr lang="en-US" dirty="0">
              <a:solidFill>
                <a:schemeClr val="bg1"/>
              </a:solidFill>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6- </a:t>
            </a:r>
            <a:r>
              <a:rPr lang="ar-SA" b="1" dirty="0">
                <a:solidFill>
                  <a:srgbClr val="D12605"/>
                </a:solidFill>
              </a:rPr>
              <a:t>برمج صفحة الويب الخاصة بك</a:t>
            </a:r>
            <a:endParaRPr lang="en-US" b="1" dirty="0">
              <a:solidFill>
                <a:srgbClr val="D12605"/>
              </a:solidFill>
            </a:endParaRPr>
          </a:p>
        </p:txBody>
      </p:sp>
      <p:sp>
        <p:nvSpPr>
          <p:cNvPr id="5" name="TextBox 4"/>
          <p:cNvSpPr txBox="1"/>
          <p:nvPr/>
        </p:nvSpPr>
        <p:spPr>
          <a:xfrm>
            <a:off x="5589142" y="1222625"/>
            <a:ext cx="3186558" cy="3162404"/>
          </a:xfrm>
          <a:prstGeom prst="rect">
            <a:avLst/>
          </a:prstGeom>
          <a:noFill/>
          <a:ln w="12700">
            <a:solidFill>
              <a:schemeClr val="accent1"/>
            </a:solidFill>
          </a:ln>
        </p:spPr>
        <p:txBody>
          <a:bodyPr wrap="square" rtlCol="0">
            <a:spAutoFit/>
          </a:bodyPr>
          <a:lstStyle/>
          <a:p>
            <a:r>
              <a:rPr lang="en-US" sz="1050" dirty="0"/>
              <a:t>&lt;!DOCTYPE html&gt;</a:t>
            </a:r>
          </a:p>
          <a:p>
            <a:r>
              <a:rPr lang="en-US" sz="1050" dirty="0"/>
              <a:t> </a:t>
            </a:r>
          </a:p>
          <a:p>
            <a:r>
              <a:rPr lang="en-US" sz="1050" dirty="0"/>
              <a:t> &lt;html&gt;</a:t>
            </a:r>
          </a:p>
          <a:p>
            <a:r>
              <a:rPr lang="en-US" sz="1050" dirty="0"/>
              <a:t> </a:t>
            </a:r>
          </a:p>
          <a:p>
            <a:r>
              <a:rPr lang="en-US" sz="1050" dirty="0"/>
              <a:t> &lt;head&gt;</a:t>
            </a:r>
          </a:p>
          <a:p>
            <a:r>
              <a:rPr lang="en-US" sz="1050" dirty="0"/>
              <a:t> </a:t>
            </a:r>
          </a:p>
          <a:p>
            <a:r>
              <a:rPr lang="en-US" sz="1050" dirty="0"/>
              <a:t> &lt;title&gt;&lt;/title&gt;</a:t>
            </a:r>
          </a:p>
          <a:p>
            <a:r>
              <a:rPr lang="en-US" sz="1050" dirty="0"/>
              <a:t> </a:t>
            </a:r>
          </a:p>
          <a:p>
            <a:r>
              <a:rPr lang="en-US" sz="1050" dirty="0"/>
              <a:t> &lt;meta charset="utf-8" /&gt;</a:t>
            </a:r>
          </a:p>
          <a:p>
            <a:r>
              <a:rPr lang="en-US" sz="1050" dirty="0"/>
              <a:t> </a:t>
            </a:r>
          </a:p>
          <a:p>
            <a:r>
              <a:rPr lang="en-US" sz="1050" dirty="0"/>
              <a:t> &lt;/head&gt;</a:t>
            </a:r>
          </a:p>
          <a:p>
            <a:r>
              <a:rPr lang="en-US" sz="1050" dirty="0"/>
              <a:t> </a:t>
            </a:r>
          </a:p>
          <a:p>
            <a:r>
              <a:rPr lang="en-US" sz="1050" dirty="0"/>
              <a:t> &lt;body&gt;</a:t>
            </a:r>
          </a:p>
          <a:p>
            <a:r>
              <a:rPr lang="en-US" sz="1050" dirty="0"/>
              <a:t> </a:t>
            </a:r>
          </a:p>
          <a:p>
            <a:r>
              <a:rPr lang="en-US" sz="1050" dirty="0"/>
              <a:t> </a:t>
            </a:r>
          </a:p>
          <a:p>
            <a:r>
              <a:rPr lang="en-US" sz="1050" dirty="0"/>
              <a:t> </a:t>
            </a:r>
          </a:p>
          <a:p>
            <a:r>
              <a:rPr lang="en-US" sz="1050" dirty="0"/>
              <a:t> &lt;/body&gt;</a:t>
            </a:r>
          </a:p>
          <a:p>
            <a:r>
              <a:rPr lang="en-US" sz="1050" dirty="0"/>
              <a:t> </a:t>
            </a:r>
          </a:p>
          <a:p>
            <a:r>
              <a:rPr lang="en-US" sz="1050" dirty="0"/>
              <a:t> &lt;/html&gt;</a:t>
            </a:r>
          </a:p>
        </p:txBody>
      </p:sp>
      <p:sp>
        <p:nvSpPr>
          <p:cNvPr id="8" name="Right Arrow 7"/>
          <p:cNvSpPr/>
          <p:nvPr/>
        </p:nvSpPr>
        <p:spPr>
          <a:xfrm>
            <a:off x="5241244" y="2780373"/>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577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59" y="1372545"/>
            <a:ext cx="5116880" cy="2207228"/>
          </a:xfrm>
        </p:spPr>
        <p:txBody>
          <a:bodyPr>
            <a:noAutofit/>
          </a:bodyPr>
          <a:lstStyle/>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ولإعطاء هذه الصفحة اسمً مثلا (</a:t>
            </a:r>
            <a:r>
              <a:rPr lang="en-US" sz="2000" dirty="0">
                <a:latin typeface="Sakkal Majalla" panose="02000000000000000000" pitchFamily="2" charset="-78"/>
                <a:cs typeface="Sakkal Majalla" panose="02000000000000000000" pitchFamily="2" charset="-78"/>
              </a:rPr>
              <a:t>Hello </a:t>
            </a:r>
            <a:r>
              <a:rPr lang="en-US" sz="2000" dirty="0" smtClean="0">
                <a:latin typeface="Sakkal Majalla" panose="02000000000000000000" pitchFamily="2" charset="-78"/>
                <a:cs typeface="Sakkal Majalla" panose="02000000000000000000" pitchFamily="2" charset="-78"/>
              </a:rPr>
              <a:t>Cloud</a:t>
            </a:r>
            <a:r>
              <a:rPr lang="ar-SA" sz="2000" dirty="0" smtClean="0">
                <a:latin typeface="Sakkal Majalla" panose="02000000000000000000" pitchFamily="2" charset="-78"/>
                <a:cs typeface="Sakkal Majalla" panose="02000000000000000000" pitchFamily="2" charset="-78"/>
              </a:rPr>
              <a:t>)</a:t>
            </a:r>
            <a:r>
              <a:rPr lang="en-US" sz="2000" dirty="0" smtClean="0">
                <a:latin typeface="Sakkal Majalla" panose="02000000000000000000" pitchFamily="2" charset="-78"/>
                <a:cs typeface="Sakkal Majalla" panose="02000000000000000000" pitchFamily="2" charset="-78"/>
              </a:rPr>
              <a:t>، </a:t>
            </a:r>
            <a:r>
              <a:rPr lang="ar-SA" sz="2000" dirty="0">
                <a:latin typeface="Sakkal Majalla" panose="02000000000000000000" pitchFamily="2" charset="-78"/>
                <a:cs typeface="Sakkal Majalla" panose="02000000000000000000" pitchFamily="2" charset="-78"/>
              </a:rPr>
              <a:t>قم بالنقر بين الوسميين التاليين </a:t>
            </a:r>
            <a:r>
              <a:rPr lang="en-US" sz="2000" dirty="0">
                <a:latin typeface="Sakkal Majalla" panose="02000000000000000000" pitchFamily="2" charset="-78"/>
                <a:cs typeface="Sakkal Majalla" panose="02000000000000000000" pitchFamily="2" charset="-78"/>
              </a:rPr>
              <a:t>&lt;</a:t>
            </a:r>
            <a:r>
              <a:rPr lang="en-US" sz="2000" dirty="0" smtClean="0">
                <a:latin typeface="Sakkal Majalla" panose="02000000000000000000" pitchFamily="2" charset="-78"/>
                <a:cs typeface="Sakkal Majalla" panose="02000000000000000000" pitchFamily="2" charset="-78"/>
              </a:rPr>
              <a:t>title</a:t>
            </a:r>
            <a:r>
              <a:rPr lang="en-US" sz="2000" dirty="0">
                <a:latin typeface="Sakkal Majalla" panose="02000000000000000000" pitchFamily="2" charset="-78"/>
                <a:cs typeface="Sakkal Majalla" panose="02000000000000000000" pitchFamily="2" charset="-78"/>
              </a:rPr>
              <a:t>&gt; &lt;/title&gt; </a:t>
            </a:r>
            <a:r>
              <a:rPr lang="ar-SA" sz="2000" dirty="0" smtClean="0">
                <a:latin typeface="Sakkal Majalla" panose="02000000000000000000" pitchFamily="2" charset="-78"/>
                <a:cs typeface="Sakkal Majalla" panose="02000000000000000000" pitchFamily="2" charset="-78"/>
              </a:rPr>
              <a:t> وقم </a:t>
            </a:r>
            <a:r>
              <a:rPr lang="ar-SA" sz="2000" dirty="0">
                <a:latin typeface="Sakkal Majalla" panose="02000000000000000000" pitchFamily="2" charset="-78"/>
                <a:cs typeface="Sakkal Majalla" panose="02000000000000000000" pitchFamily="2" charset="-78"/>
              </a:rPr>
              <a:t>بكاتبة الاسم الجديد بينهم</a:t>
            </a:r>
            <a:r>
              <a:rPr lang="ar-SA" sz="2000" dirty="0" smtClean="0">
                <a:latin typeface="Sakkal Majalla" panose="02000000000000000000" pitchFamily="2" charset="-78"/>
                <a:cs typeface="Sakkal Majalla" panose="02000000000000000000" pitchFamily="2" charset="-78"/>
              </a:rPr>
              <a:t>.</a:t>
            </a:r>
          </a:p>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انقر على المساحة الموجودة بين </a:t>
            </a:r>
            <a:r>
              <a:rPr lang="ar-SA" sz="2000" dirty="0" smtClean="0">
                <a:latin typeface="Sakkal Majalla" panose="02000000000000000000" pitchFamily="2" charset="-78"/>
                <a:cs typeface="Sakkal Majalla" panose="02000000000000000000" pitchFamily="2" charset="-78"/>
              </a:rPr>
              <a:t>الوسمين</a:t>
            </a:r>
            <a:r>
              <a:rPr lang="en-US" sz="2000" dirty="0" smtClean="0">
                <a:latin typeface="Sakkal Majalla" panose="02000000000000000000" pitchFamily="2" charset="-78"/>
                <a:cs typeface="Sakkal Majalla" panose="02000000000000000000" pitchFamily="2" charset="-78"/>
              </a:rPr>
              <a:t>&lt;body</a:t>
            </a:r>
            <a:r>
              <a:rPr lang="en-US" sz="2000" dirty="0">
                <a:latin typeface="Sakkal Majalla" panose="02000000000000000000" pitchFamily="2" charset="-78"/>
                <a:cs typeface="Sakkal Majalla" panose="02000000000000000000" pitchFamily="2" charset="-78"/>
              </a:rPr>
              <a:t>&gt; &lt;/body&gt; </a:t>
            </a:r>
            <a:r>
              <a:rPr lang="ar-SA" sz="2000" dirty="0" smtClean="0">
                <a:latin typeface="Sakkal Majalla" panose="02000000000000000000" pitchFamily="2" charset="-78"/>
                <a:cs typeface="Sakkal Majalla" panose="02000000000000000000" pitchFamily="2" charset="-78"/>
              </a:rPr>
              <a:t> وقم </a:t>
            </a:r>
            <a:r>
              <a:rPr lang="ar-SA" sz="2000" dirty="0">
                <a:latin typeface="Sakkal Majalla" panose="02000000000000000000" pitchFamily="2" charset="-78"/>
                <a:cs typeface="Sakkal Majalla" panose="02000000000000000000" pitchFamily="2" charset="-78"/>
              </a:rPr>
              <a:t>بكتابة </a:t>
            </a:r>
            <a:r>
              <a:rPr lang="ar-SA" sz="2000" dirty="0" smtClean="0">
                <a:latin typeface="Sakkal Majalla" panose="02000000000000000000" pitchFamily="2" charset="-78"/>
                <a:cs typeface="Sakkal Majalla" panose="02000000000000000000" pitchFamily="2" charset="-78"/>
              </a:rPr>
              <a:t>الآتي:</a:t>
            </a:r>
            <a:endParaRPr lang="ar-SA" sz="2000" dirty="0">
              <a:latin typeface="Sakkal Majalla" panose="02000000000000000000" pitchFamily="2" charset="-78"/>
              <a:cs typeface="Sakkal Majalla" panose="02000000000000000000" pitchFamily="2" charset="-78"/>
            </a:endParaRPr>
          </a:p>
        </p:txBody>
      </p:sp>
      <p:sp>
        <p:nvSpPr>
          <p:cNvPr id="7" name="TextBox 6"/>
          <p:cNvSpPr txBox="1"/>
          <p:nvPr/>
        </p:nvSpPr>
        <p:spPr>
          <a:xfrm>
            <a:off x="5977466" y="2572266"/>
            <a:ext cx="1888067" cy="369332"/>
          </a:xfrm>
          <a:prstGeom prst="rect">
            <a:avLst/>
          </a:prstGeom>
          <a:noFill/>
        </p:spPr>
        <p:txBody>
          <a:bodyPr wrap="square" rtlCol="0">
            <a:spAutoFit/>
          </a:bodyPr>
          <a:lstStyle/>
          <a:p>
            <a:pPr algn="ctr"/>
            <a:r>
              <a:rPr lang="en-US" dirty="0" smtClean="0">
                <a:solidFill>
                  <a:schemeClr val="bg1"/>
                </a:solidFill>
              </a:rPr>
              <a:t>(Image)</a:t>
            </a:r>
            <a:endParaRPr lang="en-US" dirty="0">
              <a:solidFill>
                <a:schemeClr val="bg1"/>
              </a:solidFill>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6- </a:t>
            </a:r>
            <a:r>
              <a:rPr lang="ar-SA" b="1" dirty="0">
                <a:solidFill>
                  <a:srgbClr val="D12605"/>
                </a:solidFill>
              </a:rPr>
              <a:t>برمج صفحة الويب الخاصة بك</a:t>
            </a:r>
            <a:endParaRPr lang="en-US" b="1" dirty="0">
              <a:solidFill>
                <a:srgbClr val="D12605"/>
              </a:solidFill>
            </a:endParaRPr>
          </a:p>
        </p:txBody>
      </p:sp>
      <p:sp>
        <p:nvSpPr>
          <p:cNvPr id="5" name="TextBox 4"/>
          <p:cNvSpPr txBox="1"/>
          <p:nvPr/>
        </p:nvSpPr>
        <p:spPr>
          <a:xfrm>
            <a:off x="5589142" y="1222625"/>
            <a:ext cx="3186558" cy="3162404"/>
          </a:xfrm>
          <a:prstGeom prst="rect">
            <a:avLst/>
          </a:prstGeom>
          <a:noFill/>
          <a:ln w="12700">
            <a:solidFill>
              <a:schemeClr val="accent1"/>
            </a:solidFill>
          </a:ln>
        </p:spPr>
        <p:txBody>
          <a:bodyPr wrap="square" rtlCol="0">
            <a:spAutoFit/>
          </a:bodyPr>
          <a:lstStyle/>
          <a:p>
            <a:r>
              <a:rPr lang="en-US" sz="1050" dirty="0"/>
              <a:t>&lt;!DOCTYPE html&gt;</a:t>
            </a:r>
          </a:p>
          <a:p>
            <a:r>
              <a:rPr lang="en-US" sz="1050" dirty="0"/>
              <a:t> </a:t>
            </a:r>
          </a:p>
          <a:p>
            <a:r>
              <a:rPr lang="en-US" sz="1050" dirty="0"/>
              <a:t> &lt;html&gt;</a:t>
            </a:r>
          </a:p>
          <a:p>
            <a:r>
              <a:rPr lang="en-US" sz="1050" dirty="0"/>
              <a:t> </a:t>
            </a:r>
          </a:p>
          <a:p>
            <a:r>
              <a:rPr lang="en-US" sz="1050" dirty="0"/>
              <a:t> &lt;head&gt;</a:t>
            </a:r>
          </a:p>
          <a:p>
            <a:r>
              <a:rPr lang="en-US" sz="1050" dirty="0"/>
              <a:t> </a:t>
            </a:r>
          </a:p>
          <a:p>
            <a:r>
              <a:rPr lang="en-US" sz="1050" dirty="0"/>
              <a:t> &lt;title&gt;Hello Cloud!&lt;/title&gt;</a:t>
            </a:r>
          </a:p>
          <a:p>
            <a:r>
              <a:rPr lang="en-US" sz="1050" dirty="0"/>
              <a:t> </a:t>
            </a:r>
          </a:p>
          <a:p>
            <a:r>
              <a:rPr lang="en-US" sz="1050" dirty="0"/>
              <a:t> &lt;meta charset="utf-8" /&gt;</a:t>
            </a:r>
          </a:p>
          <a:p>
            <a:r>
              <a:rPr lang="en-US" sz="1050" dirty="0"/>
              <a:t> </a:t>
            </a:r>
          </a:p>
          <a:p>
            <a:r>
              <a:rPr lang="en-US" sz="1050" dirty="0"/>
              <a:t> &lt;/head&gt;</a:t>
            </a:r>
          </a:p>
          <a:p>
            <a:r>
              <a:rPr lang="en-US" sz="1050" dirty="0"/>
              <a:t> </a:t>
            </a:r>
          </a:p>
          <a:p>
            <a:r>
              <a:rPr lang="en-US" sz="1050" dirty="0"/>
              <a:t> &lt;body&gt;</a:t>
            </a:r>
          </a:p>
          <a:p>
            <a:r>
              <a:rPr lang="en-US" sz="1050" dirty="0"/>
              <a:t> </a:t>
            </a:r>
          </a:p>
          <a:p>
            <a:r>
              <a:rPr lang="en-US" sz="1050" dirty="0"/>
              <a:t> </a:t>
            </a:r>
          </a:p>
          <a:p>
            <a:r>
              <a:rPr lang="en-US" sz="1050" dirty="0"/>
              <a:t> </a:t>
            </a:r>
          </a:p>
          <a:p>
            <a:r>
              <a:rPr lang="en-US" sz="1050" dirty="0"/>
              <a:t> &lt;/body&gt;</a:t>
            </a:r>
          </a:p>
          <a:p>
            <a:r>
              <a:rPr lang="en-US" sz="1050" dirty="0"/>
              <a:t> </a:t>
            </a:r>
          </a:p>
          <a:p>
            <a:r>
              <a:rPr lang="en-US" sz="1050" dirty="0"/>
              <a:t> &lt;/html&gt;</a:t>
            </a:r>
          </a:p>
        </p:txBody>
      </p:sp>
      <p:sp>
        <p:nvSpPr>
          <p:cNvPr id="8" name="Right Arrow 7"/>
          <p:cNvSpPr/>
          <p:nvPr/>
        </p:nvSpPr>
        <p:spPr>
          <a:xfrm>
            <a:off x="5241244" y="1372545"/>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94859" y="3049713"/>
            <a:ext cx="5046385" cy="577081"/>
          </a:xfrm>
          <a:prstGeom prst="rect">
            <a:avLst/>
          </a:prstGeom>
          <a:noFill/>
          <a:ln w="12700">
            <a:solidFill>
              <a:schemeClr val="accent1"/>
            </a:solidFill>
          </a:ln>
        </p:spPr>
        <p:txBody>
          <a:bodyPr wrap="square" rtlCol="0">
            <a:spAutoFit/>
          </a:bodyPr>
          <a:lstStyle/>
          <a:p>
            <a:r>
              <a:rPr lang="en-US" sz="1050" dirty="0"/>
              <a:t>&lt;h1&gt;Hello Cloud!&lt;/h1&gt;</a:t>
            </a:r>
          </a:p>
          <a:p>
            <a:r>
              <a:rPr lang="en-US" sz="1050" dirty="0"/>
              <a:t> </a:t>
            </a:r>
          </a:p>
          <a:p>
            <a:r>
              <a:rPr lang="en-US" sz="1050" dirty="0"/>
              <a:t> &lt;p&gt;Check out this sweet website I made in Visual Studio 2015!&lt;/p&gt;</a:t>
            </a:r>
          </a:p>
        </p:txBody>
      </p:sp>
      <p:cxnSp>
        <p:nvCxnSpPr>
          <p:cNvPr id="13" name="Straight Arrow Connector 12"/>
          <p:cNvCxnSpPr>
            <a:stCxn id="10" idx="3"/>
          </p:cNvCxnSpPr>
          <p:nvPr/>
        </p:nvCxnSpPr>
        <p:spPr>
          <a:xfrm>
            <a:off x="5241244" y="3338254"/>
            <a:ext cx="615026" cy="2415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0941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05979"/>
            <a:ext cx="8394700" cy="670321"/>
          </a:xfrm>
        </p:spPr>
        <p:txBody>
          <a:bodyPr>
            <a:normAutofit fontScale="90000"/>
          </a:bodyPr>
          <a:lstStyle/>
          <a:p>
            <a:pPr algn="r" rtl="1"/>
            <a:r>
              <a:rPr lang="ar-SA" b="1" dirty="0" smtClean="0">
                <a:solidFill>
                  <a:srgbClr val="D12605"/>
                </a:solidFill>
              </a:rPr>
              <a:t>الفهرس:</a:t>
            </a:r>
            <a:endParaRPr lang="en-US" dirty="0">
              <a:solidFill>
                <a:srgbClr val="D12605"/>
              </a:solidFill>
            </a:endParaRPr>
          </a:p>
        </p:txBody>
      </p:sp>
      <p:graphicFrame>
        <p:nvGraphicFramePr>
          <p:cNvPr id="9" name="Diagram 8"/>
          <p:cNvGraphicFramePr/>
          <p:nvPr>
            <p:extLst>
              <p:ext uri="{D42A27DB-BD31-4B8C-83A1-F6EECF244321}">
                <p14:modId xmlns:p14="http://schemas.microsoft.com/office/powerpoint/2010/main" val="1334154990"/>
              </p:ext>
            </p:extLst>
          </p:nvPr>
        </p:nvGraphicFramePr>
        <p:xfrm>
          <a:off x="231289" y="1164770"/>
          <a:ext cx="8803854" cy="3265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066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59" y="1372545"/>
            <a:ext cx="5046385" cy="2207228"/>
          </a:xfrm>
        </p:spPr>
        <p:txBody>
          <a:bodyPr>
            <a:noAutofit/>
          </a:bodyPr>
          <a:lstStyle/>
          <a:p>
            <a:pPr algn="just" rtl="1"/>
            <a:r>
              <a:rPr lang="ar-SA" sz="2000" dirty="0">
                <a:latin typeface="Sakkal Majalla" panose="02000000000000000000" pitchFamily="2" charset="-78"/>
                <a:cs typeface="Sakkal Majalla" panose="02000000000000000000" pitchFamily="2" charset="-78"/>
              </a:rPr>
              <a:t>الآن أصبح لديك صفحة ويب كاملة ويجب أن تظهر بهذا </a:t>
            </a:r>
            <a:r>
              <a:rPr lang="ar-SA" sz="2000" dirty="0" smtClean="0">
                <a:latin typeface="Sakkal Majalla" panose="02000000000000000000" pitchFamily="2" charset="-78"/>
                <a:cs typeface="Sakkal Majalla" panose="02000000000000000000" pitchFamily="2" charset="-78"/>
              </a:rPr>
              <a:t>الشكل.</a:t>
            </a:r>
          </a:p>
          <a:p>
            <a:pPr algn="just" rtl="1"/>
            <a:endParaRPr lang="ar-SA" sz="2000" dirty="0" smtClean="0">
              <a:latin typeface="Sakkal Majalla" panose="02000000000000000000" pitchFamily="2" charset="-78"/>
              <a:cs typeface="Sakkal Majalla" panose="02000000000000000000" pitchFamily="2" charset="-78"/>
            </a:endParaRPr>
          </a:p>
          <a:p>
            <a:pPr algn="just" rtl="1"/>
            <a:endParaRPr lang="ar-SA" sz="2000" b="1" dirty="0">
              <a:latin typeface="Sakkal Majalla" panose="02000000000000000000" pitchFamily="2" charset="-78"/>
              <a:cs typeface="Sakkal Majalla" panose="02000000000000000000" pitchFamily="2" charset="-78"/>
            </a:endParaRPr>
          </a:p>
          <a:p>
            <a:pPr algn="just" rtl="1"/>
            <a:r>
              <a:rPr lang="ar-SA" sz="2000" b="1" dirty="0" smtClean="0">
                <a:solidFill>
                  <a:srgbClr val="0070C0"/>
                </a:solidFill>
                <a:latin typeface="Sakkal Majalla" panose="02000000000000000000" pitchFamily="2" charset="-78"/>
                <a:cs typeface="Sakkal Majalla" panose="02000000000000000000" pitchFamily="2" charset="-78"/>
              </a:rPr>
              <a:t>ما </a:t>
            </a:r>
            <a:r>
              <a:rPr lang="ar-SA" sz="2000" b="1" dirty="0">
                <a:solidFill>
                  <a:srgbClr val="0070C0"/>
                </a:solidFill>
                <a:latin typeface="Sakkal Majalla" panose="02000000000000000000" pitchFamily="2" charset="-78"/>
                <a:cs typeface="Sakkal Majalla" panose="02000000000000000000" pitchFamily="2" charset="-78"/>
              </a:rPr>
              <a:t>نحتاجه الآن هو نشر هذه الصفحة على الإنترنت عن طريق ويندوز أزور. </a:t>
            </a:r>
          </a:p>
        </p:txBody>
      </p:sp>
      <p:sp>
        <p:nvSpPr>
          <p:cNvPr id="7" name="TextBox 6"/>
          <p:cNvSpPr txBox="1"/>
          <p:nvPr/>
        </p:nvSpPr>
        <p:spPr>
          <a:xfrm>
            <a:off x="5977466" y="2572266"/>
            <a:ext cx="1888067" cy="369332"/>
          </a:xfrm>
          <a:prstGeom prst="rect">
            <a:avLst/>
          </a:prstGeom>
          <a:noFill/>
        </p:spPr>
        <p:txBody>
          <a:bodyPr wrap="square" rtlCol="0">
            <a:spAutoFit/>
          </a:bodyPr>
          <a:lstStyle/>
          <a:p>
            <a:pPr algn="ctr"/>
            <a:r>
              <a:rPr lang="en-US" dirty="0" smtClean="0">
                <a:solidFill>
                  <a:schemeClr val="bg1"/>
                </a:solidFill>
              </a:rPr>
              <a:t>(Image)</a:t>
            </a:r>
            <a:endParaRPr lang="en-US" dirty="0">
              <a:solidFill>
                <a:schemeClr val="bg1"/>
              </a:solidFill>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6- </a:t>
            </a:r>
            <a:r>
              <a:rPr lang="ar-SA" b="1" dirty="0">
                <a:solidFill>
                  <a:srgbClr val="D12605"/>
                </a:solidFill>
              </a:rPr>
              <a:t>برمج صفحة الويب الخاصة بك</a:t>
            </a:r>
            <a:endParaRPr lang="en-US" b="1" dirty="0">
              <a:solidFill>
                <a:srgbClr val="D12605"/>
              </a:solidFill>
            </a:endParaRPr>
          </a:p>
        </p:txBody>
      </p:sp>
      <p:sp>
        <p:nvSpPr>
          <p:cNvPr id="5" name="TextBox 4"/>
          <p:cNvSpPr txBox="1"/>
          <p:nvPr/>
        </p:nvSpPr>
        <p:spPr>
          <a:xfrm>
            <a:off x="5589142" y="1017145"/>
            <a:ext cx="3186558" cy="3647152"/>
          </a:xfrm>
          <a:prstGeom prst="rect">
            <a:avLst/>
          </a:prstGeom>
          <a:noFill/>
          <a:ln w="12700">
            <a:solidFill>
              <a:schemeClr val="accent1"/>
            </a:solidFill>
          </a:ln>
        </p:spPr>
        <p:txBody>
          <a:bodyPr wrap="square" rtlCol="0">
            <a:spAutoFit/>
          </a:bodyPr>
          <a:lstStyle/>
          <a:p>
            <a:r>
              <a:rPr lang="en-US" sz="1050" dirty="0"/>
              <a:t>&lt;!DOCTYPE html&gt;</a:t>
            </a:r>
          </a:p>
          <a:p>
            <a:r>
              <a:rPr lang="en-US" sz="1050" dirty="0"/>
              <a:t> </a:t>
            </a:r>
          </a:p>
          <a:p>
            <a:r>
              <a:rPr lang="en-US" sz="1050" dirty="0"/>
              <a:t> &lt;html&gt;</a:t>
            </a:r>
          </a:p>
          <a:p>
            <a:r>
              <a:rPr lang="en-US" sz="1050" dirty="0"/>
              <a:t> </a:t>
            </a:r>
          </a:p>
          <a:p>
            <a:r>
              <a:rPr lang="en-US" sz="1050" dirty="0"/>
              <a:t> &lt;head&gt;</a:t>
            </a:r>
          </a:p>
          <a:p>
            <a:r>
              <a:rPr lang="en-US" sz="1050" dirty="0"/>
              <a:t> </a:t>
            </a:r>
          </a:p>
          <a:p>
            <a:r>
              <a:rPr lang="en-US" sz="1050" dirty="0"/>
              <a:t> &lt;title&gt;Hello Cloud!&lt;/title&gt;</a:t>
            </a:r>
          </a:p>
          <a:p>
            <a:r>
              <a:rPr lang="en-US" sz="1050" dirty="0"/>
              <a:t> </a:t>
            </a:r>
          </a:p>
          <a:p>
            <a:r>
              <a:rPr lang="en-US" sz="1050" dirty="0"/>
              <a:t> &lt;meta charset="utf-8" /&gt;</a:t>
            </a:r>
          </a:p>
          <a:p>
            <a:r>
              <a:rPr lang="en-US" sz="1050" dirty="0"/>
              <a:t> </a:t>
            </a:r>
          </a:p>
          <a:p>
            <a:r>
              <a:rPr lang="en-US" sz="1050" dirty="0"/>
              <a:t> &lt;/head&gt;</a:t>
            </a:r>
          </a:p>
          <a:p>
            <a:r>
              <a:rPr lang="en-US" sz="1050" dirty="0"/>
              <a:t> </a:t>
            </a:r>
          </a:p>
          <a:p>
            <a:r>
              <a:rPr lang="en-US" sz="1050" dirty="0"/>
              <a:t> &lt;body&gt;</a:t>
            </a:r>
          </a:p>
          <a:p>
            <a:r>
              <a:rPr lang="en-US" sz="1050" dirty="0"/>
              <a:t> </a:t>
            </a:r>
          </a:p>
          <a:p>
            <a:r>
              <a:rPr lang="en-US" sz="1050" dirty="0"/>
              <a:t> &lt;h1&gt;Hello Cloud!&lt;/h1&gt;</a:t>
            </a:r>
          </a:p>
          <a:p>
            <a:r>
              <a:rPr lang="en-US" sz="1050" dirty="0"/>
              <a:t> </a:t>
            </a:r>
          </a:p>
          <a:p>
            <a:r>
              <a:rPr lang="en-US" sz="1050" dirty="0"/>
              <a:t> &lt;p&gt;Check out this sweet website I made in Visual Studio 2015!&lt;/p&gt;</a:t>
            </a:r>
          </a:p>
          <a:p>
            <a:r>
              <a:rPr lang="en-US" sz="1050" dirty="0"/>
              <a:t> </a:t>
            </a:r>
          </a:p>
          <a:p>
            <a:r>
              <a:rPr lang="en-US" sz="1050" dirty="0"/>
              <a:t> &lt;/body&gt;</a:t>
            </a:r>
          </a:p>
          <a:p>
            <a:r>
              <a:rPr lang="en-US" sz="1050" dirty="0"/>
              <a:t> </a:t>
            </a:r>
          </a:p>
          <a:p>
            <a:r>
              <a:rPr lang="en-US" sz="1050" dirty="0"/>
              <a:t> &lt;/html&gt;</a:t>
            </a:r>
          </a:p>
        </p:txBody>
      </p:sp>
      <p:sp>
        <p:nvSpPr>
          <p:cNvPr id="12" name="Right Arrow 11"/>
          <p:cNvSpPr/>
          <p:nvPr/>
        </p:nvSpPr>
        <p:spPr>
          <a:xfrm>
            <a:off x="5241244" y="1372545"/>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213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043313"/>
            <a:ext cx="5804647" cy="699888"/>
          </a:xfrm>
          <a:prstGeom prst="rect">
            <a:avLst/>
          </a:prstGeom>
        </p:spPr>
        <p:txBody>
          <a:bodyPr anchor="t">
            <a:noAutofit/>
          </a:bodyPr>
          <a:lstStyle>
            <a:lvl1pPr algn="l" defTabSz="457200" rtl="0" eaLnBrk="1" latinLnBrk="0" hangingPunct="1">
              <a:spcBef>
                <a:spcPct val="0"/>
              </a:spcBef>
              <a:buNone/>
              <a:defRPr sz="3200" kern="1200">
                <a:solidFill>
                  <a:schemeClr val="tx1"/>
                </a:solidFill>
                <a:latin typeface="Segoe UI Light"/>
                <a:ea typeface="+mj-ea"/>
                <a:cs typeface="Segoe UI Light"/>
              </a:defRPr>
            </a:lvl1pPr>
          </a:lstStyle>
          <a:p>
            <a:pPr algn="ctr" rtl="1"/>
            <a:r>
              <a:rPr lang="ar-SA" b="1" dirty="0">
                <a:solidFill>
                  <a:srgbClr val="FFFFFF"/>
                </a:solidFill>
                <a:latin typeface="Arial" panose="020B0604020202020204" pitchFamily="34" charset="0"/>
                <a:cs typeface="+mj-cs"/>
              </a:rPr>
              <a:t>7- انشر تطبيقات الويب الخاصة بك</a:t>
            </a:r>
            <a:endParaRPr lang="en-US" b="1" dirty="0">
              <a:solidFill>
                <a:srgbClr val="FFFFFF"/>
              </a:solidFill>
              <a:latin typeface="Arial" panose="020B0604020202020204" pitchFamily="34" charset="0"/>
              <a:cs typeface="+mj-cs"/>
            </a:endParaRPr>
          </a:p>
        </p:txBody>
      </p:sp>
    </p:spTree>
    <p:extLst>
      <p:ext uri="{BB962C8B-B14F-4D97-AF65-F5344CB8AC3E}">
        <p14:creationId xmlns:p14="http://schemas.microsoft.com/office/powerpoint/2010/main" val="1760644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60" y="1211174"/>
            <a:ext cx="4775173" cy="3016575"/>
          </a:xfrm>
        </p:spPr>
        <p:txBody>
          <a:bodyPr>
            <a:noAutofit/>
          </a:bodyPr>
          <a:lstStyle/>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ارجع مرة أخرى لمستكشف الحلول وانقر بزر الماوس الأيمن على الحل الخاص بموقعك ثم انقر فوق نشر تطبيق الويب</a:t>
            </a:r>
            <a:r>
              <a:rPr lang="ar-SA" sz="2000" dirty="0" smtClean="0">
                <a:latin typeface="Sakkal Majalla" panose="02000000000000000000" pitchFamily="2" charset="-78"/>
                <a:cs typeface="Sakkal Majalla" panose="02000000000000000000" pitchFamily="2" charset="-78"/>
              </a:rPr>
              <a:t>.</a:t>
            </a:r>
          </a:p>
          <a:p>
            <a:pPr marL="342900" indent="-342900" algn="just" rtl="1">
              <a:buFont typeface="Arial" panose="020B0604020202020204" pitchFamily="34" charset="0"/>
              <a:buChar char="•"/>
            </a:pPr>
            <a:endParaRPr lang="ar-SA" sz="2000" b="1" dirty="0" smtClean="0">
              <a:latin typeface="Sakkal Majalla" panose="02000000000000000000" pitchFamily="2" charset="-78"/>
              <a:cs typeface="Sakkal Majalla" panose="02000000000000000000" pitchFamily="2" charset="-78"/>
            </a:endParaRPr>
          </a:p>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ستفتح لكَ نافذة نشر الويب، يجب أن يتم مسبقاً اختيار "الملف </a:t>
            </a:r>
            <a:r>
              <a:rPr lang="ar-SA" sz="2000" dirty="0" smtClean="0">
                <a:latin typeface="Sakkal Majalla" panose="02000000000000000000" pitchFamily="2" charset="-78"/>
                <a:cs typeface="Sakkal Majalla" panose="02000000000000000000" pitchFamily="2" charset="-78"/>
              </a:rPr>
              <a:t>الشخصي" </a:t>
            </a:r>
            <a:r>
              <a:rPr lang="ar-SA" sz="2000" dirty="0">
                <a:latin typeface="Sakkal Majalla" panose="02000000000000000000" pitchFamily="2" charset="-78"/>
                <a:cs typeface="Sakkal Majalla" panose="02000000000000000000" pitchFamily="2" charset="-78"/>
              </a:rPr>
              <a:t>الذي على اليسار. انقر على تطبيقات الويب لميكروسوفت أزور، ومن النافذة المنبثقة انقر على خيار "جديد".</a:t>
            </a:r>
            <a:endParaRPr lang="ar-SA" sz="2000" dirty="0" smtClean="0">
              <a:latin typeface="Sakkal Majalla" panose="02000000000000000000" pitchFamily="2" charset="-78"/>
              <a:cs typeface="Sakkal Majalla" panose="02000000000000000000" pitchFamily="2" charset="-78"/>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7- </a:t>
            </a:r>
            <a:r>
              <a:rPr lang="ar-SA" b="1" dirty="0">
                <a:solidFill>
                  <a:srgbClr val="D12605"/>
                </a:solidFill>
              </a:rPr>
              <a:t>انشر تطبيقات الويب الخاصة بك</a:t>
            </a:r>
            <a:endParaRPr lang="en-US" b="1" dirty="0">
              <a:solidFill>
                <a:srgbClr val="D12605"/>
              </a:solidFill>
            </a:endParaRPr>
          </a:p>
        </p:txBody>
      </p:sp>
      <p:pic>
        <p:nvPicPr>
          <p:cNvPr id="2050" name="Picture 2" descr="http://blogs.msdn.com/cfs-filesystemfile.ashx/__key/communityserver-blogs-components-weblogfiles/00-00-01-64-67/4152.9-_2D00_-Publish_2D00_Web_2D00_App.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45705" y="985270"/>
            <a:ext cx="3637572" cy="9511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s.msdn.com/cfs-filesystemfile.ashx/__key/communityserver-blogs-components-weblogfiles/00-00-01-64-67/5633.10-_2D00_-Publish_2D00_Web_2D00_Dialo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3144" y="2183803"/>
            <a:ext cx="3630134" cy="245491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4893733" y="1211174"/>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4893733" y="2502655"/>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398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60" y="1211174"/>
            <a:ext cx="4775173" cy="3016575"/>
          </a:xfrm>
        </p:spPr>
        <p:txBody>
          <a:bodyPr>
            <a:noAutofit/>
          </a:bodyPr>
          <a:lstStyle/>
          <a:p>
            <a:pPr algn="just" rtl="1"/>
            <a:r>
              <a:rPr lang="ar-SA" sz="2000" dirty="0">
                <a:latin typeface="Sakkal Majalla" panose="02000000000000000000" pitchFamily="2" charset="-78"/>
                <a:cs typeface="Sakkal Majalla" panose="02000000000000000000" pitchFamily="2" charset="-78"/>
              </a:rPr>
              <a:t>حان الآن القيام بعمل بعض الأشياء الجدية المتعلقة بأزور، سنقوم </a:t>
            </a:r>
            <a:r>
              <a:rPr lang="ar-SA" sz="2000" dirty="0" smtClean="0">
                <a:latin typeface="Sakkal Majalla" panose="02000000000000000000" pitchFamily="2" charset="-78"/>
                <a:cs typeface="Sakkal Majalla" panose="02000000000000000000" pitchFamily="2" charset="-78"/>
              </a:rPr>
              <a:t>بتسمية </a:t>
            </a:r>
            <a:r>
              <a:rPr lang="ar-SA" sz="2000" dirty="0">
                <a:latin typeface="Sakkal Majalla" panose="02000000000000000000" pitchFamily="2" charset="-78"/>
                <a:cs typeface="Sakkal Majalla" panose="02000000000000000000" pitchFamily="2" charset="-78"/>
              </a:rPr>
              <a:t>تطبيق الويب الخاص بِك ونسند إليه مجموعة من خصائص الأزور كخطة خدمة التطبيق ومجموعة المصادر والإقليم. </a:t>
            </a:r>
            <a:endParaRPr lang="ar-SA" sz="2000" dirty="0" smtClean="0">
              <a:latin typeface="Sakkal Majalla" panose="02000000000000000000" pitchFamily="2" charset="-78"/>
              <a:cs typeface="Sakkal Majalla" panose="02000000000000000000" pitchFamily="2" charset="-78"/>
            </a:endParaRPr>
          </a:p>
          <a:p>
            <a:pPr algn="just" rtl="1"/>
            <a:r>
              <a:rPr lang="ar-SA" sz="2000" dirty="0" smtClean="0">
                <a:latin typeface="Sakkal Majalla" panose="02000000000000000000" pitchFamily="2" charset="-78"/>
                <a:cs typeface="Sakkal Majalla" panose="02000000000000000000" pitchFamily="2" charset="-78"/>
              </a:rPr>
              <a:t>            هذه هي </a:t>
            </a:r>
            <a:r>
              <a:rPr lang="ar-SA" sz="2000" dirty="0">
                <a:latin typeface="Sakkal Majalla" panose="02000000000000000000" pitchFamily="2" charset="-78"/>
                <a:cs typeface="Sakkal Majalla" panose="02000000000000000000" pitchFamily="2" charset="-78"/>
              </a:rPr>
              <a:t>النافذة</a:t>
            </a:r>
            <a:endParaRPr lang="ar-SA" sz="2000" dirty="0" smtClean="0">
              <a:latin typeface="Sakkal Majalla" panose="02000000000000000000" pitchFamily="2" charset="-78"/>
              <a:cs typeface="Sakkal Majalla" panose="02000000000000000000" pitchFamily="2" charset="-78"/>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7- </a:t>
            </a:r>
            <a:r>
              <a:rPr lang="ar-SA" b="1" dirty="0">
                <a:solidFill>
                  <a:srgbClr val="D12605"/>
                </a:solidFill>
              </a:rPr>
              <a:t>انشر تطبيقات الويب الخاصة بك</a:t>
            </a:r>
            <a:endParaRPr lang="en-US" b="1" dirty="0">
              <a:solidFill>
                <a:srgbClr val="D12605"/>
              </a:solidFill>
            </a:endParaRPr>
          </a:p>
        </p:txBody>
      </p:sp>
      <p:pic>
        <p:nvPicPr>
          <p:cNvPr id="4100" name="Picture 4" descr="http://blogs.msdn.com/cfs-filesystemfile.ashx/__key/communityserver-blogs-components-weblogfiles/00-00-01-64-67/3364.11-_2D00_-Create_2D00_Web_2D00_App_2D00_in_2D00_Azur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56094" y="1279281"/>
            <a:ext cx="3936492" cy="2880360"/>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4556109" y="2697067"/>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632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60" y="996021"/>
            <a:ext cx="8497319" cy="3436130"/>
          </a:xfrm>
        </p:spPr>
        <p:txBody>
          <a:bodyPr>
            <a:noAutofit/>
          </a:bodyPr>
          <a:lstStyle/>
          <a:p>
            <a:pPr algn="just" rtl="1"/>
            <a:r>
              <a:rPr lang="ar-SA" sz="2000" dirty="0">
                <a:latin typeface="Sakkal Majalla" panose="02000000000000000000" pitchFamily="2" charset="-78"/>
                <a:cs typeface="Sakkal Majalla" panose="02000000000000000000" pitchFamily="2" charset="-78"/>
              </a:rPr>
              <a:t>دعنا نقوم ببعض الأشياء:</a:t>
            </a:r>
          </a:p>
          <a:p>
            <a:pPr algn="just" rtl="1"/>
            <a:r>
              <a:rPr lang="ar-SA" sz="2000" dirty="0">
                <a:latin typeface="Sakkal Majalla" panose="02000000000000000000" pitchFamily="2" charset="-78"/>
                <a:cs typeface="Sakkal Majalla" panose="02000000000000000000" pitchFamily="2" charset="-78"/>
              </a:rPr>
              <a:t>1.	انقر في الحقل الفارغ المسمى "اسم تطبيق الويب" وقم بكتابة اسم لتطبيقك. سيكون هذا هو الرابط لموقع الويب الخاص بكَ. أياً كان الذي تكتبه سيتم وضعه </a:t>
            </a:r>
            <a:r>
              <a:rPr lang="ar-SA" sz="2000" dirty="0" smtClean="0">
                <a:latin typeface="Sakkal Majalla" panose="02000000000000000000" pitchFamily="2" charset="-78"/>
                <a:cs typeface="Sakkal Majalla" panose="02000000000000000000" pitchFamily="2" charset="-78"/>
              </a:rPr>
              <a:t>أمام. </a:t>
            </a:r>
            <a:r>
              <a:rPr lang="en-US" sz="2000" dirty="0" smtClean="0">
                <a:latin typeface="Sakkal Majalla" panose="02000000000000000000" pitchFamily="2" charset="-78"/>
                <a:cs typeface="Sakkal Majalla" panose="02000000000000000000" pitchFamily="2" charset="-78"/>
              </a:rPr>
              <a:t>(azurewebsites.net)</a:t>
            </a:r>
            <a:r>
              <a:rPr lang="ar-SA" sz="2000" dirty="0" smtClean="0">
                <a:latin typeface="Sakkal Majalla" panose="02000000000000000000" pitchFamily="2" charset="-78"/>
                <a:cs typeface="Sakkal Majalla" panose="02000000000000000000" pitchFamily="2" charset="-78"/>
              </a:rPr>
              <a:t> ففي </a:t>
            </a:r>
            <a:r>
              <a:rPr lang="ar-SA" sz="2000" dirty="0">
                <a:latin typeface="Sakkal Majalla" panose="02000000000000000000" pitchFamily="2" charset="-78"/>
                <a:cs typeface="Sakkal Majalla" panose="02000000000000000000" pitchFamily="2" charset="-78"/>
              </a:rPr>
              <a:t>مثالنا هنا قد قمت بتسمية تطبيقي </a:t>
            </a:r>
            <a:r>
              <a:rPr lang="ar-SA" sz="2000" dirty="0" smtClean="0">
                <a:latin typeface="Sakkal Majalla" panose="02000000000000000000" pitchFamily="2" charset="-78"/>
                <a:cs typeface="Sakkal Majalla" panose="02000000000000000000" pitchFamily="2" charset="-78"/>
              </a:rPr>
              <a:t> </a:t>
            </a:r>
            <a:r>
              <a:rPr lang="en-US" sz="2000" dirty="0" smtClean="0">
                <a:latin typeface="Sakkal Majalla" panose="02000000000000000000" pitchFamily="2" charset="-78"/>
                <a:cs typeface="Sakkal Majalla" panose="02000000000000000000" pitchFamily="2" charset="-78"/>
              </a:rPr>
              <a:t>“</a:t>
            </a:r>
            <a:r>
              <a:rPr lang="en-US" sz="2000" dirty="0" err="1" smtClean="0">
                <a:latin typeface="Sakkal Majalla" panose="02000000000000000000" pitchFamily="2" charset="-78"/>
                <a:cs typeface="Sakkal Majalla" panose="02000000000000000000" pitchFamily="2" charset="-78"/>
              </a:rPr>
              <a:t>myhellocloud</a:t>
            </a:r>
            <a:r>
              <a:rPr lang="en-US" sz="2000" dirty="0" smtClean="0">
                <a:latin typeface="Sakkal Majalla" panose="02000000000000000000" pitchFamily="2" charset="-78"/>
                <a:cs typeface="Sakkal Majalla" panose="02000000000000000000" pitchFamily="2" charset="-78"/>
              </a:rPr>
              <a:t>” </a:t>
            </a:r>
            <a:r>
              <a:rPr lang="ar-SA" sz="2000" dirty="0" smtClean="0">
                <a:latin typeface="Sakkal Majalla" panose="02000000000000000000" pitchFamily="2" charset="-78"/>
                <a:cs typeface="Sakkal Majalla" panose="02000000000000000000" pitchFamily="2" charset="-78"/>
              </a:rPr>
              <a:t> وبالتالي </a:t>
            </a:r>
            <a:r>
              <a:rPr lang="ar-SA" sz="2000" dirty="0">
                <a:latin typeface="Sakkal Majalla" panose="02000000000000000000" pitchFamily="2" charset="-78"/>
                <a:cs typeface="Sakkal Majalla" panose="02000000000000000000" pitchFamily="2" charset="-78"/>
              </a:rPr>
              <a:t>سيكون رابط موقعي هو </a:t>
            </a:r>
            <a:r>
              <a:rPr lang="en-US" sz="2000" dirty="0" smtClean="0">
                <a:latin typeface="Sakkal Majalla" panose="02000000000000000000" pitchFamily="2" charset="-78"/>
                <a:cs typeface="Sakkal Majalla" panose="02000000000000000000" pitchFamily="2" charset="-78"/>
              </a:rPr>
              <a:t>myhellocloud.azurewebsites.net</a:t>
            </a:r>
            <a:r>
              <a:rPr lang="en-US" sz="2000" dirty="0">
                <a:latin typeface="Sakkal Majalla" panose="02000000000000000000" pitchFamily="2" charset="-78"/>
                <a:cs typeface="Sakkal Majalla" panose="02000000000000000000" pitchFamily="2" charset="-78"/>
              </a:rPr>
              <a:t>) </a:t>
            </a:r>
            <a:r>
              <a:rPr lang="ar-SA" sz="2000" dirty="0" smtClean="0">
                <a:latin typeface="Sakkal Majalla" panose="02000000000000000000" pitchFamily="2" charset="-78"/>
                <a:cs typeface="Sakkal Majalla" panose="02000000000000000000" pitchFamily="2" charset="-78"/>
              </a:rPr>
              <a:t>) </a:t>
            </a:r>
            <a:r>
              <a:rPr lang="en-US" sz="2000" dirty="0" smtClean="0">
                <a:latin typeface="Sakkal Majalla" panose="02000000000000000000" pitchFamily="2" charset="-78"/>
                <a:cs typeface="Sakkal Majalla" panose="02000000000000000000" pitchFamily="2" charset="-78"/>
              </a:rPr>
              <a:t>، </a:t>
            </a:r>
            <a:r>
              <a:rPr lang="ar-SA" sz="2000" dirty="0">
                <a:latin typeface="Sakkal Majalla" panose="02000000000000000000" pitchFamily="2" charset="-78"/>
                <a:cs typeface="Sakkal Majalla" panose="02000000000000000000" pitchFamily="2" charset="-78"/>
              </a:rPr>
              <a:t>يمكنك الآن النظر إلى موقعي اذا أحببت فأنا </a:t>
            </a:r>
            <a:r>
              <a:rPr lang="ar-SA" sz="2000" dirty="0" smtClean="0">
                <a:latin typeface="Sakkal Majalla" panose="02000000000000000000" pitchFamily="2" charset="-78"/>
                <a:cs typeface="Sakkal Majalla" panose="02000000000000000000" pitchFamily="2" charset="-78"/>
              </a:rPr>
              <a:t>سميته</a:t>
            </a:r>
            <a:r>
              <a:rPr lang="en-US" sz="2000" dirty="0" smtClean="0">
                <a:latin typeface="Sakkal Majalla" panose="02000000000000000000" pitchFamily="2" charset="-78"/>
                <a:cs typeface="Sakkal Majalla" panose="02000000000000000000" pitchFamily="2" charset="-78"/>
              </a:rPr>
              <a:t> ”</a:t>
            </a:r>
            <a:r>
              <a:rPr lang="en-US" sz="2000" dirty="0" err="1" smtClean="0">
                <a:latin typeface="Sakkal Majalla" panose="02000000000000000000" pitchFamily="2" charset="-78"/>
                <a:cs typeface="Sakkal Majalla" panose="02000000000000000000" pitchFamily="2" charset="-78"/>
              </a:rPr>
              <a:t>myhellocloud</a:t>
            </a:r>
            <a:r>
              <a:rPr lang="en-US" sz="2000" dirty="0">
                <a:latin typeface="Sakkal Majalla" panose="02000000000000000000" pitchFamily="2" charset="-78"/>
                <a:cs typeface="Sakkal Majalla" panose="02000000000000000000" pitchFamily="2" charset="-78"/>
              </a:rPr>
              <a:t>” </a:t>
            </a:r>
            <a:r>
              <a:rPr lang="ar-SA" sz="2000" dirty="0">
                <a:latin typeface="Sakkal Majalla" panose="02000000000000000000" pitchFamily="2" charset="-78"/>
                <a:cs typeface="Sakkal Majalla" panose="02000000000000000000" pitchFamily="2" charset="-78"/>
              </a:rPr>
              <a:t>ربما تحتاج أنت إلى اختيار اسم آخر.</a:t>
            </a:r>
          </a:p>
          <a:p>
            <a:pPr algn="just" rtl="1"/>
            <a:r>
              <a:rPr lang="ar-SA" sz="2000" dirty="0">
                <a:latin typeface="Sakkal Majalla" panose="02000000000000000000" pitchFamily="2" charset="-78"/>
                <a:cs typeface="Sakkal Majalla" panose="02000000000000000000" pitchFamily="2" charset="-78"/>
              </a:rPr>
              <a:t>2.	بخصوص خطة خدمة التطبيق، انقر على القائمة المنسدلة واختار "إنشاء خطة خدمة تطبيق جديد".</a:t>
            </a:r>
          </a:p>
          <a:p>
            <a:pPr algn="just" rtl="1"/>
            <a:r>
              <a:rPr lang="ar-SA" sz="2000" dirty="0">
                <a:latin typeface="Sakkal Majalla" panose="02000000000000000000" pitchFamily="2" charset="-78"/>
                <a:cs typeface="Sakkal Majalla" panose="02000000000000000000" pitchFamily="2" charset="-78"/>
              </a:rPr>
              <a:t>3.	وفيما يتعلق بمجموعة المصادر، قم بالنقر على القائمة المنسدلة واختار "إنشاء مجموعة مصادر جديدة".</a:t>
            </a:r>
          </a:p>
          <a:p>
            <a:pPr algn="just" rtl="1"/>
            <a:r>
              <a:rPr lang="ar-SA" sz="2000" dirty="0">
                <a:latin typeface="Sakkal Majalla" panose="02000000000000000000" pitchFamily="2" charset="-78"/>
                <a:cs typeface="Sakkal Majalla" panose="02000000000000000000" pitchFamily="2" charset="-78"/>
              </a:rPr>
              <a:t>4.	أما بخصوص خاصية الإقليم، قم بالنقر على القائمة المنسدلة واختار المنطقة الأقرب إليك في العالم.</a:t>
            </a:r>
          </a:p>
        </p:txBody>
      </p:sp>
      <p:sp>
        <p:nvSpPr>
          <p:cNvPr id="9" name="Title 1"/>
          <p:cNvSpPr>
            <a:spLocks noGrp="1"/>
          </p:cNvSpPr>
          <p:nvPr>
            <p:ph type="title"/>
          </p:nvPr>
        </p:nvSpPr>
        <p:spPr/>
        <p:txBody>
          <a:bodyPr>
            <a:normAutofit/>
          </a:bodyPr>
          <a:lstStyle/>
          <a:p>
            <a:pPr algn="r" rtl="1"/>
            <a:r>
              <a:rPr lang="ar-SA" b="1" dirty="0" smtClean="0">
                <a:solidFill>
                  <a:srgbClr val="D12605"/>
                </a:solidFill>
              </a:rPr>
              <a:t>7- </a:t>
            </a:r>
            <a:r>
              <a:rPr lang="ar-SA" b="1" dirty="0">
                <a:solidFill>
                  <a:srgbClr val="D12605"/>
                </a:solidFill>
              </a:rPr>
              <a:t>انشر تطبيقات الويب الخاصة بك</a:t>
            </a:r>
            <a:endParaRPr lang="en-US" b="1" dirty="0">
              <a:solidFill>
                <a:srgbClr val="D12605"/>
              </a:solidFill>
            </a:endParaRPr>
          </a:p>
        </p:txBody>
      </p:sp>
    </p:spTree>
    <p:extLst>
      <p:ext uri="{BB962C8B-B14F-4D97-AF65-F5344CB8AC3E}">
        <p14:creationId xmlns:p14="http://schemas.microsoft.com/office/powerpoint/2010/main" val="3327351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882" y="1129853"/>
            <a:ext cx="3751056" cy="3016575"/>
          </a:xfrm>
        </p:spPr>
        <p:txBody>
          <a:bodyPr>
            <a:noAutofit/>
          </a:bodyPr>
          <a:lstStyle/>
          <a:p>
            <a:pPr algn="just" rtl="1"/>
            <a:r>
              <a:rPr lang="ar-SA" sz="2000" dirty="0">
                <a:latin typeface="Sakkal Majalla" panose="02000000000000000000" pitchFamily="2" charset="-78"/>
                <a:cs typeface="Sakkal Majalla" panose="02000000000000000000" pitchFamily="2" charset="-78"/>
              </a:rPr>
              <a:t>الآن ستصبح نافذتك بهذا الشكل</a:t>
            </a:r>
            <a:r>
              <a:rPr lang="ar-SA" sz="2000" dirty="0" smtClean="0">
                <a:latin typeface="Sakkal Majalla" panose="02000000000000000000" pitchFamily="2" charset="-78"/>
                <a:cs typeface="Sakkal Majalla" panose="02000000000000000000" pitchFamily="2" charset="-78"/>
              </a:rPr>
              <a:t>:</a:t>
            </a:r>
          </a:p>
          <a:p>
            <a:pPr algn="just" rtl="1"/>
            <a:endParaRPr lang="ar-SA" sz="2000" dirty="0">
              <a:latin typeface="Sakkal Majalla" panose="02000000000000000000" pitchFamily="2" charset="-78"/>
              <a:cs typeface="Sakkal Majalla" panose="02000000000000000000" pitchFamily="2" charset="-78"/>
            </a:endParaRPr>
          </a:p>
          <a:p>
            <a:pPr algn="just" rtl="1"/>
            <a:endParaRPr lang="ar-SA" sz="2000" dirty="0" smtClean="0">
              <a:latin typeface="Sakkal Majalla" panose="02000000000000000000" pitchFamily="2" charset="-78"/>
              <a:cs typeface="Sakkal Majalla" panose="02000000000000000000" pitchFamily="2" charset="-78"/>
            </a:endParaRPr>
          </a:p>
          <a:p>
            <a:pPr algn="just" rtl="1"/>
            <a:r>
              <a:rPr lang="ar-SA" sz="2000" dirty="0">
                <a:latin typeface="Sakkal Majalla" panose="02000000000000000000" pitchFamily="2" charset="-78"/>
                <a:cs typeface="Sakkal Majalla" panose="02000000000000000000" pitchFamily="2" charset="-78"/>
              </a:rPr>
              <a:t>دعنا نقوم الآن بملء هذين الحقلين، فيمكنك الآن تسمية خطة خدمة التطبيق وكذلك مجموعة المصادر الخاصة بك </a:t>
            </a:r>
          </a:p>
        </p:txBody>
      </p:sp>
      <p:sp>
        <p:nvSpPr>
          <p:cNvPr id="9" name="Title 1"/>
          <p:cNvSpPr>
            <a:spLocks noGrp="1"/>
          </p:cNvSpPr>
          <p:nvPr>
            <p:ph type="title"/>
          </p:nvPr>
        </p:nvSpPr>
        <p:spPr/>
        <p:txBody>
          <a:bodyPr>
            <a:normAutofit/>
          </a:bodyPr>
          <a:lstStyle/>
          <a:p>
            <a:pPr algn="r" rtl="1"/>
            <a:r>
              <a:rPr lang="ar-SA" b="1" dirty="0" smtClean="0">
                <a:solidFill>
                  <a:srgbClr val="D12605"/>
                </a:solidFill>
              </a:rPr>
              <a:t>7- </a:t>
            </a:r>
            <a:r>
              <a:rPr lang="ar-SA" b="1" dirty="0">
                <a:solidFill>
                  <a:srgbClr val="D12605"/>
                </a:solidFill>
              </a:rPr>
              <a:t>انشر تطبيقات الويب الخاصة بك</a:t>
            </a:r>
            <a:endParaRPr lang="en-US" b="1" dirty="0">
              <a:solidFill>
                <a:srgbClr val="D12605"/>
              </a:solidFill>
            </a:endParaRPr>
          </a:p>
        </p:txBody>
      </p:sp>
      <p:pic>
        <p:nvPicPr>
          <p:cNvPr id="5122" name="Picture 2" descr="http://blogs.msdn.com/cfs-filesystemfile.ashx/__key/communityserver-blogs-components-weblogfiles/00-00-01-64-67/8867.12-_2D00_-Create_2D00_Web_2D00_App_2D00_in_2D00_Azure_2D00_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876300"/>
            <a:ext cx="4591248" cy="373477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4496696" y="2786231"/>
            <a:ext cx="613186" cy="215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4496696" y="3076687"/>
            <a:ext cx="613186" cy="860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486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60" y="1178902"/>
            <a:ext cx="8497319" cy="2941278"/>
          </a:xfrm>
        </p:spPr>
        <p:txBody>
          <a:bodyPr>
            <a:noAutofit/>
          </a:bodyPr>
          <a:lstStyle/>
          <a:p>
            <a:pPr algn="just" rtl="1"/>
            <a:r>
              <a:rPr lang="ar-SA"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هي خطة خدمة التطبيق؟ </a:t>
            </a:r>
            <a:r>
              <a:rPr lang="ar-SA" sz="2000" dirty="0">
                <a:latin typeface="Sakkal Majalla" panose="02000000000000000000" pitchFamily="2" charset="-78"/>
                <a:cs typeface="Sakkal Majalla" panose="02000000000000000000" pitchFamily="2" charset="-78"/>
              </a:rPr>
              <a:t>هي مجموعة من الخصائص التي يمكنك اعادة استخدامها خلال مجموعة من التطبيقات، وتشمل هذه الخصائص طبقات الأسعار (دعنا نتمسك بالمجاني) والاشتراكات (إذا كان لديك أكثر من اشتراك في أزور). إن هذه الخطة التي تقوم بإنشائها الآن ربما ستعمل لجميع تطبيقات الويب التي قمت بإنشائها حين كنت طالباً. يمكنك </a:t>
            </a:r>
            <a:r>
              <a:rPr lang="ar-SA" sz="2000" dirty="0" smtClean="0">
                <a:latin typeface="Sakkal Majalla" panose="02000000000000000000" pitchFamily="2" charset="-78"/>
                <a:cs typeface="Sakkal Majalla" panose="02000000000000000000" pitchFamily="2" charset="-78"/>
              </a:rPr>
              <a:t>تسميتها </a:t>
            </a:r>
            <a:r>
              <a:rPr lang="ar-SA" sz="2000" dirty="0">
                <a:latin typeface="Sakkal Majalla" panose="02000000000000000000" pitchFamily="2" charset="-78"/>
                <a:cs typeface="Sakkal Majalla" panose="02000000000000000000" pitchFamily="2" charset="-78"/>
              </a:rPr>
              <a:t>حسب ما تريد فأنا سميتُها </a:t>
            </a:r>
            <a:r>
              <a:rPr lang="en-US" sz="2000" dirty="0" smtClean="0">
                <a:latin typeface="Sakkal Majalla" panose="02000000000000000000" pitchFamily="2" charset="-78"/>
                <a:cs typeface="Sakkal Majalla" panose="02000000000000000000" pitchFamily="2" charset="-78"/>
              </a:rPr>
              <a:t>“</a:t>
            </a:r>
            <a:r>
              <a:rPr lang="en-US" sz="2000" dirty="0" err="1" smtClean="0">
                <a:latin typeface="Sakkal Majalla" panose="02000000000000000000" pitchFamily="2" charset="-78"/>
                <a:cs typeface="Sakkal Majalla" panose="02000000000000000000" pitchFamily="2" charset="-78"/>
              </a:rPr>
              <a:t>myappserviceplan</a:t>
            </a:r>
            <a:r>
              <a:rPr lang="en-US" sz="2000" dirty="0" smtClean="0">
                <a:latin typeface="Sakkal Majalla" panose="02000000000000000000" pitchFamily="2" charset="-78"/>
                <a:cs typeface="Sakkal Majalla" panose="02000000000000000000" pitchFamily="2" charset="-78"/>
              </a:rPr>
              <a:t>”.</a:t>
            </a:r>
            <a:endParaRPr lang="en-US" sz="2000" dirty="0">
              <a:latin typeface="Sakkal Majalla" panose="02000000000000000000" pitchFamily="2" charset="-78"/>
              <a:cs typeface="Sakkal Majalla" panose="02000000000000000000" pitchFamily="2" charset="-78"/>
            </a:endParaRPr>
          </a:p>
          <a:p>
            <a:pPr algn="just" rtl="1"/>
            <a:r>
              <a:rPr lang="ar-SA"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هي مجموعة المصادر؟ </a:t>
            </a:r>
            <a:r>
              <a:rPr lang="ar-SA" sz="2000" dirty="0">
                <a:latin typeface="Sakkal Majalla" panose="02000000000000000000" pitchFamily="2" charset="-78"/>
                <a:cs typeface="Sakkal Majalla" panose="02000000000000000000" pitchFamily="2" charset="-78"/>
              </a:rPr>
              <a:t>هي مجرد وسم يتيح لك تجميع عدد من مصادر الأزور مع بعضها البعض بحيث يسهل اختيارهم كدفعة واحدة في بوابة الأزور، فمبرمجو الأزور ربما يجمعون مجموعة من المصادر المحددة مع بعضها البعض بحيث يستطيعون عرضها كدفعة واحدة، مراقبتها كمجوعة، وكذا تتبع تكاليفها وفواتيرها، وهلم جر. إنها مجرد وسم يمكنك تسميته باي اسم تريد فلقد سميتها </a:t>
            </a:r>
            <a:r>
              <a:rPr lang="en-US" sz="2000" dirty="0">
                <a:latin typeface="Sakkal Majalla" panose="02000000000000000000" pitchFamily="2" charset="-78"/>
                <a:cs typeface="Sakkal Majalla" panose="02000000000000000000" pitchFamily="2" charset="-78"/>
              </a:rPr>
              <a:t>“ </a:t>
            </a:r>
            <a:r>
              <a:rPr lang="en-US" sz="2000" dirty="0" err="1" smtClean="0">
                <a:latin typeface="Sakkal Majalla" panose="02000000000000000000" pitchFamily="2" charset="-78"/>
                <a:cs typeface="Sakkal Majalla" panose="02000000000000000000" pitchFamily="2" charset="-78"/>
              </a:rPr>
              <a:t>myresourcegroup</a:t>
            </a:r>
            <a:r>
              <a:rPr lang="en-US" sz="2000" dirty="0" smtClean="0">
                <a:latin typeface="Sakkal Majalla" panose="02000000000000000000" pitchFamily="2" charset="-78"/>
                <a:cs typeface="Sakkal Majalla" panose="02000000000000000000" pitchFamily="2" charset="-78"/>
              </a:rPr>
              <a:t>”.</a:t>
            </a:r>
            <a:endParaRPr lang="en-US" sz="2000" dirty="0">
              <a:latin typeface="Sakkal Majalla" panose="02000000000000000000" pitchFamily="2" charset="-78"/>
              <a:cs typeface="Sakkal Majalla" panose="02000000000000000000" pitchFamily="2" charset="-78"/>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7- </a:t>
            </a:r>
            <a:r>
              <a:rPr lang="ar-SA" b="1" dirty="0">
                <a:solidFill>
                  <a:srgbClr val="D12605"/>
                </a:solidFill>
              </a:rPr>
              <a:t>انشر تطبيقات الويب الخاصة بك</a:t>
            </a:r>
            <a:endParaRPr lang="en-US" b="1" dirty="0">
              <a:solidFill>
                <a:srgbClr val="D12605"/>
              </a:solidFill>
            </a:endParaRPr>
          </a:p>
        </p:txBody>
      </p:sp>
    </p:spTree>
    <p:extLst>
      <p:ext uri="{BB962C8B-B14F-4D97-AF65-F5344CB8AC3E}">
        <p14:creationId xmlns:p14="http://schemas.microsoft.com/office/powerpoint/2010/main" val="3833928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60" y="1329512"/>
            <a:ext cx="8497319" cy="1994604"/>
          </a:xfrm>
        </p:spPr>
        <p:txBody>
          <a:bodyPr>
            <a:noAutofit/>
          </a:bodyPr>
          <a:lstStyle/>
          <a:p>
            <a:pPr algn="just" rtl="1"/>
            <a:r>
              <a:rPr lang="ar-SA" sz="2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هو الإقليم/المنطقة؟ </a:t>
            </a:r>
            <a:r>
              <a:rPr lang="ar-SA" sz="2000" dirty="0">
                <a:latin typeface="Sakkal Majalla" panose="02000000000000000000" pitchFamily="2" charset="-78"/>
                <a:cs typeface="Sakkal Majalla" panose="02000000000000000000" pitchFamily="2" charset="-78"/>
              </a:rPr>
              <a:t>تسرد لك القائمة المنسدلة كل مراكز بيانات مايكروسوفت أزور في العالم والتي من خلالها تستطيع استضافة تطبيقات الويب الخاصة بك فيها. فكل مركز بيانات ما هو الا عبارة عن مستودع ضخم مليء بالكامل بأجهزة حاسوب تقوم بتشغيل مصادر الأزور. لذلك عند تحديدك للمنطقة فأنت تختار في هذا العالم موقع الحاسوب الذي ستبقى فيه صفحة الويب الخاصة بك. في العادة ترغب باختيار المنطقة/الإقليم الأقرب لك، لكن تذكر أن اختيار المنطقة/الإقليم أرخص من تذكرة الطائرة فلماذا لا تقوم بإرسال تطبيقك إلى مكان ما تفكر دائماً بالذهاب إليه؟ فأنا على سبيل المثال اخترت المركز الشمالي للولايات المتحدة الأمريكية. </a:t>
            </a:r>
            <a:endParaRPr lang="en-US" sz="2000" dirty="0">
              <a:latin typeface="Sakkal Majalla" panose="02000000000000000000" pitchFamily="2" charset="-78"/>
              <a:cs typeface="Sakkal Majalla" panose="02000000000000000000" pitchFamily="2" charset="-78"/>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7- </a:t>
            </a:r>
            <a:r>
              <a:rPr lang="ar-SA" b="1" dirty="0">
                <a:solidFill>
                  <a:srgbClr val="D12605"/>
                </a:solidFill>
              </a:rPr>
              <a:t>انشر تطبيقات الويب الخاصة بك</a:t>
            </a:r>
            <a:endParaRPr lang="en-US" b="1" dirty="0">
              <a:solidFill>
                <a:srgbClr val="D12605"/>
              </a:solidFill>
            </a:endParaRPr>
          </a:p>
        </p:txBody>
      </p:sp>
    </p:spTree>
    <p:extLst>
      <p:ext uri="{BB962C8B-B14F-4D97-AF65-F5344CB8AC3E}">
        <p14:creationId xmlns:p14="http://schemas.microsoft.com/office/powerpoint/2010/main" val="2611845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2306" y="1129853"/>
            <a:ext cx="3858632" cy="3016575"/>
          </a:xfrm>
        </p:spPr>
        <p:txBody>
          <a:bodyPr>
            <a:noAutofit/>
          </a:bodyPr>
          <a:lstStyle/>
          <a:p>
            <a:pPr algn="just" rtl="1"/>
            <a:r>
              <a:rPr lang="ar-SA" sz="2000" dirty="0" smtClean="0">
                <a:latin typeface="Sakkal Majalla" panose="02000000000000000000" pitchFamily="2" charset="-78"/>
                <a:cs typeface="Sakkal Majalla" panose="02000000000000000000" pitchFamily="2" charset="-78"/>
              </a:rPr>
              <a:t>هكذا </a:t>
            </a:r>
            <a:r>
              <a:rPr lang="ar-SA" sz="2000" dirty="0">
                <a:latin typeface="Sakkal Majalla" panose="02000000000000000000" pitchFamily="2" charset="-78"/>
                <a:cs typeface="Sakkal Majalla" panose="02000000000000000000" pitchFamily="2" charset="-78"/>
              </a:rPr>
              <a:t>تبدو </a:t>
            </a:r>
            <a:r>
              <a:rPr lang="ar-SA" sz="2000" dirty="0" smtClean="0">
                <a:latin typeface="Sakkal Majalla" panose="02000000000000000000" pitchFamily="2" charset="-78"/>
                <a:cs typeface="Sakkal Majalla" panose="02000000000000000000" pitchFamily="2" charset="-78"/>
              </a:rPr>
              <a:t>نافذتي</a:t>
            </a:r>
            <a:r>
              <a:rPr lang="en-US" sz="2000" dirty="0" smtClean="0">
                <a:latin typeface="Sakkal Majalla" panose="02000000000000000000" pitchFamily="2" charset="-78"/>
                <a:cs typeface="Sakkal Majalla" panose="02000000000000000000" pitchFamily="2" charset="-78"/>
              </a:rPr>
              <a:t> </a:t>
            </a:r>
            <a:r>
              <a:rPr lang="ar-SA" sz="2000" dirty="0" smtClean="0">
                <a:latin typeface="Sakkal Majalla" panose="02000000000000000000" pitchFamily="2" charset="-78"/>
                <a:cs typeface="Sakkal Majalla" panose="02000000000000000000" pitchFamily="2" charset="-78"/>
              </a:rPr>
              <a:t>:</a:t>
            </a:r>
            <a:endParaRPr lang="ar-SA" sz="2000" dirty="0">
              <a:latin typeface="Sakkal Majalla" panose="02000000000000000000" pitchFamily="2" charset="-78"/>
              <a:cs typeface="Sakkal Majalla" panose="02000000000000000000" pitchFamily="2" charset="-78"/>
            </a:endParaRPr>
          </a:p>
          <a:p>
            <a:pPr algn="just" rtl="1"/>
            <a:endParaRPr lang="ar-SA" sz="2000" dirty="0" smtClean="0">
              <a:latin typeface="Sakkal Majalla" panose="02000000000000000000" pitchFamily="2" charset="-78"/>
              <a:cs typeface="Sakkal Majalla" panose="02000000000000000000" pitchFamily="2" charset="-78"/>
            </a:endParaRPr>
          </a:p>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دعنا نقوم بالنقر على زر "إنشاء" ونرى ما يحدث. </a:t>
            </a:r>
          </a:p>
        </p:txBody>
      </p:sp>
      <p:sp>
        <p:nvSpPr>
          <p:cNvPr id="9" name="Title 1"/>
          <p:cNvSpPr>
            <a:spLocks noGrp="1"/>
          </p:cNvSpPr>
          <p:nvPr>
            <p:ph type="title"/>
          </p:nvPr>
        </p:nvSpPr>
        <p:spPr/>
        <p:txBody>
          <a:bodyPr>
            <a:normAutofit/>
          </a:bodyPr>
          <a:lstStyle/>
          <a:p>
            <a:pPr algn="r" rtl="1"/>
            <a:r>
              <a:rPr lang="ar-SA" b="1" dirty="0" smtClean="0">
                <a:solidFill>
                  <a:srgbClr val="D12605"/>
                </a:solidFill>
              </a:rPr>
              <a:t>7- </a:t>
            </a:r>
            <a:r>
              <a:rPr lang="ar-SA" b="1" dirty="0">
                <a:solidFill>
                  <a:srgbClr val="D12605"/>
                </a:solidFill>
              </a:rPr>
              <a:t>انشر تطبيقات الويب الخاصة بك</a:t>
            </a:r>
            <a:endParaRPr lang="en-US" b="1" dirty="0">
              <a:solidFill>
                <a:srgbClr val="D12605"/>
              </a:solidFill>
            </a:endParaRPr>
          </a:p>
        </p:txBody>
      </p:sp>
      <p:pic>
        <p:nvPicPr>
          <p:cNvPr id="7170" name="Picture 2" descr="http://blogs.msdn.com/cfs-filesystemfile.ashx/__key/communityserver-blogs-components-weblogfiles/00-00-01-64-67/2260.13-_2D00_-Create_2D00_Web_2D00_App_2D00_in_2D00_Azure_2D00_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839248"/>
            <a:ext cx="4422839" cy="359778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840019" y="4103395"/>
            <a:ext cx="720762" cy="199661"/>
          </a:xfrm>
          <a:prstGeom prst="ellipse">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75" name="Picture 7" descr="http://blogs.msdn.com/cfs-filesystemfile.ashx/__key/communityserver-blogs-components-weblogfiles/00-00-01-64-67/1452.14-_2D00_-Create_2D00_Web_2D00_App_2D00_in_2D00_Azure_2D00_4.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07622" y="3000990"/>
            <a:ext cx="3048000" cy="428626"/>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3"/>
          <p:cNvSpPr/>
          <p:nvPr/>
        </p:nvSpPr>
        <p:spPr>
          <a:xfrm rot="10800000">
            <a:off x="4863556" y="1129853"/>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5400000">
            <a:off x="6762810" y="2560975"/>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294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51668"/>
            <a:ext cx="3858632" cy="3016575"/>
          </a:xfrm>
        </p:spPr>
        <p:txBody>
          <a:bodyPr>
            <a:noAutofit/>
          </a:bodyPr>
          <a:lstStyle/>
          <a:p>
            <a:pPr algn="just" rtl="1"/>
            <a:r>
              <a:rPr lang="ar-SA" sz="2000" dirty="0" smtClean="0">
                <a:latin typeface="Sakkal Majalla" panose="02000000000000000000" pitchFamily="2" charset="-78"/>
                <a:cs typeface="Sakkal Majalla" panose="02000000000000000000" pitchFamily="2" charset="-78"/>
              </a:rPr>
              <a:t>بعد </a:t>
            </a:r>
            <a:r>
              <a:rPr lang="ar-SA" sz="2000" dirty="0">
                <a:latin typeface="Sakkal Majalla" panose="02000000000000000000" pitchFamily="2" charset="-78"/>
                <a:cs typeface="Sakkal Majalla" panose="02000000000000000000" pitchFamily="2" charset="-78"/>
              </a:rPr>
              <a:t>مرور قليل من الوقت أو ربما بعض الدقائق </a:t>
            </a:r>
            <a:r>
              <a:rPr lang="ar-SA" sz="2000" dirty="0" smtClean="0">
                <a:latin typeface="Sakkal Majalla" panose="02000000000000000000" pitchFamily="2" charset="-78"/>
                <a:cs typeface="Sakkal Majalla" panose="02000000000000000000" pitchFamily="2" charset="-78"/>
              </a:rPr>
              <a:t>يتم تنصيب </a:t>
            </a:r>
            <a:r>
              <a:rPr lang="ar-SA" sz="2000" dirty="0">
                <a:latin typeface="Sakkal Majalla" panose="02000000000000000000" pitchFamily="2" charset="-78"/>
                <a:cs typeface="Sakkal Majalla" panose="02000000000000000000" pitchFamily="2" charset="-78"/>
              </a:rPr>
              <a:t>تطبيق الويب </a:t>
            </a:r>
            <a:r>
              <a:rPr lang="ar-SA" sz="2000" dirty="0" smtClean="0">
                <a:latin typeface="Sakkal Majalla" panose="02000000000000000000" pitchFamily="2" charset="-78"/>
                <a:cs typeface="Sakkal Majalla" panose="02000000000000000000" pitchFamily="2" charset="-78"/>
              </a:rPr>
              <a:t>ويحين </a:t>
            </a:r>
            <a:r>
              <a:rPr lang="ar-SA" sz="2000" dirty="0">
                <a:latin typeface="Sakkal Majalla" panose="02000000000000000000" pitchFamily="2" charset="-78"/>
                <a:cs typeface="Sakkal Majalla" panose="02000000000000000000" pitchFamily="2" charset="-78"/>
              </a:rPr>
              <a:t>الوقت الفعلي لنشر صفحتك. وهذه هي النافذة، فكل ما عليك فعله هو النقر على زر "نشر</a:t>
            </a:r>
            <a:r>
              <a:rPr lang="ar-SA" sz="2000" dirty="0" smtClean="0">
                <a:latin typeface="Sakkal Majalla" panose="02000000000000000000" pitchFamily="2" charset="-78"/>
                <a:cs typeface="Sakkal Majalla" panose="02000000000000000000" pitchFamily="2" charset="-78"/>
              </a:rPr>
              <a:t>".</a:t>
            </a:r>
          </a:p>
        </p:txBody>
      </p:sp>
      <p:sp>
        <p:nvSpPr>
          <p:cNvPr id="9" name="Title 1"/>
          <p:cNvSpPr>
            <a:spLocks noGrp="1"/>
          </p:cNvSpPr>
          <p:nvPr>
            <p:ph type="title"/>
          </p:nvPr>
        </p:nvSpPr>
        <p:spPr/>
        <p:txBody>
          <a:bodyPr>
            <a:normAutofit/>
          </a:bodyPr>
          <a:lstStyle/>
          <a:p>
            <a:pPr algn="r" rtl="1"/>
            <a:r>
              <a:rPr lang="ar-SA" b="1" dirty="0" smtClean="0">
                <a:solidFill>
                  <a:srgbClr val="D12605"/>
                </a:solidFill>
              </a:rPr>
              <a:t>7- </a:t>
            </a:r>
            <a:r>
              <a:rPr lang="ar-SA" b="1" dirty="0">
                <a:solidFill>
                  <a:srgbClr val="D12605"/>
                </a:solidFill>
              </a:rPr>
              <a:t>انشر تطبيقات الويب الخاصة بك</a:t>
            </a:r>
            <a:endParaRPr lang="en-US" b="1" dirty="0">
              <a:solidFill>
                <a:srgbClr val="D12605"/>
              </a:solidFill>
            </a:endParaRPr>
          </a:p>
        </p:txBody>
      </p:sp>
      <p:pic>
        <p:nvPicPr>
          <p:cNvPr id="10242" name="Picture 2" descr="http://blogs.msdn.com/cfs-filesystemfile.ashx/__key/communityserver-blogs-components-weblogfiles/00-00-01-64-67/2845.15-_2D00_-Publish_2D00_Web_2D00_Dialog_2D00_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95189" y="876300"/>
            <a:ext cx="4380511" cy="343271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7533059" y="4003564"/>
            <a:ext cx="720762" cy="199661"/>
          </a:xfrm>
          <a:prstGeom prst="ellipse">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49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043312"/>
            <a:ext cx="5804647" cy="968829"/>
          </a:xfrm>
          <a:prstGeom prst="rect">
            <a:avLst/>
          </a:prstGeom>
        </p:spPr>
        <p:txBody>
          <a:bodyPr anchor="t">
            <a:noAutofit/>
          </a:bodyPr>
          <a:lstStyle>
            <a:lvl1pPr algn="l" defTabSz="457200" rtl="0" eaLnBrk="1" latinLnBrk="0" hangingPunct="1">
              <a:spcBef>
                <a:spcPct val="0"/>
              </a:spcBef>
              <a:buNone/>
              <a:defRPr sz="3200" kern="1200">
                <a:solidFill>
                  <a:schemeClr val="tx1"/>
                </a:solidFill>
                <a:latin typeface="Segoe UI Light"/>
                <a:ea typeface="+mj-ea"/>
                <a:cs typeface="Segoe UI Light"/>
              </a:defRPr>
            </a:lvl1pPr>
          </a:lstStyle>
          <a:p>
            <a:pPr algn="ctr" rtl="1"/>
            <a:r>
              <a:rPr lang="ar-SA" b="1" dirty="0" smtClean="0">
                <a:solidFill>
                  <a:srgbClr val="FFFFFF"/>
                </a:solidFill>
                <a:latin typeface="Arial" panose="020B0604020202020204" pitchFamily="34" charset="0"/>
                <a:cs typeface="+mj-cs"/>
              </a:rPr>
              <a:t>1- مرحباً </a:t>
            </a:r>
            <a:r>
              <a:rPr lang="ar-SA" b="1" dirty="0">
                <a:solidFill>
                  <a:srgbClr val="FFFFFF"/>
                </a:solidFill>
                <a:latin typeface="Arial" panose="020B0604020202020204" pitchFamily="34" charset="0"/>
                <a:cs typeface="+mj-cs"/>
              </a:rPr>
              <a:t>بك </a:t>
            </a:r>
            <a:r>
              <a:rPr lang="ar-SA" b="1" dirty="0" smtClean="0">
                <a:solidFill>
                  <a:srgbClr val="FFFFFF"/>
                </a:solidFill>
                <a:latin typeface="Arial" panose="020B0604020202020204" pitchFamily="34" charset="0"/>
                <a:cs typeface="+mj-cs"/>
              </a:rPr>
              <a:t>في</a:t>
            </a:r>
            <a:endParaRPr lang="en-US" b="1" dirty="0" smtClean="0">
              <a:solidFill>
                <a:srgbClr val="FFFFFF"/>
              </a:solidFill>
              <a:latin typeface="Arial" panose="020B0604020202020204" pitchFamily="34" charset="0"/>
              <a:cs typeface="+mj-cs"/>
            </a:endParaRPr>
          </a:p>
          <a:p>
            <a:pPr algn="ctr"/>
            <a:r>
              <a:rPr lang="ar-SA" b="1" dirty="0" smtClean="0">
                <a:solidFill>
                  <a:srgbClr val="FFFFFF"/>
                </a:solidFill>
                <a:latin typeface="Arial" panose="020B0604020202020204" pitchFamily="34" charset="0"/>
                <a:cs typeface="+mj-cs"/>
              </a:rPr>
              <a:t> </a:t>
            </a:r>
            <a:r>
              <a:rPr lang="ar-SA" b="1" dirty="0">
                <a:solidFill>
                  <a:srgbClr val="FFFFFF"/>
                </a:solidFill>
                <a:latin typeface="Arial" panose="020B0604020202020204" pitchFamily="34" charset="0"/>
                <a:cs typeface="+mj-cs"/>
              </a:rPr>
              <a:t>فيجوال ستوديو 2015 مع ويندوز أزور!</a:t>
            </a:r>
            <a:endParaRPr lang="en-US" b="1" dirty="0">
              <a:solidFill>
                <a:srgbClr val="FFFFFF"/>
              </a:solidFill>
              <a:latin typeface="Arial" panose="020B0604020202020204" pitchFamily="34" charset="0"/>
              <a:cs typeface="+mj-cs"/>
            </a:endParaRPr>
          </a:p>
        </p:txBody>
      </p:sp>
    </p:spTree>
    <p:extLst>
      <p:ext uri="{BB962C8B-B14F-4D97-AF65-F5344CB8AC3E}">
        <p14:creationId xmlns:p14="http://schemas.microsoft.com/office/powerpoint/2010/main" val="391767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947268"/>
            <a:ext cx="4512733" cy="3721551"/>
          </a:xfrm>
        </p:spPr>
        <p:txBody>
          <a:bodyPr>
            <a:noAutofit/>
          </a:bodyPr>
          <a:lstStyle/>
          <a:p>
            <a:pPr algn="just" rtl="1"/>
            <a:r>
              <a:rPr lang="ar-SA" sz="2000" smtClean="0">
                <a:latin typeface="Sakkal Majalla" panose="02000000000000000000" pitchFamily="2" charset="-78"/>
                <a:cs typeface="Sakkal Majalla" panose="02000000000000000000" pitchFamily="2" charset="-78"/>
              </a:rPr>
              <a:t>ستختفي </a:t>
            </a:r>
            <a:r>
              <a:rPr lang="ar-SA" sz="2000" dirty="0">
                <a:latin typeface="Sakkal Majalla" panose="02000000000000000000" pitchFamily="2" charset="-78"/>
                <a:cs typeface="Sakkal Majalla" panose="02000000000000000000" pitchFamily="2" charset="-78"/>
              </a:rPr>
              <a:t>هذه النافذة، انظر إلى الجزء السفلي من الشاشة ستظهر لك نافذة الإخراج مجموعة من الأشياء الغامضة والتي تمثل حقيقة التقدم في عملية نشر صفحتك الرئيسية في مركز بيانات الأزور وفقاً للمنطقة/الإقليم الذي اخترته.</a:t>
            </a:r>
          </a:p>
          <a:p>
            <a:pPr algn="just" rtl="1"/>
            <a:r>
              <a:rPr lang="ar-SA" sz="2000" dirty="0" smtClean="0">
                <a:latin typeface="Sakkal Majalla" panose="02000000000000000000" pitchFamily="2" charset="-78"/>
                <a:cs typeface="Sakkal Majalla" panose="02000000000000000000" pitchFamily="2" charset="-78"/>
              </a:rPr>
              <a:t>بعدها ــ فجأة </a:t>
            </a:r>
            <a:r>
              <a:rPr lang="ar-SA" sz="2000" dirty="0">
                <a:latin typeface="Sakkal Majalla" panose="02000000000000000000" pitchFamily="2" charset="-78"/>
                <a:cs typeface="Sakkal Majalla" panose="02000000000000000000" pitchFamily="2" charset="-78"/>
              </a:rPr>
              <a:t>ستفتح نافذة متصفحك وبها صفحتك الرئيسية مباشرة على الإنترنت من المركز الشمالي للولايات المتحدة الأمريكية (أو من أي منطقة/إقليم قمت بتحديده</a:t>
            </a:r>
            <a:r>
              <a:rPr lang="ar-SA" sz="2000" dirty="0" smtClean="0">
                <a:latin typeface="Sakkal Majalla" panose="02000000000000000000" pitchFamily="2" charset="-78"/>
                <a:cs typeface="Sakkal Majalla" panose="02000000000000000000" pitchFamily="2" charset="-78"/>
              </a:rPr>
              <a:t>).</a:t>
            </a:r>
          </a:p>
          <a:p>
            <a:pPr algn="just" rtl="1"/>
            <a:r>
              <a:rPr lang="ar-SA" sz="2000" dirty="0">
                <a:latin typeface="Sakkal Majalla" panose="02000000000000000000" pitchFamily="2" charset="-78"/>
                <a:cs typeface="Sakkal Majalla" panose="02000000000000000000" pitchFamily="2" charset="-78"/>
              </a:rPr>
              <a:t>هل تريد مشاهدة موقعي على الواقع؟ قم بزيارة الرابط التالي:</a:t>
            </a:r>
          </a:p>
          <a:p>
            <a:pPr algn="just" rtl="1"/>
            <a:r>
              <a:rPr lang="en-US" sz="2000" dirty="0">
                <a:solidFill>
                  <a:srgbClr val="0070C0"/>
                </a:solidFill>
                <a:latin typeface="Sakkal Majalla" panose="02000000000000000000" pitchFamily="2" charset="-78"/>
                <a:cs typeface="Sakkal Majalla" panose="02000000000000000000" pitchFamily="2" charset="-78"/>
                <a:hlinkClick r:id="rId2"/>
              </a:rPr>
              <a:t>http://myhellocloud.azurewebsites.net/</a:t>
            </a:r>
            <a:endParaRPr lang="en-US" sz="2000" dirty="0">
              <a:solidFill>
                <a:srgbClr val="0070C0"/>
              </a:solidFill>
              <a:latin typeface="Sakkal Majalla" panose="02000000000000000000" pitchFamily="2" charset="-78"/>
              <a:cs typeface="Sakkal Majalla" panose="02000000000000000000" pitchFamily="2" charset="-78"/>
            </a:endParaRPr>
          </a:p>
          <a:p>
            <a:pPr algn="just" rtl="1"/>
            <a:endParaRPr lang="ar-SA" sz="2000" dirty="0">
              <a:latin typeface="Sakkal Majalla" panose="02000000000000000000" pitchFamily="2" charset="-78"/>
              <a:cs typeface="Sakkal Majalla" panose="02000000000000000000" pitchFamily="2" charset="-78"/>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7- </a:t>
            </a:r>
            <a:r>
              <a:rPr lang="ar-SA" b="1" dirty="0">
                <a:solidFill>
                  <a:srgbClr val="D12605"/>
                </a:solidFill>
              </a:rPr>
              <a:t>انشر تطبيقات الويب الخاصة بك</a:t>
            </a:r>
            <a:endParaRPr lang="en-US" b="1" dirty="0">
              <a:solidFill>
                <a:srgbClr val="D12605"/>
              </a:solidFill>
            </a:endParaRPr>
          </a:p>
        </p:txBody>
      </p:sp>
      <p:pic>
        <p:nvPicPr>
          <p:cNvPr id="11266" name="Picture 2" descr="http://blogs.msdn.com/cfs-filesystemfile.ashx/__key/communityserver-blogs-components-weblogfiles/00-00-01-64-67/5367.16-_2D00_-Hello_2D00_Cloud.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62542" y="1600197"/>
            <a:ext cx="3897093" cy="188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622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043312"/>
            <a:ext cx="5469467" cy="699903"/>
          </a:xfrm>
          <a:prstGeom prst="rect">
            <a:avLst/>
          </a:prstGeom>
        </p:spPr>
        <p:txBody>
          <a:bodyPr anchor="t">
            <a:normAutofit/>
          </a:bodyPr>
          <a:lstStyle>
            <a:lvl1pPr algn="l" defTabSz="457200" rtl="0" eaLnBrk="1" latinLnBrk="0" hangingPunct="1">
              <a:spcBef>
                <a:spcPct val="0"/>
              </a:spcBef>
              <a:buNone/>
              <a:defRPr sz="3200" kern="1200">
                <a:solidFill>
                  <a:schemeClr val="tx1"/>
                </a:solidFill>
                <a:latin typeface="Segoe UI Light"/>
                <a:ea typeface="+mj-ea"/>
                <a:cs typeface="Segoe UI Light"/>
              </a:defRPr>
            </a:lvl1pPr>
          </a:lstStyle>
          <a:p>
            <a:pPr algn="ctr"/>
            <a:r>
              <a:rPr lang="ar-SA" b="1" dirty="0">
                <a:solidFill>
                  <a:srgbClr val="FFFFFF"/>
                </a:solidFill>
                <a:cs typeface="+mj-cs"/>
              </a:rPr>
              <a:t>8- الرجوع لمستكشف السحابة</a:t>
            </a:r>
            <a:endParaRPr lang="en-US" b="1" dirty="0">
              <a:solidFill>
                <a:srgbClr val="FFFFFF"/>
              </a:solidFill>
              <a:cs typeface="+mj-cs"/>
            </a:endParaRPr>
          </a:p>
        </p:txBody>
      </p:sp>
    </p:spTree>
    <p:extLst>
      <p:ext uri="{BB962C8B-B14F-4D97-AF65-F5344CB8AC3E}">
        <p14:creationId xmlns:p14="http://schemas.microsoft.com/office/powerpoint/2010/main" val="3124624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967" y="1097885"/>
            <a:ext cx="5944497" cy="3431084"/>
          </a:xfrm>
        </p:spPr>
        <p:txBody>
          <a:bodyPr>
            <a:noAutofit/>
          </a:bodyPr>
          <a:lstStyle/>
          <a:p>
            <a:pPr algn="just" rtl="1"/>
            <a:r>
              <a:rPr lang="ar-SA" sz="2000" dirty="0">
                <a:latin typeface="Sakkal Majalla" panose="02000000000000000000" pitchFamily="2" charset="-78"/>
                <a:cs typeface="Sakkal Majalla" panose="02000000000000000000" pitchFamily="2" charset="-78"/>
              </a:rPr>
              <a:t>هل تتذكر مستكشف السحابة؟ لماذا نحتاج إلى فتحه مرة أخرى؟ دعنا نعود إليه ونتحقق من ذلك، قم بفعل هذين الشيئين:</a:t>
            </a:r>
          </a:p>
          <a:p>
            <a:pPr algn="just" rtl="1"/>
            <a:r>
              <a:rPr lang="ar-SA" sz="2000" dirty="0">
                <a:latin typeface="Sakkal Majalla" panose="02000000000000000000" pitchFamily="2" charset="-78"/>
                <a:cs typeface="Sakkal Majalla" panose="02000000000000000000" pitchFamily="2" charset="-78"/>
              </a:rPr>
              <a:t>1)	انقر على زر "تحديث"، إنه السهم الدائري الأزرق بالقرب من الأعلى</a:t>
            </a:r>
          </a:p>
          <a:p>
            <a:pPr algn="just" rtl="1"/>
            <a:r>
              <a:rPr lang="ar-SA" sz="2000" dirty="0">
                <a:latin typeface="Sakkal Majalla" panose="02000000000000000000" pitchFamily="2" charset="-78"/>
                <a:cs typeface="Sakkal Majalla" panose="02000000000000000000" pitchFamily="2" charset="-78"/>
              </a:rPr>
              <a:t>2)	انقر نقراً مزدوجاً على "تطبيقات الويب" التي في القائمة وذلك لتوسيع محتواها</a:t>
            </a:r>
          </a:p>
          <a:p>
            <a:pPr algn="just" rtl="1"/>
            <a:r>
              <a:rPr lang="ar-SA" sz="2000" dirty="0">
                <a:latin typeface="Sakkal Majalla" panose="02000000000000000000" pitchFamily="2" charset="-78"/>
                <a:cs typeface="Sakkal Majalla" panose="02000000000000000000" pitchFamily="2" charset="-78"/>
              </a:rPr>
              <a:t>ذلك هُوَ! تطبيقي </a:t>
            </a:r>
            <a:r>
              <a:rPr lang="ar-SA" sz="2000" dirty="0" smtClean="0">
                <a:latin typeface="Sakkal Majalla" panose="02000000000000000000" pitchFamily="2" charset="-78"/>
                <a:cs typeface="Sakkal Majalla" panose="02000000000000000000" pitchFamily="2" charset="-78"/>
              </a:rPr>
              <a:t>الجديد </a:t>
            </a:r>
            <a:r>
              <a:rPr lang="en-US" sz="2000" dirty="0" smtClean="0">
                <a:latin typeface="Sakkal Majalla" panose="02000000000000000000" pitchFamily="2" charset="-78"/>
                <a:cs typeface="Sakkal Majalla" panose="02000000000000000000" pitchFamily="2" charset="-78"/>
              </a:rPr>
              <a:t>”</a:t>
            </a:r>
            <a:r>
              <a:rPr lang="en-US" sz="2000" dirty="0" err="1" smtClean="0">
                <a:latin typeface="Sakkal Majalla" panose="02000000000000000000" pitchFamily="2" charset="-78"/>
                <a:cs typeface="Sakkal Majalla" panose="02000000000000000000" pitchFamily="2" charset="-78"/>
              </a:rPr>
              <a:t>myhellocloud</a:t>
            </a:r>
            <a:r>
              <a:rPr lang="en-US" sz="2000" dirty="0" smtClean="0">
                <a:latin typeface="Sakkal Majalla" panose="02000000000000000000" pitchFamily="2" charset="-78"/>
                <a:cs typeface="Sakkal Majalla" panose="02000000000000000000" pitchFamily="2" charset="-78"/>
              </a:rPr>
              <a:t>“</a:t>
            </a:r>
            <a:r>
              <a:rPr lang="ar-SA" sz="2000" dirty="0" smtClean="0">
                <a:latin typeface="Sakkal Majalla" panose="02000000000000000000" pitchFamily="2" charset="-78"/>
                <a:cs typeface="Sakkal Majalla" panose="02000000000000000000" pitchFamily="2" charset="-78"/>
              </a:rPr>
              <a:t> موجود </a:t>
            </a:r>
            <a:r>
              <a:rPr lang="ar-SA" sz="2000" dirty="0">
                <a:latin typeface="Sakkal Majalla" panose="02000000000000000000" pitchFamily="2" charset="-78"/>
                <a:cs typeface="Sakkal Majalla" panose="02000000000000000000" pitchFamily="2" charset="-78"/>
              </a:rPr>
              <a:t>في مستكشف السحابة، يمكنني النقر عليه بزر الماوس الأيمن (أو باختيار مربع الأحداث) لفتحه في متصفحي في أي وقت. كما يمكنني أيضاً فتحه في بوابة الأزور، ولكن يمكن ان نستكشف ذلك في وقت آخر.</a:t>
            </a:r>
          </a:p>
          <a:p>
            <a:pPr algn="just" rtl="1"/>
            <a:endParaRPr lang="ar-SA" sz="2000" dirty="0">
              <a:latin typeface="Sakkal Majalla" panose="02000000000000000000" pitchFamily="2" charset="-78"/>
              <a:cs typeface="Sakkal Majalla" panose="02000000000000000000" pitchFamily="2" charset="-78"/>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8- </a:t>
            </a:r>
            <a:r>
              <a:rPr lang="ar-SA" b="1" dirty="0">
                <a:solidFill>
                  <a:srgbClr val="D12605"/>
                </a:solidFill>
              </a:rPr>
              <a:t>الرجوع لمستكشف السحابة</a:t>
            </a:r>
            <a:endParaRPr lang="en-US" b="1" dirty="0">
              <a:solidFill>
                <a:srgbClr val="D12605"/>
              </a:solidFill>
            </a:endParaRPr>
          </a:p>
        </p:txBody>
      </p:sp>
      <p:pic>
        <p:nvPicPr>
          <p:cNvPr id="6" name="Picture 5"/>
          <p:cNvPicPr/>
          <p:nvPr/>
        </p:nvPicPr>
        <p:blipFill>
          <a:blip r:embed="rId2">
            <a:extLst>
              <a:ext uri="{28A0092B-C50C-407E-A947-70E740481C1C}">
                <a14:useLocalDpi xmlns:a14="http://schemas.microsoft.com/office/drawing/2010/main"/>
              </a:ext>
            </a:extLst>
          </a:blip>
          <a:stretch>
            <a:fillRect/>
          </a:stretch>
        </p:blipFill>
        <p:spPr>
          <a:xfrm>
            <a:off x="6491272" y="1462087"/>
            <a:ext cx="2381250" cy="2219325"/>
          </a:xfrm>
          <a:prstGeom prst="rect">
            <a:avLst/>
          </a:prstGeom>
        </p:spPr>
      </p:pic>
      <p:cxnSp>
        <p:nvCxnSpPr>
          <p:cNvPr id="5" name="Straight Arrow Connector 4"/>
          <p:cNvCxnSpPr/>
          <p:nvPr/>
        </p:nvCxnSpPr>
        <p:spPr>
          <a:xfrm>
            <a:off x="6110344" y="2130014"/>
            <a:ext cx="1571553" cy="4417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110344" y="2591605"/>
            <a:ext cx="731522" cy="8384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187464" y="3430030"/>
            <a:ext cx="708656" cy="1630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7050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043312"/>
            <a:ext cx="5469467" cy="699903"/>
          </a:xfrm>
          <a:prstGeom prst="rect">
            <a:avLst/>
          </a:prstGeom>
        </p:spPr>
        <p:txBody>
          <a:bodyPr anchor="t">
            <a:normAutofit/>
          </a:bodyPr>
          <a:lstStyle>
            <a:lvl1pPr algn="l" defTabSz="457200" rtl="0" eaLnBrk="1" latinLnBrk="0" hangingPunct="1">
              <a:spcBef>
                <a:spcPct val="0"/>
              </a:spcBef>
              <a:buNone/>
              <a:defRPr sz="3200" kern="1200">
                <a:solidFill>
                  <a:schemeClr val="tx1"/>
                </a:solidFill>
                <a:latin typeface="Segoe UI Light"/>
                <a:ea typeface="+mj-ea"/>
                <a:cs typeface="Segoe UI Light"/>
              </a:defRPr>
            </a:lvl1pPr>
          </a:lstStyle>
          <a:p>
            <a:pPr algn="ctr"/>
            <a:r>
              <a:rPr lang="ar-SA" b="1" dirty="0">
                <a:solidFill>
                  <a:srgbClr val="FFFFFF"/>
                </a:solidFill>
                <a:cs typeface="+mj-cs"/>
              </a:rPr>
              <a:t>9- القيام بعض التعديلات والنشر مجدداً </a:t>
            </a:r>
            <a:endParaRPr lang="en-US" b="1" dirty="0">
              <a:solidFill>
                <a:srgbClr val="FFFFFF"/>
              </a:solidFill>
              <a:cs typeface="+mj-cs"/>
            </a:endParaRPr>
          </a:p>
        </p:txBody>
      </p:sp>
    </p:spTree>
    <p:extLst>
      <p:ext uri="{BB962C8B-B14F-4D97-AF65-F5344CB8AC3E}">
        <p14:creationId xmlns:p14="http://schemas.microsoft.com/office/powerpoint/2010/main" val="897771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59" y="1372545"/>
            <a:ext cx="5046385" cy="2207228"/>
          </a:xfrm>
        </p:spPr>
        <p:txBody>
          <a:bodyPr>
            <a:noAutofit/>
          </a:bodyPr>
          <a:lstStyle/>
          <a:p>
            <a:pPr algn="just" rtl="1"/>
            <a:r>
              <a:rPr lang="ar-SA" sz="2000" dirty="0">
                <a:latin typeface="Sakkal Majalla" panose="02000000000000000000" pitchFamily="2" charset="-78"/>
                <a:cs typeface="Sakkal Majalla" panose="02000000000000000000" pitchFamily="2" charset="-78"/>
              </a:rPr>
              <a:t>رائع!! لقد قمنا بالعديد من الخطوات، ماذا لو </a:t>
            </a:r>
            <a:r>
              <a:rPr lang="ar-SA" sz="2000" dirty="0" smtClean="0">
                <a:latin typeface="Sakkal Majalla" panose="02000000000000000000" pitchFamily="2" charset="-78"/>
                <a:cs typeface="Sakkal Majalla" panose="02000000000000000000" pitchFamily="2" charset="-78"/>
              </a:rPr>
              <a:t>كنت </a:t>
            </a:r>
            <a:r>
              <a:rPr lang="ar-SA" sz="2000" dirty="0">
                <a:latin typeface="Sakkal Majalla" panose="02000000000000000000" pitchFamily="2" charset="-78"/>
                <a:cs typeface="Sakkal Majalla" panose="02000000000000000000" pitchFamily="2" charset="-78"/>
              </a:rPr>
              <a:t>أرغب في إجراء بعض التعديلات البسيطة ونشر صفحتي الرئيسية؟ دعنا نقوم بذلك.</a:t>
            </a:r>
            <a:endParaRPr lang="ar-SA" sz="2000" dirty="0" smtClean="0">
              <a:latin typeface="Sakkal Majalla" panose="02000000000000000000" pitchFamily="2" charset="-78"/>
              <a:cs typeface="Sakkal Majalla" panose="02000000000000000000" pitchFamily="2" charset="-78"/>
            </a:endParaRPr>
          </a:p>
          <a:p>
            <a:pPr algn="just" rtl="1"/>
            <a:r>
              <a:rPr lang="ar-SA" sz="2000" dirty="0">
                <a:latin typeface="Sakkal Majalla" panose="02000000000000000000" pitchFamily="2" charset="-78"/>
                <a:cs typeface="Sakkal Majalla" panose="02000000000000000000" pitchFamily="2" charset="-78"/>
              </a:rPr>
              <a:t>على الأرجح صفحتك (</a:t>
            </a:r>
            <a:r>
              <a:rPr lang="en-US" sz="2000" dirty="0">
                <a:latin typeface="Sakkal Majalla" panose="02000000000000000000" pitchFamily="2" charset="-78"/>
                <a:cs typeface="Sakkal Majalla" panose="02000000000000000000" pitchFamily="2" charset="-78"/>
              </a:rPr>
              <a:t>index.html</a:t>
            </a:r>
            <a:r>
              <a:rPr lang="ar-SA" sz="2000" dirty="0">
                <a:latin typeface="Sakkal Majalla" panose="02000000000000000000" pitchFamily="2" charset="-78"/>
                <a:cs typeface="Sakkal Majalla" panose="02000000000000000000" pitchFamily="2" charset="-78"/>
              </a:rPr>
              <a:t>) أنها لازالت مفتوحة، إذا لم تكن قم بالنقر المزدوج عليها في مستكشف الحلول.</a:t>
            </a:r>
          </a:p>
          <a:p>
            <a:pPr algn="just" rtl="1"/>
            <a:r>
              <a:rPr lang="ar-SA" sz="2000" dirty="0">
                <a:latin typeface="Sakkal Majalla" panose="02000000000000000000" pitchFamily="2" charset="-78"/>
                <a:cs typeface="Sakkal Majalla" panose="02000000000000000000" pitchFamily="2" charset="-78"/>
              </a:rPr>
              <a:t>انقر بالمؤشر على نهاية الوسم </a:t>
            </a:r>
            <a:r>
              <a:rPr lang="en-US" sz="2000" dirty="0">
                <a:latin typeface="Sakkal Majalla" panose="02000000000000000000" pitchFamily="2" charset="-78"/>
                <a:cs typeface="Sakkal Majalla" panose="02000000000000000000" pitchFamily="2" charset="-78"/>
              </a:rPr>
              <a:t> &lt;/p&gt;</a:t>
            </a:r>
            <a:r>
              <a:rPr lang="ar-SA" sz="2000" dirty="0">
                <a:latin typeface="Sakkal Majalla" panose="02000000000000000000" pitchFamily="2" charset="-78"/>
                <a:cs typeface="Sakkal Majalla" panose="02000000000000000000" pitchFamily="2" charset="-78"/>
              </a:rPr>
              <a:t>واضغط على مفتاح "دخول" لبدء سطر جديد. بعدها قم بكتابة شيء مثل هذا:</a:t>
            </a:r>
          </a:p>
        </p:txBody>
      </p:sp>
      <p:sp>
        <p:nvSpPr>
          <p:cNvPr id="7" name="TextBox 6"/>
          <p:cNvSpPr txBox="1"/>
          <p:nvPr/>
        </p:nvSpPr>
        <p:spPr>
          <a:xfrm>
            <a:off x="5977466" y="2572266"/>
            <a:ext cx="1888067" cy="369332"/>
          </a:xfrm>
          <a:prstGeom prst="rect">
            <a:avLst/>
          </a:prstGeom>
          <a:noFill/>
        </p:spPr>
        <p:txBody>
          <a:bodyPr wrap="square" rtlCol="0">
            <a:spAutoFit/>
          </a:bodyPr>
          <a:lstStyle/>
          <a:p>
            <a:pPr algn="ctr"/>
            <a:r>
              <a:rPr lang="en-US" dirty="0" smtClean="0">
                <a:solidFill>
                  <a:schemeClr val="bg1"/>
                </a:solidFill>
              </a:rPr>
              <a:t>(Image)</a:t>
            </a:r>
            <a:endParaRPr lang="en-US" dirty="0">
              <a:solidFill>
                <a:schemeClr val="bg1"/>
              </a:solidFill>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9- </a:t>
            </a:r>
            <a:r>
              <a:rPr lang="ar-SA" b="1" dirty="0">
                <a:solidFill>
                  <a:srgbClr val="D12605"/>
                </a:solidFill>
              </a:rPr>
              <a:t>القيام بعض التعديلات والنشر مجدداً </a:t>
            </a:r>
            <a:endParaRPr lang="en-US" b="1" dirty="0">
              <a:solidFill>
                <a:srgbClr val="D12605"/>
              </a:solidFill>
            </a:endParaRPr>
          </a:p>
        </p:txBody>
      </p:sp>
      <p:sp>
        <p:nvSpPr>
          <p:cNvPr id="5" name="TextBox 4"/>
          <p:cNvSpPr txBox="1"/>
          <p:nvPr/>
        </p:nvSpPr>
        <p:spPr>
          <a:xfrm>
            <a:off x="5589142" y="1017145"/>
            <a:ext cx="3186558" cy="3647152"/>
          </a:xfrm>
          <a:prstGeom prst="rect">
            <a:avLst/>
          </a:prstGeom>
          <a:noFill/>
          <a:ln w="12700">
            <a:solidFill>
              <a:schemeClr val="accent1"/>
            </a:solidFill>
          </a:ln>
        </p:spPr>
        <p:txBody>
          <a:bodyPr wrap="square" rtlCol="0">
            <a:spAutoFit/>
          </a:bodyPr>
          <a:lstStyle/>
          <a:p>
            <a:r>
              <a:rPr lang="en-US" sz="1050" dirty="0" smtClean="0"/>
              <a:t>&lt;!DOCTYPE html&gt;</a:t>
            </a:r>
          </a:p>
          <a:p>
            <a:r>
              <a:rPr lang="en-US" sz="1050" dirty="0" smtClean="0"/>
              <a:t> </a:t>
            </a:r>
          </a:p>
          <a:p>
            <a:r>
              <a:rPr lang="en-US" sz="1050" dirty="0" smtClean="0"/>
              <a:t> &lt;html&gt;</a:t>
            </a:r>
          </a:p>
          <a:p>
            <a:r>
              <a:rPr lang="en-US" sz="1050" dirty="0" smtClean="0"/>
              <a:t> </a:t>
            </a:r>
          </a:p>
          <a:p>
            <a:r>
              <a:rPr lang="en-US" sz="1050" dirty="0" smtClean="0"/>
              <a:t> &lt;head&gt;</a:t>
            </a:r>
          </a:p>
          <a:p>
            <a:r>
              <a:rPr lang="en-US" sz="1050" dirty="0" smtClean="0"/>
              <a:t> </a:t>
            </a:r>
          </a:p>
          <a:p>
            <a:r>
              <a:rPr lang="en-US" sz="1050" dirty="0" smtClean="0"/>
              <a:t> &lt;title&gt;Hello Cloud!&lt;/title&gt;</a:t>
            </a:r>
          </a:p>
          <a:p>
            <a:r>
              <a:rPr lang="en-US" sz="1050" dirty="0" smtClean="0"/>
              <a:t> </a:t>
            </a:r>
          </a:p>
          <a:p>
            <a:r>
              <a:rPr lang="en-US" sz="1050" dirty="0" smtClean="0"/>
              <a:t> &lt;meta charset="utf-8" /&gt;</a:t>
            </a:r>
          </a:p>
          <a:p>
            <a:r>
              <a:rPr lang="en-US" sz="1050" dirty="0" smtClean="0"/>
              <a:t> </a:t>
            </a:r>
          </a:p>
          <a:p>
            <a:r>
              <a:rPr lang="en-US" sz="1050" dirty="0" smtClean="0"/>
              <a:t> &lt;/head&gt;</a:t>
            </a:r>
          </a:p>
          <a:p>
            <a:r>
              <a:rPr lang="en-US" sz="1050" dirty="0" smtClean="0"/>
              <a:t> </a:t>
            </a:r>
          </a:p>
          <a:p>
            <a:r>
              <a:rPr lang="en-US" sz="1050" dirty="0" smtClean="0"/>
              <a:t> &lt;body&gt;</a:t>
            </a:r>
          </a:p>
          <a:p>
            <a:r>
              <a:rPr lang="en-US" sz="1050" dirty="0" smtClean="0"/>
              <a:t> </a:t>
            </a:r>
          </a:p>
          <a:p>
            <a:r>
              <a:rPr lang="en-US" sz="1050" dirty="0" smtClean="0"/>
              <a:t> &lt;h1&gt;Hello Cloud!&lt;/h1&gt;</a:t>
            </a:r>
          </a:p>
          <a:p>
            <a:r>
              <a:rPr lang="en-US" sz="1050" dirty="0" smtClean="0"/>
              <a:t> </a:t>
            </a:r>
          </a:p>
          <a:p>
            <a:r>
              <a:rPr lang="en-US" sz="1050" dirty="0" smtClean="0"/>
              <a:t> &lt;p&gt;Check out this sweet website I made in Visual Studio 2015!&lt;/p&gt;</a:t>
            </a:r>
          </a:p>
          <a:p>
            <a:r>
              <a:rPr lang="en-US" sz="1050" dirty="0" smtClean="0"/>
              <a:t> </a:t>
            </a:r>
          </a:p>
          <a:p>
            <a:r>
              <a:rPr lang="en-US" sz="1050" dirty="0" smtClean="0"/>
              <a:t> &lt;/body&gt;</a:t>
            </a:r>
          </a:p>
          <a:p>
            <a:r>
              <a:rPr lang="en-US" sz="1050" dirty="0" smtClean="0"/>
              <a:t> </a:t>
            </a:r>
          </a:p>
          <a:p>
            <a:r>
              <a:rPr lang="en-US" sz="1050" dirty="0" smtClean="0"/>
              <a:t> &lt;/html&gt;</a:t>
            </a:r>
            <a:endParaRPr lang="en-US" sz="1050" dirty="0"/>
          </a:p>
        </p:txBody>
      </p:sp>
      <p:sp>
        <p:nvSpPr>
          <p:cNvPr id="12" name="Right Arrow 11"/>
          <p:cNvSpPr/>
          <p:nvPr/>
        </p:nvSpPr>
        <p:spPr>
          <a:xfrm>
            <a:off x="5241244" y="1372545"/>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30107" y="3852025"/>
            <a:ext cx="5046385" cy="253916"/>
          </a:xfrm>
          <a:prstGeom prst="rect">
            <a:avLst/>
          </a:prstGeom>
          <a:noFill/>
          <a:ln w="12700">
            <a:solidFill>
              <a:schemeClr val="accent1"/>
            </a:solidFill>
          </a:ln>
        </p:spPr>
        <p:txBody>
          <a:bodyPr wrap="square" rtlCol="0">
            <a:spAutoFit/>
          </a:bodyPr>
          <a:lstStyle/>
          <a:p>
            <a:r>
              <a:rPr lang="en-US" sz="1050"/>
              <a:t>&lt;p&gt;Coming at ya live from the North Central US datacenter!&lt;/p&gt;</a:t>
            </a:r>
            <a:endParaRPr lang="en-US" sz="1050" dirty="0"/>
          </a:p>
        </p:txBody>
      </p:sp>
      <p:cxnSp>
        <p:nvCxnSpPr>
          <p:cNvPr id="11" name="Straight Arrow Connector 10"/>
          <p:cNvCxnSpPr>
            <a:stCxn id="10" idx="3"/>
          </p:cNvCxnSpPr>
          <p:nvPr/>
        </p:nvCxnSpPr>
        <p:spPr>
          <a:xfrm>
            <a:off x="5276492" y="3978983"/>
            <a:ext cx="457334" cy="192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307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859" y="1372545"/>
            <a:ext cx="5046385" cy="2207228"/>
          </a:xfrm>
        </p:spPr>
        <p:txBody>
          <a:bodyPr>
            <a:noAutofit/>
          </a:bodyPr>
          <a:lstStyle/>
          <a:p>
            <a:pPr algn="just" rtl="1"/>
            <a:r>
              <a:rPr lang="ar-SA" sz="2000" dirty="0">
                <a:latin typeface="Sakkal Majalla" panose="02000000000000000000" pitchFamily="2" charset="-78"/>
                <a:cs typeface="Sakkal Majalla" panose="02000000000000000000" pitchFamily="2" charset="-78"/>
              </a:rPr>
              <a:t>أي شيء تقوم بكتابته يجب أن يبدأ بهذا الوسم </a:t>
            </a:r>
            <a:r>
              <a:rPr lang="en-US" sz="2000" dirty="0" smtClean="0">
                <a:latin typeface="Sakkal Majalla" panose="02000000000000000000" pitchFamily="2" charset="-78"/>
                <a:cs typeface="Sakkal Majalla" panose="02000000000000000000" pitchFamily="2" charset="-78"/>
              </a:rPr>
              <a:t> &lt;p&gt;</a:t>
            </a:r>
            <a:r>
              <a:rPr lang="ar-SA" sz="2000" dirty="0" smtClean="0">
                <a:latin typeface="Sakkal Majalla" panose="02000000000000000000" pitchFamily="2" charset="-78"/>
                <a:cs typeface="Sakkal Majalla" panose="02000000000000000000" pitchFamily="2" charset="-78"/>
              </a:rPr>
              <a:t>وينتهي </a:t>
            </a:r>
            <a:r>
              <a:rPr lang="ar-SA" sz="2000" dirty="0">
                <a:latin typeface="Sakkal Majalla" panose="02000000000000000000" pitchFamily="2" charset="-78"/>
                <a:cs typeface="Sakkal Majalla" panose="02000000000000000000" pitchFamily="2" charset="-78"/>
              </a:rPr>
              <a:t>بهذا </a:t>
            </a:r>
            <a:r>
              <a:rPr lang="en-US" sz="2000" dirty="0" smtClean="0">
                <a:latin typeface="Sakkal Majalla" panose="02000000000000000000" pitchFamily="2" charset="-78"/>
                <a:cs typeface="Sakkal Majalla" panose="02000000000000000000" pitchFamily="2" charset="-78"/>
              </a:rPr>
              <a:t>&lt;/p&gt;، </a:t>
            </a:r>
            <a:r>
              <a:rPr lang="ar-SA" sz="2000" dirty="0">
                <a:latin typeface="Sakkal Majalla" panose="02000000000000000000" pitchFamily="2" charset="-78"/>
                <a:cs typeface="Sakkal Majalla" panose="02000000000000000000" pitchFamily="2" charset="-78"/>
              </a:rPr>
              <a:t>والآن صفحتي (</a:t>
            </a:r>
            <a:r>
              <a:rPr lang="en-US" sz="2000" dirty="0" smtClean="0">
                <a:latin typeface="Sakkal Majalla" panose="02000000000000000000" pitchFamily="2" charset="-78"/>
                <a:cs typeface="Sakkal Majalla" panose="02000000000000000000" pitchFamily="2" charset="-78"/>
              </a:rPr>
              <a:t>index.html</a:t>
            </a:r>
            <a:r>
              <a:rPr lang="ar-SA" sz="2000" dirty="0" smtClean="0">
                <a:latin typeface="Sakkal Majalla" panose="02000000000000000000" pitchFamily="2" charset="-78"/>
                <a:cs typeface="Sakkal Majalla" panose="02000000000000000000" pitchFamily="2" charset="-78"/>
              </a:rPr>
              <a:t>) تبدو </a:t>
            </a:r>
            <a:r>
              <a:rPr lang="ar-SA" sz="2000" dirty="0">
                <a:latin typeface="Sakkal Majalla" panose="02000000000000000000" pitchFamily="2" charset="-78"/>
                <a:cs typeface="Sakkal Majalla" panose="02000000000000000000" pitchFamily="2" charset="-78"/>
              </a:rPr>
              <a:t>كالآتي: </a:t>
            </a:r>
            <a:endParaRPr lang="ar-SA" sz="2000" b="1" dirty="0">
              <a:latin typeface="Sakkal Majalla" panose="02000000000000000000" pitchFamily="2" charset="-78"/>
              <a:cs typeface="Sakkal Majalla" panose="02000000000000000000" pitchFamily="2" charset="-78"/>
            </a:endParaRPr>
          </a:p>
        </p:txBody>
      </p:sp>
      <p:sp>
        <p:nvSpPr>
          <p:cNvPr id="7" name="TextBox 6"/>
          <p:cNvSpPr txBox="1"/>
          <p:nvPr/>
        </p:nvSpPr>
        <p:spPr>
          <a:xfrm>
            <a:off x="5977466" y="2572266"/>
            <a:ext cx="1888067" cy="369332"/>
          </a:xfrm>
          <a:prstGeom prst="rect">
            <a:avLst/>
          </a:prstGeom>
          <a:noFill/>
        </p:spPr>
        <p:txBody>
          <a:bodyPr wrap="square" rtlCol="0">
            <a:spAutoFit/>
          </a:bodyPr>
          <a:lstStyle/>
          <a:p>
            <a:pPr algn="ctr"/>
            <a:r>
              <a:rPr lang="en-US" dirty="0" smtClean="0">
                <a:solidFill>
                  <a:schemeClr val="bg1"/>
                </a:solidFill>
              </a:rPr>
              <a:t>(Image)</a:t>
            </a:r>
            <a:endParaRPr lang="en-US" dirty="0">
              <a:solidFill>
                <a:schemeClr val="bg1"/>
              </a:solidFill>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9- </a:t>
            </a:r>
            <a:r>
              <a:rPr lang="ar-SA" b="1" dirty="0">
                <a:solidFill>
                  <a:srgbClr val="D12605"/>
                </a:solidFill>
              </a:rPr>
              <a:t>القيام بعض التعديلات والنشر مجدداً </a:t>
            </a:r>
            <a:endParaRPr lang="en-US" b="1" dirty="0">
              <a:solidFill>
                <a:srgbClr val="D12605"/>
              </a:solidFill>
            </a:endParaRPr>
          </a:p>
        </p:txBody>
      </p:sp>
      <p:sp>
        <p:nvSpPr>
          <p:cNvPr id="5" name="TextBox 4"/>
          <p:cNvSpPr txBox="1"/>
          <p:nvPr/>
        </p:nvSpPr>
        <p:spPr>
          <a:xfrm>
            <a:off x="5589142" y="878507"/>
            <a:ext cx="3186558" cy="3808735"/>
          </a:xfrm>
          <a:prstGeom prst="rect">
            <a:avLst/>
          </a:prstGeom>
          <a:noFill/>
          <a:ln w="12700">
            <a:solidFill>
              <a:schemeClr val="accent1"/>
            </a:solidFill>
          </a:ln>
        </p:spPr>
        <p:txBody>
          <a:bodyPr wrap="square" rtlCol="0">
            <a:spAutoFit/>
          </a:bodyPr>
          <a:lstStyle/>
          <a:p>
            <a:r>
              <a:rPr lang="en-US" sz="1050" dirty="0"/>
              <a:t>&lt;!DOCTYPE html</a:t>
            </a:r>
            <a:r>
              <a:rPr lang="en-US" sz="1050" dirty="0" smtClean="0"/>
              <a:t>&gt;</a:t>
            </a:r>
            <a:endParaRPr lang="en-US" sz="1050" dirty="0"/>
          </a:p>
          <a:p>
            <a:r>
              <a:rPr lang="en-US" sz="1050" dirty="0"/>
              <a:t> &lt;html&gt;</a:t>
            </a:r>
          </a:p>
          <a:p>
            <a:r>
              <a:rPr lang="en-US" sz="1050" dirty="0"/>
              <a:t> </a:t>
            </a:r>
          </a:p>
          <a:p>
            <a:r>
              <a:rPr lang="en-US" sz="1050" dirty="0"/>
              <a:t> &lt;head&gt;</a:t>
            </a:r>
          </a:p>
          <a:p>
            <a:r>
              <a:rPr lang="en-US" sz="1050" dirty="0"/>
              <a:t> </a:t>
            </a:r>
          </a:p>
          <a:p>
            <a:r>
              <a:rPr lang="en-US" sz="1050" dirty="0"/>
              <a:t> &lt;title&gt;Hello Cloud!&lt;/title&gt;</a:t>
            </a:r>
          </a:p>
          <a:p>
            <a:r>
              <a:rPr lang="en-US" sz="1050" dirty="0"/>
              <a:t> </a:t>
            </a:r>
          </a:p>
          <a:p>
            <a:r>
              <a:rPr lang="en-US" sz="1050" dirty="0"/>
              <a:t> &lt;meta charset="utf-8" /&gt;</a:t>
            </a:r>
          </a:p>
          <a:p>
            <a:r>
              <a:rPr lang="en-US" sz="1050" dirty="0"/>
              <a:t> </a:t>
            </a:r>
          </a:p>
          <a:p>
            <a:r>
              <a:rPr lang="en-US" sz="1050" dirty="0"/>
              <a:t> &lt;/head&gt;</a:t>
            </a:r>
          </a:p>
          <a:p>
            <a:r>
              <a:rPr lang="en-US" sz="1050" dirty="0"/>
              <a:t> </a:t>
            </a:r>
          </a:p>
          <a:p>
            <a:r>
              <a:rPr lang="en-US" sz="1050" dirty="0"/>
              <a:t> &lt;body&gt;</a:t>
            </a:r>
          </a:p>
          <a:p>
            <a:r>
              <a:rPr lang="en-US" sz="1050" dirty="0"/>
              <a:t> </a:t>
            </a:r>
          </a:p>
          <a:p>
            <a:r>
              <a:rPr lang="en-US" sz="1050" dirty="0"/>
              <a:t> &lt;h1&gt;Hello Cloud!&lt;/h1&gt;</a:t>
            </a:r>
          </a:p>
          <a:p>
            <a:r>
              <a:rPr lang="en-US" sz="1050" dirty="0"/>
              <a:t> </a:t>
            </a:r>
          </a:p>
          <a:p>
            <a:r>
              <a:rPr lang="en-US" sz="1050" dirty="0"/>
              <a:t> &lt;p&gt;Check out this sweet website I made in Visual Studio 2015!&lt;/p&gt;</a:t>
            </a:r>
          </a:p>
          <a:p>
            <a:r>
              <a:rPr lang="en-US" sz="1050" dirty="0"/>
              <a:t> </a:t>
            </a:r>
          </a:p>
          <a:p>
            <a:r>
              <a:rPr lang="en-US" sz="1050" dirty="0"/>
              <a:t> &lt;p&gt;Coming at </a:t>
            </a:r>
            <a:r>
              <a:rPr lang="en-US" sz="1050" dirty="0" err="1"/>
              <a:t>ya</a:t>
            </a:r>
            <a:r>
              <a:rPr lang="en-US" sz="1050" dirty="0"/>
              <a:t> live from the North Central US datacenter!&lt;/p&gt;</a:t>
            </a:r>
          </a:p>
          <a:p>
            <a:r>
              <a:rPr lang="en-US" sz="1050" dirty="0"/>
              <a:t> </a:t>
            </a:r>
          </a:p>
          <a:p>
            <a:r>
              <a:rPr lang="en-US" sz="1050" dirty="0"/>
              <a:t> &lt;/body</a:t>
            </a:r>
            <a:r>
              <a:rPr lang="en-US" sz="1050" dirty="0" smtClean="0"/>
              <a:t>&gt;</a:t>
            </a:r>
            <a:endParaRPr lang="en-US" sz="1050" dirty="0"/>
          </a:p>
          <a:p>
            <a:r>
              <a:rPr lang="en-US" sz="1050" dirty="0"/>
              <a:t> &lt;/html&gt;</a:t>
            </a:r>
          </a:p>
        </p:txBody>
      </p:sp>
      <p:sp>
        <p:nvSpPr>
          <p:cNvPr id="12" name="Right Arrow 11"/>
          <p:cNvSpPr/>
          <p:nvPr/>
        </p:nvSpPr>
        <p:spPr>
          <a:xfrm>
            <a:off x="5241244" y="1372545"/>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336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123" y="1097884"/>
            <a:ext cx="4695278" cy="3640131"/>
          </a:xfrm>
        </p:spPr>
        <p:txBody>
          <a:bodyPr>
            <a:noAutofit/>
          </a:bodyPr>
          <a:lstStyle/>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دعنا نقوم بنشر هذا مجدداً، لا يتطلب سوى القليل! فقط قم بالنقر مرة أخرى بزر الأيمن للماوس على حل الموقع الإلكتروني الخاص بك في مستكشف الحلول، وانقر على نشر تطبيق الويب الخاص بك من النافذة المنبثقة. </a:t>
            </a:r>
            <a:endParaRPr lang="en-US" sz="2000" dirty="0" smtClean="0">
              <a:latin typeface="Sakkal Majalla" panose="02000000000000000000" pitchFamily="2" charset="-78"/>
              <a:cs typeface="Sakkal Majalla" panose="02000000000000000000" pitchFamily="2" charset="-78"/>
            </a:endParaRPr>
          </a:p>
          <a:p>
            <a:pPr algn="just" rtl="1"/>
            <a:endParaRPr lang="en-US" sz="2000" dirty="0">
              <a:latin typeface="Sakkal Majalla" panose="02000000000000000000" pitchFamily="2" charset="-78"/>
              <a:cs typeface="Sakkal Majalla" panose="02000000000000000000" pitchFamily="2" charset="-78"/>
            </a:endParaRPr>
          </a:p>
          <a:p>
            <a:pPr algn="just" rtl="1"/>
            <a:r>
              <a:rPr lang="ar-SA" sz="2000" dirty="0">
                <a:latin typeface="Sakkal Majalla" panose="02000000000000000000" pitchFamily="2" charset="-78"/>
                <a:cs typeface="Sakkal Majalla" panose="02000000000000000000" pitchFamily="2" charset="-78"/>
              </a:rPr>
              <a:t>بعدها ستظهر لك هذه النافذة مرة أخرى</a:t>
            </a:r>
            <a:r>
              <a:rPr lang="ar-SA" sz="2000" dirty="0" smtClean="0">
                <a:latin typeface="Sakkal Majalla" panose="02000000000000000000" pitchFamily="2" charset="-78"/>
                <a:cs typeface="Sakkal Majalla" panose="02000000000000000000" pitchFamily="2" charset="-78"/>
              </a:rPr>
              <a:t>:</a:t>
            </a:r>
            <a:endParaRPr lang="en-US" sz="2000" dirty="0" smtClean="0">
              <a:latin typeface="Sakkal Majalla" panose="02000000000000000000" pitchFamily="2" charset="-78"/>
              <a:cs typeface="Sakkal Majalla" panose="02000000000000000000" pitchFamily="2" charset="-78"/>
            </a:endParaRPr>
          </a:p>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كل ما عليك فعله هو النقر على زر "نشر"، وستذهب النافذة!! ونافذة الإخراج التي في أسفل الشاشة ستختفي لبضع ثواني، وبعدها ستظهر لك صفحتك الرئيسية المحدثة.</a:t>
            </a:r>
            <a:endParaRPr lang="en-US" sz="2000" dirty="0">
              <a:latin typeface="Sakkal Majalla" panose="02000000000000000000" pitchFamily="2" charset="-78"/>
              <a:cs typeface="Sakkal Majalla" panose="02000000000000000000" pitchFamily="2" charset="-78"/>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9- </a:t>
            </a:r>
            <a:r>
              <a:rPr lang="ar-SA" b="1" dirty="0">
                <a:solidFill>
                  <a:srgbClr val="D12605"/>
                </a:solidFill>
              </a:rPr>
              <a:t>القيام بعض التعديلات والنشر مجدداً </a:t>
            </a:r>
            <a:endParaRPr lang="en-US" b="1" dirty="0">
              <a:solidFill>
                <a:srgbClr val="D12605"/>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5188" y="949004"/>
            <a:ext cx="3836010" cy="1002993"/>
          </a:xfrm>
          <a:prstGeom prst="rect">
            <a:avLst/>
          </a:prstGeom>
        </p:spPr>
      </p:pic>
      <p:sp>
        <p:nvSpPr>
          <p:cNvPr id="11" name="Right Arrow 10"/>
          <p:cNvSpPr/>
          <p:nvPr/>
        </p:nvSpPr>
        <p:spPr>
          <a:xfrm>
            <a:off x="4847564" y="1284485"/>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362" name="Picture 2" descr="http://blogs.msdn.com/cfs-filesystemfile.ashx/__key/communityserver-blogs-components-weblogfiles/00-00-01-64-67/5164.18-_2D00_-Publish_2D00_Web_2D00_Dialog_2D00_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5188" y="2129107"/>
            <a:ext cx="3329244" cy="2608909"/>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4831152" y="3059022"/>
            <a:ext cx="337624" cy="281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468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123" y="1667177"/>
            <a:ext cx="4695278" cy="1914255"/>
          </a:xfrm>
        </p:spPr>
        <p:txBody>
          <a:bodyPr>
            <a:noAutofit/>
          </a:bodyPr>
          <a:lstStyle/>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إذا لم تظهر لك التغيرات التي أجريتها قم بالضغط </a:t>
            </a:r>
            <a:r>
              <a:rPr lang="en-US" sz="2000" dirty="0">
                <a:latin typeface="Sakkal Majalla" panose="02000000000000000000" pitchFamily="2" charset="-78"/>
                <a:cs typeface="Sakkal Majalla" panose="02000000000000000000" pitchFamily="2" charset="-78"/>
              </a:rPr>
              <a:t>F5 </a:t>
            </a:r>
            <a:r>
              <a:rPr lang="ar-SA" sz="2000" dirty="0">
                <a:latin typeface="Sakkal Majalla" panose="02000000000000000000" pitchFamily="2" charset="-78"/>
                <a:cs typeface="Sakkal Majalla" panose="02000000000000000000" pitchFamily="2" charset="-78"/>
              </a:rPr>
              <a:t>على مفتاح لتحديث متصفحك.</a:t>
            </a:r>
          </a:p>
          <a:p>
            <a:pPr algn="just" rtl="1"/>
            <a:r>
              <a:rPr lang="ar-SA" sz="2000" dirty="0">
                <a:latin typeface="Sakkal Majalla" panose="02000000000000000000" pitchFamily="2" charset="-78"/>
                <a:cs typeface="Sakkal Majalla" panose="02000000000000000000" pitchFamily="2" charset="-78"/>
              </a:rPr>
              <a:t>ها أنت قد أنشأت أول صفحة ويب لك باستخدام الفيجوال ستوديو وويندوز أزور، يبدو ذلك رائعاً جداً!!</a:t>
            </a:r>
          </a:p>
          <a:p>
            <a:pPr algn="just" rtl="1"/>
            <a:endParaRPr lang="en-US" sz="2000" dirty="0" smtClean="0">
              <a:latin typeface="Sakkal Majalla" panose="02000000000000000000" pitchFamily="2" charset="-78"/>
              <a:cs typeface="Sakkal Majalla" panose="02000000000000000000" pitchFamily="2" charset="-78"/>
            </a:endParaRPr>
          </a:p>
        </p:txBody>
      </p:sp>
      <p:sp>
        <p:nvSpPr>
          <p:cNvPr id="9" name="Title 1"/>
          <p:cNvSpPr>
            <a:spLocks noGrp="1"/>
          </p:cNvSpPr>
          <p:nvPr>
            <p:ph type="title"/>
          </p:nvPr>
        </p:nvSpPr>
        <p:spPr/>
        <p:txBody>
          <a:bodyPr>
            <a:normAutofit/>
          </a:bodyPr>
          <a:lstStyle/>
          <a:p>
            <a:pPr algn="r" rtl="1"/>
            <a:r>
              <a:rPr lang="ar-SA" b="1" dirty="0" smtClean="0">
                <a:solidFill>
                  <a:srgbClr val="D12605"/>
                </a:solidFill>
              </a:rPr>
              <a:t>9- </a:t>
            </a:r>
            <a:r>
              <a:rPr lang="ar-SA" b="1" dirty="0">
                <a:solidFill>
                  <a:srgbClr val="D12605"/>
                </a:solidFill>
              </a:rPr>
              <a:t>القيام بعض التعديلات والنشر مجدداً </a:t>
            </a:r>
            <a:endParaRPr lang="en-US" b="1" dirty="0">
              <a:solidFill>
                <a:srgbClr val="D12605"/>
              </a:solidFill>
            </a:endParaRPr>
          </a:p>
        </p:txBody>
      </p:sp>
      <p:pic>
        <p:nvPicPr>
          <p:cNvPr id="16386" name="Picture 2" descr="http://blogs.msdn.com/cfs-filesystemfile.ashx/__key/communityserver-blogs-components-weblogfiles/00-00-01-64-67/0211.19-_2D00_-Hello_2D00_Cloud_2D00_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33826" y="1667177"/>
            <a:ext cx="3641874" cy="176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30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6300" y="-635000"/>
            <a:ext cx="184666" cy="369332"/>
          </a:xfrm>
          <a:prstGeom prst="rect">
            <a:avLst/>
          </a:prstGeom>
          <a:noFill/>
        </p:spPr>
        <p:txBody>
          <a:bodyPr wrap="none" rtlCol="0">
            <a:spAutoFit/>
          </a:bodyPr>
          <a:lstStyle/>
          <a:p>
            <a:endParaRPr lang="en-US" dirty="0"/>
          </a:p>
        </p:txBody>
      </p:sp>
      <p:sp>
        <p:nvSpPr>
          <p:cNvPr id="3" name="Rectangle 2"/>
          <p:cNvSpPr/>
          <p:nvPr/>
        </p:nvSpPr>
        <p:spPr>
          <a:xfrm>
            <a:off x="198119" y="2010013"/>
            <a:ext cx="5364480" cy="1754326"/>
          </a:xfrm>
          <a:prstGeom prst="rect">
            <a:avLst/>
          </a:prstGeom>
        </p:spPr>
        <p:txBody>
          <a:bodyPr wrap="square">
            <a:spAutoFit/>
          </a:bodyPr>
          <a:lstStyle/>
          <a:p>
            <a:pPr algn="r" rtl="1"/>
            <a:r>
              <a:rPr lang="ar-SA" sz="2800" b="1" dirty="0">
                <a:latin typeface="Traditional Arabic" panose="02020603050405020304" pitchFamily="18" charset="-78"/>
                <a:cs typeface="Traditional Arabic" panose="02020603050405020304" pitchFamily="18" charset="-78"/>
              </a:rPr>
              <a:t>شكراً لتواجدك معنا في هذه الرحلة </a:t>
            </a:r>
            <a:r>
              <a:rPr lang="ar-SA" sz="2800" b="1" dirty="0" smtClean="0">
                <a:latin typeface="Traditional Arabic" panose="02020603050405020304" pitchFamily="18" charset="-78"/>
                <a:cs typeface="Traditional Arabic" panose="02020603050405020304" pitchFamily="18" charset="-78"/>
              </a:rPr>
              <a:t>القصيرة!</a:t>
            </a:r>
          </a:p>
          <a:p>
            <a:pPr algn="r" rtl="1"/>
            <a:endParaRPr lang="ar-SA" sz="1200" b="1" dirty="0" smtClean="0">
              <a:latin typeface="Traditional Arabic" panose="02020603050405020304" pitchFamily="18" charset="-78"/>
              <a:cs typeface="Traditional Arabic" panose="02020603050405020304" pitchFamily="18" charset="-78"/>
            </a:endParaRPr>
          </a:p>
          <a:p>
            <a:pPr algn="r" rtl="1"/>
            <a:endParaRPr lang="ar-SA" sz="1200" b="1" dirty="0" smtClean="0">
              <a:latin typeface="Traditional Arabic" panose="02020603050405020304" pitchFamily="18" charset="-78"/>
              <a:cs typeface="Traditional Arabic" panose="02020603050405020304" pitchFamily="18" charset="-78"/>
            </a:endParaRPr>
          </a:p>
          <a:p>
            <a:pPr algn="r" rtl="1"/>
            <a:r>
              <a:rPr lang="ar-SA" sz="2800" dirty="0" smtClean="0">
                <a:latin typeface="Sakkal Majalla" panose="02000000000000000000" pitchFamily="2" charset="-78"/>
                <a:cs typeface="Sakkal Majalla" panose="02000000000000000000" pitchFamily="2" charset="-78"/>
              </a:rPr>
              <a:t>لأي </a:t>
            </a:r>
            <a:r>
              <a:rPr lang="ar-SA" sz="2800" dirty="0">
                <a:latin typeface="Sakkal Majalla" panose="02000000000000000000" pitchFamily="2" charset="-78"/>
                <a:cs typeface="Sakkal Majalla" panose="02000000000000000000" pitchFamily="2" charset="-78"/>
              </a:rPr>
              <a:t>أسئلة يمكنك التواصل مع </a:t>
            </a:r>
            <a:r>
              <a:rPr lang="en-US" sz="2800" dirty="0">
                <a:latin typeface="Sakkal Majalla" panose="02000000000000000000" pitchFamily="2" charset="-78"/>
                <a:cs typeface="Sakkal Majalla" panose="02000000000000000000" pitchFamily="2" charset="-78"/>
                <a:hlinkClick r:id="rId2"/>
              </a:rPr>
              <a:t>@MSFTImagineSA</a:t>
            </a:r>
            <a:r>
              <a:rPr lang="en-US" sz="2800"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 أو </a:t>
            </a:r>
            <a:r>
              <a:rPr lang="en-US" sz="2800" dirty="0">
                <a:latin typeface="Sakkal Majalla" panose="02000000000000000000" pitchFamily="2" charset="-78"/>
                <a:cs typeface="Sakkal Majalla" panose="02000000000000000000" pitchFamily="2" charset="-78"/>
                <a:hlinkClick r:id="rId3"/>
              </a:rPr>
              <a:t>sa_stud@microsoft.com</a:t>
            </a:r>
            <a:r>
              <a:rPr lang="en-US" sz="2800" dirty="0">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203144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05979"/>
            <a:ext cx="8394700" cy="670321"/>
          </a:xfrm>
        </p:spPr>
        <p:txBody>
          <a:bodyPr>
            <a:noAutofit/>
          </a:bodyPr>
          <a:lstStyle/>
          <a:p>
            <a:pPr algn="r" rtl="1"/>
            <a:r>
              <a:rPr lang="ar-SA" sz="3200" b="1" dirty="0" smtClean="0">
                <a:solidFill>
                  <a:srgbClr val="D12605"/>
                </a:solidFill>
              </a:rPr>
              <a:t>1- تثبيت </a:t>
            </a:r>
            <a:r>
              <a:rPr lang="ar-SA" sz="3200" b="1" dirty="0">
                <a:solidFill>
                  <a:srgbClr val="D12605"/>
                </a:solidFill>
              </a:rPr>
              <a:t>فيجوال ستوديو 2015 مع ويندوز </a:t>
            </a:r>
            <a:r>
              <a:rPr lang="ar-SA" sz="3200" b="1" dirty="0" smtClean="0">
                <a:solidFill>
                  <a:srgbClr val="D12605"/>
                </a:solidFill>
              </a:rPr>
              <a:t>أزور</a:t>
            </a:r>
            <a:endParaRPr lang="en-US" sz="3200" dirty="0">
              <a:solidFill>
                <a:srgbClr val="D12605"/>
              </a:solidFill>
            </a:endParaRPr>
          </a:p>
        </p:txBody>
      </p:sp>
      <p:sp>
        <p:nvSpPr>
          <p:cNvPr id="7" name="Content Placeholder 6"/>
          <p:cNvSpPr>
            <a:spLocks noGrp="1"/>
          </p:cNvSpPr>
          <p:nvPr>
            <p:ph idx="1"/>
          </p:nvPr>
        </p:nvSpPr>
        <p:spPr/>
        <p:txBody>
          <a:bodyPr>
            <a:normAutofit fontScale="92500" lnSpcReduction="10000"/>
          </a:bodyPr>
          <a:lstStyle/>
          <a:p>
            <a:pPr algn="just" rtl="1"/>
            <a:r>
              <a:rPr lang="ar-SA" sz="2400" dirty="0">
                <a:latin typeface="Sakkal Majalla" panose="02000000000000000000" pitchFamily="2" charset="-78"/>
                <a:cs typeface="Sakkal Majalla" panose="02000000000000000000" pitchFamily="2" charset="-78"/>
              </a:rPr>
              <a:t>مع فيجوال ستوديو 2015 ومايكروسوفت أزور </a:t>
            </a:r>
            <a:r>
              <a:rPr lang="en-US" sz="2400" dirty="0">
                <a:latin typeface="Sakkal Majalla" panose="02000000000000000000" pitchFamily="2" charset="-78"/>
                <a:cs typeface="Sakkal Majalla" panose="02000000000000000000" pitchFamily="2" charset="-78"/>
              </a:rPr>
              <a:t>SDK</a:t>
            </a:r>
            <a:r>
              <a:rPr lang="ar-SA" sz="2400" dirty="0">
                <a:latin typeface="Sakkal Majalla" panose="02000000000000000000" pitchFamily="2" charset="-78"/>
                <a:cs typeface="Sakkal Majalla" panose="02000000000000000000" pitchFamily="2" charset="-78"/>
              </a:rPr>
              <a:t>، أنت مستعدٌ للبدء في برمجة وتطوير التطبيقات السحابية. دعنا نقوم بإنشاء موقع إلكتروني بسيط ونقوم بنشره على الأزور من خلال الفيجوال ستوديو 2015، ونرى كيف يعمل هذا. </a:t>
            </a:r>
            <a:endParaRPr lang="en-US" sz="2400" dirty="0">
              <a:latin typeface="Sakkal Majalla" panose="02000000000000000000" pitchFamily="2" charset="-78"/>
              <a:cs typeface="Sakkal Majalla" panose="02000000000000000000" pitchFamily="2" charset="-78"/>
            </a:endParaRPr>
          </a:p>
          <a:p>
            <a:pPr algn="just" rtl="1"/>
            <a:r>
              <a:rPr lang="ar-SA" sz="2400" dirty="0">
                <a:latin typeface="Sakkal Majalla" panose="02000000000000000000" pitchFamily="2" charset="-78"/>
                <a:cs typeface="Sakkal Majalla" panose="02000000000000000000" pitchFamily="2" charset="-78"/>
              </a:rPr>
              <a:t>يجب أن يتوفّر لديك الآتي:</a:t>
            </a:r>
            <a:endParaRPr lang="en-US" sz="2400" dirty="0">
              <a:latin typeface="Sakkal Majalla" panose="02000000000000000000" pitchFamily="2" charset="-78"/>
              <a:cs typeface="Sakkal Majalla" panose="02000000000000000000" pitchFamily="2" charset="-78"/>
            </a:endParaRPr>
          </a:p>
          <a:p>
            <a:pPr marL="342900" lvl="0" indent="-342900" algn="just" rtl="1">
              <a:buFont typeface="Arial" panose="020B0604020202020204" pitchFamily="34" charset="0"/>
              <a:buChar char="•"/>
            </a:pPr>
            <a:r>
              <a:rPr lang="ar-SA" sz="2400" dirty="0">
                <a:latin typeface="Sakkal Majalla" panose="02000000000000000000" pitchFamily="2" charset="-78"/>
                <a:cs typeface="Sakkal Majalla" panose="02000000000000000000" pitchFamily="2" charset="-78"/>
              </a:rPr>
              <a:t>نسخة مثبتة من فيجوال ستوديو </a:t>
            </a:r>
            <a:r>
              <a:rPr lang="ar-SA" sz="2400" dirty="0" smtClean="0">
                <a:latin typeface="Sakkal Majalla" panose="02000000000000000000" pitchFamily="2" charset="-78"/>
                <a:cs typeface="Sakkal Majalla" panose="02000000000000000000" pitchFamily="2" charset="-78"/>
              </a:rPr>
              <a:t>كومينتي </a:t>
            </a:r>
            <a:r>
              <a:rPr lang="ar-SA" sz="2400" dirty="0">
                <a:latin typeface="Sakkal Majalla" panose="02000000000000000000" pitchFamily="2" charset="-78"/>
                <a:cs typeface="Sakkal Majalla" panose="02000000000000000000" pitchFamily="2" charset="-78"/>
              </a:rPr>
              <a:t>2015</a:t>
            </a:r>
            <a:endParaRPr lang="en-US" sz="2400" dirty="0">
              <a:latin typeface="Sakkal Majalla" panose="02000000000000000000" pitchFamily="2" charset="-78"/>
              <a:cs typeface="Sakkal Majalla" panose="02000000000000000000" pitchFamily="2" charset="-78"/>
            </a:endParaRPr>
          </a:p>
          <a:p>
            <a:pPr marL="342900" lvl="0" indent="-342900" algn="just" rtl="1">
              <a:buFont typeface="Arial" panose="020B0604020202020204" pitchFamily="34" charset="0"/>
              <a:buChar char="•"/>
            </a:pPr>
            <a:r>
              <a:rPr lang="ar-SA" sz="2400" dirty="0">
                <a:latin typeface="Sakkal Majalla" panose="02000000000000000000" pitchFamily="2" charset="-78"/>
                <a:cs typeface="Sakkal Majalla" panose="02000000000000000000" pitchFamily="2" charset="-78"/>
              </a:rPr>
              <a:t>نسخة مثبتة من أزور </a:t>
            </a:r>
            <a:r>
              <a:rPr lang="en-US" sz="2400" dirty="0">
                <a:latin typeface="Sakkal Majalla" panose="02000000000000000000" pitchFamily="2" charset="-78"/>
                <a:cs typeface="Sakkal Majalla" panose="02000000000000000000" pitchFamily="2" charset="-78"/>
              </a:rPr>
              <a:t>SDK </a:t>
            </a:r>
            <a:r>
              <a:rPr lang="en-US" sz="2400" dirty="0" smtClean="0">
                <a:latin typeface="Sakkal Majalla" panose="02000000000000000000" pitchFamily="2" charset="-78"/>
                <a:cs typeface="Sakkal Majalla" panose="02000000000000000000" pitchFamily="2" charset="-78"/>
              </a:rPr>
              <a:t>2.7</a:t>
            </a:r>
          </a:p>
          <a:p>
            <a:pPr marL="342900" lvl="0" indent="-342900" algn="just" rtl="1">
              <a:buFont typeface="Arial" panose="020B0604020202020204" pitchFamily="34" charset="0"/>
              <a:buChar char="•"/>
            </a:pPr>
            <a:r>
              <a:rPr lang="ar-SA" sz="2400" dirty="0" smtClean="0">
                <a:latin typeface="Sakkal Majalla" panose="02000000000000000000" pitchFamily="2" charset="-78"/>
                <a:cs typeface="Sakkal Majalla" panose="02000000000000000000" pitchFamily="2" charset="-78"/>
              </a:rPr>
              <a:t>قم </a:t>
            </a:r>
            <a:r>
              <a:rPr lang="ar-SA" sz="2400" dirty="0">
                <a:latin typeface="Sakkal Majalla" panose="02000000000000000000" pitchFamily="2" charset="-78"/>
                <a:cs typeface="Sakkal Majalla" panose="02000000000000000000" pitchFamily="2" charset="-78"/>
              </a:rPr>
              <a:t>بتفعيل اشتراك أزور الطلابي المجاني الخاص بك عن طريق موقع الدريم سبارك</a:t>
            </a:r>
            <a:endParaRPr lang="en-US" sz="2400" dirty="0">
              <a:latin typeface="Sakkal Majalla" panose="02000000000000000000" pitchFamily="2" charset="-78"/>
              <a:cs typeface="Sakkal Majalla" panose="02000000000000000000" pitchFamily="2" charset="-78"/>
            </a:endParaRPr>
          </a:p>
          <a:p>
            <a:pPr algn="just" rtl="1"/>
            <a:r>
              <a:rPr lang="ar-SA" sz="2400" dirty="0">
                <a:latin typeface="Sakkal Majalla" panose="02000000000000000000" pitchFamily="2" charset="-78"/>
                <a:cs typeface="Sakkal Majalla" panose="02000000000000000000" pitchFamily="2" charset="-78"/>
              </a:rPr>
              <a:t>(إذا </a:t>
            </a:r>
            <a:r>
              <a:rPr lang="ar-SA" sz="2400" dirty="0" smtClean="0">
                <a:latin typeface="Sakkal Majalla" panose="02000000000000000000" pitchFamily="2" charset="-78"/>
                <a:cs typeface="Sakkal Majalla" panose="02000000000000000000" pitchFamily="2" charset="-78"/>
              </a:rPr>
              <a:t>قمت </a:t>
            </a:r>
            <a:r>
              <a:rPr lang="ar-SA" sz="2400" dirty="0">
                <a:latin typeface="Sakkal Majalla" panose="02000000000000000000" pitchFamily="2" charset="-78"/>
                <a:cs typeface="Sakkal Majalla" panose="02000000000000000000" pitchFamily="2" charset="-78"/>
              </a:rPr>
              <a:t>بهذه </a:t>
            </a:r>
            <a:r>
              <a:rPr lang="ar-SA" sz="2400" dirty="0" smtClean="0">
                <a:latin typeface="Sakkal Majalla" panose="02000000000000000000" pitchFamily="2" charset="-78"/>
                <a:cs typeface="Sakkal Majalla" panose="02000000000000000000" pitchFamily="2" charset="-78"/>
              </a:rPr>
              <a:t>الخطوات من قبل، </a:t>
            </a:r>
            <a:r>
              <a:rPr lang="ar-SA" sz="2400" dirty="0" smtClean="0">
                <a:latin typeface="Sakkal Majalla" panose="02000000000000000000" pitchFamily="2" charset="-78"/>
                <a:cs typeface="Sakkal Majalla" panose="02000000000000000000" pitchFamily="2" charset="-78"/>
                <a:hlinkClick r:id="rId2" action="ppaction://hlinksldjump"/>
              </a:rPr>
              <a:t>انتقل إلى صفحة 8 </a:t>
            </a:r>
            <a:r>
              <a:rPr lang="ar-SA" sz="2400" dirty="0" smtClean="0">
                <a:latin typeface="Sakkal Majalla" panose="02000000000000000000" pitchFamily="2" charset="-78"/>
                <a:cs typeface="Sakkal Majalla" panose="02000000000000000000" pitchFamily="2" charset="-78"/>
              </a:rPr>
              <a:t>). </a:t>
            </a:r>
            <a:endParaRPr lang="en-US" sz="2400" dirty="0">
              <a:latin typeface="Sakkal Majalla" panose="02000000000000000000" pitchFamily="2" charset="-78"/>
              <a:cs typeface="Sakkal Majalla" panose="02000000000000000000" pitchFamily="2" charset="-78"/>
            </a:endParaRPr>
          </a:p>
          <a:p>
            <a:pPr algn="r" rtl="1"/>
            <a:endParaRPr lang="en-US" dirty="0"/>
          </a:p>
        </p:txBody>
      </p:sp>
    </p:spTree>
    <p:extLst>
      <p:ext uri="{BB962C8B-B14F-4D97-AF65-F5344CB8AC3E}">
        <p14:creationId xmlns:p14="http://schemas.microsoft.com/office/powerpoint/2010/main" val="1640930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r" rtl="1"/>
            <a:r>
              <a:rPr lang="ar-SA" sz="3600" b="1" dirty="0" smtClean="0">
                <a:solidFill>
                  <a:srgbClr val="D12605"/>
                </a:solidFill>
              </a:rPr>
              <a:t>1- </a:t>
            </a:r>
            <a:r>
              <a:rPr lang="ar-SA" sz="3600" b="1" dirty="0">
                <a:solidFill>
                  <a:srgbClr val="D12605"/>
                </a:solidFill>
              </a:rPr>
              <a:t>فيجوال ستوديو 2015 للطلاب</a:t>
            </a:r>
          </a:p>
        </p:txBody>
      </p:sp>
      <p:sp>
        <p:nvSpPr>
          <p:cNvPr id="7" name="Content Placeholder 6"/>
          <p:cNvSpPr>
            <a:spLocks noGrp="1"/>
          </p:cNvSpPr>
          <p:nvPr>
            <p:ph idx="1"/>
          </p:nvPr>
        </p:nvSpPr>
        <p:spPr/>
        <p:txBody>
          <a:bodyPr>
            <a:normAutofit fontScale="92500" lnSpcReduction="20000"/>
          </a:bodyPr>
          <a:lstStyle/>
          <a:p>
            <a:pPr algn="just" rtl="1"/>
            <a:r>
              <a:rPr lang="ar-SA" sz="2400" dirty="0">
                <a:latin typeface="Sakkal Majalla" panose="02000000000000000000" pitchFamily="2" charset="-78"/>
                <a:cs typeface="Sakkal Majalla" panose="02000000000000000000" pitchFamily="2" charset="-78"/>
              </a:rPr>
              <a:t>فيجوال ستوديو كومينتي 2015 هي اصدار جديد من أدوات مايكروسوفت الرئيسية للبرمجية، أو كما يقول عنها المبرمجين والطورين هي "بيئة تطوير متكاملة". </a:t>
            </a:r>
          </a:p>
          <a:p>
            <a:pPr algn="just" rtl="1"/>
            <a:r>
              <a:rPr lang="ar-SA" sz="2400" dirty="0">
                <a:latin typeface="Sakkal Majalla" panose="02000000000000000000" pitchFamily="2" charset="-78"/>
                <a:cs typeface="Sakkal Majalla" panose="02000000000000000000" pitchFamily="2" charset="-78"/>
              </a:rPr>
              <a:t>يمتاز هذا الاصدار الجديد بقوته وإنه مجاني بالكامل، فمن خلاله تستطيع أن تبرمج المواقع الإلكترونية وتطور الكثير من التطبيقات كما يمكنك نشر مشاريعك المتعلقة بـ ويندوز 10 والآندرويد وأنظمة التشغيل الخاصة بشركة آبل. </a:t>
            </a:r>
          </a:p>
          <a:p>
            <a:pPr algn="just" rtl="1"/>
            <a:r>
              <a:rPr lang="ar-SA" sz="2400" dirty="0">
                <a:latin typeface="Sakkal Majalla" panose="02000000000000000000" pitchFamily="2" charset="-78"/>
                <a:cs typeface="Sakkal Majalla" panose="02000000000000000000" pitchFamily="2" charset="-78"/>
              </a:rPr>
              <a:t>فأنا خصيصاً متحمسٌ لهذا الإصدار لما يتميز به من توافقية كاملة مع حسابات ويندوز أزور المجانية للطلاب والتي تمكن أي طالب من نشر المواقع الإلكترونية وتطبيقات الويب في السحابة دون أي تكلفة أو حاجة لاستخدام بطاقة الائتمان.   </a:t>
            </a:r>
          </a:p>
          <a:p>
            <a:pPr algn="just" rtl="1"/>
            <a:r>
              <a:rPr lang="ar-SA" sz="2400" dirty="0">
                <a:latin typeface="Sakkal Majalla" panose="02000000000000000000" pitchFamily="2" charset="-78"/>
                <a:cs typeface="Sakkal Majalla" panose="02000000000000000000" pitchFamily="2" charset="-78"/>
              </a:rPr>
              <a:t>فإذا كنت قد جرّبت الأزور من قبل فذلك ربما يعني أنك على دراية بعدم توافقية الفيجوال ستوديو 2013 التامة. أما الآن فقد تمّ اصلاح هذا ويمكنك أن تشعل السحابة مع هذا الإصدار الجديد.</a:t>
            </a:r>
          </a:p>
          <a:p>
            <a:pPr algn="r" rtl="1"/>
            <a:endParaRPr lang="en-US" dirty="0"/>
          </a:p>
        </p:txBody>
      </p:sp>
    </p:spTree>
    <p:extLst>
      <p:ext uri="{BB962C8B-B14F-4D97-AF65-F5344CB8AC3E}">
        <p14:creationId xmlns:p14="http://schemas.microsoft.com/office/powerpoint/2010/main" val="2266464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a:solidFill>
                  <a:srgbClr val="D12605"/>
                </a:solidFill>
              </a:rPr>
              <a:t>2</a:t>
            </a:r>
            <a:r>
              <a:rPr lang="ar-SA" b="1" dirty="0" smtClean="0">
                <a:solidFill>
                  <a:srgbClr val="D12605"/>
                </a:solidFill>
              </a:rPr>
              <a:t>- </a:t>
            </a:r>
            <a:r>
              <a:rPr lang="ar-SA" b="1" dirty="0">
                <a:solidFill>
                  <a:srgbClr val="D12605"/>
                </a:solidFill>
              </a:rPr>
              <a:t>كيفية الحصول على حساب فيجوال ستوديو كومينتي 2015</a:t>
            </a:r>
          </a:p>
        </p:txBody>
      </p:sp>
      <p:sp>
        <p:nvSpPr>
          <p:cNvPr id="3" name="Content Placeholder 2"/>
          <p:cNvSpPr>
            <a:spLocks noGrp="1"/>
          </p:cNvSpPr>
          <p:nvPr>
            <p:ph idx="1"/>
          </p:nvPr>
        </p:nvSpPr>
        <p:spPr>
          <a:xfrm>
            <a:off x="4893732" y="876301"/>
            <a:ext cx="3881967" cy="3857624"/>
          </a:xfrm>
        </p:spPr>
        <p:txBody>
          <a:bodyPr>
            <a:normAutofit/>
          </a:bodyPr>
          <a:lstStyle/>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تريد أن تبدأ؟ كل شيء يبدأ هنا مع هذا التحميل المجاني:</a:t>
            </a:r>
          </a:p>
          <a:p>
            <a:pPr algn="just" rtl="1"/>
            <a:r>
              <a:rPr lang="ar-SA" sz="2000" dirty="0" smtClean="0">
                <a:latin typeface="Sakkal Majalla" panose="02000000000000000000" pitchFamily="2" charset="-78"/>
                <a:cs typeface="Sakkal Majalla" panose="02000000000000000000" pitchFamily="2" charset="-78"/>
                <a:hlinkClick r:id="rId3"/>
              </a:rPr>
              <a:t>تنزيل </a:t>
            </a:r>
            <a:r>
              <a:rPr lang="ar-SA" sz="2000" dirty="0">
                <a:latin typeface="Sakkal Majalla" panose="02000000000000000000" pitchFamily="2" charset="-78"/>
                <a:cs typeface="Sakkal Majalla" panose="02000000000000000000" pitchFamily="2" charset="-78"/>
                <a:hlinkClick r:id="rId3"/>
              </a:rPr>
              <a:t>فيجوال ستوديو كومينتي </a:t>
            </a:r>
            <a:r>
              <a:rPr lang="ar-SA" sz="2000" dirty="0" smtClean="0">
                <a:latin typeface="Sakkal Majalla" panose="02000000000000000000" pitchFamily="2" charset="-78"/>
                <a:cs typeface="Sakkal Majalla" panose="02000000000000000000" pitchFamily="2" charset="-78"/>
                <a:hlinkClick r:id="rId3"/>
              </a:rPr>
              <a:t>2015</a:t>
            </a:r>
            <a:endParaRPr lang="en-US" sz="2000" dirty="0" smtClean="0">
              <a:latin typeface="Sakkal Majalla" panose="02000000000000000000" pitchFamily="2" charset="-78"/>
              <a:cs typeface="Sakkal Majalla" panose="02000000000000000000" pitchFamily="2" charset="-78"/>
            </a:endParaRPr>
          </a:p>
          <a:p>
            <a:pPr marL="342900" indent="-342900" algn="just" rtl="1">
              <a:buFont typeface="Arial" panose="020B0604020202020204" pitchFamily="34" charset="0"/>
              <a:buChar char="•"/>
            </a:pPr>
            <a:endParaRPr lang="en-US" sz="2000" dirty="0">
              <a:latin typeface="Sakkal Majalla" panose="02000000000000000000" pitchFamily="2" charset="-78"/>
              <a:cs typeface="Sakkal Majalla" panose="02000000000000000000" pitchFamily="2" charset="-78"/>
            </a:endParaRPr>
          </a:p>
          <a:p>
            <a:pPr marL="342900" indent="-342900" algn="just" rtl="1">
              <a:buFont typeface="Arial" panose="020B0604020202020204" pitchFamily="34" charset="0"/>
              <a:buChar char="•"/>
            </a:pPr>
            <a:r>
              <a:rPr lang="ar-SA" sz="2000" dirty="0" smtClean="0">
                <a:latin typeface="Sakkal Majalla" panose="02000000000000000000" pitchFamily="2" charset="-78"/>
                <a:cs typeface="Sakkal Majalla" panose="02000000000000000000" pitchFamily="2" charset="-78"/>
              </a:rPr>
              <a:t>ولكن </a:t>
            </a:r>
            <a:r>
              <a:rPr lang="ar-SA" sz="2000" dirty="0">
                <a:latin typeface="Sakkal Majalla" panose="02000000000000000000" pitchFamily="2" charset="-78"/>
                <a:cs typeface="Sakkal Majalla" panose="02000000000000000000" pitchFamily="2" charset="-78"/>
              </a:rPr>
              <a:t>لا تتوقف عند هذا الحد! فبعد تثبيتك لـ </a:t>
            </a:r>
            <a:r>
              <a:rPr lang="en-US" sz="2000" dirty="0">
                <a:latin typeface="Sakkal Majalla" panose="02000000000000000000" pitchFamily="2" charset="-78"/>
                <a:cs typeface="Sakkal Majalla" panose="02000000000000000000" pitchFamily="2" charset="-78"/>
              </a:rPr>
              <a:t>VSC2015، </a:t>
            </a:r>
            <a:r>
              <a:rPr lang="ar-SA" sz="2000" dirty="0">
                <a:latin typeface="Sakkal Majalla" panose="02000000000000000000" pitchFamily="2" charset="-78"/>
                <a:cs typeface="Sakkal Majalla" panose="02000000000000000000" pitchFamily="2" charset="-78"/>
              </a:rPr>
              <a:t>تحتاج أيضا للحصول على </a:t>
            </a:r>
            <a:r>
              <a:rPr lang="ar-SA" sz="2000" dirty="0" smtClean="0">
                <a:latin typeface="Sakkal Majalla" panose="02000000000000000000" pitchFamily="2" charset="-78"/>
                <a:cs typeface="Sakkal Majalla" panose="02000000000000000000" pitchFamily="2" charset="-78"/>
              </a:rPr>
              <a:t>أزور </a:t>
            </a:r>
            <a:r>
              <a:rPr lang="en-US" sz="2000" dirty="0" smtClean="0">
                <a:latin typeface="Sakkal Majalla" panose="02000000000000000000" pitchFamily="2" charset="-78"/>
                <a:cs typeface="Sakkal Majalla" panose="02000000000000000000" pitchFamily="2" charset="-78"/>
              </a:rPr>
              <a:t>SDK</a:t>
            </a:r>
            <a:r>
              <a:rPr lang="ar-SA" sz="2000" dirty="0" smtClean="0">
                <a:latin typeface="Sakkal Majalla" panose="02000000000000000000" pitchFamily="2" charset="-78"/>
                <a:cs typeface="Sakkal Majalla" panose="02000000000000000000" pitchFamily="2" charset="-78"/>
              </a:rPr>
              <a:t> لـ </a:t>
            </a:r>
            <a:r>
              <a:rPr lang="ar-SA" sz="2000" dirty="0">
                <a:latin typeface="Sakkal Majalla" panose="02000000000000000000" pitchFamily="2" charset="-78"/>
                <a:cs typeface="Sakkal Majalla" panose="02000000000000000000" pitchFamily="2" charset="-78"/>
              </a:rPr>
              <a:t>دوت نت 2.7</a:t>
            </a:r>
          </a:p>
          <a:p>
            <a:pPr algn="just" rtl="1"/>
            <a:r>
              <a:rPr lang="ar-SA" sz="2000" dirty="0" smtClean="0">
                <a:latin typeface="Sakkal Majalla" panose="02000000000000000000" pitchFamily="2" charset="-78"/>
                <a:cs typeface="Sakkal Majalla" panose="02000000000000000000" pitchFamily="2" charset="-78"/>
                <a:hlinkClick r:id="rId4"/>
              </a:rPr>
              <a:t>تنزيل </a:t>
            </a:r>
            <a:r>
              <a:rPr lang="ar-SA" sz="2000" dirty="0">
                <a:latin typeface="Sakkal Majalla" panose="02000000000000000000" pitchFamily="2" charset="-78"/>
                <a:cs typeface="Sakkal Majalla" panose="02000000000000000000" pitchFamily="2" charset="-78"/>
                <a:hlinkClick r:id="rId4"/>
              </a:rPr>
              <a:t>أزور </a:t>
            </a:r>
            <a:r>
              <a:rPr lang="en-US" sz="2000" dirty="0">
                <a:latin typeface="Sakkal Majalla" panose="02000000000000000000" pitchFamily="2" charset="-78"/>
                <a:cs typeface="Sakkal Majalla" panose="02000000000000000000" pitchFamily="2" charset="-78"/>
                <a:hlinkClick r:id="rId4"/>
              </a:rPr>
              <a:t>SDK </a:t>
            </a:r>
            <a:r>
              <a:rPr lang="ar-SA" sz="2000" dirty="0">
                <a:latin typeface="Sakkal Majalla" panose="02000000000000000000" pitchFamily="2" charset="-78"/>
                <a:cs typeface="Sakkal Majalla" panose="02000000000000000000" pitchFamily="2" charset="-78"/>
                <a:hlinkClick r:id="rId4"/>
              </a:rPr>
              <a:t>لـ دوت نت 2.7</a:t>
            </a:r>
            <a:endParaRPr lang="ar-SA" sz="2000" dirty="0">
              <a:latin typeface="Sakkal Majalla" panose="02000000000000000000" pitchFamily="2" charset="-78"/>
              <a:cs typeface="Sakkal Majalla" panose="02000000000000000000" pitchFamily="2" charset="-78"/>
            </a:endParaRPr>
          </a:p>
        </p:txBody>
      </p:sp>
      <p:grpSp>
        <p:nvGrpSpPr>
          <p:cNvPr id="9" name="Group 8"/>
          <p:cNvGrpSpPr/>
          <p:nvPr/>
        </p:nvGrpSpPr>
        <p:grpSpPr>
          <a:xfrm>
            <a:off x="1066797" y="876301"/>
            <a:ext cx="3022601" cy="2093126"/>
            <a:chOff x="1149760" y="1007005"/>
            <a:chExt cx="3117440" cy="2072488"/>
          </a:xfrm>
        </p:grpSpPr>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9760" y="1007005"/>
              <a:ext cx="3117440" cy="2072488"/>
            </a:xfrm>
            <a:prstGeom prst="rect">
              <a:avLst/>
            </a:prstGeom>
            <a:ln>
              <a:solidFill>
                <a:schemeClr val="accent1"/>
              </a:solidFill>
            </a:ln>
          </p:spPr>
        </p:pic>
        <p:sp>
          <p:nvSpPr>
            <p:cNvPr id="6" name="Rectangle 5"/>
            <p:cNvSpPr/>
            <p:nvPr/>
          </p:nvSpPr>
          <p:spPr>
            <a:xfrm>
              <a:off x="2247900" y="2581275"/>
              <a:ext cx="470105" cy="180975"/>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76296" y="3034779"/>
            <a:ext cx="3403601" cy="1764498"/>
          </a:xfrm>
          <a:prstGeom prst="rect">
            <a:avLst/>
          </a:prstGeom>
          <a:ln>
            <a:solidFill>
              <a:schemeClr val="accent1"/>
            </a:solidFill>
          </a:ln>
        </p:spPr>
      </p:pic>
      <p:sp>
        <p:nvSpPr>
          <p:cNvPr id="11" name="Rectangle 10"/>
          <p:cNvSpPr/>
          <p:nvPr/>
        </p:nvSpPr>
        <p:spPr>
          <a:xfrm>
            <a:off x="2131525" y="4478197"/>
            <a:ext cx="365760" cy="18288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112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043312"/>
            <a:ext cx="5469467" cy="699903"/>
          </a:xfrm>
          <a:prstGeom prst="rect">
            <a:avLst/>
          </a:prstGeom>
        </p:spPr>
        <p:txBody>
          <a:bodyPr anchor="t">
            <a:normAutofit/>
          </a:bodyPr>
          <a:lstStyle>
            <a:lvl1pPr algn="l" defTabSz="457200" rtl="0" eaLnBrk="1" latinLnBrk="0" hangingPunct="1">
              <a:spcBef>
                <a:spcPct val="0"/>
              </a:spcBef>
              <a:buNone/>
              <a:defRPr sz="3200" kern="1200">
                <a:solidFill>
                  <a:schemeClr val="tx1"/>
                </a:solidFill>
                <a:latin typeface="Segoe UI Light"/>
                <a:ea typeface="+mj-ea"/>
                <a:cs typeface="Segoe UI Light"/>
              </a:defRPr>
            </a:lvl1pPr>
          </a:lstStyle>
          <a:p>
            <a:pPr algn="ctr"/>
            <a:r>
              <a:rPr lang="ar-SA" b="1" dirty="0">
                <a:solidFill>
                  <a:srgbClr val="FFFFFF"/>
                </a:solidFill>
                <a:cs typeface="+mj-cs"/>
              </a:rPr>
              <a:t>2- الإطلاق والربط</a:t>
            </a:r>
            <a:endParaRPr lang="en-US" b="1" dirty="0">
              <a:solidFill>
                <a:srgbClr val="FFFFFF"/>
              </a:solidFill>
              <a:cs typeface="+mj-cs"/>
            </a:endParaRPr>
          </a:p>
        </p:txBody>
      </p:sp>
    </p:spTree>
    <p:extLst>
      <p:ext uri="{BB962C8B-B14F-4D97-AF65-F5344CB8AC3E}">
        <p14:creationId xmlns:p14="http://schemas.microsoft.com/office/powerpoint/2010/main" val="4233973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smtClean="0">
                <a:solidFill>
                  <a:srgbClr val="D12605"/>
                </a:solidFill>
              </a:rPr>
              <a:t>2- الإطلاق </a:t>
            </a:r>
            <a:r>
              <a:rPr lang="ar-SA" b="1" dirty="0">
                <a:solidFill>
                  <a:srgbClr val="D12605"/>
                </a:solidFill>
              </a:rPr>
              <a:t>والربط</a:t>
            </a:r>
            <a:endParaRPr lang="en-US" b="1" dirty="0">
              <a:solidFill>
                <a:srgbClr val="D12605"/>
              </a:solidFill>
            </a:endParaRPr>
          </a:p>
        </p:txBody>
      </p:sp>
      <p:sp>
        <p:nvSpPr>
          <p:cNvPr id="3" name="Content Placeholder 2"/>
          <p:cNvSpPr>
            <a:spLocks noGrp="1"/>
          </p:cNvSpPr>
          <p:nvPr>
            <p:ph idx="1"/>
          </p:nvPr>
        </p:nvSpPr>
        <p:spPr>
          <a:xfrm>
            <a:off x="381000" y="946150"/>
            <a:ext cx="6235700" cy="3651249"/>
          </a:xfrm>
        </p:spPr>
        <p:txBody>
          <a:bodyPr>
            <a:normAutofit/>
          </a:bodyPr>
          <a:lstStyle/>
          <a:p>
            <a:pPr marL="342900" indent="-342900" algn="just" rtl="1">
              <a:buFont typeface="Arial" panose="020B0604020202020204" pitchFamily="34" charset="0"/>
              <a:buChar char="•"/>
            </a:pPr>
            <a:r>
              <a:rPr lang="ar-SA" sz="2000" dirty="0" smtClean="0">
                <a:latin typeface="Sakkal Majalla" panose="02000000000000000000" pitchFamily="2" charset="-78"/>
                <a:cs typeface="Sakkal Majalla" panose="02000000000000000000" pitchFamily="2" charset="-78"/>
              </a:rPr>
              <a:t>قم </a:t>
            </a:r>
            <a:r>
              <a:rPr lang="ar-SA" sz="2000" dirty="0">
                <a:latin typeface="Sakkal Majalla" panose="02000000000000000000" pitchFamily="2" charset="-78"/>
                <a:cs typeface="Sakkal Majalla" panose="02000000000000000000" pitchFamily="2" charset="-78"/>
              </a:rPr>
              <a:t>بفتح فيجوال ستوديو كومينتي </a:t>
            </a:r>
            <a:r>
              <a:rPr lang="ar-SA" sz="2000" dirty="0" smtClean="0">
                <a:latin typeface="Sakkal Majalla" panose="02000000000000000000" pitchFamily="2" charset="-78"/>
                <a:cs typeface="Sakkal Majalla" panose="02000000000000000000" pitchFamily="2" charset="-78"/>
              </a:rPr>
              <a:t>2015</a:t>
            </a:r>
          </a:p>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بعدها قم بتسجيل الدخول إلى حساب مايكروسوفت الخاص بك وذلك عن طريق النقر على "تسجيل الدخول" الموجود بالأعلى في الركن الأيمن، وفي هذه الحالة يجب أن تستخدم نفس حساب مايكروسوفت الذي استخدمته سابقاً في التسجيل في موقع الدريم سبارك وويندوز أزور. </a:t>
            </a:r>
            <a:r>
              <a:rPr lang="ar-SA" sz="2000" dirty="0" smtClean="0">
                <a:latin typeface="Sakkal Majalla" panose="02000000000000000000" pitchFamily="2" charset="-78"/>
                <a:cs typeface="Sakkal Majalla" panose="02000000000000000000" pitchFamily="2" charset="-78"/>
              </a:rPr>
              <a:t> </a:t>
            </a:r>
          </a:p>
          <a:p>
            <a:pPr algn="r" rtl="1"/>
            <a:r>
              <a:rPr lang="ar-SA" sz="2000" b="1" dirty="0" smtClean="0">
                <a:latin typeface="Sakkal Majalla" panose="02000000000000000000" pitchFamily="2" charset="-78"/>
                <a:cs typeface="Sakkal Majalla" panose="02000000000000000000" pitchFamily="2" charset="-78"/>
              </a:rPr>
              <a:t>(إذا لم تقم بالتسجيل مسبقاً اطلع على الخطوات في هذا الرابط:  </a:t>
            </a:r>
            <a:r>
              <a:rPr lang="en-US" sz="2000" b="1" dirty="0" smtClean="0">
                <a:latin typeface="Sakkal Majalla" panose="02000000000000000000" pitchFamily="2" charset="-78"/>
                <a:cs typeface="Sakkal Majalla" panose="02000000000000000000" pitchFamily="2" charset="-78"/>
              </a:rPr>
              <a:t>   </a:t>
            </a:r>
            <a:r>
              <a:rPr lang="en-US" sz="2800" b="1" dirty="0" smtClean="0">
                <a:latin typeface="Sakkal Majalla" panose="02000000000000000000" pitchFamily="2" charset="-78"/>
                <a:cs typeface="Sakkal Majalla" panose="02000000000000000000" pitchFamily="2" charset="-78"/>
                <a:hlinkClick r:id="rId2"/>
              </a:rPr>
              <a:t>http</a:t>
            </a:r>
            <a:r>
              <a:rPr lang="en-US" sz="2800" b="1" dirty="0">
                <a:latin typeface="Sakkal Majalla" panose="02000000000000000000" pitchFamily="2" charset="-78"/>
                <a:cs typeface="Sakkal Majalla" panose="02000000000000000000" pitchFamily="2" charset="-78"/>
                <a:hlinkClick r:id="rId2"/>
              </a:rPr>
              <a:t>://</a:t>
            </a:r>
            <a:r>
              <a:rPr lang="en-US" sz="2800" b="1" dirty="0" smtClean="0">
                <a:latin typeface="Sakkal Majalla" panose="02000000000000000000" pitchFamily="2" charset="-78"/>
                <a:cs typeface="Sakkal Majalla" panose="02000000000000000000" pitchFamily="2" charset="-78"/>
                <a:hlinkClick r:id="rId2"/>
              </a:rPr>
              <a:t>aka.ms/adrpg</a:t>
            </a:r>
            <a:r>
              <a:rPr lang="ar-SA" sz="2800" b="1" dirty="0" smtClean="0">
                <a:latin typeface="Sakkal Majalla" panose="02000000000000000000" pitchFamily="2" charset="-78"/>
                <a:cs typeface="Sakkal Majalla" panose="02000000000000000000" pitchFamily="2" charset="-78"/>
              </a:rPr>
              <a:t> </a:t>
            </a:r>
            <a:r>
              <a:rPr lang="en-US" sz="2800" b="1" dirty="0" smtClean="0">
                <a:latin typeface="Sakkal Majalla" panose="02000000000000000000" pitchFamily="2" charset="-78"/>
                <a:cs typeface="Sakkal Majalla" panose="02000000000000000000" pitchFamily="2" charset="-78"/>
              </a:rPr>
              <a:t> </a:t>
            </a:r>
            <a:r>
              <a:rPr lang="ar-SA" sz="2000" b="1" dirty="0" smtClean="0">
                <a:latin typeface="Sakkal Majalla" panose="02000000000000000000" pitchFamily="2" charset="-78"/>
                <a:cs typeface="Sakkal Majalla" panose="02000000000000000000" pitchFamily="2" charset="-78"/>
              </a:rPr>
              <a:t>)</a:t>
            </a:r>
            <a:endParaRPr lang="en-US" sz="2000" b="1" dirty="0">
              <a:latin typeface="Sakkal Majalla" panose="02000000000000000000" pitchFamily="2" charset="-78"/>
              <a:cs typeface="Sakkal Majalla" panose="02000000000000000000" pitchFamily="2" charset="-78"/>
            </a:endParaRPr>
          </a:p>
          <a:p>
            <a:pPr marL="342900" indent="-342900" algn="just" rtl="1">
              <a:buFont typeface="Arial" panose="020B0604020202020204" pitchFamily="34" charset="0"/>
              <a:buChar char="•"/>
            </a:pPr>
            <a:r>
              <a:rPr lang="ar-SA" sz="2000" dirty="0">
                <a:latin typeface="Sakkal Majalla" panose="02000000000000000000" pitchFamily="2" charset="-78"/>
                <a:cs typeface="Sakkal Majalla" panose="02000000000000000000" pitchFamily="2" charset="-78"/>
              </a:rPr>
              <a:t>بمجرد تسجيل الدخول، ستتعرف فيجوال ستوديو 2015 تلقائياً على حسابك في ويندوز أزور</a:t>
            </a:r>
          </a:p>
        </p:txBody>
      </p:sp>
      <p:sp>
        <p:nvSpPr>
          <p:cNvPr id="7" name="TextBox 6"/>
          <p:cNvSpPr txBox="1"/>
          <p:nvPr/>
        </p:nvSpPr>
        <p:spPr>
          <a:xfrm>
            <a:off x="5977466" y="2572266"/>
            <a:ext cx="1888067" cy="369332"/>
          </a:xfrm>
          <a:prstGeom prst="rect">
            <a:avLst/>
          </a:prstGeom>
          <a:noFill/>
        </p:spPr>
        <p:txBody>
          <a:bodyPr wrap="square" rtlCol="0">
            <a:spAutoFit/>
          </a:bodyPr>
          <a:lstStyle/>
          <a:p>
            <a:pPr algn="ctr"/>
            <a:r>
              <a:rPr lang="en-US" dirty="0" smtClean="0">
                <a:solidFill>
                  <a:schemeClr val="bg1"/>
                </a:solidFill>
              </a:rPr>
              <a:t>(Image)</a:t>
            </a:r>
            <a:endParaRPr lang="en-US" dirty="0">
              <a:solidFill>
                <a:schemeClr val="bg1"/>
              </a:solidFill>
            </a:endParaRPr>
          </a:p>
        </p:txBody>
      </p:sp>
      <p:pic>
        <p:nvPicPr>
          <p:cNvPr id="8" name="Picture 7"/>
          <p:cNvPicPr/>
          <p:nvPr/>
        </p:nvPicPr>
        <p:blipFill>
          <a:blip r:embed="rId3">
            <a:extLst>
              <a:ext uri="{28A0092B-C50C-407E-A947-70E740481C1C}">
                <a14:useLocalDpi xmlns:a14="http://schemas.microsoft.com/office/drawing/2010/main"/>
              </a:ext>
            </a:extLst>
          </a:blip>
          <a:stretch>
            <a:fillRect/>
          </a:stretch>
        </p:blipFill>
        <p:spPr>
          <a:xfrm>
            <a:off x="6998870" y="1771649"/>
            <a:ext cx="1343025" cy="1000125"/>
          </a:xfrm>
          <a:prstGeom prst="rect">
            <a:avLst/>
          </a:prstGeom>
        </p:spPr>
      </p:pic>
    </p:spTree>
    <p:extLst>
      <p:ext uri="{BB962C8B-B14F-4D97-AF65-F5344CB8AC3E}">
        <p14:creationId xmlns:p14="http://schemas.microsoft.com/office/powerpoint/2010/main" val="1845759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2043312"/>
            <a:ext cx="5469467" cy="699903"/>
          </a:xfrm>
          <a:prstGeom prst="rect">
            <a:avLst/>
          </a:prstGeom>
        </p:spPr>
        <p:txBody>
          <a:bodyPr anchor="t">
            <a:normAutofit/>
          </a:bodyPr>
          <a:lstStyle>
            <a:lvl1pPr algn="l" defTabSz="457200" rtl="0" eaLnBrk="1" latinLnBrk="0" hangingPunct="1">
              <a:spcBef>
                <a:spcPct val="0"/>
              </a:spcBef>
              <a:buNone/>
              <a:defRPr sz="3200" kern="1200">
                <a:solidFill>
                  <a:schemeClr val="tx1"/>
                </a:solidFill>
                <a:latin typeface="Segoe UI Light"/>
                <a:ea typeface="+mj-ea"/>
                <a:cs typeface="Segoe UI Light"/>
              </a:defRPr>
            </a:lvl1pPr>
          </a:lstStyle>
          <a:p>
            <a:pPr algn="ctr"/>
            <a:r>
              <a:rPr lang="ar-SA" b="1" dirty="0">
                <a:solidFill>
                  <a:srgbClr val="FFFFFF"/>
                </a:solidFill>
                <a:cs typeface="+mj-cs"/>
              </a:rPr>
              <a:t>3- فتح مستكشف السحابة</a:t>
            </a:r>
            <a:endParaRPr lang="en-US" b="1" dirty="0">
              <a:solidFill>
                <a:srgbClr val="FFFFFF"/>
              </a:solidFill>
              <a:cs typeface="+mj-cs"/>
            </a:endParaRPr>
          </a:p>
        </p:txBody>
      </p:sp>
    </p:spTree>
    <p:extLst>
      <p:ext uri="{BB962C8B-B14F-4D97-AF65-F5344CB8AC3E}">
        <p14:creationId xmlns:p14="http://schemas.microsoft.com/office/powerpoint/2010/main" val="392505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3">
      <a:dk1>
        <a:sysClr val="windowText" lastClr="000000"/>
      </a:dk1>
      <a:lt1>
        <a:sysClr val="window" lastClr="FFFFFF"/>
      </a:lt1>
      <a:dk2>
        <a:srgbClr val="D12605"/>
      </a:dk2>
      <a:lt2>
        <a:srgbClr val="F8F8F8"/>
      </a:lt2>
      <a:accent1>
        <a:srgbClr val="D12605"/>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gram xmlns="3fce3ed0-24d1-45d0-8014-96f22eb6b0fb"/>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C2185FD0CA74419E79410895F7D8A9" ma:contentTypeVersion="6" ma:contentTypeDescription="Create a new document." ma:contentTypeScope="" ma:versionID="f969c9857b44fd202b6e349230d3edb2">
  <xsd:schema xmlns:xsd="http://www.w3.org/2001/XMLSchema" xmlns:xs="http://www.w3.org/2001/XMLSchema" xmlns:p="http://schemas.microsoft.com/office/2006/metadata/properties" xmlns:ns2="3fce3ed0-24d1-45d0-8014-96f22eb6b0fb" xmlns:ns3="c7d759ad-c71d-4e7a-8896-957c2805ad24" xmlns:ns4="cbd1dd4f-7f1a-4b60-b24c-ce56e0497876" targetNamespace="http://schemas.microsoft.com/office/2006/metadata/properties" ma:root="true" ma:fieldsID="f253b28b44e55ca115c9d14c0cf93741" ns2:_="" ns3:_="" ns4:_="">
    <xsd:import namespace="3fce3ed0-24d1-45d0-8014-96f22eb6b0fb"/>
    <xsd:import namespace="c7d759ad-c71d-4e7a-8896-957c2805ad24"/>
    <xsd:import namespace="cbd1dd4f-7f1a-4b60-b24c-ce56e0497876"/>
    <xsd:element name="properties">
      <xsd:complexType>
        <xsd:sequence>
          <xsd:element name="documentManagement">
            <xsd:complexType>
              <xsd:all>
                <xsd:element ref="ns2:Program" minOccurs="0"/>
                <xsd:element ref="ns3:SharedWithUsers" minOccurs="0"/>
                <xsd:element ref="ns4: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3ed0-24d1-45d0-8014-96f22eb6b0fb" elementFormDefault="qualified">
    <xsd:import namespace="http://schemas.microsoft.com/office/2006/documentManagement/types"/>
    <xsd:import namespace="http://schemas.microsoft.com/office/infopath/2007/PartnerControls"/>
    <xsd:element name="Program" ma:index="2" nillable="true" ma:displayName="Program" ma:internalName="Program">
      <xsd:complexType>
        <xsd:complexContent>
          <xsd:extension base="dms:MultiChoice">
            <xsd:sequence>
              <xsd:element name="Value" maxOccurs="unbounded" minOccurs="0" nillable="true">
                <xsd:simpleType>
                  <xsd:restriction base="dms:Choice">
                    <xsd:enumeration value="Cross Marketing"/>
                    <xsd:enumeration value="DreamSpark"/>
                    <xsd:enumeration value="Faculty Connection"/>
                    <xsd:enumeration value="Imagine Cup"/>
                    <xsd:enumeration value="Student Partners"/>
                    <xsd:enumeration value="PR &amp; Messaging"/>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d759ad-c71d-4e7a-8896-957c2805ad2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d1dd4f-7f1a-4b60-b24c-ce56e0497876" elementFormDefault="qualified">
    <xsd:import namespace="http://schemas.microsoft.com/office/2006/documentManagement/types"/>
    <xsd:import namespace="http://schemas.microsoft.com/office/infopath/2007/PartnerControls"/>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0E17B5-DE22-4F17-ACD4-2FF059124816}">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3fce3ed0-24d1-45d0-8014-96f22eb6b0fb"/>
    <ds:schemaRef ds:uri="c7d759ad-c71d-4e7a-8896-957c2805ad24"/>
    <ds:schemaRef ds:uri="http://purl.org/dc/elements/1.1/"/>
    <ds:schemaRef ds:uri="http://schemas.microsoft.com/office/2006/metadata/properties"/>
    <ds:schemaRef ds:uri="cbd1dd4f-7f1a-4b60-b24c-ce56e0497876"/>
    <ds:schemaRef ds:uri="http://www.w3.org/XML/1998/namespace"/>
    <ds:schemaRef ds:uri="http://purl.org/dc/dcmitype/"/>
  </ds:schemaRefs>
</ds:datastoreItem>
</file>

<file path=customXml/itemProps2.xml><?xml version="1.0" encoding="utf-8"?>
<ds:datastoreItem xmlns:ds="http://schemas.openxmlformats.org/officeDocument/2006/customXml" ds:itemID="{C5649500-14F7-446C-8C69-B32260315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ce3ed0-24d1-45d0-8014-96f22eb6b0fb"/>
    <ds:schemaRef ds:uri="c7d759ad-c71d-4e7a-8896-957c2805ad24"/>
    <ds:schemaRef ds:uri="cbd1dd4f-7f1a-4b60-b24c-ce56e04978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4659F2-17F3-4A2C-9C9F-08EC1A3D32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4073</TotalTime>
  <Words>2165</Words>
  <Application>Microsoft Office PowerPoint</Application>
  <PresentationFormat>On-screen Show (16:9)</PresentationFormat>
  <Paragraphs>260</Paragraphs>
  <Slides>38</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vt:i4>
      </vt:variant>
    </vt:vector>
  </HeadingPairs>
  <TitlesOfParts>
    <vt:vector size="50" baseType="lpstr">
      <vt:lpstr>Arial</vt:lpstr>
      <vt:lpstr>Calibri</vt:lpstr>
      <vt:lpstr>Gill Sans</vt:lpstr>
      <vt:lpstr>Sakkal Majalla</vt:lpstr>
      <vt:lpstr>Segoe UI</vt:lpstr>
      <vt:lpstr>Segoe UI Light</vt:lpstr>
      <vt:lpstr>Segoe UI Semibold</vt:lpstr>
      <vt:lpstr>Times New Roman</vt:lpstr>
      <vt:lpstr>Traditional Arabic</vt:lpstr>
      <vt:lpstr>Custom Design</vt:lpstr>
      <vt:lpstr>Office Theme</vt:lpstr>
      <vt:lpstr>1_Custom Design</vt:lpstr>
      <vt:lpstr>PowerPoint Presentation</vt:lpstr>
      <vt:lpstr>الفهرس:</vt:lpstr>
      <vt:lpstr>PowerPoint Presentation</vt:lpstr>
      <vt:lpstr>1- تثبيت فيجوال ستوديو 2015 مع ويندوز أزور</vt:lpstr>
      <vt:lpstr>1- فيجوال ستوديو 2015 للطلاب</vt:lpstr>
      <vt:lpstr>2- كيفية الحصول على حساب فيجوال ستوديو كومينتي 2015</vt:lpstr>
      <vt:lpstr>PowerPoint Presentation</vt:lpstr>
      <vt:lpstr>2- الإطلاق والربط</vt:lpstr>
      <vt:lpstr>PowerPoint Presentation</vt:lpstr>
      <vt:lpstr>3- فتح مستكشف السحابة</vt:lpstr>
      <vt:lpstr>3- فتح مستكشف السحابة</vt:lpstr>
      <vt:lpstr>PowerPoint Presentation</vt:lpstr>
      <vt:lpstr>4- إنشاء حل جديد لموقع إلكتروني</vt:lpstr>
      <vt:lpstr>PowerPoint Presentation</vt:lpstr>
      <vt:lpstr>5- إنشاء الصفحة الرئيسية</vt:lpstr>
      <vt:lpstr>5- إنشاء الصفحة الرئيسية</vt:lpstr>
      <vt:lpstr>PowerPoint Presentation</vt:lpstr>
      <vt:lpstr>6- برمج صفحة الويب الخاصة بك</vt:lpstr>
      <vt:lpstr>6- برمج صفحة الويب الخاصة بك</vt:lpstr>
      <vt:lpstr>6- برمج صفحة الويب الخاصة بك</vt:lpstr>
      <vt:lpstr>PowerPoint Presentation</vt:lpstr>
      <vt:lpstr>7- انشر تطبيقات الويب الخاصة بك</vt:lpstr>
      <vt:lpstr>7- انشر تطبيقات الويب الخاصة بك</vt:lpstr>
      <vt:lpstr>7- انشر تطبيقات الويب الخاصة بك</vt:lpstr>
      <vt:lpstr>7- انشر تطبيقات الويب الخاصة بك</vt:lpstr>
      <vt:lpstr>7- انشر تطبيقات الويب الخاصة بك</vt:lpstr>
      <vt:lpstr>7- انشر تطبيقات الويب الخاصة بك</vt:lpstr>
      <vt:lpstr>7- انشر تطبيقات الويب الخاصة بك</vt:lpstr>
      <vt:lpstr>7- انشر تطبيقات الويب الخاصة بك</vt:lpstr>
      <vt:lpstr>7- انشر تطبيقات الويب الخاصة بك</vt:lpstr>
      <vt:lpstr>PowerPoint Presentation</vt:lpstr>
      <vt:lpstr>8- الرجوع لمستكشف السحابة</vt:lpstr>
      <vt:lpstr>PowerPoint Presentation</vt:lpstr>
      <vt:lpstr>9- القيام بعض التعديلات والنشر مجدداً </vt:lpstr>
      <vt:lpstr>9- القيام بعض التعديلات والنشر مجدداً </vt:lpstr>
      <vt:lpstr>9- القيام بعض التعديلات والنشر مجدداً </vt:lpstr>
      <vt:lpstr>9- القيام بعض التعديلات والنشر مجدداً </vt:lpstr>
      <vt:lpstr>PowerPoint Presentation</vt:lpstr>
    </vt:vector>
  </TitlesOfParts>
  <Company>POP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Hammock</dc:creator>
  <cp:lastModifiedBy>Nour Khouja</cp:lastModifiedBy>
  <cp:revision>185</cp:revision>
  <dcterms:created xsi:type="dcterms:W3CDTF">2014-09-11T17:46:59Z</dcterms:created>
  <dcterms:modified xsi:type="dcterms:W3CDTF">2015-08-25T20:11:46Z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0x01010041C2185FD0CA74419E79410895F7D8A9</vt:lpwstr>
  </property>
</Properties>
</file>