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7" r:id="rId2"/>
    <p:sldId id="258" r:id="rId3"/>
    <p:sldId id="312" r:id="rId4"/>
    <p:sldId id="351" r:id="rId5"/>
    <p:sldId id="352" r:id="rId6"/>
    <p:sldId id="259" r:id="rId7"/>
    <p:sldId id="310" r:id="rId8"/>
    <p:sldId id="353" r:id="rId9"/>
    <p:sldId id="260" r:id="rId10"/>
    <p:sldId id="354" r:id="rId11"/>
    <p:sldId id="265" r:id="rId12"/>
    <p:sldId id="355" r:id="rId13"/>
    <p:sldId id="311" r:id="rId14"/>
    <p:sldId id="314" r:id="rId15"/>
    <p:sldId id="356" r:id="rId16"/>
    <p:sldId id="357" r:id="rId17"/>
    <p:sldId id="358" r:id="rId18"/>
    <p:sldId id="365" r:id="rId19"/>
    <p:sldId id="359" r:id="rId20"/>
    <p:sldId id="360" r:id="rId21"/>
    <p:sldId id="361" r:id="rId22"/>
    <p:sldId id="362" r:id="rId23"/>
    <p:sldId id="363" r:id="rId24"/>
    <p:sldId id="364" r:id="rId25"/>
    <p:sldId id="336" r:id="rId26"/>
    <p:sldId id="337" r:id="rId27"/>
    <p:sldId id="338" r:id="rId28"/>
    <p:sldId id="366" r:id="rId29"/>
    <p:sldId id="367" r:id="rId30"/>
    <p:sldId id="368" r:id="rId31"/>
    <p:sldId id="339" r:id="rId32"/>
    <p:sldId id="340" r:id="rId33"/>
    <p:sldId id="341" r:id="rId34"/>
    <p:sldId id="342" r:id="rId35"/>
    <p:sldId id="343" r:id="rId36"/>
    <p:sldId id="344" r:id="rId37"/>
    <p:sldId id="345" r:id="rId38"/>
    <p:sldId id="346" r:id="rId39"/>
    <p:sldId id="347" r:id="rId40"/>
    <p:sldId id="348" r:id="rId41"/>
    <p:sldId id="349" r:id="rId42"/>
    <p:sldId id="350"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6032"/>
    <a:srgbClr val="EAEAEA"/>
    <a:srgbClr val="B60000"/>
    <a:srgbClr val="FFFFFF"/>
    <a:srgbClr val="CCCCCC"/>
    <a:srgbClr val="40404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4660" autoAdjust="0"/>
  </p:normalViewPr>
  <p:slideViewPr>
    <p:cSldViewPr snapToGrid="0">
      <p:cViewPr varScale="1">
        <p:scale>
          <a:sx n="105" d="100"/>
          <a:sy n="105" d="100"/>
        </p:scale>
        <p:origin x="120" y="27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FABF01-48BE-4F1C-9304-F7A7B5BC844C}" type="datetimeFigureOut">
              <a:rPr lang="en-US" smtClean="0"/>
              <a:t>8/29/2019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7415DB-F54B-47CC-BE70-AFE0DCF6F050}" type="slidenum">
              <a:rPr lang="en-US" smtClean="0"/>
              <a:t>‹#›</a:t>
            </a:fld>
            <a:endParaRPr lang="en-US"/>
          </a:p>
        </p:txBody>
      </p:sp>
    </p:spTree>
    <p:extLst>
      <p:ext uri="{BB962C8B-B14F-4D97-AF65-F5344CB8AC3E}">
        <p14:creationId xmlns:p14="http://schemas.microsoft.com/office/powerpoint/2010/main" val="3231729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fld id="{F7546D27-3F3D-4D5D-9F4A-CA527083EF40}" type="slidenum">
              <a:rPr lang="en-US" altLang="en-US" b="0" smtClean="0">
                <a:latin typeface="Arial" panose="020B0604020202020204" pitchFamily="34" charset="0"/>
              </a:rPr>
              <a:pPr/>
              <a:t>1</a:t>
            </a:fld>
            <a:endParaRPr lang="en-US" altLang="en-US" b="0">
              <a:latin typeface="Arial" panose="020B0604020202020204" pitchFamily="34" charset="0"/>
            </a:endParaRPr>
          </a:p>
        </p:txBody>
      </p:sp>
      <p:sp>
        <p:nvSpPr>
          <p:cNvPr id="13315"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3317"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8B478AF0-1885-4FDB-B678-76E084054132}" type="slidenum">
              <a:rPr lang="en-US" altLang="en-US" sz="1200" b="0">
                <a:latin typeface="Arial" panose="020B0604020202020204" pitchFamily="34" charset="0"/>
              </a:rPr>
              <a:pPr algn="r" eaLnBrk="1" hangingPunct="1"/>
              <a:t>1</a:t>
            </a:fld>
            <a:endParaRPr lang="en-US" altLang="en-US" sz="1200" b="0">
              <a:latin typeface="Arial" panose="020B0604020202020204" pitchFamily="34" charset="0"/>
            </a:endParaRPr>
          </a:p>
        </p:txBody>
      </p:sp>
    </p:spTree>
    <p:extLst>
      <p:ext uri="{BB962C8B-B14F-4D97-AF65-F5344CB8AC3E}">
        <p14:creationId xmlns:p14="http://schemas.microsoft.com/office/powerpoint/2010/main" val="208109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13</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13</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2</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2</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3</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3</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4</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4</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5</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5</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6</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6</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7</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7</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8</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8</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11</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11</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808567" y="232834"/>
            <a:ext cx="4572000" cy="640080"/>
          </a:xfrm>
        </p:spPr>
        <p:txBody>
          <a:bodyPr anchor="t">
            <a:noAutofit/>
          </a:bodyPr>
          <a:lstStyle>
            <a:lvl1pPr algn="l">
              <a:defRPr sz="4000" b="1">
                <a:solidFill>
                  <a:srgbClr val="466032"/>
                </a:solidFill>
              </a:defRPr>
            </a:lvl1pPr>
          </a:lstStyle>
          <a:p>
            <a:r>
              <a:rPr lang="en-US" dirty="0"/>
              <a:t>Click to edit Master title style</a:t>
            </a:r>
          </a:p>
        </p:txBody>
      </p:sp>
      <p:sp>
        <p:nvSpPr>
          <p:cNvPr id="3" name="Subtitle 2"/>
          <p:cNvSpPr>
            <a:spLocks noGrp="1"/>
          </p:cNvSpPr>
          <p:nvPr>
            <p:ph type="subTitle" idx="1"/>
          </p:nvPr>
        </p:nvSpPr>
        <p:spPr>
          <a:xfrm>
            <a:off x="808567" y="970173"/>
            <a:ext cx="4572000" cy="4127967"/>
          </a:xfrm>
        </p:spPr>
        <p:txBody>
          <a:bodyPr anchor="t">
            <a:normAutofit/>
          </a:bodyPr>
          <a:lstStyle>
            <a:lvl1pPr marL="0" indent="0" algn="l">
              <a:buNone/>
              <a:defRPr sz="2800">
                <a:solidFill>
                  <a:srgbClr val="46603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a:t>
            </a:r>
            <a:r>
              <a:rPr lang="en-US" dirty="0" smtClean="0"/>
              <a:t>subtitle </a:t>
            </a:r>
            <a:r>
              <a:rPr lang="en-US" dirty="0"/>
              <a:t>style</a:t>
            </a:r>
          </a:p>
        </p:txBody>
      </p:sp>
      <p:sp>
        <p:nvSpPr>
          <p:cNvPr id="9" name="Content Placeholder 8"/>
          <p:cNvSpPr>
            <a:spLocks noGrp="1" noChangeAspect="1"/>
          </p:cNvSpPr>
          <p:nvPr>
            <p:ph sz="quarter" idx="13"/>
          </p:nvPr>
        </p:nvSpPr>
        <p:spPr>
          <a:xfrm>
            <a:off x="5529699" y="970172"/>
            <a:ext cx="4123559"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Content Placeholder 15"/>
          <p:cNvSpPr>
            <a:spLocks noGrp="1"/>
          </p:cNvSpPr>
          <p:nvPr>
            <p:ph sz="quarter" idx="14" hasCustomPrompt="1"/>
          </p:nvPr>
        </p:nvSpPr>
        <p:spPr>
          <a:xfrm>
            <a:off x="624136" y="6400801"/>
            <a:ext cx="8229600" cy="365760"/>
          </a:xfrm>
        </p:spPr>
        <p:txBody>
          <a:bodyPr>
            <a:noAutofit/>
          </a:bodyPr>
          <a:lstStyle>
            <a:lvl1pPr marL="0" indent="0">
              <a:buNone/>
              <a:defRPr sz="900">
                <a:solidFill>
                  <a:srgbClr val="40404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Add Copyright here</a:t>
            </a:r>
            <a:endParaRPr lang="en-US" dirty="0"/>
          </a:p>
        </p:txBody>
      </p:sp>
    </p:spTree>
    <p:extLst>
      <p:ext uri="{BB962C8B-B14F-4D97-AF65-F5344CB8AC3E}">
        <p14:creationId xmlns:p14="http://schemas.microsoft.com/office/powerpoint/2010/main" val="3489742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4136" y="355600"/>
            <a:ext cx="9144000" cy="1188720"/>
          </a:xfrm>
        </p:spPr>
        <p:txBody>
          <a:bodyPr>
            <a:normAutofit/>
          </a:bodyPr>
          <a:lstStyle>
            <a:lvl1pPr>
              <a:defRPr sz="3600">
                <a:solidFill>
                  <a:srgbClr val="466032"/>
                </a:solidFill>
              </a:defRPr>
            </a:lvl1pPr>
          </a:lstStyle>
          <a:p>
            <a:r>
              <a:rPr lang="en-US" dirty="0"/>
              <a:t>Click to edit </a:t>
            </a:r>
            <a:r>
              <a:rPr lang="en-US" dirty="0" smtClean="0"/>
              <a:t>Master </a:t>
            </a:r>
            <a:r>
              <a:rPr lang="en-US" dirty="0"/>
              <a:t>title style</a:t>
            </a:r>
          </a:p>
        </p:txBody>
      </p:sp>
      <p:sp>
        <p:nvSpPr>
          <p:cNvPr id="3" name="Content Placeholder 2"/>
          <p:cNvSpPr>
            <a:spLocks noGrp="1"/>
          </p:cNvSpPr>
          <p:nvPr>
            <p:ph idx="1"/>
          </p:nvPr>
        </p:nvSpPr>
        <p:spPr>
          <a:xfrm>
            <a:off x="624136" y="1665288"/>
            <a:ext cx="9144000" cy="457200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624136" y="6400801"/>
            <a:ext cx="8229600" cy="365760"/>
          </a:xfrm>
          <a:prstGeom prst="rect">
            <a:avLst/>
          </a:prstGeom>
          <a:noFill/>
        </p:spPr>
        <p:txBody>
          <a:bodyPr wrap="square"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solidFill>
                  <a:srgbClr val="404040"/>
                </a:solidFill>
              </a:rPr>
              <a:t>©2019 McGraw-Hill Education.</a:t>
            </a:r>
          </a:p>
        </p:txBody>
      </p:sp>
      <p:grpSp>
        <p:nvGrpSpPr>
          <p:cNvPr id="12" name="Group 11"/>
          <p:cNvGrpSpPr/>
          <p:nvPr userDrawn="1"/>
        </p:nvGrpSpPr>
        <p:grpSpPr>
          <a:xfrm>
            <a:off x="0" y="-8467"/>
            <a:ext cx="12192000" cy="6866467"/>
            <a:chOff x="0" y="-8467"/>
            <a:chExt cx="12192000" cy="6866467"/>
          </a:xfrm>
        </p:grpSpPr>
        <p:cxnSp>
          <p:nvCxnSpPr>
            <p:cNvPr id="13" name="Straight Connector 12"/>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Text Placeholder 4"/>
          <p:cNvSpPr>
            <a:spLocks noGrp="1"/>
          </p:cNvSpPr>
          <p:nvPr>
            <p:ph type="body" sz="quarter" idx="10" hasCustomPrompt="1"/>
          </p:nvPr>
        </p:nvSpPr>
        <p:spPr>
          <a:xfrm>
            <a:off x="3838824" y="6400799"/>
            <a:ext cx="2714625" cy="274320"/>
          </a:xfrm>
        </p:spPr>
        <p:txBody>
          <a:bodyPr anchor="ctr">
            <a:noAutofit/>
          </a:bodyPr>
          <a:lstStyle>
            <a:lvl1pPr marL="0" indent="0" algn="ctr">
              <a:buNone/>
              <a:defRPr sz="1200"/>
            </a:lvl1pPr>
          </a:lstStyle>
          <a:p>
            <a:pPr lvl="0"/>
            <a:r>
              <a:rPr lang="en-US" dirty="0" smtClean="0"/>
              <a:t>Jump Link</a:t>
            </a:r>
          </a:p>
        </p:txBody>
      </p:sp>
    </p:spTree>
    <p:extLst>
      <p:ext uri="{BB962C8B-B14F-4D97-AF65-F5344CB8AC3E}">
        <p14:creationId xmlns:p14="http://schemas.microsoft.com/office/powerpoint/2010/main" val="448448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4136" y="355600"/>
            <a:ext cx="9144000" cy="1188720"/>
          </a:xfrm>
        </p:spPr>
        <p:txBody>
          <a:bodyPr>
            <a:normAutofit/>
          </a:bodyPr>
          <a:lstStyle>
            <a:lvl1pPr>
              <a:defRPr sz="3600">
                <a:solidFill>
                  <a:srgbClr val="466032"/>
                </a:solidFill>
              </a:defRPr>
            </a:lvl1pPr>
          </a:lstStyle>
          <a:p>
            <a:r>
              <a:rPr lang="en-US" dirty="0"/>
              <a:t>Click to edit </a:t>
            </a:r>
            <a:r>
              <a:rPr lang="en-US" dirty="0" smtClean="0"/>
              <a:t>Master </a:t>
            </a:r>
            <a:r>
              <a:rPr lang="en-US" dirty="0"/>
              <a:t>title style</a:t>
            </a:r>
          </a:p>
        </p:txBody>
      </p:sp>
      <p:sp>
        <p:nvSpPr>
          <p:cNvPr id="3" name="Content Placeholder 2"/>
          <p:cNvSpPr>
            <a:spLocks noGrp="1"/>
          </p:cNvSpPr>
          <p:nvPr>
            <p:ph idx="1"/>
          </p:nvPr>
        </p:nvSpPr>
        <p:spPr>
          <a:xfrm>
            <a:off x="624136" y="1665288"/>
            <a:ext cx="9144000" cy="219456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2" name="Group 11"/>
          <p:cNvGrpSpPr/>
          <p:nvPr userDrawn="1"/>
        </p:nvGrpSpPr>
        <p:grpSpPr>
          <a:xfrm>
            <a:off x="0" y="-8467"/>
            <a:ext cx="12192000" cy="6866467"/>
            <a:chOff x="0" y="-8467"/>
            <a:chExt cx="12192000" cy="6866467"/>
          </a:xfrm>
        </p:grpSpPr>
        <p:cxnSp>
          <p:nvCxnSpPr>
            <p:cNvPr id="13" name="Straight Connector 12"/>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Content Placeholder 2"/>
          <p:cNvSpPr>
            <a:spLocks noGrp="1"/>
          </p:cNvSpPr>
          <p:nvPr>
            <p:ph idx="10"/>
          </p:nvPr>
        </p:nvSpPr>
        <p:spPr>
          <a:xfrm>
            <a:off x="624136" y="4006532"/>
            <a:ext cx="9144000" cy="219456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Box 23"/>
          <p:cNvSpPr txBox="1"/>
          <p:nvPr userDrawn="1"/>
        </p:nvSpPr>
        <p:spPr>
          <a:xfrm>
            <a:off x="624136" y="6400801"/>
            <a:ext cx="8229600" cy="365760"/>
          </a:xfrm>
          <a:prstGeom prst="rect">
            <a:avLst/>
          </a:prstGeom>
          <a:noFill/>
        </p:spPr>
        <p:txBody>
          <a:bodyPr wrap="square"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solidFill>
                  <a:srgbClr val="404040"/>
                </a:solidFill>
              </a:rPr>
              <a:t>©2019 McGraw-Hill Education.</a:t>
            </a:r>
          </a:p>
        </p:txBody>
      </p:sp>
      <p:sp>
        <p:nvSpPr>
          <p:cNvPr id="25" name="Text Placeholder 4"/>
          <p:cNvSpPr>
            <a:spLocks noGrp="1"/>
          </p:cNvSpPr>
          <p:nvPr>
            <p:ph type="body" sz="quarter" idx="11" hasCustomPrompt="1"/>
          </p:nvPr>
        </p:nvSpPr>
        <p:spPr>
          <a:xfrm>
            <a:off x="3838824" y="6400799"/>
            <a:ext cx="2714625" cy="274320"/>
          </a:xfrm>
        </p:spPr>
        <p:txBody>
          <a:bodyPr anchor="ctr">
            <a:noAutofit/>
          </a:bodyPr>
          <a:lstStyle>
            <a:lvl1pPr marL="0" indent="0" algn="ctr">
              <a:buNone/>
              <a:defRPr sz="1200"/>
            </a:lvl1pPr>
          </a:lstStyle>
          <a:p>
            <a:pPr lvl="0"/>
            <a:r>
              <a:rPr lang="en-US" dirty="0" smtClean="0"/>
              <a:t>Jump Link</a:t>
            </a:r>
          </a:p>
        </p:txBody>
      </p:sp>
    </p:spTree>
    <p:extLst>
      <p:ext uri="{BB962C8B-B14F-4D97-AF65-F5344CB8AC3E}">
        <p14:creationId xmlns:p14="http://schemas.microsoft.com/office/powerpoint/2010/main" val="983221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4136" y="355600"/>
            <a:ext cx="9144000" cy="1188720"/>
          </a:xfrm>
        </p:spPr>
        <p:txBody>
          <a:bodyPr>
            <a:normAutofit/>
          </a:bodyPr>
          <a:lstStyle>
            <a:lvl1pPr>
              <a:defRPr sz="3600">
                <a:solidFill>
                  <a:srgbClr val="466032"/>
                </a:solidFill>
              </a:defRPr>
            </a:lvl1pPr>
          </a:lstStyle>
          <a:p>
            <a:r>
              <a:rPr lang="en-US" dirty="0"/>
              <a:t>Click to edit </a:t>
            </a:r>
            <a:r>
              <a:rPr lang="en-US" dirty="0" smtClean="0"/>
              <a:t>Master </a:t>
            </a:r>
            <a:r>
              <a:rPr lang="en-US" dirty="0"/>
              <a:t>title style</a:t>
            </a:r>
          </a:p>
        </p:txBody>
      </p:sp>
      <p:sp>
        <p:nvSpPr>
          <p:cNvPr id="3" name="Content Placeholder 2"/>
          <p:cNvSpPr>
            <a:spLocks noGrp="1"/>
          </p:cNvSpPr>
          <p:nvPr>
            <p:ph idx="1"/>
          </p:nvPr>
        </p:nvSpPr>
        <p:spPr>
          <a:xfrm>
            <a:off x="624136" y="1665288"/>
            <a:ext cx="9144000" cy="137160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2" name="Group 11"/>
          <p:cNvGrpSpPr/>
          <p:nvPr userDrawn="1"/>
        </p:nvGrpSpPr>
        <p:grpSpPr>
          <a:xfrm>
            <a:off x="0" y="-8467"/>
            <a:ext cx="12192000" cy="6866467"/>
            <a:chOff x="0" y="-8467"/>
            <a:chExt cx="12192000" cy="6866467"/>
          </a:xfrm>
        </p:grpSpPr>
        <p:cxnSp>
          <p:nvCxnSpPr>
            <p:cNvPr id="13" name="Straight Connector 12"/>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Content Placeholder 2"/>
          <p:cNvSpPr>
            <a:spLocks noGrp="1"/>
          </p:cNvSpPr>
          <p:nvPr>
            <p:ph idx="10"/>
          </p:nvPr>
        </p:nvSpPr>
        <p:spPr>
          <a:xfrm>
            <a:off x="624136" y="3231833"/>
            <a:ext cx="9144000" cy="137160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2"/>
          <p:cNvSpPr>
            <a:spLocks noGrp="1"/>
          </p:cNvSpPr>
          <p:nvPr>
            <p:ph idx="11"/>
          </p:nvPr>
        </p:nvSpPr>
        <p:spPr>
          <a:xfrm>
            <a:off x="624136" y="4844733"/>
            <a:ext cx="9144000" cy="137160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Box 24"/>
          <p:cNvSpPr txBox="1"/>
          <p:nvPr userDrawn="1"/>
        </p:nvSpPr>
        <p:spPr>
          <a:xfrm>
            <a:off x="624136" y="6400801"/>
            <a:ext cx="8229600" cy="365760"/>
          </a:xfrm>
          <a:prstGeom prst="rect">
            <a:avLst/>
          </a:prstGeom>
          <a:noFill/>
        </p:spPr>
        <p:txBody>
          <a:bodyPr wrap="square"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solidFill>
                  <a:srgbClr val="404040"/>
                </a:solidFill>
              </a:rPr>
              <a:t>©2019 McGraw-Hill Education.</a:t>
            </a:r>
          </a:p>
        </p:txBody>
      </p:sp>
      <p:sp>
        <p:nvSpPr>
          <p:cNvPr id="26" name="Text Placeholder 4"/>
          <p:cNvSpPr>
            <a:spLocks noGrp="1"/>
          </p:cNvSpPr>
          <p:nvPr>
            <p:ph type="body" sz="quarter" idx="12" hasCustomPrompt="1"/>
          </p:nvPr>
        </p:nvSpPr>
        <p:spPr>
          <a:xfrm>
            <a:off x="3838824" y="6400799"/>
            <a:ext cx="2714625" cy="274320"/>
          </a:xfrm>
        </p:spPr>
        <p:txBody>
          <a:bodyPr anchor="ctr">
            <a:noAutofit/>
          </a:bodyPr>
          <a:lstStyle>
            <a:lvl1pPr marL="0" indent="0" algn="ctr">
              <a:buNone/>
              <a:defRPr sz="1200"/>
            </a:lvl1pPr>
          </a:lstStyle>
          <a:p>
            <a:pPr lvl="0"/>
            <a:r>
              <a:rPr lang="en-US" dirty="0" smtClean="0"/>
              <a:t>Jump Link</a:t>
            </a:r>
          </a:p>
        </p:txBody>
      </p:sp>
    </p:spTree>
    <p:extLst>
      <p:ext uri="{BB962C8B-B14F-4D97-AF65-F5344CB8AC3E}">
        <p14:creationId xmlns:p14="http://schemas.microsoft.com/office/powerpoint/2010/main" val="3971623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4136" y="355600"/>
            <a:ext cx="9144000" cy="1188720"/>
          </a:xfrm>
        </p:spPr>
        <p:txBody>
          <a:bodyPr>
            <a:normAutofit/>
          </a:bodyPr>
          <a:lstStyle>
            <a:lvl1pPr>
              <a:defRPr sz="3600">
                <a:solidFill>
                  <a:srgbClr val="466032"/>
                </a:solidFill>
              </a:defRPr>
            </a:lvl1pPr>
          </a:lstStyle>
          <a:p>
            <a:r>
              <a:rPr lang="en-US" dirty="0"/>
              <a:t>Click to edit </a:t>
            </a:r>
            <a:r>
              <a:rPr lang="en-US" dirty="0" smtClean="0"/>
              <a:t>Master </a:t>
            </a:r>
            <a:r>
              <a:rPr lang="en-US" dirty="0"/>
              <a:t>title style</a:t>
            </a:r>
          </a:p>
        </p:txBody>
      </p:sp>
      <p:sp>
        <p:nvSpPr>
          <p:cNvPr id="3" name="Content Placeholder 2"/>
          <p:cNvSpPr>
            <a:spLocks noGrp="1"/>
          </p:cNvSpPr>
          <p:nvPr>
            <p:ph idx="1"/>
          </p:nvPr>
        </p:nvSpPr>
        <p:spPr>
          <a:xfrm>
            <a:off x="624136" y="1665288"/>
            <a:ext cx="9144000" cy="109728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2" name="Group 11"/>
          <p:cNvGrpSpPr/>
          <p:nvPr userDrawn="1"/>
        </p:nvGrpSpPr>
        <p:grpSpPr>
          <a:xfrm>
            <a:off x="0" y="-8467"/>
            <a:ext cx="12192000" cy="6866467"/>
            <a:chOff x="0" y="-8467"/>
            <a:chExt cx="12192000" cy="6866467"/>
          </a:xfrm>
        </p:grpSpPr>
        <p:cxnSp>
          <p:nvCxnSpPr>
            <p:cNvPr id="13" name="Straight Connector 12"/>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Content Placeholder 2"/>
          <p:cNvSpPr>
            <a:spLocks noGrp="1"/>
          </p:cNvSpPr>
          <p:nvPr>
            <p:ph idx="10"/>
          </p:nvPr>
        </p:nvSpPr>
        <p:spPr>
          <a:xfrm>
            <a:off x="624136" y="2863533"/>
            <a:ext cx="9144000" cy="109728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2"/>
          <p:cNvSpPr>
            <a:spLocks noGrp="1"/>
          </p:cNvSpPr>
          <p:nvPr>
            <p:ph idx="11"/>
          </p:nvPr>
        </p:nvSpPr>
        <p:spPr>
          <a:xfrm>
            <a:off x="624136" y="4057333"/>
            <a:ext cx="9144000" cy="109728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2"/>
          <p:cNvSpPr>
            <a:spLocks noGrp="1"/>
          </p:cNvSpPr>
          <p:nvPr>
            <p:ph idx="12"/>
          </p:nvPr>
        </p:nvSpPr>
        <p:spPr>
          <a:xfrm>
            <a:off x="624136" y="5223933"/>
            <a:ext cx="9144000" cy="109728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Box 25"/>
          <p:cNvSpPr txBox="1"/>
          <p:nvPr userDrawn="1"/>
        </p:nvSpPr>
        <p:spPr>
          <a:xfrm>
            <a:off x="624136" y="6400801"/>
            <a:ext cx="8229600" cy="365760"/>
          </a:xfrm>
          <a:prstGeom prst="rect">
            <a:avLst/>
          </a:prstGeom>
          <a:noFill/>
        </p:spPr>
        <p:txBody>
          <a:bodyPr wrap="square"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solidFill>
                  <a:srgbClr val="404040"/>
                </a:solidFill>
              </a:rPr>
              <a:t>©2019 McGraw-Hill Education.</a:t>
            </a:r>
          </a:p>
        </p:txBody>
      </p:sp>
      <p:sp>
        <p:nvSpPr>
          <p:cNvPr id="27" name="Text Placeholder 4"/>
          <p:cNvSpPr>
            <a:spLocks noGrp="1"/>
          </p:cNvSpPr>
          <p:nvPr>
            <p:ph type="body" sz="quarter" idx="13" hasCustomPrompt="1"/>
          </p:nvPr>
        </p:nvSpPr>
        <p:spPr>
          <a:xfrm>
            <a:off x="3838824" y="6400799"/>
            <a:ext cx="2714625" cy="274320"/>
          </a:xfrm>
        </p:spPr>
        <p:txBody>
          <a:bodyPr anchor="ctr">
            <a:noAutofit/>
          </a:bodyPr>
          <a:lstStyle>
            <a:lvl1pPr marL="0" indent="0" algn="ctr">
              <a:buNone/>
              <a:defRPr sz="1200"/>
            </a:lvl1pPr>
          </a:lstStyle>
          <a:p>
            <a:pPr lvl="0"/>
            <a:r>
              <a:rPr lang="en-US" dirty="0" smtClean="0"/>
              <a:t>Jump Link</a:t>
            </a:r>
          </a:p>
        </p:txBody>
      </p:sp>
    </p:spTree>
    <p:extLst>
      <p:ext uri="{BB962C8B-B14F-4D97-AF65-F5344CB8AC3E}">
        <p14:creationId xmlns:p14="http://schemas.microsoft.com/office/powerpoint/2010/main" val="1053383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4136" y="355600"/>
            <a:ext cx="9144000" cy="1188720"/>
          </a:xfrm>
        </p:spPr>
        <p:txBody>
          <a:bodyPr>
            <a:normAutofit/>
          </a:bodyPr>
          <a:lstStyle>
            <a:lvl1pPr>
              <a:defRPr sz="3600">
                <a:solidFill>
                  <a:srgbClr val="466032"/>
                </a:solidFill>
              </a:defRPr>
            </a:lvl1pPr>
          </a:lstStyle>
          <a:p>
            <a:r>
              <a:rPr lang="en-US" dirty="0"/>
              <a:t>Click to edit </a:t>
            </a:r>
            <a:r>
              <a:rPr lang="en-US" dirty="0" smtClean="0"/>
              <a:t>Master </a:t>
            </a:r>
            <a:r>
              <a:rPr lang="en-US" dirty="0"/>
              <a:t>title style</a:t>
            </a:r>
          </a:p>
        </p:txBody>
      </p:sp>
      <p:sp>
        <p:nvSpPr>
          <p:cNvPr id="3" name="Content Placeholder 2"/>
          <p:cNvSpPr>
            <a:spLocks noGrp="1"/>
          </p:cNvSpPr>
          <p:nvPr>
            <p:ph idx="1"/>
          </p:nvPr>
        </p:nvSpPr>
        <p:spPr>
          <a:xfrm>
            <a:off x="624136" y="1665288"/>
            <a:ext cx="9144000" cy="109728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2" name="Group 11"/>
          <p:cNvGrpSpPr/>
          <p:nvPr userDrawn="1"/>
        </p:nvGrpSpPr>
        <p:grpSpPr>
          <a:xfrm>
            <a:off x="31674" y="-8468"/>
            <a:ext cx="12192000" cy="6866467"/>
            <a:chOff x="0" y="-8467"/>
            <a:chExt cx="12192000" cy="6866467"/>
          </a:xfrm>
        </p:grpSpPr>
        <p:cxnSp>
          <p:nvCxnSpPr>
            <p:cNvPr id="13" name="Straight Connector 12"/>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Content Placeholder 2"/>
          <p:cNvSpPr>
            <a:spLocks noGrp="1"/>
          </p:cNvSpPr>
          <p:nvPr>
            <p:ph idx="10"/>
          </p:nvPr>
        </p:nvSpPr>
        <p:spPr>
          <a:xfrm>
            <a:off x="624136" y="2863533"/>
            <a:ext cx="9144000" cy="109728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2"/>
          <p:cNvSpPr>
            <a:spLocks noGrp="1"/>
          </p:cNvSpPr>
          <p:nvPr>
            <p:ph idx="11"/>
          </p:nvPr>
        </p:nvSpPr>
        <p:spPr>
          <a:xfrm>
            <a:off x="624136" y="4057333"/>
            <a:ext cx="4389120" cy="109728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2"/>
          <p:cNvSpPr>
            <a:spLocks noGrp="1"/>
          </p:cNvSpPr>
          <p:nvPr>
            <p:ph idx="12"/>
          </p:nvPr>
        </p:nvSpPr>
        <p:spPr>
          <a:xfrm>
            <a:off x="5379016" y="4057333"/>
            <a:ext cx="4389120" cy="109728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Box 25"/>
          <p:cNvSpPr txBox="1"/>
          <p:nvPr userDrawn="1"/>
        </p:nvSpPr>
        <p:spPr>
          <a:xfrm>
            <a:off x="624136" y="6400801"/>
            <a:ext cx="8229600" cy="365760"/>
          </a:xfrm>
          <a:prstGeom prst="rect">
            <a:avLst/>
          </a:prstGeom>
          <a:noFill/>
        </p:spPr>
        <p:txBody>
          <a:bodyPr wrap="square"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solidFill>
                  <a:srgbClr val="404040"/>
                </a:solidFill>
              </a:rPr>
              <a:t>©2019 McGraw-Hill Education.</a:t>
            </a:r>
          </a:p>
        </p:txBody>
      </p:sp>
      <p:sp>
        <p:nvSpPr>
          <p:cNvPr id="28" name="Content Placeholder 2"/>
          <p:cNvSpPr>
            <a:spLocks noGrp="1"/>
          </p:cNvSpPr>
          <p:nvPr>
            <p:ph idx="14"/>
          </p:nvPr>
        </p:nvSpPr>
        <p:spPr>
          <a:xfrm>
            <a:off x="624136" y="5303521"/>
            <a:ext cx="4389120" cy="109728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Content Placeholder 2"/>
          <p:cNvSpPr>
            <a:spLocks noGrp="1"/>
          </p:cNvSpPr>
          <p:nvPr>
            <p:ph idx="15"/>
          </p:nvPr>
        </p:nvSpPr>
        <p:spPr>
          <a:xfrm>
            <a:off x="5379016" y="5303521"/>
            <a:ext cx="4389120" cy="109728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6" hasCustomPrompt="1"/>
          </p:nvPr>
        </p:nvSpPr>
        <p:spPr>
          <a:xfrm>
            <a:off x="3838824" y="6400799"/>
            <a:ext cx="2715768" cy="274320"/>
          </a:xfrm>
        </p:spPr>
        <p:txBody>
          <a:bodyPr anchor="ctr">
            <a:normAutofit/>
          </a:bodyPr>
          <a:lstStyle>
            <a:lvl1pPr marL="0" indent="0" algn="ctr">
              <a:buNone/>
              <a:defRPr sz="1200"/>
            </a:lvl1pPr>
          </a:lstStyle>
          <a:p>
            <a:pPr lvl="0"/>
            <a:r>
              <a:rPr lang="en-US" dirty="0" smtClean="0"/>
              <a:t>Jump Link</a:t>
            </a:r>
          </a:p>
        </p:txBody>
      </p:sp>
    </p:spTree>
    <p:extLst>
      <p:ext uri="{BB962C8B-B14F-4D97-AF65-F5344CB8AC3E}">
        <p14:creationId xmlns:p14="http://schemas.microsoft.com/office/powerpoint/2010/main" val="396670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4136" y="355600"/>
            <a:ext cx="9144000" cy="1188720"/>
          </a:xfrm>
        </p:spPr>
        <p:txBody>
          <a:bodyPr>
            <a:normAutofit/>
          </a:bodyPr>
          <a:lstStyle>
            <a:lvl1pPr>
              <a:defRPr sz="3600">
                <a:solidFill>
                  <a:srgbClr val="466032"/>
                </a:solidFill>
              </a:defRPr>
            </a:lvl1pPr>
          </a:lstStyle>
          <a:p>
            <a:r>
              <a:rPr lang="en-US" dirty="0"/>
              <a:t>Click to edit </a:t>
            </a:r>
            <a:r>
              <a:rPr lang="en-US" dirty="0" smtClean="0"/>
              <a:t>Master </a:t>
            </a:r>
            <a:r>
              <a:rPr lang="en-US" dirty="0"/>
              <a:t>title style</a:t>
            </a:r>
          </a:p>
        </p:txBody>
      </p:sp>
      <p:sp>
        <p:nvSpPr>
          <p:cNvPr id="3" name="Content Placeholder 2"/>
          <p:cNvSpPr>
            <a:spLocks noGrp="1"/>
          </p:cNvSpPr>
          <p:nvPr>
            <p:ph idx="1"/>
          </p:nvPr>
        </p:nvSpPr>
        <p:spPr>
          <a:xfrm>
            <a:off x="624136" y="1665288"/>
            <a:ext cx="4480560" cy="109728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2" name="Group 11"/>
          <p:cNvGrpSpPr/>
          <p:nvPr userDrawn="1"/>
        </p:nvGrpSpPr>
        <p:grpSpPr>
          <a:xfrm>
            <a:off x="0" y="-8467"/>
            <a:ext cx="12192000" cy="6866467"/>
            <a:chOff x="0" y="-8467"/>
            <a:chExt cx="12192000" cy="6866467"/>
          </a:xfrm>
        </p:grpSpPr>
        <p:cxnSp>
          <p:nvCxnSpPr>
            <p:cNvPr id="13" name="Straight Connector 12"/>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Content Placeholder 2"/>
          <p:cNvSpPr>
            <a:spLocks noGrp="1"/>
          </p:cNvSpPr>
          <p:nvPr>
            <p:ph idx="10"/>
          </p:nvPr>
        </p:nvSpPr>
        <p:spPr>
          <a:xfrm>
            <a:off x="5287576" y="1665288"/>
            <a:ext cx="4480560" cy="109728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2"/>
          <p:cNvSpPr>
            <a:spLocks noGrp="1"/>
          </p:cNvSpPr>
          <p:nvPr>
            <p:ph idx="11"/>
          </p:nvPr>
        </p:nvSpPr>
        <p:spPr>
          <a:xfrm>
            <a:off x="624136" y="2863533"/>
            <a:ext cx="4480560" cy="109728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2"/>
          <p:cNvSpPr>
            <a:spLocks noGrp="1"/>
          </p:cNvSpPr>
          <p:nvPr>
            <p:ph idx="12"/>
          </p:nvPr>
        </p:nvSpPr>
        <p:spPr>
          <a:xfrm>
            <a:off x="5287576" y="2863533"/>
            <a:ext cx="4480560" cy="109728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Box 25"/>
          <p:cNvSpPr txBox="1"/>
          <p:nvPr userDrawn="1"/>
        </p:nvSpPr>
        <p:spPr>
          <a:xfrm>
            <a:off x="624136" y="6400801"/>
            <a:ext cx="8229600" cy="365760"/>
          </a:xfrm>
          <a:prstGeom prst="rect">
            <a:avLst/>
          </a:prstGeom>
          <a:noFill/>
        </p:spPr>
        <p:txBody>
          <a:bodyPr wrap="square"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solidFill>
                  <a:srgbClr val="404040"/>
                </a:solidFill>
              </a:rPr>
              <a:t>©2019 McGraw-Hill Education.</a:t>
            </a:r>
          </a:p>
        </p:txBody>
      </p:sp>
      <p:sp>
        <p:nvSpPr>
          <p:cNvPr id="28" name="Content Placeholder 2"/>
          <p:cNvSpPr>
            <a:spLocks noGrp="1"/>
          </p:cNvSpPr>
          <p:nvPr>
            <p:ph idx="14"/>
          </p:nvPr>
        </p:nvSpPr>
        <p:spPr>
          <a:xfrm>
            <a:off x="624136" y="4057333"/>
            <a:ext cx="4480560" cy="109728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Content Placeholder 2"/>
          <p:cNvSpPr>
            <a:spLocks noGrp="1"/>
          </p:cNvSpPr>
          <p:nvPr>
            <p:ph idx="15"/>
          </p:nvPr>
        </p:nvSpPr>
        <p:spPr>
          <a:xfrm>
            <a:off x="5287576" y="4057333"/>
            <a:ext cx="4480560" cy="109728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Content Placeholder 2"/>
          <p:cNvSpPr>
            <a:spLocks noGrp="1"/>
          </p:cNvSpPr>
          <p:nvPr>
            <p:ph idx="16"/>
          </p:nvPr>
        </p:nvSpPr>
        <p:spPr>
          <a:xfrm>
            <a:off x="624136" y="5223933"/>
            <a:ext cx="4480560" cy="109728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Content Placeholder 2"/>
          <p:cNvSpPr>
            <a:spLocks noGrp="1"/>
          </p:cNvSpPr>
          <p:nvPr>
            <p:ph idx="17"/>
          </p:nvPr>
        </p:nvSpPr>
        <p:spPr>
          <a:xfrm>
            <a:off x="5287576" y="5223933"/>
            <a:ext cx="4480560" cy="109728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8" hasCustomPrompt="1"/>
          </p:nvPr>
        </p:nvSpPr>
        <p:spPr>
          <a:xfrm>
            <a:off x="3837681" y="6400799"/>
            <a:ext cx="2715768" cy="274320"/>
          </a:xfrm>
        </p:spPr>
        <p:txBody>
          <a:bodyPr anchor="ctr">
            <a:normAutofit/>
          </a:bodyPr>
          <a:lstStyle>
            <a:lvl1pPr marL="0" indent="0" algn="ctr">
              <a:buNone/>
              <a:defRPr sz="1200"/>
            </a:lvl1pPr>
          </a:lstStyle>
          <a:p>
            <a:pPr lvl="0"/>
            <a:r>
              <a:rPr lang="en-US" dirty="0" smtClean="0"/>
              <a:t>Jump Link</a:t>
            </a:r>
          </a:p>
        </p:txBody>
      </p:sp>
    </p:spTree>
    <p:extLst>
      <p:ext uri="{BB962C8B-B14F-4D97-AF65-F5344CB8AC3E}">
        <p14:creationId xmlns:p14="http://schemas.microsoft.com/office/powerpoint/2010/main" val="1605537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4136" y="355600"/>
            <a:ext cx="9144000" cy="1188720"/>
          </a:xfrm>
        </p:spPr>
        <p:txBody>
          <a:bodyPr>
            <a:normAutofit/>
          </a:bodyPr>
          <a:lstStyle>
            <a:lvl1pPr>
              <a:defRPr sz="3600">
                <a:solidFill>
                  <a:srgbClr val="466032"/>
                </a:solidFill>
              </a:defRPr>
            </a:lvl1pPr>
          </a:lstStyle>
          <a:p>
            <a:r>
              <a:rPr lang="en-US" dirty="0"/>
              <a:t>Click to edit </a:t>
            </a:r>
            <a:r>
              <a:rPr lang="en-US" dirty="0" smtClean="0"/>
              <a:t>Master </a:t>
            </a:r>
            <a:r>
              <a:rPr lang="en-US" dirty="0"/>
              <a:t>title style</a:t>
            </a:r>
          </a:p>
        </p:txBody>
      </p:sp>
      <p:sp>
        <p:nvSpPr>
          <p:cNvPr id="3" name="Content Placeholder 2"/>
          <p:cNvSpPr>
            <a:spLocks noGrp="1"/>
          </p:cNvSpPr>
          <p:nvPr>
            <p:ph idx="1"/>
          </p:nvPr>
        </p:nvSpPr>
        <p:spPr>
          <a:xfrm>
            <a:off x="624136" y="1665288"/>
            <a:ext cx="9144000" cy="457200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624136" y="6400801"/>
            <a:ext cx="2286000" cy="365760"/>
          </a:xfrm>
          <a:prstGeom prst="rect">
            <a:avLst/>
          </a:prstGeom>
          <a:noFill/>
        </p:spPr>
        <p:txBody>
          <a:bodyPr wrap="square"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solidFill>
                  <a:srgbClr val="404040"/>
                </a:solidFill>
              </a:rPr>
              <a:t>©2019 McGraw-Hill Education.</a:t>
            </a:r>
          </a:p>
        </p:txBody>
      </p:sp>
      <p:grpSp>
        <p:nvGrpSpPr>
          <p:cNvPr id="12" name="Group 11"/>
          <p:cNvGrpSpPr/>
          <p:nvPr userDrawn="1"/>
        </p:nvGrpSpPr>
        <p:grpSpPr>
          <a:xfrm>
            <a:off x="0" y="-8467"/>
            <a:ext cx="12192000" cy="6866467"/>
            <a:chOff x="0" y="-8467"/>
            <a:chExt cx="12192000" cy="6866467"/>
          </a:xfrm>
        </p:grpSpPr>
        <p:cxnSp>
          <p:nvCxnSpPr>
            <p:cNvPr id="13" name="Straight Connector 12"/>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 name="Text Placeholder 4"/>
          <p:cNvSpPr>
            <a:spLocks noGrp="1"/>
          </p:cNvSpPr>
          <p:nvPr>
            <p:ph type="body" sz="quarter" idx="10" hasCustomPrompt="1"/>
          </p:nvPr>
        </p:nvSpPr>
        <p:spPr>
          <a:xfrm>
            <a:off x="3838824" y="6400799"/>
            <a:ext cx="2714625" cy="274320"/>
          </a:xfrm>
        </p:spPr>
        <p:txBody>
          <a:bodyPr anchor="ctr">
            <a:noAutofit/>
          </a:bodyPr>
          <a:lstStyle>
            <a:lvl1pPr marL="0" indent="0" algn="ctr">
              <a:buNone/>
              <a:defRPr sz="1200"/>
            </a:lvl1pPr>
          </a:lstStyle>
          <a:p>
            <a:pPr lvl="0"/>
            <a:r>
              <a:rPr lang="en-US" dirty="0" smtClean="0"/>
              <a:t>Jump Link</a:t>
            </a:r>
          </a:p>
        </p:txBody>
      </p:sp>
    </p:spTree>
    <p:extLst>
      <p:ext uri="{BB962C8B-B14F-4D97-AF65-F5344CB8AC3E}">
        <p14:creationId xmlns:p14="http://schemas.microsoft.com/office/powerpoint/2010/main" val="280916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4136" y="355600"/>
            <a:ext cx="9144000" cy="1188720"/>
          </a:xfrm>
        </p:spPr>
        <p:txBody>
          <a:bodyPr>
            <a:normAutofit/>
          </a:bodyPr>
          <a:lstStyle>
            <a:lvl1pPr>
              <a:defRPr sz="3600">
                <a:solidFill>
                  <a:srgbClr val="466032"/>
                </a:solidFill>
              </a:defRPr>
            </a:lvl1pPr>
          </a:lstStyle>
          <a:p>
            <a:r>
              <a:rPr lang="en-US" dirty="0"/>
              <a:t>Click to edit </a:t>
            </a:r>
            <a:r>
              <a:rPr lang="en-US" dirty="0" smtClean="0"/>
              <a:t>Master </a:t>
            </a:r>
            <a:r>
              <a:rPr lang="en-US" dirty="0"/>
              <a:t>title style</a:t>
            </a:r>
          </a:p>
        </p:txBody>
      </p:sp>
      <p:sp>
        <p:nvSpPr>
          <p:cNvPr id="3" name="Content Placeholder 2"/>
          <p:cNvSpPr>
            <a:spLocks noGrp="1"/>
          </p:cNvSpPr>
          <p:nvPr>
            <p:ph idx="1"/>
          </p:nvPr>
        </p:nvSpPr>
        <p:spPr>
          <a:xfrm>
            <a:off x="624136" y="1665288"/>
            <a:ext cx="9144000" cy="457200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624136" y="6400801"/>
            <a:ext cx="2286000" cy="365760"/>
          </a:xfrm>
          <a:prstGeom prst="rect">
            <a:avLst/>
          </a:prstGeom>
          <a:noFill/>
        </p:spPr>
        <p:txBody>
          <a:bodyPr wrap="square"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solidFill>
                  <a:srgbClr val="404040"/>
                </a:solidFill>
              </a:rPr>
              <a:t>©2019 McGraw-Hill Education.</a:t>
            </a:r>
          </a:p>
        </p:txBody>
      </p:sp>
      <p:grpSp>
        <p:nvGrpSpPr>
          <p:cNvPr id="12" name="Group 11"/>
          <p:cNvGrpSpPr/>
          <p:nvPr userDrawn="1"/>
        </p:nvGrpSpPr>
        <p:grpSpPr>
          <a:xfrm>
            <a:off x="0" y="-8467"/>
            <a:ext cx="12192000" cy="6866467"/>
            <a:chOff x="0" y="-8467"/>
            <a:chExt cx="12192000" cy="6866467"/>
          </a:xfrm>
        </p:grpSpPr>
        <p:cxnSp>
          <p:nvCxnSpPr>
            <p:cNvPr id="13" name="Straight Connector 12"/>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 name="Text Placeholder 4"/>
          <p:cNvSpPr>
            <a:spLocks noGrp="1"/>
          </p:cNvSpPr>
          <p:nvPr>
            <p:ph type="body" sz="quarter" idx="10" hasCustomPrompt="1"/>
          </p:nvPr>
        </p:nvSpPr>
        <p:spPr>
          <a:xfrm>
            <a:off x="3838824" y="6400799"/>
            <a:ext cx="2714625" cy="274320"/>
          </a:xfrm>
        </p:spPr>
        <p:txBody>
          <a:bodyPr anchor="ctr">
            <a:noAutofit/>
          </a:bodyPr>
          <a:lstStyle>
            <a:lvl1pPr marL="0" indent="0" algn="ctr">
              <a:buNone/>
              <a:defRPr sz="1200"/>
            </a:lvl1pPr>
          </a:lstStyle>
          <a:p>
            <a:pPr lvl="0"/>
            <a:r>
              <a:rPr lang="en-US" dirty="0" smtClean="0"/>
              <a:t>Jump Link</a:t>
            </a:r>
          </a:p>
        </p:txBody>
      </p:sp>
    </p:spTree>
    <p:extLst>
      <p:ext uri="{BB962C8B-B14F-4D97-AF65-F5344CB8AC3E}">
        <p14:creationId xmlns:p14="http://schemas.microsoft.com/office/powerpoint/2010/main" val="28091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EC21157-9E44-40F8-84A1-C58DD8D7432C}" type="datetime1">
              <a:rPr lang="en-US" smtClean="0"/>
              <a:t>8/29/2019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2019 McGraw-Hill Education. All rights reserved. Authorized only for instructor use in the classroom. No reproduction or further distribution permitted without the prior written consent of McGraw-Hill Education.</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AACCEEB-34E4-4D56-87BF-7D64DF433518}" type="slidenum">
              <a:rPr lang="en-US" smtClean="0"/>
              <a:t>‹#›</a:t>
            </a:fld>
            <a:endParaRPr lang="en-US"/>
          </a:p>
        </p:txBody>
      </p:sp>
    </p:spTree>
    <p:extLst>
      <p:ext uri="{BB962C8B-B14F-4D97-AF65-F5344CB8AC3E}">
        <p14:creationId xmlns:p14="http://schemas.microsoft.com/office/powerpoint/2010/main" val="9472284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8" r:id="rId3"/>
    <p:sldLayoutId id="2147483680" r:id="rId4"/>
    <p:sldLayoutId id="2147483679" r:id="rId5"/>
    <p:sldLayoutId id="2147483683" r:id="rId6"/>
    <p:sldLayoutId id="2147483684" r:id="rId7"/>
    <p:sldLayoutId id="2147483681" r:id="rId8"/>
    <p:sldLayoutId id="2147483682" r:id="rId9"/>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slide" Target="slide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6.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slide" Target="slide26.xml"/></Relationships>
</file>

<file path=ppt/slides/_rels/slide30.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slide" Target="slide27.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slide" Target="slide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slide" Target="slide29.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BD6777E3-A006-491C-A41C-4964B67DF4B1}"/>
              </a:ext>
            </a:extLst>
          </p:cNvPr>
          <p:cNvSpPr>
            <a:spLocks noGrp="1"/>
          </p:cNvSpPr>
          <p:nvPr>
            <p:ph type="ctrTitle"/>
          </p:nvPr>
        </p:nvSpPr>
        <p:spPr/>
        <p:txBody>
          <a:bodyPr>
            <a:noAutofit/>
          </a:bodyPr>
          <a:lstStyle/>
          <a:p>
            <a:r>
              <a:rPr lang="en-US" b="1" dirty="0"/>
              <a:t>Chapter </a:t>
            </a:r>
            <a:r>
              <a:rPr lang="en-US" b="1" dirty="0" smtClean="0"/>
              <a:t>5</a:t>
            </a:r>
            <a:endParaRPr lang="en-US" dirty="0"/>
          </a:p>
        </p:txBody>
      </p:sp>
      <p:sp>
        <p:nvSpPr>
          <p:cNvPr id="9" name="Subtitle 2"/>
          <p:cNvSpPr>
            <a:spLocks noGrp="1"/>
          </p:cNvSpPr>
          <p:nvPr>
            <p:ph type="subTitle" idx="1"/>
          </p:nvPr>
        </p:nvSpPr>
        <p:spPr/>
        <p:txBody>
          <a:bodyPr/>
          <a:lstStyle/>
          <a:p>
            <a:r>
              <a:rPr lang="en-US" sz="4000" dirty="0"/>
              <a:t>Explanatory Models 1: Forecasting with Multiple Regression Causal Models</a:t>
            </a:r>
          </a:p>
        </p:txBody>
      </p:sp>
      <p:pic>
        <p:nvPicPr>
          <p:cNvPr id="6146" name="Picture 3"/>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4"/>
          <p:cNvSpPr>
            <a:spLocks noGrp="1"/>
          </p:cNvSpPr>
          <p:nvPr>
            <p:ph sz="quarter" idx="14"/>
          </p:nvPr>
        </p:nvSpPr>
        <p:spPr/>
        <p:txBody>
          <a:bodyPr/>
          <a:lstStyle/>
          <a:p>
            <a:r>
              <a:rPr lang="en-US" dirty="0"/>
              <a:t>© 2019 McGraw-Hill Education. All rights reserved. Authorized only for instructor use in the classroom. No reproduction or further distribution permitted without the prior written consent of McGraw-Hill Education</a:t>
            </a:r>
            <a:r>
              <a:rPr lang="en-US" dirty="0" smtClean="0"/>
              <a:t>.</a:t>
            </a:r>
            <a:endParaRPr lang="en-US" dirty="0"/>
          </a:p>
        </p:txBody>
      </p:sp>
    </p:spTree>
    <p:extLst>
      <p:ext uri="{BB962C8B-B14F-4D97-AF65-F5344CB8AC3E}">
        <p14:creationId xmlns:p14="http://schemas.microsoft.com/office/powerpoint/2010/main" val="1719068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24136" y="355600"/>
            <a:ext cx="9144000" cy="732971"/>
          </a:xfrm>
        </p:spPr>
        <p:txBody>
          <a:bodyPr/>
          <a:lstStyle/>
          <a:p>
            <a:r>
              <a:rPr lang="en-US" dirty="0"/>
              <a:t>Accounting for Seasonality</a:t>
            </a:r>
          </a:p>
        </p:txBody>
      </p:sp>
      <p:sp>
        <p:nvSpPr>
          <p:cNvPr id="12" name="Content Placeholder 2"/>
          <p:cNvSpPr>
            <a:spLocks noGrp="1"/>
          </p:cNvSpPr>
          <p:nvPr>
            <p:ph idx="1"/>
          </p:nvPr>
        </p:nvSpPr>
        <p:spPr>
          <a:xfrm>
            <a:off x="537027" y="925072"/>
            <a:ext cx="1097280" cy="365760"/>
          </a:xfrm>
        </p:spPr>
        <p:txBody>
          <a:bodyPr/>
          <a:lstStyle/>
          <a:p>
            <a:r>
              <a:rPr lang="en-US" sz="1600" b="1" dirty="0">
                <a:solidFill>
                  <a:schemeClr val="tx1"/>
                </a:solidFill>
              </a:rPr>
              <a:t>Table </a:t>
            </a:r>
            <a:r>
              <a:rPr lang="en-US" sz="1600" b="1" dirty="0" smtClean="0">
                <a:solidFill>
                  <a:schemeClr val="tx1"/>
                </a:solidFill>
              </a:rPr>
              <a:t>5.7</a:t>
            </a:r>
            <a:endParaRPr lang="en-US" sz="1600" b="1" dirty="0">
              <a:solidFill>
                <a:schemeClr val="tx1"/>
              </a:solidFill>
            </a:endParaRPr>
          </a:p>
        </p:txBody>
      </p:sp>
      <p:sp>
        <p:nvSpPr>
          <p:cNvPr id="13" name="Content Placeholder 3"/>
          <p:cNvSpPr>
            <a:spLocks noGrp="1"/>
          </p:cNvSpPr>
          <p:nvPr>
            <p:ph idx="10"/>
          </p:nvPr>
        </p:nvSpPr>
        <p:spPr>
          <a:xfrm>
            <a:off x="537027" y="1296021"/>
            <a:ext cx="6492240" cy="365760"/>
          </a:xfrm>
          <a:solidFill>
            <a:srgbClr val="EAEAEA"/>
          </a:solidFill>
        </p:spPr>
        <p:txBody>
          <a:bodyPr/>
          <a:lstStyle/>
          <a:p>
            <a:r>
              <a:rPr lang="en-US" sz="1600" dirty="0" smtClean="0">
                <a:solidFill>
                  <a:schemeClr val="tx1"/>
                </a:solidFill>
              </a:rPr>
              <a:t>Audit </a:t>
            </a:r>
            <a:r>
              <a:rPr lang="en-US" sz="1600" dirty="0">
                <a:solidFill>
                  <a:schemeClr val="tx1"/>
                </a:solidFill>
              </a:rPr>
              <a:t>Trail — ANOVA Table (Multiple Regression Selected</a:t>
            </a:r>
            <a:r>
              <a:rPr lang="en-US" sz="1600" dirty="0" smtClean="0">
                <a:solidFill>
                  <a:schemeClr val="tx1"/>
                </a:solidFill>
              </a:rPr>
              <a:t>)</a:t>
            </a:r>
            <a:endParaRPr lang="en-US" sz="1600" dirty="0">
              <a:solidFill>
                <a:schemeClr val="tx1"/>
              </a:solidFill>
            </a:endParaRPr>
          </a:p>
        </p:txBody>
      </p:sp>
      <p:graphicFrame>
        <p:nvGraphicFramePr>
          <p:cNvPr id="19" name="Table 4"/>
          <p:cNvGraphicFramePr>
            <a:graphicFrameLocks noGrp="1"/>
          </p:cNvGraphicFramePr>
          <p:nvPr>
            <p:extLst>
              <p:ext uri="{D42A27DB-BD31-4B8C-83A1-F6EECF244321}">
                <p14:modId xmlns:p14="http://schemas.microsoft.com/office/powerpoint/2010/main" val="25408043"/>
              </p:ext>
            </p:extLst>
          </p:nvPr>
        </p:nvGraphicFramePr>
        <p:xfrm>
          <a:off x="537027" y="1663088"/>
          <a:ext cx="6492240" cy="1432560"/>
        </p:xfrm>
        <a:graphic>
          <a:graphicData uri="http://schemas.openxmlformats.org/drawingml/2006/table">
            <a:tbl>
              <a:tblPr firstRow="1" bandRow="1">
                <a:tableStyleId>{5C22544A-7EE6-4342-B048-85BDC9FD1C3A}</a:tableStyleId>
              </a:tblPr>
              <a:tblGrid>
                <a:gridCol w="1100117">
                  <a:extLst>
                    <a:ext uri="{9D8B030D-6E8A-4147-A177-3AD203B41FA5}">
                      <a16:colId xmlns:a16="http://schemas.microsoft.com/office/drawing/2014/main" xmlns="" val="20000"/>
                    </a:ext>
                  </a:extLst>
                </a:gridCol>
                <a:gridCol w="1673418">
                  <a:extLst>
                    <a:ext uri="{9D8B030D-6E8A-4147-A177-3AD203B41FA5}">
                      <a16:colId xmlns:a16="http://schemas.microsoft.com/office/drawing/2014/main" xmlns="" val="20001"/>
                    </a:ext>
                  </a:extLst>
                </a:gridCol>
                <a:gridCol w="464838">
                  <a:extLst>
                    <a:ext uri="{9D8B030D-6E8A-4147-A177-3AD203B41FA5}">
                      <a16:colId xmlns:a16="http://schemas.microsoft.com/office/drawing/2014/main" xmlns="" val="20002"/>
                    </a:ext>
                  </a:extLst>
                </a:gridCol>
                <a:gridCol w="1580450">
                  <a:extLst>
                    <a:ext uri="{9D8B030D-6E8A-4147-A177-3AD203B41FA5}">
                      <a16:colId xmlns:a16="http://schemas.microsoft.com/office/drawing/2014/main" xmlns="" val="20003"/>
                    </a:ext>
                  </a:extLst>
                </a:gridCol>
                <a:gridCol w="929676">
                  <a:extLst>
                    <a:ext uri="{9D8B030D-6E8A-4147-A177-3AD203B41FA5}">
                      <a16:colId xmlns:a16="http://schemas.microsoft.com/office/drawing/2014/main" xmlns="" val="20004"/>
                    </a:ext>
                  </a:extLst>
                </a:gridCol>
                <a:gridCol w="743741">
                  <a:extLst>
                    <a:ext uri="{9D8B030D-6E8A-4147-A177-3AD203B41FA5}">
                      <a16:colId xmlns:a16="http://schemas.microsoft.com/office/drawing/2014/main" xmlns="" val="20005"/>
                    </a:ext>
                  </a:extLst>
                </a:gridCol>
              </a:tblGrid>
              <a:tr h="0">
                <a:tc>
                  <a:txBody>
                    <a:bodyPr/>
                    <a:lstStyle/>
                    <a:p>
                      <a:r>
                        <a:rPr lang="en-US" sz="1400" dirty="0" smtClean="0">
                          <a:solidFill>
                            <a:schemeClr val="tx1"/>
                          </a:solidFill>
                        </a:rPr>
                        <a:t>Source of variation</a:t>
                      </a:r>
                      <a:endParaRPr lang="en-US" sz="1400" dirty="0">
                        <a:solidFill>
                          <a:schemeClr val="tx1"/>
                        </a:solidFill>
                      </a:endParaRPr>
                    </a:p>
                  </a:txBody>
                  <a:tcPr marL="45720" marR="45720">
                    <a:lnL w="12700" cmpd="sng">
                      <a:noFill/>
                    </a:lnL>
                    <a:lnR w="12700" cmpd="sng">
                      <a:noFill/>
                    </a:lnR>
                    <a:lnT w="1905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SS</a:t>
                      </a:r>
                      <a:endParaRPr lang="en-US" sz="1400" dirty="0">
                        <a:solidFill>
                          <a:schemeClr val="tx1"/>
                        </a:solidFill>
                      </a:endParaRPr>
                    </a:p>
                  </a:txBody>
                  <a:tcPr marL="45720" marR="45720">
                    <a:lnL w="12700" cmpd="sng">
                      <a:noFill/>
                    </a:lnL>
                    <a:lnR w="12700" cmpd="sng">
                      <a:noFill/>
                    </a:lnR>
                    <a:lnT w="1905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AEAEA"/>
                    </a:solidFill>
                  </a:tcPr>
                </a:tc>
                <a:tc>
                  <a:txBody>
                    <a:bodyPr/>
                    <a:lstStyle/>
                    <a:p>
                      <a:pPr algn="r"/>
                      <a:r>
                        <a:rPr lang="en-US" sz="1400" dirty="0" err="1" smtClean="0">
                          <a:solidFill>
                            <a:schemeClr val="tx1"/>
                          </a:solidFill>
                        </a:rPr>
                        <a:t>df</a:t>
                      </a:r>
                      <a:endParaRPr lang="en-US" sz="1400" dirty="0">
                        <a:solidFill>
                          <a:schemeClr val="tx1"/>
                        </a:solidFill>
                      </a:endParaRPr>
                    </a:p>
                  </a:txBody>
                  <a:tcPr marL="45720" marR="45720">
                    <a:lnL w="12700" cmpd="sng">
                      <a:noFill/>
                    </a:lnL>
                    <a:lnR w="12700" cmpd="sng">
                      <a:noFill/>
                    </a:lnR>
                    <a:lnT w="1905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MS</a:t>
                      </a:r>
                      <a:endParaRPr lang="en-US" sz="1400" dirty="0">
                        <a:solidFill>
                          <a:schemeClr val="tx1"/>
                        </a:solidFill>
                      </a:endParaRPr>
                    </a:p>
                  </a:txBody>
                  <a:tcPr marL="45720" marR="45720">
                    <a:lnL w="12700" cmpd="sng">
                      <a:noFill/>
                    </a:lnL>
                    <a:lnR w="12700" cmpd="sng">
                      <a:noFill/>
                    </a:lnR>
                    <a:lnT w="1905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SEE</a:t>
                      </a:r>
                      <a:endParaRPr lang="en-US" sz="1400" dirty="0">
                        <a:solidFill>
                          <a:schemeClr val="tx1"/>
                        </a:solidFill>
                      </a:endParaRPr>
                    </a:p>
                  </a:txBody>
                  <a:tcPr marL="45720" marR="45720">
                    <a:lnL w="12700" cmpd="sng">
                      <a:noFill/>
                    </a:lnL>
                    <a:lnR w="12700" cmpd="sng">
                      <a:noFill/>
                    </a:lnR>
                    <a:lnT w="1905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Overall F-test</a:t>
                      </a:r>
                      <a:endParaRPr lang="en-US" sz="1400" dirty="0">
                        <a:solidFill>
                          <a:schemeClr val="tx1"/>
                        </a:solidFill>
                      </a:endParaRPr>
                    </a:p>
                  </a:txBody>
                  <a:tcPr marL="45720" marR="45720">
                    <a:lnL w="12700" cmpd="sng">
                      <a:noFill/>
                    </a:lnL>
                    <a:lnR w="12700" cmpd="sng">
                      <a:noFill/>
                    </a:lnR>
                    <a:lnT w="1905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0"/>
                  </a:ext>
                </a:extLst>
              </a:tr>
              <a:tr h="0">
                <a:tc>
                  <a:txBody>
                    <a:bodyPr/>
                    <a:lstStyle/>
                    <a:p>
                      <a:r>
                        <a:rPr lang="en-US" sz="1400" dirty="0" smtClean="0">
                          <a:solidFill>
                            <a:schemeClr val="tx1"/>
                          </a:solidFill>
                        </a:rPr>
                        <a:t>Regression</a:t>
                      </a:r>
                      <a:endParaRPr lang="en-US" sz="1400" dirty="0">
                        <a:solidFill>
                          <a:schemeClr val="tx1"/>
                        </a:solidFill>
                      </a:endParaRPr>
                    </a:p>
                  </a:txBody>
                  <a:tcPr marL="45720" marR="4572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37,748,211,961.83</a:t>
                      </a:r>
                      <a:endParaRPr lang="en-US" sz="1400" dirty="0">
                        <a:solidFill>
                          <a:schemeClr val="tx1"/>
                        </a:solidFill>
                      </a:endParaRPr>
                    </a:p>
                  </a:txBody>
                  <a:tcPr marL="45720" marR="13716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7</a:t>
                      </a:r>
                      <a:endParaRPr lang="en-US" sz="1400" dirty="0">
                        <a:solidFill>
                          <a:schemeClr val="tx1"/>
                        </a:solidFill>
                      </a:endParaRPr>
                    </a:p>
                  </a:txBody>
                  <a:tcPr marL="45720" marR="13716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5,392,601,708.83</a:t>
                      </a:r>
                      <a:endParaRPr lang="en-US" sz="1400" dirty="0">
                        <a:solidFill>
                          <a:schemeClr val="tx1"/>
                        </a:solidFill>
                      </a:endParaRPr>
                    </a:p>
                  </a:txBody>
                  <a:tcPr marL="45720" marR="13716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tc>
                  <a:txBody>
                    <a:bodyPr/>
                    <a:lstStyle/>
                    <a:p>
                      <a:pPr algn="ctr"/>
                      <a:endParaRPr lang="en-US" sz="1400" dirty="0">
                        <a:solidFill>
                          <a:schemeClr val="tx1"/>
                        </a:solidFill>
                      </a:endParaRPr>
                    </a:p>
                  </a:txBody>
                  <a:tcPr marL="45720" marR="4572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46.81</a:t>
                      </a:r>
                      <a:endParaRPr lang="en-US" sz="1400" dirty="0">
                        <a:solidFill>
                          <a:schemeClr val="tx1"/>
                        </a:solidFill>
                      </a:endParaRPr>
                    </a:p>
                  </a:txBody>
                  <a:tcPr marL="45720" marR="4572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1"/>
                  </a:ext>
                </a:extLst>
              </a:tr>
              <a:tr h="0">
                <a:tc>
                  <a:txBody>
                    <a:bodyPr/>
                    <a:lstStyle/>
                    <a:p>
                      <a:r>
                        <a:rPr lang="en-US" sz="1400" dirty="0" smtClean="0">
                          <a:solidFill>
                            <a:schemeClr val="tx1"/>
                          </a:solidFill>
                        </a:rPr>
                        <a:t>Error</a:t>
                      </a:r>
                      <a:endParaRPr lang="en-US" sz="1400" dirty="0">
                        <a:solidFill>
                          <a:schemeClr val="tx1"/>
                        </a:solidFill>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5,990,657,628.35</a:t>
                      </a:r>
                      <a:endParaRPr lang="en-US" sz="1400" dirty="0">
                        <a:solidFill>
                          <a:schemeClr val="tx1"/>
                        </a:solidFill>
                      </a:endParaRPr>
                    </a:p>
                  </a:txBody>
                  <a:tcPr marL="45720" marR="1371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52</a:t>
                      </a:r>
                      <a:endParaRPr lang="en-US" sz="1400" dirty="0">
                        <a:solidFill>
                          <a:schemeClr val="tx1"/>
                        </a:solidFill>
                      </a:endParaRPr>
                    </a:p>
                  </a:txBody>
                  <a:tcPr marL="45720" marR="1371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115,204,954.39</a:t>
                      </a:r>
                      <a:endParaRPr lang="en-US" sz="1400" dirty="0">
                        <a:solidFill>
                          <a:schemeClr val="tx1"/>
                        </a:solidFill>
                      </a:endParaRPr>
                    </a:p>
                  </a:txBody>
                  <a:tcPr marL="45720" marR="1371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10,733.36</a:t>
                      </a:r>
                      <a:endParaRPr lang="en-US" sz="1400" dirty="0">
                        <a:solidFill>
                          <a:schemeClr val="tx1"/>
                        </a:solidFill>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endParaRPr lang="en-US" sz="1400" dirty="0">
                        <a:solidFill>
                          <a:schemeClr val="tx1"/>
                        </a:solidFill>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2"/>
                  </a:ext>
                </a:extLst>
              </a:tr>
              <a:tr h="0">
                <a:tc>
                  <a:txBody>
                    <a:bodyPr/>
                    <a:lstStyle/>
                    <a:p>
                      <a:pPr marL="182880"/>
                      <a:r>
                        <a:rPr lang="en-US" sz="1400" dirty="0" smtClean="0">
                          <a:solidFill>
                            <a:schemeClr val="tx1"/>
                          </a:solidFill>
                        </a:rPr>
                        <a:t>Total</a:t>
                      </a:r>
                      <a:endParaRPr lang="en-US" sz="1400" dirty="0">
                        <a:solidFill>
                          <a:schemeClr val="tx1"/>
                        </a:solidFill>
                      </a:endParaRPr>
                    </a:p>
                  </a:txBody>
                  <a:tcPr marL="45720" marR="45720">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43,738,869,590.18</a:t>
                      </a:r>
                      <a:endParaRPr lang="en-US" sz="1400" dirty="0">
                        <a:solidFill>
                          <a:schemeClr val="tx1"/>
                        </a:solidFill>
                      </a:endParaRPr>
                    </a:p>
                  </a:txBody>
                  <a:tcPr marL="45720" marR="137160">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59</a:t>
                      </a:r>
                      <a:endParaRPr lang="en-US" sz="1400" dirty="0">
                        <a:solidFill>
                          <a:schemeClr val="tx1"/>
                        </a:solidFill>
                      </a:endParaRPr>
                    </a:p>
                  </a:txBody>
                  <a:tcPr marL="45720" marR="137160">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r"/>
                      <a:endParaRPr lang="en-US" sz="1400" dirty="0">
                        <a:solidFill>
                          <a:schemeClr val="tx1"/>
                        </a:solidFill>
                      </a:endParaRPr>
                    </a:p>
                  </a:txBody>
                  <a:tcPr marL="45720" marR="45720">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endParaRPr lang="en-US" sz="1400" dirty="0">
                        <a:solidFill>
                          <a:schemeClr val="tx1"/>
                        </a:solidFill>
                      </a:endParaRPr>
                    </a:p>
                  </a:txBody>
                  <a:tcPr marL="45720" marR="45720">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endParaRPr lang="en-US" sz="1400" dirty="0">
                        <a:solidFill>
                          <a:schemeClr val="tx1"/>
                        </a:solidFill>
                      </a:endParaRPr>
                    </a:p>
                  </a:txBody>
                  <a:tcPr marL="45720" marR="45720">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3"/>
                  </a:ext>
                </a:extLst>
              </a:tr>
            </a:tbl>
          </a:graphicData>
        </a:graphic>
      </p:graphicFrame>
      <p:sp>
        <p:nvSpPr>
          <p:cNvPr id="14" name="Content Placeholder 5"/>
          <p:cNvSpPr>
            <a:spLocks noGrp="1"/>
          </p:cNvSpPr>
          <p:nvPr>
            <p:ph idx="11"/>
          </p:nvPr>
        </p:nvSpPr>
        <p:spPr>
          <a:xfrm>
            <a:off x="537027" y="3171979"/>
            <a:ext cx="6492240" cy="365760"/>
          </a:xfrm>
          <a:solidFill>
            <a:srgbClr val="EAEAEA"/>
          </a:solidFill>
        </p:spPr>
        <p:txBody>
          <a:bodyPr/>
          <a:lstStyle/>
          <a:p>
            <a:r>
              <a:rPr lang="en-US" sz="1600" dirty="0" smtClean="0">
                <a:solidFill>
                  <a:schemeClr val="tx1"/>
                </a:solidFill>
              </a:rPr>
              <a:t>Audit </a:t>
            </a:r>
            <a:r>
              <a:rPr lang="en-US" sz="1600" dirty="0">
                <a:solidFill>
                  <a:schemeClr val="tx1"/>
                </a:solidFill>
              </a:rPr>
              <a:t>Trail — Coefficient Table (Multiple Regression Selected</a:t>
            </a:r>
            <a:r>
              <a:rPr lang="en-US" sz="1600" dirty="0" smtClean="0">
                <a:solidFill>
                  <a:schemeClr val="tx1"/>
                </a:solidFill>
              </a:rPr>
              <a:t>)</a:t>
            </a:r>
            <a:endParaRPr lang="en-US" sz="1600" dirty="0">
              <a:solidFill>
                <a:schemeClr val="tx1"/>
              </a:solidFill>
            </a:endParaRPr>
          </a:p>
        </p:txBody>
      </p:sp>
      <p:graphicFrame>
        <p:nvGraphicFramePr>
          <p:cNvPr id="21" name="Table 6"/>
          <p:cNvGraphicFramePr>
            <a:graphicFrameLocks noGrp="1"/>
          </p:cNvGraphicFramePr>
          <p:nvPr>
            <p:extLst>
              <p:ext uri="{D42A27DB-BD31-4B8C-83A1-F6EECF244321}">
                <p14:modId xmlns:p14="http://schemas.microsoft.com/office/powerpoint/2010/main" val="1360511371"/>
              </p:ext>
            </p:extLst>
          </p:nvPr>
        </p:nvGraphicFramePr>
        <p:xfrm>
          <a:off x="537027" y="3532265"/>
          <a:ext cx="6492240" cy="2743200"/>
        </p:xfrm>
        <a:graphic>
          <a:graphicData uri="http://schemas.openxmlformats.org/drawingml/2006/table">
            <a:tbl>
              <a:tblPr firstRow="1" bandRow="1">
                <a:tableStyleId>{5C22544A-7EE6-4342-B048-85BDC9FD1C3A}</a:tableStyleId>
              </a:tblPr>
              <a:tblGrid>
                <a:gridCol w="1669433">
                  <a:extLst>
                    <a:ext uri="{9D8B030D-6E8A-4147-A177-3AD203B41FA5}">
                      <a16:colId xmlns:a16="http://schemas.microsoft.com/office/drawing/2014/main" xmlns="" val="20000"/>
                    </a:ext>
                  </a:extLst>
                </a:gridCol>
                <a:gridCol w="1112955">
                  <a:extLst>
                    <a:ext uri="{9D8B030D-6E8A-4147-A177-3AD203B41FA5}">
                      <a16:colId xmlns:a16="http://schemas.microsoft.com/office/drawing/2014/main" xmlns="" val="20001"/>
                    </a:ext>
                  </a:extLst>
                </a:gridCol>
                <a:gridCol w="1391194">
                  <a:extLst>
                    <a:ext uri="{9D8B030D-6E8A-4147-A177-3AD203B41FA5}">
                      <a16:colId xmlns:a16="http://schemas.microsoft.com/office/drawing/2014/main" xmlns="" val="20002"/>
                    </a:ext>
                  </a:extLst>
                </a:gridCol>
                <a:gridCol w="834717">
                  <a:extLst>
                    <a:ext uri="{9D8B030D-6E8A-4147-A177-3AD203B41FA5}">
                      <a16:colId xmlns:a16="http://schemas.microsoft.com/office/drawing/2014/main" xmlns="" val="20003"/>
                    </a:ext>
                  </a:extLst>
                </a:gridCol>
                <a:gridCol w="834717">
                  <a:extLst>
                    <a:ext uri="{9D8B030D-6E8A-4147-A177-3AD203B41FA5}">
                      <a16:colId xmlns:a16="http://schemas.microsoft.com/office/drawing/2014/main" xmlns="" val="20004"/>
                    </a:ext>
                  </a:extLst>
                </a:gridCol>
                <a:gridCol w="649224">
                  <a:extLst>
                    <a:ext uri="{9D8B030D-6E8A-4147-A177-3AD203B41FA5}">
                      <a16:colId xmlns:a16="http://schemas.microsoft.com/office/drawing/2014/main" xmlns="" val="20005"/>
                    </a:ext>
                  </a:extLst>
                </a:gridCol>
              </a:tblGrid>
              <a:tr h="274320">
                <a:tc>
                  <a:txBody>
                    <a:bodyPr/>
                    <a:lstStyle/>
                    <a:p>
                      <a:r>
                        <a:rPr lang="en-US" sz="1400" dirty="0" smtClean="0">
                          <a:solidFill>
                            <a:schemeClr val="tx1"/>
                          </a:solidFill>
                        </a:rPr>
                        <a:t>Series Description</a:t>
                      </a:r>
                      <a:endParaRPr lang="en-US" sz="1400" dirty="0">
                        <a:solidFill>
                          <a:schemeClr val="tx1"/>
                        </a:solidFill>
                      </a:endParaRPr>
                    </a:p>
                  </a:txBody>
                  <a:tcPr marL="45720" marR="45720">
                    <a:lnL w="12700" cmpd="sng">
                      <a:noFill/>
                    </a:lnL>
                    <a:lnR w="12700" cmpd="sng">
                      <a:noFill/>
                    </a:lnR>
                    <a:lnT w="1905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AEAEA"/>
                    </a:solidFill>
                  </a:tcPr>
                </a:tc>
                <a:tc>
                  <a:txBody>
                    <a:bodyPr/>
                    <a:lstStyle/>
                    <a:p>
                      <a:r>
                        <a:rPr lang="en-US" sz="1400" dirty="0" smtClean="0">
                          <a:solidFill>
                            <a:schemeClr val="tx1"/>
                          </a:solidFill>
                        </a:rPr>
                        <a:t>Coefficient</a:t>
                      </a:r>
                      <a:endParaRPr lang="en-US" sz="1400" dirty="0">
                        <a:solidFill>
                          <a:schemeClr val="tx1"/>
                        </a:solidFill>
                      </a:endParaRPr>
                    </a:p>
                  </a:txBody>
                  <a:tcPr marL="45720" marR="45720">
                    <a:lnL w="12700" cmpd="sng">
                      <a:noFill/>
                    </a:lnL>
                    <a:lnR w="12700" cmpd="sng">
                      <a:noFill/>
                    </a:lnR>
                    <a:lnT w="1905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AEAEA"/>
                    </a:solidFill>
                  </a:tcPr>
                </a:tc>
                <a:tc>
                  <a:txBody>
                    <a:bodyPr/>
                    <a:lstStyle/>
                    <a:p>
                      <a:r>
                        <a:rPr lang="en-US" sz="1400" dirty="0" smtClean="0">
                          <a:solidFill>
                            <a:schemeClr val="tx1"/>
                          </a:solidFill>
                        </a:rPr>
                        <a:t>Standard error</a:t>
                      </a:r>
                      <a:endParaRPr lang="en-US" sz="1400" dirty="0">
                        <a:solidFill>
                          <a:schemeClr val="tx1"/>
                        </a:solidFill>
                      </a:endParaRPr>
                    </a:p>
                  </a:txBody>
                  <a:tcPr marL="45720" marR="45720">
                    <a:lnL w="12700" cmpd="sng">
                      <a:noFill/>
                    </a:lnL>
                    <a:lnR w="12700" cmpd="sng">
                      <a:noFill/>
                    </a:lnR>
                    <a:lnT w="1905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AEAEA"/>
                    </a:solidFill>
                  </a:tcPr>
                </a:tc>
                <a:tc>
                  <a:txBody>
                    <a:bodyPr/>
                    <a:lstStyle/>
                    <a:p>
                      <a:pPr algn="ctr"/>
                      <a:r>
                        <a:rPr lang="en-US" sz="1400" i="1" dirty="0" smtClean="0">
                          <a:solidFill>
                            <a:schemeClr val="tx1"/>
                          </a:solidFill>
                        </a:rPr>
                        <a:t>T</a:t>
                      </a:r>
                      <a:r>
                        <a:rPr lang="en-US" sz="1400" dirty="0" smtClean="0">
                          <a:solidFill>
                            <a:schemeClr val="tx1"/>
                          </a:solidFill>
                        </a:rPr>
                        <a:t>-test</a:t>
                      </a:r>
                      <a:endParaRPr lang="en-US" sz="1400" dirty="0">
                        <a:solidFill>
                          <a:schemeClr val="tx1"/>
                        </a:solidFill>
                      </a:endParaRPr>
                    </a:p>
                  </a:txBody>
                  <a:tcPr marL="45720" marR="45720">
                    <a:lnL w="12700" cmpd="sng">
                      <a:noFill/>
                    </a:lnL>
                    <a:lnR w="12700" cmpd="sng">
                      <a:noFill/>
                    </a:lnR>
                    <a:lnT w="1905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P-value</a:t>
                      </a:r>
                      <a:endParaRPr lang="en-US" sz="1400" dirty="0">
                        <a:solidFill>
                          <a:schemeClr val="tx1"/>
                        </a:solidFill>
                      </a:endParaRPr>
                    </a:p>
                  </a:txBody>
                  <a:tcPr marL="45720" marR="45720">
                    <a:lnL w="12700" cmpd="sng">
                      <a:noFill/>
                    </a:lnL>
                    <a:lnR w="12700" cmpd="sng">
                      <a:noFill/>
                    </a:lnR>
                    <a:lnT w="1905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P/2</a:t>
                      </a:r>
                      <a:endParaRPr lang="en-US" sz="1400" dirty="0">
                        <a:solidFill>
                          <a:schemeClr val="tx1"/>
                        </a:solidFill>
                      </a:endParaRPr>
                    </a:p>
                  </a:txBody>
                  <a:tcPr marL="45720" marR="45720">
                    <a:lnL w="12700" cmpd="sng">
                      <a:noFill/>
                    </a:lnL>
                    <a:lnR w="12700" cmpd="sng">
                      <a:noFill/>
                    </a:lnR>
                    <a:lnT w="1905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0"/>
                  </a:ext>
                </a:extLst>
              </a:tr>
              <a:tr h="274320">
                <a:tc>
                  <a:txBody>
                    <a:bodyPr/>
                    <a:lstStyle/>
                    <a:p>
                      <a:r>
                        <a:rPr lang="en-US" sz="1400" dirty="0" smtClean="0">
                          <a:solidFill>
                            <a:schemeClr val="tx1"/>
                          </a:solidFill>
                        </a:rPr>
                        <a:t>Intercept</a:t>
                      </a:r>
                      <a:endParaRPr lang="en-US" sz="1400" dirty="0">
                        <a:solidFill>
                          <a:schemeClr val="tx1"/>
                        </a:solidFill>
                      </a:endParaRPr>
                    </a:p>
                  </a:txBody>
                  <a:tcPr marL="45720" marR="4572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32,398.89</a:t>
                      </a:r>
                      <a:endParaRPr lang="en-US" sz="1400" dirty="0">
                        <a:solidFill>
                          <a:schemeClr val="tx1"/>
                        </a:solidFill>
                      </a:endParaRPr>
                    </a:p>
                  </a:txBody>
                  <a:tcPr marL="45720" marR="18288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34,589.87</a:t>
                      </a:r>
                      <a:endParaRPr lang="en-US" sz="1400" dirty="0">
                        <a:solidFill>
                          <a:schemeClr val="tx1"/>
                        </a:solidFill>
                      </a:endParaRPr>
                    </a:p>
                  </a:txBody>
                  <a:tcPr marL="45720" marR="36576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0.94</a:t>
                      </a:r>
                      <a:endParaRPr lang="en-US" sz="1400" dirty="0">
                        <a:solidFill>
                          <a:schemeClr val="tx1"/>
                        </a:solidFill>
                      </a:endParaRPr>
                    </a:p>
                  </a:txBody>
                  <a:tcPr marL="45720" marR="27432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0.35</a:t>
                      </a:r>
                      <a:endParaRPr lang="en-US" sz="1400" dirty="0">
                        <a:solidFill>
                          <a:schemeClr val="tx1"/>
                        </a:solidFill>
                      </a:endParaRPr>
                    </a:p>
                  </a:txBody>
                  <a:tcPr marL="45720" marR="4572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0.18</a:t>
                      </a:r>
                      <a:endParaRPr lang="en-US" sz="1400" dirty="0">
                        <a:solidFill>
                          <a:schemeClr val="tx1"/>
                        </a:solidFill>
                      </a:endParaRPr>
                    </a:p>
                  </a:txBody>
                  <a:tcPr marL="45720" marR="4572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1"/>
                  </a:ext>
                </a:extLst>
              </a:tr>
              <a:tr h="274320">
                <a:tc>
                  <a:txBody>
                    <a:bodyPr/>
                    <a:lstStyle/>
                    <a:p>
                      <a:r>
                        <a:rPr lang="en-US" sz="1400" dirty="0" smtClean="0">
                          <a:solidFill>
                            <a:schemeClr val="tx1"/>
                          </a:solidFill>
                        </a:rPr>
                        <a:t>UMICS</a:t>
                      </a:r>
                      <a:endParaRPr lang="en-US" sz="1400" dirty="0">
                        <a:solidFill>
                          <a:schemeClr val="tx1"/>
                        </a:solidFill>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1,060.42</a:t>
                      </a:r>
                      <a:endParaRPr lang="en-US" sz="1400" dirty="0">
                        <a:solidFill>
                          <a:schemeClr val="tx1"/>
                        </a:solidFill>
                      </a:endParaRPr>
                    </a:p>
                  </a:txBody>
                  <a:tcPr marL="45720" marR="18288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195.40</a:t>
                      </a:r>
                      <a:endParaRPr lang="en-US" sz="1400" dirty="0">
                        <a:solidFill>
                          <a:schemeClr val="tx1"/>
                        </a:solidFill>
                      </a:endParaRPr>
                    </a:p>
                  </a:txBody>
                  <a:tcPr marL="45720" marR="3657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5.43</a:t>
                      </a:r>
                      <a:endParaRPr lang="en-US" sz="1400" dirty="0">
                        <a:solidFill>
                          <a:schemeClr val="tx1"/>
                        </a:solidFill>
                      </a:endParaRPr>
                    </a:p>
                  </a:txBody>
                  <a:tcPr marL="45720" marR="27432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0.00</a:t>
                      </a:r>
                      <a:endParaRPr lang="en-US" sz="1400" dirty="0">
                        <a:solidFill>
                          <a:schemeClr val="tx1"/>
                        </a:solidFill>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0.00</a:t>
                      </a:r>
                      <a:endParaRPr lang="en-US" sz="1400" dirty="0">
                        <a:solidFill>
                          <a:schemeClr val="tx1"/>
                        </a:solidFill>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2"/>
                  </a:ext>
                </a:extLst>
              </a:tr>
              <a:tr h="274320">
                <a:tc>
                  <a:txBody>
                    <a:bodyPr/>
                    <a:lstStyle/>
                    <a:p>
                      <a:r>
                        <a:rPr lang="en-US" sz="1400" dirty="0" smtClean="0">
                          <a:solidFill>
                            <a:schemeClr val="tx1"/>
                          </a:solidFill>
                        </a:rPr>
                        <a:t>DPIPC</a:t>
                      </a:r>
                      <a:endParaRPr lang="en-US" sz="1400" dirty="0">
                        <a:solidFill>
                          <a:schemeClr val="tx1"/>
                        </a:solidFill>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3.14</a:t>
                      </a:r>
                      <a:endParaRPr lang="en-US" sz="1400" dirty="0">
                        <a:solidFill>
                          <a:schemeClr val="tx1"/>
                        </a:solidFill>
                      </a:endParaRPr>
                    </a:p>
                  </a:txBody>
                  <a:tcPr marL="45720" marR="18288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0.36</a:t>
                      </a:r>
                      <a:endParaRPr lang="en-US" sz="1400" dirty="0">
                        <a:solidFill>
                          <a:schemeClr val="tx1"/>
                        </a:solidFill>
                      </a:endParaRPr>
                    </a:p>
                  </a:txBody>
                  <a:tcPr marL="45720" marR="3657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8.71</a:t>
                      </a:r>
                      <a:endParaRPr lang="en-US" sz="1400" dirty="0">
                        <a:solidFill>
                          <a:schemeClr val="tx1"/>
                        </a:solidFill>
                      </a:endParaRPr>
                    </a:p>
                  </a:txBody>
                  <a:tcPr marL="45720" marR="27432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0.00</a:t>
                      </a:r>
                      <a:endParaRPr lang="en-US" sz="1400" dirty="0">
                        <a:solidFill>
                          <a:schemeClr val="tx1"/>
                        </a:solidFill>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0.00</a:t>
                      </a:r>
                      <a:endParaRPr lang="en-US" sz="1400" dirty="0">
                        <a:solidFill>
                          <a:schemeClr val="tx1"/>
                        </a:solidFill>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3"/>
                  </a:ext>
                </a:extLst>
              </a:tr>
              <a:tr h="274320">
                <a:tc>
                  <a:txBody>
                    <a:bodyPr/>
                    <a:lstStyle/>
                    <a:p>
                      <a:r>
                        <a:rPr lang="en-US" sz="1400" dirty="0" smtClean="0">
                          <a:solidFill>
                            <a:schemeClr val="tx1"/>
                          </a:solidFill>
                        </a:rPr>
                        <a:t>UR</a:t>
                      </a:r>
                      <a:endParaRPr lang="en-US" sz="1400" dirty="0">
                        <a:solidFill>
                          <a:schemeClr val="tx1"/>
                        </a:solidFill>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−8,232.04</a:t>
                      </a:r>
                      <a:endParaRPr lang="en-US" sz="1400" dirty="0">
                        <a:solidFill>
                          <a:schemeClr val="tx1"/>
                        </a:solidFill>
                      </a:endParaRPr>
                    </a:p>
                  </a:txBody>
                  <a:tcPr marL="45720" marR="18288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1,535.96</a:t>
                      </a:r>
                      <a:endParaRPr lang="en-US" sz="1400" dirty="0">
                        <a:solidFill>
                          <a:schemeClr val="tx1"/>
                        </a:solidFill>
                      </a:endParaRPr>
                    </a:p>
                  </a:txBody>
                  <a:tcPr marL="45720" marR="3657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−5.36</a:t>
                      </a:r>
                      <a:endParaRPr lang="en-US" sz="1400" dirty="0">
                        <a:solidFill>
                          <a:schemeClr val="tx1"/>
                        </a:solidFill>
                      </a:endParaRPr>
                    </a:p>
                  </a:txBody>
                  <a:tcPr marL="45720" marR="27432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0.00</a:t>
                      </a:r>
                      <a:endParaRPr lang="en-US" sz="1400" dirty="0">
                        <a:solidFill>
                          <a:schemeClr val="tx1"/>
                        </a:solidFill>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0.00</a:t>
                      </a:r>
                      <a:endParaRPr lang="en-US" sz="1400" dirty="0">
                        <a:solidFill>
                          <a:schemeClr val="tx1"/>
                        </a:solidFill>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4"/>
                  </a:ext>
                </a:extLst>
              </a:tr>
              <a:tr h="274320">
                <a:tc>
                  <a:txBody>
                    <a:bodyPr/>
                    <a:lstStyle/>
                    <a:p>
                      <a:r>
                        <a:rPr lang="en-US" sz="1400" dirty="0" smtClean="0">
                          <a:solidFill>
                            <a:schemeClr val="tx1"/>
                          </a:solidFill>
                        </a:rPr>
                        <a:t>PR</a:t>
                      </a:r>
                      <a:endParaRPr lang="en-US" sz="1400" dirty="0">
                        <a:solidFill>
                          <a:schemeClr val="tx1"/>
                        </a:solidFill>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−3,582.75</a:t>
                      </a:r>
                      <a:endParaRPr lang="en-US" sz="1400" dirty="0">
                        <a:solidFill>
                          <a:schemeClr val="tx1"/>
                        </a:solidFill>
                      </a:endParaRPr>
                    </a:p>
                  </a:txBody>
                  <a:tcPr marL="45720" marR="18288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1,300.78</a:t>
                      </a:r>
                      <a:endParaRPr lang="en-US" sz="1400" dirty="0">
                        <a:solidFill>
                          <a:schemeClr val="tx1"/>
                        </a:solidFill>
                      </a:endParaRPr>
                    </a:p>
                  </a:txBody>
                  <a:tcPr marL="45720" marR="3657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−2.75</a:t>
                      </a:r>
                      <a:endParaRPr lang="en-US" sz="1400" dirty="0">
                        <a:solidFill>
                          <a:schemeClr val="tx1"/>
                        </a:solidFill>
                      </a:endParaRPr>
                    </a:p>
                  </a:txBody>
                  <a:tcPr marL="45720" marR="27432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0.01</a:t>
                      </a:r>
                      <a:endParaRPr lang="en-US" sz="1400" dirty="0">
                        <a:solidFill>
                          <a:schemeClr val="tx1"/>
                        </a:solidFill>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0.00</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5"/>
                  </a:ext>
                </a:extLst>
              </a:tr>
              <a:tr h="274320">
                <a:tc>
                  <a:txBody>
                    <a:bodyPr/>
                    <a:lstStyle/>
                    <a:p>
                      <a:r>
                        <a:rPr lang="en-US" sz="1400" dirty="0" smtClean="0">
                          <a:solidFill>
                            <a:schemeClr val="tx1"/>
                          </a:solidFill>
                        </a:rPr>
                        <a:t>Q2</a:t>
                      </a:r>
                      <a:endParaRPr lang="en-US" sz="1400" dirty="0">
                        <a:solidFill>
                          <a:schemeClr val="tx1"/>
                        </a:solidFill>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5,880.09</a:t>
                      </a:r>
                      <a:endParaRPr lang="en-US" sz="1400" dirty="0">
                        <a:solidFill>
                          <a:schemeClr val="tx1"/>
                        </a:solidFill>
                      </a:endParaRPr>
                    </a:p>
                  </a:txBody>
                  <a:tcPr marL="45720" marR="18288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3,944.63</a:t>
                      </a:r>
                      <a:endParaRPr lang="en-US" sz="1400" dirty="0">
                        <a:solidFill>
                          <a:schemeClr val="tx1"/>
                        </a:solidFill>
                      </a:endParaRPr>
                    </a:p>
                  </a:txBody>
                  <a:tcPr marL="45720" marR="3657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1.49</a:t>
                      </a:r>
                      <a:endParaRPr lang="en-US" sz="1400" dirty="0">
                        <a:solidFill>
                          <a:schemeClr val="tx1"/>
                        </a:solidFill>
                      </a:endParaRPr>
                    </a:p>
                  </a:txBody>
                  <a:tcPr marL="45720" marR="27432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0.14</a:t>
                      </a:r>
                      <a:endParaRPr lang="en-US" sz="1400" dirty="0">
                        <a:solidFill>
                          <a:schemeClr val="tx1"/>
                        </a:solidFill>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0.07</a:t>
                      </a:r>
                      <a:endParaRPr lang="en-US" sz="1400" dirty="0">
                        <a:solidFill>
                          <a:schemeClr val="tx1"/>
                        </a:solidFill>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6"/>
                  </a:ext>
                </a:extLst>
              </a:tr>
              <a:tr h="274320">
                <a:tc>
                  <a:txBody>
                    <a:bodyPr/>
                    <a:lstStyle/>
                    <a:p>
                      <a:r>
                        <a:rPr lang="en-US" sz="1400" dirty="0" smtClean="0">
                          <a:solidFill>
                            <a:schemeClr val="tx1"/>
                          </a:solidFill>
                        </a:rPr>
                        <a:t>Q3</a:t>
                      </a:r>
                      <a:endParaRPr lang="en-US" sz="1400" dirty="0">
                        <a:solidFill>
                          <a:schemeClr val="tx1"/>
                        </a:solidFill>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14,330.37</a:t>
                      </a:r>
                      <a:endParaRPr lang="en-US" sz="1400" dirty="0">
                        <a:solidFill>
                          <a:schemeClr val="tx1"/>
                        </a:solidFill>
                      </a:endParaRPr>
                    </a:p>
                  </a:txBody>
                  <a:tcPr marL="45720" marR="18288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4,011.36</a:t>
                      </a:r>
                      <a:endParaRPr lang="en-US" sz="1400" dirty="0">
                        <a:solidFill>
                          <a:schemeClr val="tx1"/>
                        </a:solidFill>
                      </a:endParaRPr>
                    </a:p>
                  </a:txBody>
                  <a:tcPr marL="45720" marR="3657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3.57</a:t>
                      </a:r>
                      <a:endParaRPr lang="en-US" sz="1400" dirty="0">
                        <a:solidFill>
                          <a:schemeClr val="tx1"/>
                        </a:solidFill>
                      </a:endParaRPr>
                    </a:p>
                  </a:txBody>
                  <a:tcPr marL="45720" marR="27432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0.00</a:t>
                      </a:r>
                      <a:endParaRPr lang="en-US" sz="1400" dirty="0">
                        <a:solidFill>
                          <a:schemeClr val="tx1"/>
                        </a:solidFill>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0.00</a:t>
                      </a:r>
                      <a:endParaRPr lang="en-US" sz="1400" dirty="0">
                        <a:solidFill>
                          <a:schemeClr val="tx1"/>
                        </a:solidFill>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7"/>
                  </a:ext>
                </a:extLst>
              </a:tr>
              <a:tr h="274320">
                <a:tc>
                  <a:txBody>
                    <a:bodyPr/>
                    <a:lstStyle/>
                    <a:p>
                      <a:r>
                        <a:rPr lang="en-US" sz="1400" dirty="0" smtClean="0">
                          <a:solidFill>
                            <a:schemeClr val="tx1"/>
                          </a:solidFill>
                        </a:rPr>
                        <a:t>Q4</a:t>
                      </a:r>
                      <a:endParaRPr lang="en-US" sz="1400" dirty="0">
                        <a:solidFill>
                          <a:schemeClr val="tx1"/>
                        </a:solidFill>
                      </a:endParaRPr>
                    </a:p>
                  </a:txBody>
                  <a:tcPr marL="45720" marR="45720">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5,138.04</a:t>
                      </a:r>
                      <a:endParaRPr lang="en-US" sz="1400" dirty="0">
                        <a:solidFill>
                          <a:schemeClr val="tx1"/>
                        </a:solidFill>
                      </a:endParaRPr>
                    </a:p>
                  </a:txBody>
                  <a:tcPr marL="45720" marR="182880">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4,006.04</a:t>
                      </a:r>
                      <a:endParaRPr lang="en-US" sz="1400" dirty="0">
                        <a:solidFill>
                          <a:schemeClr val="tx1"/>
                        </a:solidFill>
                      </a:endParaRPr>
                    </a:p>
                  </a:txBody>
                  <a:tcPr marL="45720" marR="365760">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1.28</a:t>
                      </a:r>
                      <a:endParaRPr lang="en-US" sz="1400" dirty="0">
                        <a:solidFill>
                          <a:schemeClr val="tx1"/>
                        </a:solidFill>
                      </a:endParaRPr>
                    </a:p>
                  </a:txBody>
                  <a:tcPr marL="45720" marR="274320">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0.21</a:t>
                      </a:r>
                      <a:endParaRPr lang="en-US" sz="1400" dirty="0">
                        <a:solidFill>
                          <a:schemeClr val="tx1"/>
                        </a:solidFill>
                      </a:endParaRPr>
                    </a:p>
                  </a:txBody>
                  <a:tcPr marL="45720" marR="45720">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0.10</a:t>
                      </a:r>
                      <a:endParaRPr lang="en-US" sz="1400" dirty="0">
                        <a:solidFill>
                          <a:schemeClr val="tx1"/>
                        </a:solidFill>
                      </a:endParaRPr>
                    </a:p>
                  </a:txBody>
                  <a:tcPr marL="45720" marR="45720">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8"/>
                  </a:ext>
                </a:extLst>
              </a:tr>
            </a:tbl>
          </a:graphicData>
        </a:graphic>
      </p:graphicFrame>
      <p:sp>
        <p:nvSpPr>
          <p:cNvPr id="15" name="Content Placeholder 7"/>
          <p:cNvSpPr>
            <a:spLocks noGrp="1"/>
          </p:cNvSpPr>
          <p:nvPr>
            <p:ph idx="12"/>
          </p:nvPr>
        </p:nvSpPr>
        <p:spPr>
          <a:xfrm>
            <a:off x="7271658" y="889629"/>
            <a:ext cx="4846320" cy="365760"/>
          </a:xfrm>
          <a:solidFill>
            <a:srgbClr val="EAEAEA"/>
          </a:solidFill>
        </p:spPr>
        <p:txBody>
          <a:bodyPr/>
          <a:lstStyle/>
          <a:p>
            <a:r>
              <a:rPr lang="en-US" sz="1600" dirty="0" smtClean="0">
                <a:solidFill>
                  <a:schemeClr val="tx1"/>
                </a:solidFill>
              </a:rPr>
              <a:t>Audit </a:t>
            </a:r>
            <a:r>
              <a:rPr lang="en-US" sz="1600" dirty="0">
                <a:solidFill>
                  <a:schemeClr val="tx1"/>
                </a:solidFill>
              </a:rPr>
              <a:t>Trail — </a:t>
            </a:r>
            <a:r>
              <a:rPr lang="en-US" sz="1600" dirty="0" smtClean="0">
                <a:solidFill>
                  <a:schemeClr val="tx1"/>
                </a:solidFill>
              </a:rPr>
              <a:t>Statistics</a:t>
            </a:r>
            <a:endParaRPr lang="en-US" sz="1600" dirty="0">
              <a:solidFill>
                <a:schemeClr val="tx1"/>
              </a:solidFill>
            </a:endParaRPr>
          </a:p>
        </p:txBody>
      </p:sp>
      <p:graphicFrame>
        <p:nvGraphicFramePr>
          <p:cNvPr id="20" name="Table 8"/>
          <p:cNvGraphicFramePr>
            <a:graphicFrameLocks noGrp="1"/>
          </p:cNvGraphicFramePr>
          <p:nvPr>
            <p:extLst>
              <p:ext uri="{D42A27DB-BD31-4B8C-83A1-F6EECF244321}">
                <p14:modId xmlns:p14="http://schemas.microsoft.com/office/powerpoint/2010/main" val="647414616"/>
              </p:ext>
            </p:extLst>
          </p:nvPr>
        </p:nvGraphicFramePr>
        <p:xfrm>
          <a:off x="7271658" y="1256684"/>
          <a:ext cx="4846320" cy="1854200"/>
        </p:xfrm>
        <a:graphic>
          <a:graphicData uri="http://schemas.openxmlformats.org/drawingml/2006/table">
            <a:tbl>
              <a:tblPr firstRow="1" bandRow="1">
                <a:tableStyleId>{5C22544A-7EE6-4342-B048-85BDC9FD1C3A}</a:tableStyleId>
              </a:tblPr>
              <a:tblGrid>
                <a:gridCol w="1737360">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1"/>
                    </a:ext>
                  </a:extLst>
                </a:gridCol>
                <a:gridCol w="1645920">
                  <a:extLst>
                    <a:ext uri="{9D8B030D-6E8A-4147-A177-3AD203B41FA5}">
                      <a16:colId xmlns:a16="http://schemas.microsoft.com/office/drawing/2014/main" xmlns="" val="20002"/>
                    </a:ext>
                  </a:extLst>
                </a:gridCol>
                <a:gridCol w="548640">
                  <a:extLst>
                    <a:ext uri="{9D8B030D-6E8A-4147-A177-3AD203B41FA5}">
                      <a16:colId xmlns:a16="http://schemas.microsoft.com/office/drawing/2014/main" xmlns="" val="20003"/>
                    </a:ext>
                  </a:extLst>
                </a:gridCol>
              </a:tblGrid>
              <a:tr h="370840">
                <a:tc>
                  <a:txBody>
                    <a:bodyPr/>
                    <a:lstStyle/>
                    <a:p>
                      <a:r>
                        <a:rPr lang="en-US" sz="1400" dirty="0" smtClean="0">
                          <a:solidFill>
                            <a:schemeClr val="tx1"/>
                          </a:solidFill>
                        </a:rPr>
                        <a:t>Accuracy Measures</a:t>
                      </a:r>
                      <a:endParaRPr lang="en-US" sz="1400" dirty="0">
                        <a:solidFill>
                          <a:schemeClr val="tx1"/>
                        </a:solidFill>
                      </a:endParaRPr>
                    </a:p>
                  </a:txBody>
                  <a:tcPr marL="45720" marR="45720">
                    <a:lnL w="12700" cmpd="sng">
                      <a:noFill/>
                    </a:lnL>
                    <a:lnR w="12700" cmpd="sng">
                      <a:noFill/>
                    </a:lnR>
                    <a:lnT w="1905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AEAEA"/>
                    </a:solidFill>
                  </a:tcPr>
                </a:tc>
                <a:tc>
                  <a:txBody>
                    <a:bodyPr/>
                    <a:lstStyle/>
                    <a:p>
                      <a:r>
                        <a:rPr lang="en-US" sz="1400" dirty="0" smtClean="0">
                          <a:solidFill>
                            <a:schemeClr val="tx1"/>
                          </a:solidFill>
                        </a:rPr>
                        <a:t>Value</a:t>
                      </a:r>
                      <a:endParaRPr lang="en-US" sz="1400" dirty="0">
                        <a:solidFill>
                          <a:schemeClr val="tx1"/>
                        </a:solidFill>
                      </a:endParaRPr>
                    </a:p>
                  </a:txBody>
                  <a:tcPr marL="45720" marR="45720">
                    <a:lnL w="12700" cmpd="sng">
                      <a:noFill/>
                    </a:lnL>
                    <a:lnR w="12700" cmpd="sng">
                      <a:noFill/>
                    </a:lnR>
                    <a:lnT w="1905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AEAEA"/>
                    </a:solidFill>
                  </a:tcPr>
                </a:tc>
                <a:tc>
                  <a:txBody>
                    <a:bodyPr/>
                    <a:lstStyle/>
                    <a:p>
                      <a:r>
                        <a:rPr lang="en-US" sz="1400" dirty="0" smtClean="0">
                          <a:solidFill>
                            <a:schemeClr val="tx1"/>
                          </a:solidFill>
                        </a:rPr>
                        <a:t>Forecast Statistics</a:t>
                      </a:r>
                      <a:endParaRPr lang="en-US" sz="1400" dirty="0">
                        <a:solidFill>
                          <a:schemeClr val="tx1"/>
                        </a:solidFill>
                      </a:endParaRPr>
                    </a:p>
                  </a:txBody>
                  <a:tcPr marL="45720" marR="45720">
                    <a:lnL w="12700" cmpd="sng">
                      <a:noFill/>
                    </a:lnL>
                    <a:lnR w="12700" cmpd="sng">
                      <a:noFill/>
                    </a:lnR>
                    <a:lnT w="1905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AEAEA"/>
                    </a:solidFill>
                  </a:tcPr>
                </a:tc>
                <a:tc>
                  <a:txBody>
                    <a:bodyPr/>
                    <a:lstStyle/>
                    <a:p>
                      <a:r>
                        <a:rPr lang="en-US" sz="1400" dirty="0" smtClean="0">
                          <a:solidFill>
                            <a:schemeClr val="tx1"/>
                          </a:solidFill>
                        </a:rPr>
                        <a:t>Value</a:t>
                      </a:r>
                      <a:endParaRPr lang="en-US" sz="1400" dirty="0">
                        <a:solidFill>
                          <a:schemeClr val="tx1"/>
                        </a:solidFill>
                      </a:endParaRPr>
                    </a:p>
                  </a:txBody>
                  <a:tcPr marL="45720" marR="45720">
                    <a:lnL w="12700" cmpd="sng">
                      <a:noFill/>
                    </a:lnL>
                    <a:lnR w="12700" cmpd="sng">
                      <a:noFill/>
                    </a:lnR>
                    <a:lnT w="1905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0"/>
                  </a:ext>
                </a:extLst>
              </a:tr>
              <a:tr h="370840">
                <a:tc>
                  <a:txBody>
                    <a:bodyPr/>
                    <a:lstStyle/>
                    <a:p>
                      <a:r>
                        <a:rPr lang="en-US" sz="1400" dirty="0" smtClean="0">
                          <a:solidFill>
                            <a:schemeClr val="tx1"/>
                          </a:solidFill>
                        </a:rPr>
                        <a:t>AIC</a:t>
                      </a:r>
                      <a:endParaRPr lang="en-US" sz="1400" dirty="0">
                        <a:solidFill>
                          <a:schemeClr val="tx1"/>
                        </a:solidFill>
                      </a:endParaRPr>
                    </a:p>
                  </a:txBody>
                  <a:tcPr marL="45720" marR="4572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1,277.42</a:t>
                      </a:r>
                      <a:endParaRPr lang="en-US" sz="1400" dirty="0">
                        <a:solidFill>
                          <a:schemeClr val="tx1"/>
                        </a:solidFill>
                      </a:endParaRPr>
                    </a:p>
                  </a:txBody>
                  <a:tcPr marL="45720" marR="13716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Durbin- Watson (4)</a:t>
                      </a:r>
                      <a:endParaRPr lang="en-US" sz="1400" dirty="0">
                        <a:solidFill>
                          <a:schemeClr val="tx1"/>
                        </a:solidFill>
                      </a:endParaRPr>
                    </a:p>
                  </a:txBody>
                  <a:tcPr marL="45720" marR="4572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1.03</a:t>
                      </a:r>
                      <a:endParaRPr lang="en-US" sz="1400" dirty="0">
                        <a:solidFill>
                          <a:schemeClr val="tx1"/>
                        </a:solidFill>
                      </a:endParaRPr>
                    </a:p>
                  </a:txBody>
                  <a:tcPr marL="45720" marR="4572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1"/>
                  </a:ext>
                </a:extLst>
              </a:tr>
              <a:tr h="370840">
                <a:tc>
                  <a:txBody>
                    <a:bodyPr/>
                    <a:lstStyle/>
                    <a:p>
                      <a:r>
                        <a:rPr lang="en-US" sz="1400" dirty="0" smtClean="0">
                          <a:solidFill>
                            <a:schemeClr val="tx1"/>
                          </a:solidFill>
                        </a:rPr>
                        <a:t>BIC</a:t>
                      </a:r>
                      <a:endParaRPr lang="en-US" sz="1400" dirty="0">
                        <a:solidFill>
                          <a:schemeClr val="tx1"/>
                        </a:solidFill>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1,279.51</a:t>
                      </a:r>
                      <a:endParaRPr lang="en-US" sz="1400" dirty="0">
                        <a:solidFill>
                          <a:schemeClr val="tx1"/>
                        </a:solidFill>
                      </a:endParaRPr>
                    </a:p>
                  </a:txBody>
                  <a:tcPr marL="45720" marR="1371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Durbin- Watson (1)</a:t>
                      </a:r>
                      <a:endParaRPr lang="en-US" sz="1400" dirty="0">
                        <a:solidFill>
                          <a:schemeClr val="tx1"/>
                        </a:solidFill>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1.16</a:t>
                      </a:r>
                      <a:endParaRPr lang="en-US" sz="1400" dirty="0">
                        <a:solidFill>
                          <a:schemeClr val="tx1"/>
                        </a:solidFill>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2"/>
                  </a:ext>
                </a:extLst>
              </a:tr>
              <a:tr h="370840">
                <a:tc>
                  <a:txBody>
                    <a:bodyPr/>
                    <a:lstStyle/>
                    <a:p>
                      <a:r>
                        <a:rPr lang="en-US" sz="1400" dirty="0" smtClean="0">
                          <a:solidFill>
                            <a:schemeClr val="tx1"/>
                          </a:solidFill>
                        </a:rPr>
                        <a:t>MAPE</a:t>
                      </a:r>
                      <a:endParaRPr lang="en-US" sz="1400" dirty="0">
                        <a:solidFill>
                          <a:schemeClr val="tx1"/>
                        </a:solidFill>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5.05%</a:t>
                      </a:r>
                      <a:endParaRPr lang="en-US" sz="1400" dirty="0">
                        <a:solidFill>
                          <a:schemeClr val="tx1"/>
                        </a:solidFill>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endParaRPr lang="en-US" sz="1400" dirty="0">
                        <a:solidFill>
                          <a:schemeClr val="tx1"/>
                        </a:solidFill>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endParaRPr lang="en-US" sz="1400">
                        <a:solidFill>
                          <a:schemeClr val="tx1"/>
                        </a:solidFill>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3"/>
                  </a:ext>
                </a:extLst>
              </a:tr>
              <a:tr h="370840">
                <a:tc>
                  <a:txBody>
                    <a:bodyPr/>
                    <a:lstStyle/>
                    <a:p>
                      <a:r>
                        <a:rPr lang="en-US" sz="1400" dirty="0" smtClean="0">
                          <a:solidFill>
                            <a:schemeClr val="tx1"/>
                          </a:solidFill>
                        </a:rPr>
                        <a:t>Adjusted R-Square</a:t>
                      </a:r>
                      <a:endParaRPr lang="en-US" sz="1400" dirty="0">
                        <a:solidFill>
                          <a:schemeClr val="tx1"/>
                        </a:solidFill>
                      </a:endParaRPr>
                    </a:p>
                  </a:txBody>
                  <a:tcPr marL="45720" marR="45720">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84.46%</a:t>
                      </a:r>
                      <a:endParaRPr lang="en-US" sz="1400" dirty="0">
                        <a:solidFill>
                          <a:schemeClr val="tx1"/>
                        </a:solidFill>
                      </a:endParaRPr>
                    </a:p>
                  </a:txBody>
                  <a:tcPr marL="45720" marR="45720">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endParaRPr lang="en-US" sz="1400">
                        <a:solidFill>
                          <a:schemeClr val="tx1"/>
                        </a:solidFill>
                      </a:endParaRPr>
                    </a:p>
                  </a:txBody>
                  <a:tcPr marL="45720" marR="45720">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endParaRPr lang="en-US" sz="1400" dirty="0">
                        <a:solidFill>
                          <a:schemeClr val="tx1"/>
                        </a:solidFill>
                      </a:endParaRPr>
                    </a:p>
                  </a:txBody>
                  <a:tcPr marL="45720" marR="45720">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4"/>
                  </a:ext>
                </a:extLst>
              </a:tr>
            </a:tbl>
          </a:graphicData>
        </a:graphic>
      </p:graphicFrame>
      <p:sp>
        <p:nvSpPr>
          <p:cNvPr id="16" name="Content Placeholder 9"/>
          <p:cNvSpPr>
            <a:spLocks noGrp="1"/>
          </p:cNvSpPr>
          <p:nvPr>
            <p:ph idx="14"/>
          </p:nvPr>
        </p:nvSpPr>
        <p:spPr>
          <a:xfrm>
            <a:off x="7175406" y="3257018"/>
            <a:ext cx="1371600" cy="365760"/>
          </a:xfrm>
        </p:spPr>
        <p:txBody>
          <a:bodyPr/>
          <a:lstStyle/>
          <a:p>
            <a:r>
              <a:rPr lang="en-US" sz="1600" b="1" dirty="0">
                <a:solidFill>
                  <a:schemeClr val="tx1"/>
                </a:solidFill>
              </a:rPr>
              <a:t>Figure </a:t>
            </a:r>
            <a:r>
              <a:rPr lang="en-US" sz="1600" b="1" dirty="0" smtClean="0">
                <a:solidFill>
                  <a:schemeClr val="tx1"/>
                </a:solidFill>
              </a:rPr>
              <a:t>5.7</a:t>
            </a:r>
            <a:endParaRPr lang="en-US" sz="1600" b="1" dirty="0">
              <a:solidFill>
                <a:schemeClr val="tx1"/>
              </a:solidFill>
            </a:endParaRPr>
          </a:p>
        </p:txBody>
      </p:sp>
      <p:pic>
        <p:nvPicPr>
          <p:cNvPr id="40962" name="Picture 10" descr="Time plot showing new car sales as a function of D P I P C, U M I C S, U R, P R, Q 2, Q 3, and Q 4 for February 2002 through May 2016."/>
          <p:cNvPicPr>
            <a:picLocks noGrp="1" noChangeAspect="1" noChangeArrowheads="1"/>
          </p:cNvPicPr>
          <p:nvPr>
            <p:ph idx="15"/>
          </p:nvPr>
        </p:nvPicPr>
        <p:blipFill>
          <a:blip r:embed="rId2">
            <a:extLst>
              <a:ext uri="{28A0092B-C50C-407E-A947-70E740481C1C}">
                <a14:useLocalDpi xmlns:a14="http://schemas.microsoft.com/office/drawing/2010/main" val="0"/>
              </a:ext>
            </a:extLst>
          </a:blip>
          <a:srcRect/>
          <a:stretch>
            <a:fillRect/>
          </a:stretch>
        </p:blipFill>
        <p:spPr bwMode="auto">
          <a:xfrm>
            <a:off x="7175406" y="3664256"/>
            <a:ext cx="5016594" cy="300508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1"/>
          <p:cNvSpPr>
            <a:spLocks noGrp="1"/>
          </p:cNvSpPr>
          <p:nvPr>
            <p:ph type="body" sz="quarter" idx="16"/>
          </p:nvPr>
        </p:nvSpPr>
        <p:spPr/>
        <p:txBody>
          <a:bodyPr/>
          <a:lstStyle/>
          <a:p>
            <a:r>
              <a:rPr lang="en-US" dirty="0">
                <a:hlinkClick r:id="rId3" action="ppaction://hlinksldjump"/>
              </a:rPr>
              <a:t>Jump to long </a:t>
            </a:r>
            <a:r>
              <a:rPr lang="en-US" dirty="0" smtClean="0">
                <a:hlinkClick r:id="rId3" action="ppaction://hlinksldjump"/>
              </a:rPr>
              <a:t>description</a:t>
            </a:r>
            <a:endParaRPr lang="en-US" dirty="0"/>
          </a:p>
        </p:txBody>
      </p:sp>
    </p:spTree>
    <p:extLst>
      <p:ext uri="{BB962C8B-B14F-4D97-AF65-F5344CB8AC3E}">
        <p14:creationId xmlns:p14="http://schemas.microsoft.com/office/powerpoint/2010/main" val="7727922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Fifth Step: Check for Multicollinearity</a:t>
            </a:r>
          </a:p>
        </p:txBody>
      </p:sp>
      <p:graphicFrame>
        <p:nvGraphicFramePr>
          <p:cNvPr id="5" name="Table 2"/>
          <p:cNvGraphicFramePr>
            <a:graphicFrameLocks noGrp="1"/>
          </p:cNvGraphicFramePr>
          <p:nvPr>
            <p:extLst>
              <p:ext uri="{D42A27DB-BD31-4B8C-83A1-F6EECF244321}">
                <p14:modId xmlns:p14="http://schemas.microsoft.com/office/powerpoint/2010/main" val="687119913"/>
              </p:ext>
            </p:extLst>
          </p:nvPr>
        </p:nvGraphicFramePr>
        <p:xfrm>
          <a:off x="603392" y="1314740"/>
          <a:ext cx="10985217" cy="411480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xmlns="" val="20000"/>
                    </a:ext>
                  </a:extLst>
                </a:gridCol>
                <a:gridCol w="2377440">
                  <a:extLst>
                    <a:ext uri="{9D8B030D-6E8A-4147-A177-3AD203B41FA5}">
                      <a16:colId xmlns:a16="http://schemas.microsoft.com/office/drawing/2014/main" xmlns="" val="20001"/>
                    </a:ext>
                  </a:extLst>
                </a:gridCol>
                <a:gridCol w="903111">
                  <a:extLst>
                    <a:ext uri="{9D8B030D-6E8A-4147-A177-3AD203B41FA5}">
                      <a16:colId xmlns:a16="http://schemas.microsoft.com/office/drawing/2014/main" xmlns="" val="20002"/>
                    </a:ext>
                  </a:extLst>
                </a:gridCol>
                <a:gridCol w="903111">
                  <a:extLst>
                    <a:ext uri="{9D8B030D-6E8A-4147-A177-3AD203B41FA5}">
                      <a16:colId xmlns:a16="http://schemas.microsoft.com/office/drawing/2014/main" xmlns="" val="20003"/>
                    </a:ext>
                  </a:extLst>
                </a:gridCol>
                <a:gridCol w="903111">
                  <a:extLst>
                    <a:ext uri="{9D8B030D-6E8A-4147-A177-3AD203B41FA5}">
                      <a16:colId xmlns:a16="http://schemas.microsoft.com/office/drawing/2014/main" xmlns="" val="20004"/>
                    </a:ext>
                  </a:extLst>
                </a:gridCol>
                <a:gridCol w="903111">
                  <a:extLst>
                    <a:ext uri="{9D8B030D-6E8A-4147-A177-3AD203B41FA5}">
                      <a16:colId xmlns:a16="http://schemas.microsoft.com/office/drawing/2014/main" xmlns="" val="20005"/>
                    </a:ext>
                  </a:extLst>
                </a:gridCol>
                <a:gridCol w="903111">
                  <a:extLst>
                    <a:ext uri="{9D8B030D-6E8A-4147-A177-3AD203B41FA5}">
                      <a16:colId xmlns:a16="http://schemas.microsoft.com/office/drawing/2014/main" xmlns="" val="20006"/>
                    </a:ext>
                  </a:extLst>
                </a:gridCol>
                <a:gridCol w="903111">
                  <a:extLst>
                    <a:ext uri="{9D8B030D-6E8A-4147-A177-3AD203B41FA5}">
                      <a16:colId xmlns:a16="http://schemas.microsoft.com/office/drawing/2014/main" xmlns="" val="20007"/>
                    </a:ext>
                  </a:extLst>
                </a:gridCol>
                <a:gridCol w="903111">
                  <a:extLst>
                    <a:ext uri="{9D8B030D-6E8A-4147-A177-3AD203B41FA5}">
                      <a16:colId xmlns:a16="http://schemas.microsoft.com/office/drawing/2014/main" xmlns="" val="20008"/>
                    </a:ext>
                  </a:extLst>
                </a:gridCol>
              </a:tblGrid>
              <a:tr h="457200">
                <a:tc>
                  <a:txBody>
                    <a:bodyPr/>
                    <a:lstStyle/>
                    <a:p>
                      <a:endParaRPr lang="en-US"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ctr"/>
                      <a:r>
                        <a:rPr lang="en-US" dirty="0" smtClean="0">
                          <a:solidFill>
                            <a:schemeClr val="tx1"/>
                          </a:solidFill>
                        </a:rPr>
                        <a:t>New Car Sales (M$)</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ctr"/>
                      <a:r>
                        <a:rPr lang="en-US" dirty="0" smtClean="0">
                          <a:solidFill>
                            <a:schemeClr val="tx1"/>
                          </a:solidFill>
                        </a:rPr>
                        <a:t>DPIPC</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ctr"/>
                      <a:r>
                        <a:rPr lang="en-US" dirty="0" smtClean="0">
                          <a:solidFill>
                            <a:schemeClr val="tx1"/>
                          </a:solidFill>
                        </a:rPr>
                        <a:t>UMICS</a:t>
                      </a:r>
                      <a:endParaRPr lang="en-US"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ctr"/>
                      <a:r>
                        <a:rPr lang="en-US" dirty="0" smtClean="0">
                          <a:solidFill>
                            <a:schemeClr val="tx1"/>
                          </a:solidFill>
                        </a:rPr>
                        <a:t>UR</a:t>
                      </a:r>
                      <a:endParaRPr lang="en-US"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ctr"/>
                      <a:r>
                        <a:rPr lang="en-US" dirty="0" smtClean="0">
                          <a:solidFill>
                            <a:schemeClr val="tx1"/>
                          </a:solidFill>
                        </a:rPr>
                        <a:t>PR</a:t>
                      </a:r>
                      <a:endParaRPr lang="en-US"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ctr"/>
                      <a:r>
                        <a:rPr lang="en-US" dirty="0" smtClean="0">
                          <a:solidFill>
                            <a:schemeClr val="tx1"/>
                          </a:solidFill>
                        </a:rPr>
                        <a:t>Q2</a:t>
                      </a:r>
                      <a:endParaRPr lang="en-US"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ctr"/>
                      <a:r>
                        <a:rPr lang="en-US" dirty="0" smtClean="0">
                          <a:solidFill>
                            <a:schemeClr val="tx1"/>
                          </a:solidFill>
                        </a:rPr>
                        <a:t>Q3</a:t>
                      </a:r>
                      <a:endParaRPr lang="en-US"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ctr"/>
                      <a:r>
                        <a:rPr lang="en-US" dirty="0" smtClean="0">
                          <a:solidFill>
                            <a:schemeClr val="tx1"/>
                          </a:solidFill>
                        </a:rPr>
                        <a:t>Q4</a:t>
                      </a:r>
                      <a:endParaRPr lang="en-US"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xmlns="" val="10000"/>
                  </a:ext>
                </a:extLst>
              </a:tr>
              <a:tr h="457200">
                <a:tc>
                  <a:txBody>
                    <a:bodyPr/>
                    <a:lstStyle/>
                    <a:p>
                      <a:r>
                        <a:rPr lang="en-US" dirty="0" smtClean="0">
                          <a:solidFill>
                            <a:schemeClr val="tx1"/>
                          </a:solidFill>
                        </a:rPr>
                        <a:t>New Car Sales (M$)</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r>
                        <a:rPr lang="en-US" dirty="0" smtClean="0">
                          <a:solidFill>
                            <a:schemeClr val="tx1"/>
                          </a:solidFill>
                        </a:rPr>
                        <a:t>1.00</a:t>
                      </a:r>
                      <a:endParaRPr lang="en-US" dirty="0">
                        <a:solidFill>
                          <a:schemeClr val="tx1"/>
                        </a:solidFill>
                      </a:endParaRPr>
                    </a:p>
                  </a:txBody>
                  <a:tcPr marR="9144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endParaRPr lang="en-US">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endParaRPr lang="en-US">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endParaRPr lang="en-US">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endParaRPr lang="en-US">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endParaRPr lang="en-US">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endParaRPr lang="en-US">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endParaRPr lang="en-US">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xmlns="" val="10001"/>
                  </a:ext>
                </a:extLst>
              </a:tr>
              <a:tr h="457200">
                <a:tc>
                  <a:txBody>
                    <a:bodyPr/>
                    <a:lstStyle/>
                    <a:p>
                      <a:r>
                        <a:rPr lang="en-US" dirty="0" smtClean="0">
                          <a:solidFill>
                            <a:schemeClr val="tx1"/>
                          </a:solidFill>
                        </a:rPr>
                        <a:t>DPIPC</a:t>
                      </a:r>
                      <a:endParaRPr lang="en-US"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r>
                        <a:rPr lang="en-US" dirty="0" smtClean="0">
                          <a:solidFill>
                            <a:schemeClr val="tx1"/>
                          </a:solidFill>
                        </a:rPr>
                        <a:t>0.48</a:t>
                      </a:r>
                      <a:endParaRPr lang="en-US" dirty="0">
                        <a:solidFill>
                          <a:schemeClr val="tx1"/>
                        </a:solidFill>
                      </a:endParaRPr>
                    </a:p>
                  </a:txBody>
                  <a:tcPr marR="9144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r>
                        <a:rPr lang="en-US" dirty="0" smtClean="0">
                          <a:solidFill>
                            <a:schemeClr val="tx1"/>
                          </a:solidFill>
                        </a:rPr>
                        <a:t>1.00</a:t>
                      </a:r>
                      <a:endParaRPr lang="en-US" dirty="0">
                        <a:solidFill>
                          <a:schemeClr val="tx1"/>
                        </a:solidFill>
                      </a:endParaRPr>
                    </a:p>
                  </a:txBody>
                  <a:tcPr marR="1828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endParaRPr lang="en-US">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endParaRPr lang="en-US">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endParaRPr lang="en-US">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endParaRPr lang="en-US">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endParaRPr lang="en-US">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endParaRPr lang="en-US">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xmlns="" val="10002"/>
                  </a:ext>
                </a:extLst>
              </a:tr>
              <a:tr h="457200">
                <a:tc>
                  <a:txBody>
                    <a:bodyPr/>
                    <a:lstStyle/>
                    <a:p>
                      <a:r>
                        <a:rPr lang="en-US" dirty="0" smtClean="0">
                          <a:solidFill>
                            <a:schemeClr val="tx1"/>
                          </a:solidFill>
                        </a:rPr>
                        <a:t>UMICS</a:t>
                      </a:r>
                      <a:endParaRPr lang="en-US"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r>
                        <a:rPr lang="en-US" dirty="0" smtClean="0">
                          <a:solidFill>
                            <a:schemeClr val="tx1"/>
                          </a:solidFill>
                        </a:rPr>
                        <a:t>0.64</a:t>
                      </a:r>
                      <a:endParaRPr lang="en-US" dirty="0">
                        <a:solidFill>
                          <a:schemeClr val="tx1"/>
                        </a:solidFill>
                      </a:endParaRPr>
                    </a:p>
                  </a:txBody>
                  <a:tcPr marR="9144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r>
                        <a:rPr lang="en-US" dirty="0" smtClean="0">
                          <a:solidFill>
                            <a:schemeClr val="tx1"/>
                          </a:solidFill>
                        </a:rPr>
                        <a:t>−0.16</a:t>
                      </a:r>
                      <a:endParaRPr lang="en-US" dirty="0">
                        <a:solidFill>
                          <a:schemeClr val="tx1"/>
                        </a:solidFill>
                      </a:endParaRPr>
                    </a:p>
                  </a:txBody>
                  <a:tcPr marR="1828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r>
                        <a:rPr lang="en-US" dirty="0" smtClean="0">
                          <a:solidFill>
                            <a:schemeClr val="tx1"/>
                          </a:solidFill>
                        </a:rPr>
                        <a:t>1.00</a:t>
                      </a:r>
                      <a:endParaRPr lang="en-US" dirty="0">
                        <a:solidFill>
                          <a:schemeClr val="tx1"/>
                        </a:solidFill>
                      </a:endParaRPr>
                    </a:p>
                  </a:txBody>
                  <a:tcPr marR="1828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endParaRPr lang="en-US">
                        <a:solidFill>
                          <a:schemeClr val="tx1"/>
                        </a:solidFill>
                      </a:endParaRPr>
                    </a:p>
                  </a:txBody>
                  <a:tcPr marR="1828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endParaRPr lang="en-US">
                        <a:solidFill>
                          <a:schemeClr val="tx1"/>
                        </a:solidFill>
                      </a:endParaRPr>
                    </a:p>
                  </a:txBody>
                  <a:tcPr marR="1828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endParaRPr lang="en-US">
                        <a:solidFill>
                          <a:schemeClr val="tx1"/>
                        </a:solidFill>
                      </a:endParaRPr>
                    </a:p>
                  </a:txBody>
                  <a:tcPr marR="1828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endParaRPr lang="en-US">
                        <a:solidFill>
                          <a:schemeClr val="tx1"/>
                        </a:solidFill>
                      </a:endParaRPr>
                    </a:p>
                  </a:txBody>
                  <a:tcPr marR="1828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endParaRPr lang="en-US">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xmlns="" val="10003"/>
                  </a:ext>
                </a:extLst>
              </a:tr>
              <a:tr h="457200">
                <a:tc>
                  <a:txBody>
                    <a:bodyPr/>
                    <a:lstStyle/>
                    <a:p>
                      <a:r>
                        <a:rPr lang="en-US" dirty="0" smtClean="0">
                          <a:solidFill>
                            <a:schemeClr val="tx1"/>
                          </a:solidFill>
                        </a:rPr>
                        <a:t>UR</a:t>
                      </a:r>
                      <a:endParaRPr lang="en-US"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r>
                        <a:rPr lang="en-US" dirty="0" smtClean="0">
                          <a:solidFill>
                            <a:schemeClr val="tx1"/>
                          </a:solidFill>
                        </a:rPr>
                        <a:t>−0.58</a:t>
                      </a:r>
                      <a:endParaRPr lang="en-US" dirty="0">
                        <a:solidFill>
                          <a:schemeClr val="tx1"/>
                        </a:solidFill>
                      </a:endParaRPr>
                    </a:p>
                  </a:txBody>
                  <a:tcPr marR="9144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r>
                        <a:rPr lang="en-US" dirty="0" smtClean="0">
                          <a:solidFill>
                            <a:schemeClr val="tx1"/>
                          </a:solidFill>
                        </a:rPr>
                        <a:t>0.15</a:t>
                      </a:r>
                      <a:endParaRPr lang="en-US" dirty="0">
                        <a:solidFill>
                          <a:schemeClr val="tx1"/>
                        </a:solidFill>
                      </a:endParaRPr>
                    </a:p>
                  </a:txBody>
                  <a:tcPr marR="1828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r>
                        <a:rPr lang="en-US" dirty="0" smtClean="0">
                          <a:solidFill>
                            <a:schemeClr val="tx1"/>
                          </a:solidFill>
                        </a:rPr>
                        <a:t>−0.68</a:t>
                      </a:r>
                      <a:endParaRPr lang="en-US" dirty="0">
                        <a:solidFill>
                          <a:schemeClr val="tx1"/>
                        </a:solidFill>
                      </a:endParaRPr>
                    </a:p>
                  </a:txBody>
                  <a:tcPr marR="1828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r>
                        <a:rPr lang="en-US" dirty="0" smtClean="0">
                          <a:solidFill>
                            <a:schemeClr val="tx1"/>
                          </a:solidFill>
                        </a:rPr>
                        <a:t>1.00</a:t>
                      </a:r>
                      <a:endParaRPr lang="en-US" dirty="0">
                        <a:solidFill>
                          <a:schemeClr val="tx1"/>
                        </a:solidFill>
                      </a:endParaRPr>
                    </a:p>
                  </a:txBody>
                  <a:tcPr marR="1828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endParaRPr lang="en-US">
                        <a:solidFill>
                          <a:schemeClr val="tx1"/>
                        </a:solidFill>
                      </a:endParaRPr>
                    </a:p>
                  </a:txBody>
                  <a:tcPr marR="1828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endParaRPr lang="en-US">
                        <a:solidFill>
                          <a:schemeClr val="tx1"/>
                        </a:solidFill>
                      </a:endParaRPr>
                    </a:p>
                  </a:txBody>
                  <a:tcPr marR="1828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endParaRPr lang="en-US">
                        <a:solidFill>
                          <a:schemeClr val="tx1"/>
                        </a:solidFill>
                      </a:endParaRPr>
                    </a:p>
                  </a:txBody>
                  <a:tcPr marR="1828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endParaRPr lang="en-US">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xmlns="" val="10004"/>
                  </a:ext>
                </a:extLst>
              </a:tr>
              <a:tr h="457200">
                <a:tc>
                  <a:txBody>
                    <a:bodyPr/>
                    <a:lstStyle/>
                    <a:p>
                      <a:r>
                        <a:rPr lang="en-US" dirty="0" smtClean="0">
                          <a:solidFill>
                            <a:schemeClr val="tx1"/>
                          </a:solidFill>
                        </a:rPr>
                        <a:t>PR</a:t>
                      </a:r>
                      <a:endParaRPr lang="en-US"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r>
                        <a:rPr lang="en-US" dirty="0" smtClean="0">
                          <a:solidFill>
                            <a:schemeClr val="tx1"/>
                          </a:solidFill>
                        </a:rPr>
                        <a:t>−0.02</a:t>
                      </a:r>
                      <a:endParaRPr lang="en-US" dirty="0">
                        <a:solidFill>
                          <a:schemeClr val="tx1"/>
                        </a:solidFill>
                      </a:endParaRPr>
                    </a:p>
                  </a:txBody>
                  <a:tcPr marR="9144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r>
                        <a:rPr lang="en-US" dirty="0" smtClean="0">
                          <a:solidFill>
                            <a:schemeClr val="tx1"/>
                          </a:solidFill>
                        </a:rPr>
                        <a:t>−0.43</a:t>
                      </a:r>
                      <a:endParaRPr lang="en-US" dirty="0">
                        <a:solidFill>
                          <a:schemeClr val="tx1"/>
                        </a:solidFill>
                      </a:endParaRPr>
                    </a:p>
                  </a:txBody>
                  <a:tcPr marR="1828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r>
                        <a:rPr lang="en-US" dirty="0" smtClean="0">
                          <a:solidFill>
                            <a:schemeClr val="tx1"/>
                          </a:solidFill>
                        </a:rPr>
                        <a:t>0.25</a:t>
                      </a:r>
                      <a:endParaRPr lang="en-US" dirty="0">
                        <a:solidFill>
                          <a:schemeClr val="tx1"/>
                        </a:solidFill>
                      </a:endParaRPr>
                    </a:p>
                  </a:txBody>
                  <a:tcPr marR="1828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r>
                        <a:rPr lang="en-US" dirty="0" smtClean="0">
                          <a:solidFill>
                            <a:schemeClr val="tx1"/>
                          </a:solidFill>
                        </a:rPr>
                        <a:t>−0.62</a:t>
                      </a:r>
                      <a:endParaRPr lang="en-US" dirty="0">
                        <a:solidFill>
                          <a:schemeClr val="tx1"/>
                        </a:solidFill>
                      </a:endParaRPr>
                    </a:p>
                  </a:txBody>
                  <a:tcPr marR="1828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r>
                        <a:rPr lang="en-US" dirty="0" smtClean="0">
                          <a:solidFill>
                            <a:schemeClr val="tx1"/>
                          </a:solidFill>
                        </a:rPr>
                        <a:t>1.00</a:t>
                      </a:r>
                      <a:endParaRPr lang="en-US" dirty="0">
                        <a:solidFill>
                          <a:schemeClr val="tx1"/>
                        </a:solidFill>
                      </a:endParaRPr>
                    </a:p>
                  </a:txBody>
                  <a:tcPr marR="1828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endParaRPr lang="en-US">
                        <a:solidFill>
                          <a:schemeClr val="tx1"/>
                        </a:solidFill>
                      </a:endParaRPr>
                    </a:p>
                  </a:txBody>
                  <a:tcPr marR="1828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endParaRPr lang="en-US">
                        <a:solidFill>
                          <a:schemeClr val="tx1"/>
                        </a:solidFill>
                      </a:endParaRPr>
                    </a:p>
                  </a:txBody>
                  <a:tcPr marR="1828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endParaRPr lang="en-US">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xmlns="" val="10005"/>
                  </a:ext>
                </a:extLst>
              </a:tr>
              <a:tr h="457200">
                <a:tc>
                  <a:txBody>
                    <a:bodyPr/>
                    <a:lstStyle/>
                    <a:p>
                      <a:r>
                        <a:rPr lang="en-US" dirty="0" smtClean="0">
                          <a:solidFill>
                            <a:schemeClr val="tx1"/>
                          </a:solidFill>
                        </a:rPr>
                        <a:t>Q2</a:t>
                      </a:r>
                      <a:endParaRPr lang="en-US"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r>
                        <a:rPr lang="en-US" dirty="0" smtClean="0">
                          <a:solidFill>
                            <a:schemeClr val="tx1"/>
                          </a:solidFill>
                        </a:rPr>
                        <a:t>0.04</a:t>
                      </a:r>
                      <a:endParaRPr lang="en-US" dirty="0">
                        <a:solidFill>
                          <a:schemeClr val="tx1"/>
                        </a:solidFill>
                      </a:endParaRPr>
                    </a:p>
                  </a:txBody>
                  <a:tcPr marR="9144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r>
                        <a:rPr lang="en-US" dirty="0" smtClean="0">
                          <a:solidFill>
                            <a:schemeClr val="tx1"/>
                          </a:solidFill>
                        </a:rPr>
                        <a:t>0.03</a:t>
                      </a:r>
                      <a:endParaRPr lang="en-US" dirty="0">
                        <a:solidFill>
                          <a:schemeClr val="tx1"/>
                        </a:solidFill>
                      </a:endParaRPr>
                    </a:p>
                  </a:txBody>
                  <a:tcPr marR="1828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r>
                        <a:rPr lang="en-US" dirty="0" smtClean="0">
                          <a:solidFill>
                            <a:schemeClr val="tx1"/>
                          </a:solidFill>
                        </a:rPr>
                        <a:t>0.06</a:t>
                      </a:r>
                      <a:endParaRPr lang="en-US" dirty="0">
                        <a:solidFill>
                          <a:schemeClr val="tx1"/>
                        </a:solidFill>
                      </a:endParaRPr>
                    </a:p>
                  </a:txBody>
                  <a:tcPr marR="1828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r>
                        <a:rPr lang="en-US" dirty="0" smtClean="0">
                          <a:solidFill>
                            <a:schemeClr val="tx1"/>
                          </a:solidFill>
                        </a:rPr>
                        <a:t>−0.01</a:t>
                      </a:r>
                      <a:endParaRPr lang="en-US" dirty="0">
                        <a:solidFill>
                          <a:schemeClr val="tx1"/>
                        </a:solidFill>
                      </a:endParaRPr>
                    </a:p>
                  </a:txBody>
                  <a:tcPr marR="1828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r>
                        <a:rPr lang="en-US" dirty="0" smtClean="0">
                          <a:solidFill>
                            <a:schemeClr val="tx1"/>
                          </a:solidFill>
                        </a:rPr>
                        <a:t>−0.03</a:t>
                      </a:r>
                      <a:endParaRPr lang="en-US" dirty="0">
                        <a:solidFill>
                          <a:schemeClr val="tx1"/>
                        </a:solidFill>
                      </a:endParaRPr>
                    </a:p>
                  </a:txBody>
                  <a:tcPr marR="1828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r>
                        <a:rPr lang="en-US" dirty="0" smtClean="0">
                          <a:solidFill>
                            <a:schemeClr val="tx1"/>
                          </a:solidFill>
                        </a:rPr>
                        <a:t>1.00</a:t>
                      </a:r>
                      <a:endParaRPr lang="en-US" dirty="0">
                        <a:solidFill>
                          <a:schemeClr val="tx1"/>
                        </a:solidFill>
                      </a:endParaRPr>
                    </a:p>
                  </a:txBody>
                  <a:tcPr marR="1828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endParaRPr lang="en-US">
                        <a:solidFill>
                          <a:schemeClr val="tx1"/>
                        </a:solidFill>
                      </a:endParaRPr>
                    </a:p>
                  </a:txBody>
                  <a:tcPr marR="1828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endParaRPr lang="en-US">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xmlns="" val="10006"/>
                  </a:ext>
                </a:extLst>
              </a:tr>
              <a:tr h="457200">
                <a:tc>
                  <a:txBody>
                    <a:bodyPr/>
                    <a:lstStyle/>
                    <a:p>
                      <a:r>
                        <a:rPr lang="en-US" dirty="0" smtClean="0">
                          <a:solidFill>
                            <a:schemeClr val="tx1"/>
                          </a:solidFill>
                        </a:rPr>
                        <a:t>Q3</a:t>
                      </a:r>
                      <a:endParaRPr lang="en-US"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r>
                        <a:rPr lang="en-US" dirty="0" smtClean="0">
                          <a:solidFill>
                            <a:schemeClr val="tx1"/>
                          </a:solidFill>
                        </a:rPr>
                        <a:t>0.16</a:t>
                      </a:r>
                      <a:endParaRPr lang="en-US" dirty="0">
                        <a:solidFill>
                          <a:schemeClr val="tx1"/>
                        </a:solidFill>
                      </a:endParaRPr>
                    </a:p>
                  </a:txBody>
                  <a:tcPr marR="9144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r>
                        <a:rPr lang="en-US" dirty="0" smtClean="0">
                          <a:solidFill>
                            <a:schemeClr val="tx1"/>
                          </a:solidFill>
                        </a:rPr>
                        <a:t>0.00</a:t>
                      </a:r>
                      <a:endParaRPr lang="en-US" dirty="0">
                        <a:solidFill>
                          <a:schemeClr val="tx1"/>
                        </a:solidFill>
                      </a:endParaRPr>
                    </a:p>
                  </a:txBody>
                  <a:tcPr marR="1828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r>
                        <a:rPr lang="en-US" dirty="0" smtClean="0">
                          <a:solidFill>
                            <a:schemeClr val="tx1"/>
                          </a:solidFill>
                        </a:rPr>
                        <a:t>0.03</a:t>
                      </a:r>
                      <a:endParaRPr lang="en-US" dirty="0">
                        <a:solidFill>
                          <a:schemeClr val="tx1"/>
                        </a:solidFill>
                      </a:endParaRPr>
                    </a:p>
                  </a:txBody>
                  <a:tcPr marR="1828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r>
                        <a:rPr lang="en-US" dirty="0" smtClean="0">
                          <a:solidFill>
                            <a:schemeClr val="tx1"/>
                          </a:solidFill>
                        </a:rPr>
                        <a:t>0.03</a:t>
                      </a:r>
                      <a:endParaRPr lang="en-US" dirty="0">
                        <a:solidFill>
                          <a:schemeClr val="tx1"/>
                        </a:solidFill>
                      </a:endParaRPr>
                    </a:p>
                  </a:txBody>
                  <a:tcPr marR="1828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r>
                        <a:rPr lang="en-US" dirty="0" smtClean="0">
                          <a:solidFill>
                            <a:schemeClr val="tx1"/>
                          </a:solidFill>
                        </a:rPr>
                        <a:t>0.01</a:t>
                      </a:r>
                      <a:endParaRPr lang="en-US" dirty="0">
                        <a:solidFill>
                          <a:schemeClr val="tx1"/>
                        </a:solidFill>
                      </a:endParaRPr>
                    </a:p>
                  </a:txBody>
                  <a:tcPr marR="1828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r>
                        <a:rPr lang="en-US" dirty="0" smtClean="0">
                          <a:solidFill>
                            <a:schemeClr val="tx1"/>
                          </a:solidFill>
                        </a:rPr>
                        <a:t>−0.35</a:t>
                      </a:r>
                      <a:endParaRPr lang="en-US" dirty="0">
                        <a:solidFill>
                          <a:schemeClr val="tx1"/>
                        </a:solidFill>
                      </a:endParaRPr>
                    </a:p>
                  </a:txBody>
                  <a:tcPr marR="1828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r>
                        <a:rPr lang="en-US" dirty="0" smtClean="0">
                          <a:solidFill>
                            <a:schemeClr val="tx1"/>
                          </a:solidFill>
                        </a:rPr>
                        <a:t>1.00</a:t>
                      </a:r>
                      <a:endParaRPr lang="en-US" dirty="0">
                        <a:solidFill>
                          <a:schemeClr val="tx1"/>
                        </a:solidFill>
                      </a:endParaRPr>
                    </a:p>
                  </a:txBody>
                  <a:tcPr marR="1828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endParaRPr lang="en-US"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xmlns="" val="10007"/>
                  </a:ext>
                </a:extLst>
              </a:tr>
              <a:tr h="457200">
                <a:tc>
                  <a:txBody>
                    <a:bodyPr/>
                    <a:lstStyle/>
                    <a:p>
                      <a:r>
                        <a:rPr lang="en-US" dirty="0" smtClean="0">
                          <a:solidFill>
                            <a:schemeClr val="tx1"/>
                          </a:solidFill>
                        </a:rPr>
                        <a:t>Q4</a:t>
                      </a:r>
                      <a:endParaRPr lang="en-US"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r>
                        <a:rPr lang="en-US" dirty="0" smtClean="0">
                          <a:solidFill>
                            <a:schemeClr val="tx1"/>
                          </a:solidFill>
                        </a:rPr>
                        <a:t>−0.07</a:t>
                      </a:r>
                      <a:endParaRPr lang="en-US" dirty="0">
                        <a:solidFill>
                          <a:schemeClr val="tx1"/>
                        </a:solidFill>
                      </a:endParaRPr>
                    </a:p>
                  </a:txBody>
                  <a:tcPr marR="9144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r>
                        <a:rPr lang="en-US" dirty="0" smtClean="0">
                          <a:solidFill>
                            <a:schemeClr val="tx1"/>
                          </a:solidFill>
                        </a:rPr>
                        <a:t>0.03</a:t>
                      </a:r>
                      <a:endParaRPr lang="en-US" dirty="0">
                        <a:solidFill>
                          <a:schemeClr val="tx1"/>
                        </a:solidFill>
                      </a:endParaRPr>
                    </a:p>
                  </a:txBody>
                  <a:tcPr marR="1828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r>
                        <a:rPr lang="en-US" dirty="0" smtClean="0">
                          <a:solidFill>
                            <a:schemeClr val="tx1"/>
                          </a:solidFill>
                        </a:rPr>
                        <a:t>−0.11</a:t>
                      </a:r>
                      <a:endParaRPr lang="en-US" dirty="0">
                        <a:solidFill>
                          <a:schemeClr val="tx1"/>
                        </a:solidFill>
                      </a:endParaRPr>
                    </a:p>
                  </a:txBody>
                  <a:tcPr marR="1828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r>
                        <a:rPr lang="en-US" dirty="0" smtClean="0">
                          <a:solidFill>
                            <a:schemeClr val="tx1"/>
                          </a:solidFill>
                        </a:rPr>
                        <a:t>0.02</a:t>
                      </a:r>
                      <a:endParaRPr lang="en-US" dirty="0">
                        <a:solidFill>
                          <a:schemeClr val="tx1"/>
                        </a:solidFill>
                      </a:endParaRPr>
                    </a:p>
                  </a:txBody>
                  <a:tcPr marR="1828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r>
                        <a:rPr lang="en-US" dirty="0" smtClean="0">
                          <a:solidFill>
                            <a:schemeClr val="tx1"/>
                          </a:solidFill>
                        </a:rPr>
                        <a:t>−0.01</a:t>
                      </a:r>
                      <a:endParaRPr lang="en-US" dirty="0">
                        <a:solidFill>
                          <a:schemeClr val="tx1"/>
                        </a:solidFill>
                      </a:endParaRPr>
                    </a:p>
                  </a:txBody>
                  <a:tcPr marR="1828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r>
                        <a:rPr lang="en-US" dirty="0" smtClean="0">
                          <a:solidFill>
                            <a:schemeClr val="tx1"/>
                          </a:solidFill>
                        </a:rPr>
                        <a:t>−0.35</a:t>
                      </a:r>
                      <a:endParaRPr lang="en-US" dirty="0">
                        <a:solidFill>
                          <a:schemeClr val="tx1"/>
                        </a:solidFill>
                      </a:endParaRPr>
                    </a:p>
                  </a:txBody>
                  <a:tcPr marR="1828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r"/>
                      <a:r>
                        <a:rPr lang="en-US" dirty="0" smtClean="0">
                          <a:solidFill>
                            <a:schemeClr val="tx1"/>
                          </a:solidFill>
                        </a:rPr>
                        <a:t>−0.33</a:t>
                      </a:r>
                      <a:endParaRPr lang="en-US" dirty="0">
                        <a:solidFill>
                          <a:schemeClr val="tx1"/>
                        </a:solidFill>
                      </a:endParaRPr>
                    </a:p>
                  </a:txBody>
                  <a:tcPr marR="1828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tc>
                  <a:txBody>
                    <a:bodyPr/>
                    <a:lstStyle/>
                    <a:p>
                      <a:pPr algn="ctr"/>
                      <a:r>
                        <a:rPr lang="en-US" dirty="0" smtClean="0">
                          <a:solidFill>
                            <a:schemeClr val="tx1"/>
                          </a:solidFill>
                        </a:rPr>
                        <a:t>1.00</a:t>
                      </a:r>
                      <a:endParaRPr lang="en-US"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xmlns="" val="10008"/>
                  </a:ext>
                </a:extLst>
              </a:tr>
            </a:tbl>
          </a:graphicData>
        </a:graphic>
      </p:graphicFrame>
      <p:sp>
        <p:nvSpPr>
          <p:cNvPr id="2" name="Content Placeholder 3"/>
          <p:cNvSpPr>
            <a:spLocks noGrp="1"/>
          </p:cNvSpPr>
          <p:nvPr>
            <p:ph idx="1"/>
          </p:nvPr>
        </p:nvSpPr>
        <p:spPr>
          <a:xfrm>
            <a:off x="624136" y="5598655"/>
            <a:ext cx="9052560" cy="731520"/>
          </a:xfrm>
        </p:spPr>
        <p:txBody>
          <a:bodyPr/>
          <a:lstStyle/>
          <a:p>
            <a:r>
              <a:rPr lang="en-US" sz="2000" dirty="0">
                <a:solidFill>
                  <a:schemeClr val="tx1"/>
                </a:solidFill>
              </a:rPr>
              <a:t>From the correlations shown above, we see that this is not a problem for this model (</a:t>
            </a:r>
            <a:r>
              <a:rPr lang="en-US" sz="2000" b="1" dirty="0">
                <a:solidFill>
                  <a:schemeClr val="tx1"/>
                </a:solidFill>
              </a:rPr>
              <a:t>evaluation Step 5</a:t>
            </a:r>
            <a:r>
              <a:rPr lang="en-US" sz="2000" dirty="0" smtClean="0">
                <a:solidFill>
                  <a:schemeClr val="tx1"/>
                </a:solidFill>
              </a:rPr>
              <a:t>).</a:t>
            </a:r>
            <a:endParaRPr lang="en-US" sz="2000" dirty="0">
              <a:solidFill>
                <a:schemeClr val="tx1"/>
              </a:solidFill>
            </a:endParaRPr>
          </a:p>
        </p:txBody>
      </p:sp>
    </p:spTree>
    <p:extLst>
      <p:ext uri="{BB962C8B-B14F-4D97-AF65-F5344CB8AC3E}">
        <p14:creationId xmlns:p14="http://schemas.microsoft.com/office/powerpoint/2010/main" val="1595919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Using a Dummy Variable to Account for Seasonality</a:t>
            </a:r>
          </a:p>
        </p:txBody>
      </p:sp>
      <p:sp>
        <p:nvSpPr>
          <p:cNvPr id="6" name="Content Placeholder 2"/>
          <p:cNvSpPr>
            <a:spLocks noGrp="1"/>
          </p:cNvSpPr>
          <p:nvPr>
            <p:ph idx="1"/>
          </p:nvPr>
        </p:nvSpPr>
        <p:spPr>
          <a:xfrm>
            <a:off x="2086927" y="1593533"/>
            <a:ext cx="1645920" cy="457200"/>
          </a:xfrm>
        </p:spPr>
        <p:txBody>
          <a:bodyPr/>
          <a:lstStyle/>
          <a:p>
            <a:r>
              <a:rPr lang="en-US" sz="2400" dirty="0"/>
              <a:t>Figure </a:t>
            </a:r>
            <a:r>
              <a:rPr lang="en-US" sz="2400" dirty="0" smtClean="0"/>
              <a:t>5.7</a:t>
            </a:r>
            <a:endParaRPr lang="en-US" sz="2400" dirty="0"/>
          </a:p>
        </p:txBody>
      </p:sp>
      <p:pic>
        <p:nvPicPr>
          <p:cNvPr id="41986" name="Picture 3" descr="Time plot showing new car sales as a function of D P I P C, U M I C S, U R, P R, Q 2, Q 3, and Q 4 for February 2002 through May 2016."/>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529596" y="2067051"/>
            <a:ext cx="4760583" cy="3047748"/>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4"/>
          <p:cNvSpPr>
            <a:spLocks noGrp="1"/>
          </p:cNvSpPr>
          <p:nvPr>
            <p:ph idx="11"/>
          </p:nvPr>
        </p:nvSpPr>
        <p:spPr>
          <a:xfrm>
            <a:off x="7973098" y="1593533"/>
            <a:ext cx="1645920" cy="457200"/>
          </a:xfrm>
        </p:spPr>
        <p:txBody>
          <a:bodyPr/>
          <a:lstStyle/>
          <a:p>
            <a:r>
              <a:rPr lang="en-US" sz="2400" dirty="0"/>
              <a:t>Figure </a:t>
            </a:r>
            <a:r>
              <a:rPr lang="en-US" sz="2400" dirty="0" smtClean="0"/>
              <a:t>5.8</a:t>
            </a:r>
            <a:endParaRPr lang="en-US" sz="2400" dirty="0"/>
          </a:p>
        </p:txBody>
      </p:sp>
      <p:pic>
        <p:nvPicPr>
          <p:cNvPr id="41987" name="Picture 5" descr="Screenshot of a graphic from Federal Reserve Bank of Philadelphia."/>
          <p:cNvPicPr>
            <a:picLocks noGrp="1" noChangeAspect="1" noChangeArrowheads="1"/>
          </p:cNvPicPr>
          <p:nvPr>
            <p:ph idx="12"/>
          </p:nvPr>
        </p:nvPicPr>
        <p:blipFill>
          <a:blip r:embed="rId3">
            <a:extLst>
              <a:ext uri="{28A0092B-C50C-407E-A947-70E740481C1C}">
                <a14:useLocalDpi xmlns:a14="http://schemas.microsoft.com/office/drawing/2010/main" val="0"/>
              </a:ext>
            </a:extLst>
          </a:blip>
          <a:srcRect/>
          <a:stretch>
            <a:fillRect/>
          </a:stretch>
        </p:blipFill>
        <p:spPr bwMode="auto">
          <a:xfrm>
            <a:off x="5719179" y="2436046"/>
            <a:ext cx="6153759" cy="237744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6"/>
          <p:cNvSpPr>
            <a:spLocks noGrp="1"/>
          </p:cNvSpPr>
          <p:nvPr>
            <p:ph idx="14"/>
          </p:nvPr>
        </p:nvSpPr>
        <p:spPr>
          <a:xfrm>
            <a:off x="624136" y="5303521"/>
            <a:ext cx="11247120" cy="914400"/>
          </a:xfrm>
          <a:solidFill>
            <a:schemeClr val="bg1"/>
          </a:solidFill>
        </p:spPr>
        <p:txBody>
          <a:bodyPr/>
          <a:lstStyle/>
          <a:p>
            <a:pPr algn="ctr"/>
            <a:r>
              <a:rPr lang="en-US" sz="1800" dirty="0">
                <a:solidFill>
                  <a:schemeClr val="tx1"/>
                </a:solidFill>
              </a:rPr>
              <a:t>We see in Figures 5.7 and 5.8 that the 2008</a:t>
            </a:r>
            <a:r>
              <a:rPr lang="en-US" sz="1800" b="1" dirty="0">
                <a:solidFill>
                  <a:schemeClr val="tx1"/>
                </a:solidFill>
              </a:rPr>
              <a:t>–</a:t>
            </a:r>
            <a:r>
              <a:rPr lang="en-US" sz="1800" dirty="0">
                <a:solidFill>
                  <a:schemeClr val="tx1"/>
                </a:solidFill>
              </a:rPr>
              <a:t>2009 recession seems to correspond with the lower-than-expected NCS in that period. This gives us an opportunity to demonstrate another application of a dummy variable. We will create a variable equal to one for all of 2008 and 2009 but zero otherwise</a:t>
            </a:r>
            <a:r>
              <a:rPr lang="en-US" sz="1800" dirty="0" smtClean="0">
                <a:solidFill>
                  <a:schemeClr val="tx1"/>
                </a:solidFill>
              </a:rPr>
              <a:t>.</a:t>
            </a:r>
            <a:endParaRPr lang="en-US" sz="1800" dirty="0">
              <a:solidFill>
                <a:schemeClr val="tx1"/>
              </a:solidFill>
            </a:endParaRPr>
          </a:p>
        </p:txBody>
      </p:sp>
      <p:sp>
        <p:nvSpPr>
          <p:cNvPr id="12" name="Text Placeholder 7"/>
          <p:cNvSpPr>
            <a:spLocks noGrp="1"/>
          </p:cNvSpPr>
          <p:nvPr>
            <p:ph type="body" sz="quarter" idx="16"/>
          </p:nvPr>
        </p:nvSpPr>
        <p:spPr/>
        <p:txBody>
          <a:bodyPr/>
          <a:lstStyle/>
          <a:p>
            <a:r>
              <a:rPr lang="en-US" dirty="0">
                <a:hlinkClick r:id="rId4" action="ppaction://hlinksldjump"/>
              </a:rPr>
              <a:t>Jump to long </a:t>
            </a:r>
            <a:r>
              <a:rPr lang="en-US" dirty="0" smtClean="0">
                <a:hlinkClick r:id="rId4" action="ppaction://hlinksldjump"/>
              </a:rPr>
              <a:t>description</a:t>
            </a:r>
            <a:endParaRPr lang="en-US" dirty="0"/>
          </a:p>
        </p:txBody>
      </p:sp>
    </p:spTree>
    <p:extLst>
      <p:ext uri="{BB962C8B-B14F-4D97-AF65-F5344CB8AC3E}">
        <p14:creationId xmlns:p14="http://schemas.microsoft.com/office/powerpoint/2010/main" val="873997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Table 5.8</a:t>
            </a:r>
          </a:p>
        </p:txBody>
      </p:sp>
      <p:sp>
        <p:nvSpPr>
          <p:cNvPr id="5" name="Content Placeholder 2"/>
          <p:cNvSpPr>
            <a:spLocks noGrp="1"/>
          </p:cNvSpPr>
          <p:nvPr>
            <p:ph idx="1"/>
          </p:nvPr>
        </p:nvSpPr>
        <p:spPr>
          <a:xfrm>
            <a:off x="624136" y="1131888"/>
            <a:ext cx="7589520" cy="365760"/>
          </a:xfrm>
          <a:solidFill>
            <a:srgbClr val="EAEAEA"/>
          </a:solidFill>
        </p:spPr>
        <p:txBody>
          <a:bodyPr/>
          <a:lstStyle/>
          <a:p>
            <a:r>
              <a:rPr lang="en-US" sz="1600" b="1" dirty="0" smtClean="0">
                <a:solidFill>
                  <a:schemeClr val="tx1"/>
                </a:solidFill>
              </a:rPr>
              <a:t>Audit </a:t>
            </a:r>
            <a:r>
              <a:rPr lang="en-US" sz="1600" b="1" dirty="0">
                <a:solidFill>
                  <a:schemeClr val="tx1"/>
                </a:solidFill>
              </a:rPr>
              <a:t>Trail — ANOVA Table (Multiple Regression Selected</a:t>
            </a:r>
            <a:r>
              <a:rPr lang="en-US" sz="1600" b="1" dirty="0" smtClean="0">
                <a:solidFill>
                  <a:schemeClr val="tx1"/>
                </a:solidFill>
              </a:rPr>
              <a:t>)</a:t>
            </a:r>
            <a:endParaRPr lang="en-US" sz="1600" b="1" dirty="0">
              <a:solidFill>
                <a:schemeClr val="tx1"/>
              </a:solidFill>
            </a:endParaRPr>
          </a:p>
        </p:txBody>
      </p:sp>
      <p:graphicFrame>
        <p:nvGraphicFramePr>
          <p:cNvPr id="7" name="Table 3"/>
          <p:cNvGraphicFramePr>
            <a:graphicFrameLocks noGrp="1"/>
          </p:cNvGraphicFramePr>
          <p:nvPr>
            <p:extLst>
              <p:ext uri="{D42A27DB-BD31-4B8C-83A1-F6EECF244321}">
                <p14:modId xmlns:p14="http://schemas.microsoft.com/office/powerpoint/2010/main" val="458125021"/>
              </p:ext>
            </p:extLst>
          </p:nvPr>
        </p:nvGraphicFramePr>
        <p:xfrm>
          <a:off x="624136" y="1494366"/>
          <a:ext cx="7589520" cy="1219200"/>
        </p:xfrm>
        <a:graphic>
          <a:graphicData uri="http://schemas.openxmlformats.org/drawingml/2006/table">
            <a:tbl>
              <a:tblPr firstRow="1" bandRow="1">
                <a:tableStyleId>{5C22544A-7EE6-4342-B048-85BDC9FD1C3A}</a:tableStyleId>
              </a:tblPr>
              <a:tblGrid>
                <a:gridCol w="1737360">
                  <a:extLst>
                    <a:ext uri="{9D8B030D-6E8A-4147-A177-3AD203B41FA5}">
                      <a16:colId xmlns:a16="http://schemas.microsoft.com/office/drawing/2014/main" xmlns="" val="20000"/>
                    </a:ext>
                  </a:extLst>
                </a:gridCol>
                <a:gridCol w="1645920">
                  <a:extLst>
                    <a:ext uri="{9D8B030D-6E8A-4147-A177-3AD203B41FA5}">
                      <a16:colId xmlns:a16="http://schemas.microsoft.com/office/drawing/2014/main" xmlns="" val="20001"/>
                    </a:ext>
                  </a:extLst>
                </a:gridCol>
                <a:gridCol w="548640">
                  <a:extLst>
                    <a:ext uri="{9D8B030D-6E8A-4147-A177-3AD203B41FA5}">
                      <a16:colId xmlns:a16="http://schemas.microsoft.com/office/drawing/2014/main" xmlns="" val="20002"/>
                    </a:ext>
                  </a:extLst>
                </a:gridCol>
                <a:gridCol w="1554480">
                  <a:extLst>
                    <a:ext uri="{9D8B030D-6E8A-4147-A177-3AD203B41FA5}">
                      <a16:colId xmlns:a16="http://schemas.microsoft.com/office/drawing/2014/main" xmlns="" val="20003"/>
                    </a:ext>
                  </a:extLst>
                </a:gridCol>
                <a:gridCol w="822960">
                  <a:extLst>
                    <a:ext uri="{9D8B030D-6E8A-4147-A177-3AD203B41FA5}">
                      <a16:colId xmlns:a16="http://schemas.microsoft.com/office/drawing/2014/main" xmlns="" val="20004"/>
                    </a:ext>
                  </a:extLst>
                </a:gridCol>
                <a:gridCol w="1280160">
                  <a:extLst>
                    <a:ext uri="{9D8B030D-6E8A-4147-A177-3AD203B41FA5}">
                      <a16:colId xmlns:a16="http://schemas.microsoft.com/office/drawing/2014/main" xmlns="" val="20005"/>
                    </a:ext>
                  </a:extLst>
                </a:gridCol>
              </a:tblGrid>
              <a:tr h="0">
                <a:tc>
                  <a:txBody>
                    <a:bodyPr/>
                    <a:lstStyle/>
                    <a:p>
                      <a:r>
                        <a:rPr lang="en-US" sz="1400" dirty="0" smtClean="0">
                          <a:solidFill>
                            <a:schemeClr val="tx1"/>
                          </a:solidFill>
                        </a:rPr>
                        <a:t>Source of variation</a:t>
                      </a:r>
                      <a:endParaRPr lang="en-US" sz="1400" dirty="0">
                        <a:solidFill>
                          <a:schemeClr val="tx1"/>
                        </a:solidFill>
                      </a:endParaRPr>
                    </a:p>
                  </a:txBody>
                  <a:tcPr marL="45720" marR="4572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SS</a:t>
                      </a:r>
                      <a:endParaRPr lang="en-US" sz="1400" dirty="0">
                        <a:solidFill>
                          <a:schemeClr val="tx1"/>
                        </a:solidFill>
                      </a:endParaRPr>
                    </a:p>
                  </a:txBody>
                  <a:tcPr marL="45720" marR="4572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dirty="0" err="1" smtClean="0">
                          <a:solidFill>
                            <a:schemeClr val="tx1"/>
                          </a:solidFill>
                        </a:rPr>
                        <a:t>df</a:t>
                      </a:r>
                      <a:endParaRPr lang="en-US" sz="1400" dirty="0">
                        <a:solidFill>
                          <a:schemeClr val="tx1"/>
                        </a:solidFill>
                      </a:endParaRPr>
                    </a:p>
                  </a:txBody>
                  <a:tcPr marL="45720" marR="4572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MS</a:t>
                      </a:r>
                      <a:endParaRPr lang="en-US" sz="1400" dirty="0">
                        <a:solidFill>
                          <a:schemeClr val="tx1"/>
                        </a:solidFill>
                      </a:endParaRPr>
                    </a:p>
                  </a:txBody>
                  <a:tcPr marL="45720" marR="4572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SEE</a:t>
                      </a:r>
                      <a:endParaRPr lang="en-US" sz="1400" dirty="0">
                        <a:solidFill>
                          <a:schemeClr val="tx1"/>
                        </a:solidFill>
                      </a:endParaRPr>
                    </a:p>
                  </a:txBody>
                  <a:tcPr marL="45720" marR="4572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Overall F-test</a:t>
                      </a:r>
                      <a:endParaRPr lang="en-US" sz="1400" dirty="0">
                        <a:solidFill>
                          <a:schemeClr val="tx1"/>
                        </a:solidFill>
                      </a:endParaRPr>
                    </a:p>
                  </a:txBody>
                  <a:tcPr marL="45720" marR="4572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0"/>
                  </a:ext>
                </a:extLst>
              </a:tr>
              <a:tr h="0">
                <a:tc>
                  <a:txBody>
                    <a:bodyPr/>
                    <a:lstStyle/>
                    <a:p>
                      <a:r>
                        <a:rPr lang="en-US" sz="1400" dirty="0" smtClean="0">
                          <a:solidFill>
                            <a:schemeClr val="tx1"/>
                          </a:solidFill>
                        </a:rPr>
                        <a:t>Regression</a:t>
                      </a:r>
                      <a:endParaRPr lang="en-US" sz="1400" dirty="0">
                        <a:solidFill>
                          <a:schemeClr val="tx1"/>
                        </a:solidFill>
                      </a:endParaRPr>
                    </a:p>
                  </a:txBody>
                  <a:tcPr marL="45720" marR="45720">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39,712,666,421.52</a:t>
                      </a:r>
                      <a:endParaRPr lang="en-US" sz="1400" dirty="0">
                        <a:solidFill>
                          <a:schemeClr val="tx1"/>
                        </a:solidFill>
                      </a:endParaRPr>
                    </a:p>
                  </a:txBody>
                  <a:tcPr marL="45720" marR="109728">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8</a:t>
                      </a:r>
                      <a:endParaRPr lang="en-US" sz="1400" dirty="0">
                        <a:solidFill>
                          <a:schemeClr val="tx1"/>
                        </a:solidFill>
                      </a:endParaRPr>
                    </a:p>
                  </a:txBody>
                  <a:tcPr marL="45720" marR="182880">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4,964,083,302.69</a:t>
                      </a:r>
                      <a:endParaRPr lang="en-US" sz="1400" dirty="0">
                        <a:solidFill>
                          <a:schemeClr val="tx1"/>
                        </a:solidFill>
                      </a:endParaRPr>
                    </a:p>
                  </a:txBody>
                  <a:tcPr marL="45720" marR="109728">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tc>
                  <a:txBody>
                    <a:bodyPr/>
                    <a:lstStyle/>
                    <a:p>
                      <a:pPr algn="ctr"/>
                      <a:endParaRPr lang="en-US" sz="1400" dirty="0">
                        <a:solidFill>
                          <a:schemeClr val="tx1"/>
                        </a:solidFill>
                      </a:endParaRPr>
                    </a:p>
                  </a:txBody>
                  <a:tcPr marL="45720" marR="45720">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62.88</a:t>
                      </a:r>
                      <a:endParaRPr lang="en-US" sz="1400" dirty="0">
                        <a:solidFill>
                          <a:schemeClr val="tx1"/>
                        </a:solidFill>
                      </a:endParaRPr>
                    </a:p>
                  </a:txBody>
                  <a:tcPr marL="45720" marR="45720">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1"/>
                  </a:ext>
                </a:extLst>
              </a:tr>
              <a:tr h="0">
                <a:tc>
                  <a:txBody>
                    <a:bodyPr/>
                    <a:lstStyle/>
                    <a:p>
                      <a:r>
                        <a:rPr lang="en-US" sz="1400" dirty="0" smtClean="0">
                          <a:solidFill>
                            <a:schemeClr val="tx1"/>
                          </a:solidFill>
                        </a:rPr>
                        <a:t>Error</a:t>
                      </a:r>
                      <a:endParaRPr lang="en-US" sz="1400" dirty="0">
                        <a:solidFill>
                          <a:schemeClr val="tx1"/>
                        </a:solidFill>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4,026,203,168.66</a:t>
                      </a:r>
                      <a:endParaRPr lang="en-US" sz="1400" dirty="0">
                        <a:solidFill>
                          <a:schemeClr val="tx1"/>
                        </a:solidFill>
                      </a:endParaRPr>
                    </a:p>
                  </a:txBody>
                  <a:tcPr marL="45720" marR="10972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51</a:t>
                      </a:r>
                      <a:endParaRPr lang="en-US" sz="1400" dirty="0">
                        <a:solidFill>
                          <a:schemeClr val="tx1"/>
                        </a:solidFill>
                      </a:endParaRPr>
                    </a:p>
                  </a:txBody>
                  <a:tcPr marL="45720" marR="18288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78,945,160.17</a:t>
                      </a:r>
                      <a:endParaRPr lang="en-US" sz="1400" dirty="0">
                        <a:solidFill>
                          <a:schemeClr val="tx1"/>
                        </a:solidFill>
                      </a:endParaRPr>
                    </a:p>
                  </a:txBody>
                  <a:tcPr marL="45720" marR="10972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8,885.11</a:t>
                      </a:r>
                      <a:endParaRPr lang="en-US" sz="1400" dirty="0">
                        <a:solidFill>
                          <a:schemeClr val="tx1"/>
                        </a:solidFill>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endParaRPr lang="en-US" sz="1400" dirty="0">
                        <a:solidFill>
                          <a:schemeClr val="tx1"/>
                        </a:solidFill>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2"/>
                  </a:ext>
                </a:extLst>
              </a:tr>
              <a:tr h="0">
                <a:tc>
                  <a:txBody>
                    <a:bodyPr/>
                    <a:lstStyle/>
                    <a:p>
                      <a:pPr marL="182880"/>
                      <a:r>
                        <a:rPr lang="en-US" sz="1400" dirty="0" smtClean="0">
                          <a:solidFill>
                            <a:schemeClr val="tx1"/>
                          </a:solidFill>
                        </a:rPr>
                        <a:t>Total</a:t>
                      </a:r>
                      <a:endParaRPr lang="en-US" sz="1400" dirty="0">
                        <a:solidFill>
                          <a:schemeClr val="tx1"/>
                        </a:solidFill>
                      </a:endParaRPr>
                    </a:p>
                  </a:txBody>
                  <a:tcPr marL="45720" marR="45720">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43,738,869,590.18</a:t>
                      </a:r>
                      <a:endParaRPr lang="en-US" sz="1400" dirty="0">
                        <a:solidFill>
                          <a:schemeClr val="tx1"/>
                        </a:solidFill>
                      </a:endParaRPr>
                    </a:p>
                  </a:txBody>
                  <a:tcPr marL="45720" marR="109728">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59</a:t>
                      </a:r>
                      <a:endParaRPr lang="en-US" sz="1400" dirty="0">
                        <a:solidFill>
                          <a:schemeClr val="tx1"/>
                        </a:solidFill>
                      </a:endParaRPr>
                    </a:p>
                  </a:txBody>
                  <a:tcPr marL="45720" marR="182880">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r"/>
                      <a:endParaRPr lang="en-US" sz="1400" dirty="0">
                        <a:solidFill>
                          <a:schemeClr val="tx1"/>
                        </a:solidFill>
                      </a:endParaRPr>
                    </a:p>
                  </a:txBody>
                  <a:tcPr marL="45720" marR="109728">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endParaRPr lang="en-US" sz="1400" dirty="0">
                        <a:solidFill>
                          <a:schemeClr val="tx1"/>
                        </a:solidFill>
                      </a:endParaRPr>
                    </a:p>
                  </a:txBody>
                  <a:tcPr marL="45720" marR="45720">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endParaRPr lang="en-US" sz="1400" dirty="0">
                        <a:solidFill>
                          <a:schemeClr val="tx1"/>
                        </a:solidFill>
                      </a:endParaRPr>
                    </a:p>
                  </a:txBody>
                  <a:tcPr marL="45720" marR="45720">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3"/>
                  </a:ext>
                </a:extLst>
              </a:tr>
            </a:tbl>
          </a:graphicData>
        </a:graphic>
      </p:graphicFrame>
      <p:sp>
        <p:nvSpPr>
          <p:cNvPr id="6" name="Content Placeholder 4"/>
          <p:cNvSpPr>
            <a:spLocks noGrp="1"/>
          </p:cNvSpPr>
          <p:nvPr>
            <p:ph idx="10"/>
          </p:nvPr>
        </p:nvSpPr>
        <p:spPr>
          <a:xfrm>
            <a:off x="624136" y="2888932"/>
            <a:ext cx="7589520" cy="365760"/>
          </a:xfrm>
          <a:solidFill>
            <a:srgbClr val="EAEAEA"/>
          </a:solidFill>
        </p:spPr>
        <p:txBody>
          <a:bodyPr/>
          <a:lstStyle/>
          <a:p>
            <a:r>
              <a:rPr lang="en-US" sz="1600" b="1" dirty="0" smtClean="0">
                <a:solidFill>
                  <a:schemeClr val="tx1"/>
                </a:solidFill>
              </a:rPr>
              <a:t>Audit </a:t>
            </a:r>
            <a:r>
              <a:rPr lang="en-US" sz="1600" b="1" dirty="0">
                <a:solidFill>
                  <a:schemeClr val="tx1"/>
                </a:solidFill>
              </a:rPr>
              <a:t>Trail — Coefficient Table (Multiple Regression Selected</a:t>
            </a:r>
            <a:r>
              <a:rPr lang="en-US" sz="1600" b="1" dirty="0" smtClean="0">
                <a:solidFill>
                  <a:schemeClr val="tx1"/>
                </a:solidFill>
              </a:rPr>
              <a:t>)</a:t>
            </a:r>
            <a:endParaRPr lang="en-US" sz="1600" b="1" dirty="0">
              <a:solidFill>
                <a:schemeClr val="tx1"/>
              </a:solidFill>
            </a:endParaRPr>
          </a:p>
        </p:txBody>
      </p:sp>
      <p:graphicFrame>
        <p:nvGraphicFramePr>
          <p:cNvPr id="8" name="Table 5"/>
          <p:cNvGraphicFramePr>
            <a:graphicFrameLocks noGrp="1"/>
          </p:cNvGraphicFramePr>
          <p:nvPr>
            <p:extLst>
              <p:ext uri="{D42A27DB-BD31-4B8C-83A1-F6EECF244321}">
                <p14:modId xmlns:p14="http://schemas.microsoft.com/office/powerpoint/2010/main" val="1715030320"/>
              </p:ext>
            </p:extLst>
          </p:nvPr>
        </p:nvGraphicFramePr>
        <p:xfrm>
          <a:off x="624136" y="3259666"/>
          <a:ext cx="7589519" cy="3048000"/>
        </p:xfrm>
        <a:graphic>
          <a:graphicData uri="http://schemas.openxmlformats.org/drawingml/2006/table">
            <a:tbl>
              <a:tblPr firstRow="1" bandRow="1">
                <a:tableStyleId>{5C22544A-7EE6-4342-B048-85BDC9FD1C3A}</a:tableStyleId>
              </a:tblPr>
              <a:tblGrid>
                <a:gridCol w="1976056">
                  <a:extLst>
                    <a:ext uri="{9D8B030D-6E8A-4147-A177-3AD203B41FA5}">
                      <a16:colId xmlns:a16="http://schemas.microsoft.com/office/drawing/2014/main" xmlns="" val="20000"/>
                    </a:ext>
                  </a:extLst>
                </a:gridCol>
                <a:gridCol w="1463746">
                  <a:extLst>
                    <a:ext uri="{9D8B030D-6E8A-4147-A177-3AD203B41FA5}">
                      <a16:colId xmlns:a16="http://schemas.microsoft.com/office/drawing/2014/main" xmlns="" val="20001"/>
                    </a:ext>
                  </a:extLst>
                </a:gridCol>
                <a:gridCol w="1580845">
                  <a:extLst>
                    <a:ext uri="{9D8B030D-6E8A-4147-A177-3AD203B41FA5}">
                      <a16:colId xmlns:a16="http://schemas.microsoft.com/office/drawing/2014/main" xmlns="" val="20002"/>
                    </a:ext>
                  </a:extLst>
                </a:gridCol>
                <a:gridCol w="889225">
                  <a:extLst>
                    <a:ext uri="{9D8B030D-6E8A-4147-A177-3AD203B41FA5}">
                      <a16:colId xmlns:a16="http://schemas.microsoft.com/office/drawing/2014/main" xmlns="" val="20003"/>
                    </a:ext>
                  </a:extLst>
                </a:gridCol>
                <a:gridCol w="889225">
                  <a:extLst>
                    <a:ext uri="{9D8B030D-6E8A-4147-A177-3AD203B41FA5}">
                      <a16:colId xmlns:a16="http://schemas.microsoft.com/office/drawing/2014/main" xmlns="" val="20004"/>
                    </a:ext>
                  </a:extLst>
                </a:gridCol>
                <a:gridCol w="790422">
                  <a:extLst>
                    <a:ext uri="{9D8B030D-6E8A-4147-A177-3AD203B41FA5}">
                      <a16:colId xmlns:a16="http://schemas.microsoft.com/office/drawing/2014/main" xmlns="" val="20005"/>
                    </a:ext>
                  </a:extLst>
                </a:gridCol>
              </a:tblGrid>
              <a:tr h="0">
                <a:tc>
                  <a:txBody>
                    <a:bodyPr/>
                    <a:lstStyle/>
                    <a:p>
                      <a:r>
                        <a:rPr lang="en-US" sz="1400" dirty="0" smtClean="0">
                          <a:solidFill>
                            <a:schemeClr val="tx1"/>
                          </a:solidFill>
                        </a:rPr>
                        <a:t>Series Description</a:t>
                      </a:r>
                      <a:endParaRPr lang="en-US" sz="1400" dirty="0">
                        <a:solidFill>
                          <a:schemeClr val="tx1"/>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Coefficient</a:t>
                      </a:r>
                      <a:endParaRPr lang="en-US" sz="1400" dirty="0">
                        <a:solidFill>
                          <a:schemeClr val="tx1"/>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Standard error</a:t>
                      </a:r>
                      <a:endParaRPr lang="en-US" sz="1400" dirty="0">
                        <a:solidFill>
                          <a:schemeClr val="tx1"/>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i="1" dirty="0" smtClean="0">
                          <a:solidFill>
                            <a:schemeClr val="tx1"/>
                          </a:solidFill>
                        </a:rPr>
                        <a:t>T</a:t>
                      </a:r>
                      <a:r>
                        <a:rPr lang="en-US" sz="1400" dirty="0" smtClean="0">
                          <a:solidFill>
                            <a:schemeClr val="tx1"/>
                          </a:solidFill>
                        </a:rPr>
                        <a:t>-test</a:t>
                      </a:r>
                      <a:endParaRPr lang="en-US" sz="1400" dirty="0">
                        <a:solidFill>
                          <a:schemeClr val="tx1"/>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P-value</a:t>
                      </a:r>
                      <a:endParaRPr lang="en-US" sz="1400" dirty="0">
                        <a:solidFill>
                          <a:schemeClr val="tx1"/>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P/2</a:t>
                      </a:r>
                      <a:endParaRPr lang="en-US" sz="1400" dirty="0">
                        <a:solidFill>
                          <a:schemeClr val="tx1"/>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0"/>
                  </a:ext>
                </a:extLst>
              </a:tr>
              <a:tr h="0">
                <a:tc>
                  <a:txBody>
                    <a:bodyPr/>
                    <a:lstStyle/>
                    <a:p>
                      <a:r>
                        <a:rPr lang="en-US" sz="1400" dirty="0" smtClean="0">
                          <a:solidFill>
                            <a:schemeClr val="tx1"/>
                          </a:solidFill>
                        </a:rPr>
                        <a:t>Intercept</a:t>
                      </a:r>
                      <a:endParaRPr lang="en-US" sz="1400" dirty="0">
                        <a:solidFill>
                          <a:schemeClr val="tx1"/>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125,763.55</a:t>
                      </a:r>
                      <a:endParaRPr lang="en-US" sz="1400" dirty="0">
                        <a:solidFill>
                          <a:schemeClr val="tx1"/>
                        </a:solidFill>
                      </a:endParaRPr>
                    </a:p>
                  </a:txBody>
                  <a:tcPr marR="320040">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34,208.05</a:t>
                      </a:r>
                      <a:endParaRPr lang="en-US" sz="1400" dirty="0">
                        <a:solidFill>
                          <a:schemeClr val="tx1"/>
                        </a:solidFill>
                      </a:endParaRPr>
                    </a:p>
                  </a:txBody>
                  <a:tcPr marR="411480">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3.68</a:t>
                      </a:r>
                      <a:endParaRPr lang="en-US" sz="1400" dirty="0">
                        <a:solidFill>
                          <a:schemeClr val="tx1"/>
                        </a:solidFill>
                      </a:endParaRPr>
                    </a:p>
                  </a:txBody>
                  <a:tcPr marR="274320">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0.00</a:t>
                      </a:r>
                      <a:endParaRPr lang="en-US" sz="1400" dirty="0">
                        <a:solidFill>
                          <a:schemeClr val="tx1"/>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0.00</a:t>
                      </a:r>
                      <a:endParaRPr lang="en-US" sz="1400" dirty="0">
                        <a:solidFill>
                          <a:schemeClr val="tx1"/>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1"/>
                  </a:ext>
                </a:extLst>
              </a:tr>
              <a:tr h="0">
                <a:tc>
                  <a:txBody>
                    <a:bodyPr/>
                    <a:lstStyle/>
                    <a:p>
                      <a:r>
                        <a:rPr lang="en-US" sz="1400" dirty="0" smtClean="0">
                          <a:solidFill>
                            <a:schemeClr val="tx1"/>
                          </a:solidFill>
                        </a:rPr>
                        <a:t>DPIPC</a:t>
                      </a:r>
                      <a:endParaRPr lang="en-US"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2.82</a:t>
                      </a:r>
                      <a:endParaRPr lang="en-US" sz="1400" dirty="0">
                        <a:solidFill>
                          <a:schemeClr val="tx1"/>
                        </a:solidFill>
                      </a:endParaRPr>
                    </a:p>
                  </a:txBody>
                  <a:tcPr marR="32004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0.31</a:t>
                      </a:r>
                      <a:endParaRPr lang="en-US" sz="1400" dirty="0">
                        <a:solidFill>
                          <a:schemeClr val="tx1"/>
                        </a:solidFill>
                      </a:endParaRPr>
                    </a:p>
                  </a:txBody>
                  <a:tcPr marR="41148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9.21</a:t>
                      </a:r>
                      <a:endParaRPr lang="en-US" sz="1400" dirty="0">
                        <a:solidFill>
                          <a:schemeClr val="tx1"/>
                        </a:solidFill>
                      </a:endParaRPr>
                    </a:p>
                  </a:txBody>
                  <a:tcPr marR="27432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0.00</a:t>
                      </a:r>
                      <a:endParaRPr lang="en-US"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0.00</a:t>
                      </a:r>
                      <a:endParaRPr lang="en-US"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2"/>
                  </a:ext>
                </a:extLst>
              </a:tr>
              <a:tr h="0">
                <a:tc>
                  <a:txBody>
                    <a:bodyPr/>
                    <a:lstStyle/>
                    <a:p>
                      <a:r>
                        <a:rPr lang="en-US" sz="1400" dirty="0" smtClean="0">
                          <a:solidFill>
                            <a:schemeClr val="tx1"/>
                          </a:solidFill>
                        </a:rPr>
                        <a:t>UMICS</a:t>
                      </a:r>
                      <a:endParaRPr lang="en-US"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354.74</a:t>
                      </a:r>
                      <a:endParaRPr lang="en-US" sz="1400" dirty="0">
                        <a:solidFill>
                          <a:schemeClr val="tx1"/>
                        </a:solidFill>
                      </a:endParaRPr>
                    </a:p>
                  </a:txBody>
                  <a:tcPr marR="32004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214.89</a:t>
                      </a:r>
                      <a:endParaRPr lang="en-US" sz="1400" dirty="0">
                        <a:solidFill>
                          <a:schemeClr val="tx1"/>
                        </a:solidFill>
                      </a:endParaRPr>
                    </a:p>
                  </a:txBody>
                  <a:tcPr marR="41148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1.65</a:t>
                      </a:r>
                      <a:endParaRPr lang="en-US" sz="1400" dirty="0">
                        <a:solidFill>
                          <a:schemeClr val="tx1"/>
                        </a:solidFill>
                      </a:endParaRPr>
                    </a:p>
                  </a:txBody>
                  <a:tcPr marR="27432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0.10</a:t>
                      </a:r>
                      <a:endParaRPr lang="en-US"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0.05</a:t>
                      </a:r>
                      <a:endParaRPr lang="en-US"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3"/>
                  </a:ext>
                </a:extLst>
              </a:tr>
              <a:tr h="0">
                <a:tc>
                  <a:txBody>
                    <a:bodyPr/>
                    <a:lstStyle/>
                    <a:p>
                      <a:r>
                        <a:rPr lang="en-US" sz="1400" dirty="0" smtClean="0">
                          <a:solidFill>
                            <a:schemeClr val="tx1"/>
                          </a:solidFill>
                        </a:rPr>
                        <a:t>UR</a:t>
                      </a:r>
                      <a:endParaRPr lang="en-US"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−10,663.56</a:t>
                      </a:r>
                      <a:endParaRPr lang="en-US" sz="1400" dirty="0">
                        <a:solidFill>
                          <a:schemeClr val="tx1"/>
                        </a:solidFill>
                      </a:endParaRPr>
                    </a:p>
                  </a:txBody>
                  <a:tcPr marR="32004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1,361.70</a:t>
                      </a:r>
                      <a:endParaRPr lang="en-US" sz="1400" dirty="0">
                        <a:solidFill>
                          <a:schemeClr val="tx1"/>
                        </a:solidFill>
                      </a:endParaRPr>
                    </a:p>
                  </a:txBody>
                  <a:tcPr marR="41148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−7.83</a:t>
                      </a:r>
                      <a:endParaRPr lang="en-US" sz="1400" dirty="0">
                        <a:solidFill>
                          <a:schemeClr val="tx1"/>
                        </a:solidFill>
                      </a:endParaRPr>
                    </a:p>
                  </a:txBody>
                  <a:tcPr marR="27432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0.00</a:t>
                      </a:r>
                      <a:endParaRPr lang="en-US"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0.00</a:t>
                      </a:r>
                      <a:endParaRPr lang="en-US"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4"/>
                  </a:ext>
                </a:extLst>
              </a:tr>
              <a:tr h="0">
                <a:tc>
                  <a:txBody>
                    <a:bodyPr/>
                    <a:lstStyle/>
                    <a:p>
                      <a:r>
                        <a:rPr lang="en-US" sz="1400" dirty="0" smtClean="0">
                          <a:solidFill>
                            <a:schemeClr val="tx1"/>
                          </a:solidFill>
                        </a:rPr>
                        <a:t>PR</a:t>
                      </a:r>
                      <a:endParaRPr lang="en-US"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−4,705.72</a:t>
                      </a:r>
                      <a:endParaRPr lang="en-US" sz="1400" dirty="0">
                        <a:solidFill>
                          <a:schemeClr val="tx1"/>
                        </a:solidFill>
                      </a:endParaRPr>
                    </a:p>
                  </a:txBody>
                  <a:tcPr marR="32004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1,100.07</a:t>
                      </a:r>
                      <a:endParaRPr lang="en-US" sz="1400" dirty="0">
                        <a:solidFill>
                          <a:schemeClr val="tx1"/>
                        </a:solidFill>
                      </a:endParaRPr>
                    </a:p>
                  </a:txBody>
                  <a:tcPr marR="41148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−4.28</a:t>
                      </a:r>
                      <a:endParaRPr lang="en-US" sz="1400" dirty="0">
                        <a:solidFill>
                          <a:schemeClr val="tx1"/>
                        </a:solidFill>
                      </a:endParaRPr>
                    </a:p>
                  </a:txBody>
                  <a:tcPr marR="27432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0.00</a:t>
                      </a:r>
                      <a:endParaRPr lang="en-US"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0.00</a:t>
                      </a:r>
                      <a:endParaRPr lang="en-US"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5"/>
                  </a:ext>
                </a:extLst>
              </a:tr>
              <a:tr h="0">
                <a:tc>
                  <a:txBody>
                    <a:bodyPr/>
                    <a:lstStyle/>
                    <a:p>
                      <a:r>
                        <a:rPr lang="en-US" sz="1400" dirty="0" smtClean="0">
                          <a:solidFill>
                            <a:schemeClr val="tx1"/>
                          </a:solidFill>
                        </a:rPr>
                        <a:t>Q2</a:t>
                      </a:r>
                      <a:endParaRPr lang="en-US"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6,299.04</a:t>
                      </a:r>
                      <a:endParaRPr lang="en-US" sz="1400" dirty="0">
                        <a:solidFill>
                          <a:schemeClr val="tx1"/>
                        </a:solidFill>
                      </a:endParaRPr>
                    </a:p>
                  </a:txBody>
                  <a:tcPr marR="32004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3,266.46</a:t>
                      </a:r>
                      <a:endParaRPr lang="en-US" sz="1400" dirty="0">
                        <a:solidFill>
                          <a:schemeClr val="tx1"/>
                        </a:solidFill>
                      </a:endParaRPr>
                    </a:p>
                  </a:txBody>
                  <a:tcPr marR="41148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1.93</a:t>
                      </a:r>
                      <a:endParaRPr lang="en-US" sz="1400" dirty="0">
                        <a:solidFill>
                          <a:schemeClr val="tx1"/>
                        </a:solidFill>
                      </a:endParaRPr>
                    </a:p>
                  </a:txBody>
                  <a:tcPr marR="27432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0.06</a:t>
                      </a:r>
                      <a:endParaRPr lang="en-US"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0.03</a:t>
                      </a:r>
                      <a:endParaRPr lang="en-US"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6"/>
                  </a:ext>
                </a:extLst>
              </a:tr>
              <a:tr h="0">
                <a:tc>
                  <a:txBody>
                    <a:bodyPr/>
                    <a:lstStyle/>
                    <a:p>
                      <a:r>
                        <a:rPr lang="en-US" sz="1400" dirty="0" smtClean="0">
                          <a:solidFill>
                            <a:schemeClr val="tx1"/>
                          </a:solidFill>
                        </a:rPr>
                        <a:t>Q3</a:t>
                      </a:r>
                      <a:endParaRPr lang="en-US"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14,896.56</a:t>
                      </a:r>
                      <a:endParaRPr lang="en-US" sz="1400" dirty="0">
                        <a:solidFill>
                          <a:schemeClr val="tx1"/>
                        </a:solidFill>
                      </a:endParaRPr>
                    </a:p>
                  </a:txBody>
                  <a:tcPr marR="32004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3,322.56</a:t>
                      </a:r>
                      <a:endParaRPr lang="en-US" sz="1400" dirty="0">
                        <a:solidFill>
                          <a:schemeClr val="tx1"/>
                        </a:solidFill>
                      </a:endParaRPr>
                    </a:p>
                  </a:txBody>
                  <a:tcPr marR="41148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4.48</a:t>
                      </a:r>
                      <a:endParaRPr lang="en-US" sz="1400" dirty="0">
                        <a:solidFill>
                          <a:schemeClr val="tx1"/>
                        </a:solidFill>
                      </a:endParaRPr>
                    </a:p>
                  </a:txBody>
                  <a:tcPr marR="27432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0.00</a:t>
                      </a:r>
                      <a:endParaRPr lang="en-US"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0.00</a:t>
                      </a:r>
                      <a:endParaRPr lang="en-US"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7"/>
                  </a:ext>
                </a:extLst>
              </a:tr>
              <a:tr h="0">
                <a:tc>
                  <a:txBody>
                    <a:bodyPr/>
                    <a:lstStyle/>
                    <a:p>
                      <a:r>
                        <a:rPr lang="en-US" sz="1400" dirty="0" smtClean="0">
                          <a:solidFill>
                            <a:schemeClr val="tx1"/>
                          </a:solidFill>
                        </a:rPr>
                        <a:t>Q4</a:t>
                      </a:r>
                      <a:endParaRPr lang="en-US"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3,944.55</a:t>
                      </a:r>
                      <a:endParaRPr lang="en-US" sz="1400" dirty="0">
                        <a:solidFill>
                          <a:schemeClr val="tx1"/>
                        </a:solidFill>
                      </a:endParaRPr>
                    </a:p>
                  </a:txBody>
                  <a:tcPr marR="32004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3,324.83</a:t>
                      </a:r>
                      <a:endParaRPr lang="en-US" sz="1400" dirty="0">
                        <a:solidFill>
                          <a:schemeClr val="tx1"/>
                        </a:solidFill>
                      </a:endParaRPr>
                    </a:p>
                  </a:txBody>
                  <a:tcPr marR="41148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1.19</a:t>
                      </a:r>
                      <a:endParaRPr lang="en-US" sz="1400" dirty="0">
                        <a:solidFill>
                          <a:schemeClr val="tx1"/>
                        </a:solidFill>
                      </a:endParaRPr>
                    </a:p>
                  </a:txBody>
                  <a:tcPr marR="27432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0.24</a:t>
                      </a:r>
                      <a:endParaRPr lang="en-US"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0.12</a:t>
                      </a:r>
                      <a:endParaRPr lang="en-US"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8"/>
                  </a:ext>
                </a:extLst>
              </a:tr>
              <a:tr h="0">
                <a:tc>
                  <a:txBody>
                    <a:bodyPr/>
                    <a:lstStyle/>
                    <a:p>
                      <a:r>
                        <a:rPr lang="en-US" sz="1400" dirty="0" smtClean="0">
                          <a:solidFill>
                            <a:schemeClr val="tx1"/>
                          </a:solidFill>
                        </a:rPr>
                        <a:t>Recession</a:t>
                      </a:r>
                      <a:endParaRPr lang="en-US" sz="1400" dirty="0">
                        <a:solidFill>
                          <a:schemeClr val="tx1"/>
                        </a:solidFill>
                      </a:endParaRP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−23,253.91</a:t>
                      </a:r>
                      <a:endParaRPr lang="en-US" sz="1400" dirty="0">
                        <a:solidFill>
                          <a:schemeClr val="tx1"/>
                        </a:solidFill>
                      </a:endParaRPr>
                    </a:p>
                  </a:txBody>
                  <a:tcPr marR="320040">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4,661.63</a:t>
                      </a:r>
                      <a:endParaRPr lang="en-US" sz="1400" dirty="0">
                        <a:solidFill>
                          <a:schemeClr val="tx1"/>
                        </a:solidFill>
                      </a:endParaRPr>
                    </a:p>
                  </a:txBody>
                  <a:tcPr marR="411480">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−4.99</a:t>
                      </a:r>
                      <a:endParaRPr lang="en-US" sz="1400" dirty="0">
                        <a:solidFill>
                          <a:schemeClr val="tx1"/>
                        </a:solidFill>
                      </a:endParaRPr>
                    </a:p>
                  </a:txBody>
                  <a:tcPr marR="274320">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0.00</a:t>
                      </a:r>
                      <a:endParaRPr lang="en-US" sz="1400" dirty="0">
                        <a:solidFill>
                          <a:schemeClr val="tx1"/>
                        </a:solidFill>
                      </a:endParaRP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0.00</a:t>
                      </a:r>
                      <a:endParaRPr lang="en-US" sz="1400" dirty="0">
                        <a:solidFill>
                          <a:schemeClr val="tx1"/>
                        </a:solidFill>
                      </a:endParaRP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9"/>
                  </a:ext>
                </a:extLst>
              </a:tr>
            </a:tbl>
          </a:graphicData>
        </a:graphic>
      </p:graphicFrame>
      <p:graphicFrame>
        <p:nvGraphicFramePr>
          <p:cNvPr id="9" name="Table 6"/>
          <p:cNvGraphicFramePr>
            <a:graphicFrameLocks noGrp="1"/>
          </p:cNvGraphicFramePr>
          <p:nvPr>
            <p:extLst>
              <p:ext uri="{D42A27DB-BD31-4B8C-83A1-F6EECF244321}">
                <p14:modId xmlns:p14="http://schemas.microsoft.com/office/powerpoint/2010/main" val="723678110"/>
              </p:ext>
            </p:extLst>
          </p:nvPr>
        </p:nvGraphicFramePr>
        <p:xfrm>
          <a:off x="8547100" y="1443566"/>
          <a:ext cx="3474720" cy="1854200"/>
        </p:xfrm>
        <a:graphic>
          <a:graphicData uri="http://schemas.openxmlformats.org/drawingml/2006/table">
            <a:tbl>
              <a:tblPr firstRow="1" bandRow="1">
                <a:tableStyleId>{5C22544A-7EE6-4342-B048-85BDC9FD1C3A}</a:tableStyleId>
              </a:tblPr>
              <a:tblGrid>
                <a:gridCol w="2283824">
                  <a:extLst>
                    <a:ext uri="{9D8B030D-6E8A-4147-A177-3AD203B41FA5}">
                      <a16:colId xmlns:a16="http://schemas.microsoft.com/office/drawing/2014/main" xmlns="" val="20000"/>
                    </a:ext>
                  </a:extLst>
                </a:gridCol>
                <a:gridCol w="1190896">
                  <a:extLst>
                    <a:ext uri="{9D8B030D-6E8A-4147-A177-3AD203B41FA5}">
                      <a16:colId xmlns:a16="http://schemas.microsoft.com/office/drawing/2014/main" xmlns="" val="20001"/>
                    </a:ext>
                  </a:extLst>
                </a:gridCol>
              </a:tblGrid>
              <a:tr h="370840">
                <a:tc>
                  <a:txBody>
                    <a:bodyPr/>
                    <a:lstStyle/>
                    <a:p>
                      <a:r>
                        <a:rPr lang="en-US" sz="1600" dirty="0" smtClean="0">
                          <a:solidFill>
                            <a:schemeClr val="tx1"/>
                          </a:solidFill>
                        </a:rPr>
                        <a:t>Accuracy Measures</a:t>
                      </a:r>
                      <a:endParaRPr lang="en-US" sz="1600" dirty="0">
                        <a:solidFill>
                          <a:schemeClr val="tx1"/>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r>
                        <a:rPr lang="en-US" sz="1600" dirty="0" smtClean="0">
                          <a:solidFill>
                            <a:schemeClr val="tx1"/>
                          </a:solidFill>
                        </a:rPr>
                        <a:t>Value</a:t>
                      </a:r>
                      <a:endParaRPr lang="en-US" sz="1600" dirty="0">
                        <a:solidFill>
                          <a:schemeClr val="tx1"/>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0"/>
                  </a:ext>
                </a:extLst>
              </a:tr>
              <a:tr h="370840">
                <a:tc>
                  <a:txBody>
                    <a:bodyPr/>
                    <a:lstStyle/>
                    <a:p>
                      <a:r>
                        <a:rPr lang="en-US" sz="1600" dirty="0" smtClean="0">
                          <a:solidFill>
                            <a:schemeClr val="tx1"/>
                          </a:solidFill>
                        </a:rPr>
                        <a:t>AIC</a:t>
                      </a:r>
                      <a:endParaRPr lang="en-US" sz="1600" dirty="0">
                        <a:solidFill>
                          <a:schemeClr val="tx1"/>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tc>
                  <a:txBody>
                    <a:bodyPr/>
                    <a:lstStyle/>
                    <a:p>
                      <a:pPr algn="r"/>
                      <a:r>
                        <a:rPr lang="en-US" sz="1600" dirty="0" smtClean="0">
                          <a:solidFill>
                            <a:schemeClr val="tx1"/>
                          </a:solidFill>
                        </a:rPr>
                        <a:t>1,253.58</a:t>
                      </a:r>
                      <a:endParaRPr lang="en-US" sz="1600" dirty="0">
                        <a:solidFill>
                          <a:schemeClr val="tx1"/>
                        </a:solidFill>
                      </a:endParaRPr>
                    </a:p>
                  </a:txBody>
                  <a:tcPr marR="274320">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1"/>
                  </a:ext>
                </a:extLst>
              </a:tr>
              <a:tr h="370840">
                <a:tc>
                  <a:txBody>
                    <a:bodyPr/>
                    <a:lstStyle/>
                    <a:p>
                      <a:r>
                        <a:rPr lang="en-US" sz="1600" dirty="0" smtClean="0">
                          <a:solidFill>
                            <a:schemeClr val="tx1"/>
                          </a:solidFill>
                        </a:rPr>
                        <a:t>BIC</a:t>
                      </a:r>
                      <a:endParaRPr lang="en-US" sz="16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600" dirty="0" smtClean="0">
                          <a:solidFill>
                            <a:schemeClr val="tx1"/>
                          </a:solidFill>
                        </a:rPr>
                        <a:t>1,255.67</a:t>
                      </a:r>
                      <a:endParaRPr lang="en-US" sz="1600" dirty="0">
                        <a:solidFill>
                          <a:schemeClr val="tx1"/>
                        </a:solidFill>
                      </a:endParaRPr>
                    </a:p>
                  </a:txBody>
                  <a:tcPr marR="27432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2"/>
                  </a:ext>
                </a:extLst>
              </a:tr>
              <a:tr h="370840">
                <a:tc>
                  <a:txBody>
                    <a:bodyPr/>
                    <a:lstStyle/>
                    <a:p>
                      <a:r>
                        <a:rPr lang="en-US" sz="1600" dirty="0" smtClean="0">
                          <a:solidFill>
                            <a:schemeClr val="tx1"/>
                          </a:solidFill>
                        </a:rPr>
                        <a:t>MAPE</a:t>
                      </a:r>
                      <a:endParaRPr lang="en-US" sz="16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600" dirty="0" smtClean="0">
                          <a:solidFill>
                            <a:schemeClr val="tx1"/>
                          </a:solidFill>
                        </a:rPr>
                        <a:t>4.21%</a:t>
                      </a:r>
                      <a:endParaRPr lang="en-US" sz="16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3"/>
                  </a:ext>
                </a:extLst>
              </a:tr>
              <a:tr h="370840">
                <a:tc>
                  <a:txBody>
                    <a:bodyPr/>
                    <a:lstStyle/>
                    <a:p>
                      <a:r>
                        <a:rPr lang="en-US" sz="1600" dirty="0" smtClean="0">
                          <a:solidFill>
                            <a:schemeClr val="tx1"/>
                          </a:solidFill>
                        </a:rPr>
                        <a:t>Adjusted R-Square</a:t>
                      </a:r>
                      <a:endParaRPr lang="en-US" sz="1600" dirty="0">
                        <a:solidFill>
                          <a:schemeClr val="tx1"/>
                        </a:solidFill>
                      </a:endParaRP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r"/>
                      <a:r>
                        <a:rPr lang="en-US" sz="1600" dirty="0" smtClean="0">
                          <a:solidFill>
                            <a:schemeClr val="tx1"/>
                          </a:solidFill>
                        </a:rPr>
                        <a:t>89.35%</a:t>
                      </a:r>
                      <a:endParaRPr lang="en-US" sz="1600" dirty="0">
                        <a:solidFill>
                          <a:schemeClr val="tx1"/>
                        </a:solidFill>
                      </a:endParaRP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4"/>
                  </a:ext>
                </a:extLst>
              </a:tr>
            </a:tbl>
          </a:graphicData>
        </a:graphic>
      </p:graphicFrame>
      <p:graphicFrame>
        <p:nvGraphicFramePr>
          <p:cNvPr id="10" name="Table 7"/>
          <p:cNvGraphicFramePr>
            <a:graphicFrameLocks noGrp="1"/>
          </p:cNvGraphicFramePr>
          <p:nvPr>
            <p:extLst>
              <p:ext uri="{D42A27DB-BD31-4B8C-83A1-F6EECF244321}">
                <p14:modId xmlns:p14="http://schemas.microsoft.com/office/powerpoint/2010/main" val="2032133250"/>
              </p:ext>
            </p:extLst>
          </p:nvPr>
        </p:nvGraphicFramePr>
        <p:xfrm>
          <a:off x="8547100" y="3577166"/>
          <a:ext cx="3474720" cy="1854200"/>
        </p:xfrm>
        <a:graphic>
          <a:graphicData uri="http://schemas.openxmlformats.org/drawingml/2006/table">
            <a:tbl>
              <a:tblPr firstRow="1" bandRow="1">
                <a:tableStyleId>{5C22544A-7EE6-4342-B048-85BDC9FD1C3A}</a:tableStyleId>
              </a:tblPr>
              <a:tblGrid>
                <a:gridCol w="3474720">
                  <a:extLst>
                    <a:ext uri="{9D8B030D-6E8A-4147-A177-3AD203B41FA5}">
                      <a16:colId xmlns:a16="http://schemas.microsoft.com/office/drawing/2014/main" xmlns="" val="20000"/>
                    </a:ext>
                  </a:extLst>
                </a:gridCol>
              </a:tblGrid>
              <a:tr h="370840">
                <a:tc>
                  <a:txBody>
                    <a:bodyPr/>
                    <a:lstStyle/>
                    <a:p>
                      <a:pPr marL="457200"/>
                      <a:r>
                        <a:rPr lang="en-US" sz="1600" dirty="0" smtClean="0">
                          <a:solidFill>
                            <a:schemeClr val="tx1"/>
                          </a:solidFill>
                        </a:rPr>
                        <a:t>Forecast Statistics</a:t>
                      </a:r>
                      <a:endParaRPr lang="en-US" sz="1600" dirty="0">
                        <a:solidFill>
                          <a:schemeClr val="tx1"/>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0"/>
                  </a:ext>
                </a:extLst>
              </a:tr>
              <a:tr h="370840">
                <a:tc>
                  <a:txBody>
                    <a:bodyPr/>
                    <a:lstStyle/>
                    <a:p>
                      <a:pPr marL="457200"/>
                      <a:r>
                        <a:rPr lang="en-US" sz="1600" dirty="0" smtClean="0">
                          <a:solidFill>
                            <a:schemeClr val="tx1"/>
                          </a:solidFill>
                        </a:rPr>
                        <a:t>Durbin- Watson (4)</a:t>
                      </a:r>
                      <a:endParaRPr lang="en-US" sz="1600" dirty="0">
                        <a:solidFill>
                          <a:schemeClr val="tx1"/>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1"/>
                  </a:ext>
                </a:extLst>
              </a:tr>
              <a:tr h="370840">
                <a:tc>
                  <a:txBody>
                    <a:bodyPr/>
                    <a:lstStyle/>
                    <a:p>
                      <a:pPr marL="457200"/>
                      <a:r>
                        <a:rPr lang="en-US" sz="1600" dirty="0" smtClean="0">
                          <a:solidFill>
                            <a:schemeClr val="tx1"/>
                          </a:solidFill>
                        </a:rPr>
                        <a:t>1.00</a:t>
                      </a:r>
                      <a:endParaRPr lang="en-US" sz="16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2"/>
                  </a:ext>
                </a:extLst>
              </a:tr>
              <a:tr h="370840">
                <a:tc>
                  <a:txBody>
                    <a:bodyPr/>
                    <a:lstStyle/>
                    <a:p>
                      <a:pPr marL="457200"/>
                      <a:r>
                        <a:rPr lang="en-US" sz="1600" dirty="0" smtClean="0">
                          <a:solidFill>
                            <a:schemeClr val="tx1"/>
                          </a:solidFill>
                        </a:rPr>
                        <a:t>Durbin- Watson (1)</a:t>
                      </a:r>
                      <a:endParaRPr lang="en-US" sz="16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3"/>
                  </a:ext>
                </a:extLst>
              </a:tr>
              <a:tr h="370840">
                <a:tc>
                  <a:txBody>
                    <a:bodyPr/>
                    <a:lstStyle/>
                    <a:p>
                      <a:pPr marL="457200"/>
                      <a:r>
                        <a:rPr lang="en-US" sz="1600" dirty="0" smtClean="0">
                          <a:solidFill>
                            <a:schemeClr val="tx1"/>
                          </a:solidFill>
                        </a:rPr>
                        <a:t>1.69</a:t>
                      </a:r>
                      <a:endParaRPr lang="en-US" sz="1600" dirty="0">
                        <a:solidFill>
                          <a:schemeClr val="tx1"/>
                        </a:solidFill>
                      </a:endParaRP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5311211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136" y="355600"/>
            <a:ext cx="9144000" cy="1188720"/>
          </a:xfrm>
        </p:spPr>
        <p:txBody>
          <a:bodyPr/>
          <a:lstStyle/>
          <a:p>
            <a:r>
              <a:rPr lang="en-US" dirty="0"/>
              <a:t>Figure 5.9 The Resulting Model with Dummies</a:t>
            </a:r>
          </a:p>
        </p:txBody>
      </p:sp>
      <p:pic>
        <p:nvPicPr>
          <p:cNvPr id="43010" name="Picture 2" descr="Time plot showing new car sales as a function of D P I P C, U M I C S, U R, P R, Q 2, Q 3, and Q 4, and recession for February 2002 through May 2016."/>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84148" y="1639888"/>
            <a:ext cx="7461504" cy="466344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p:nvPr>
        </p:nvSpPr>
        <p:spPr>
          <a:xfrm>
            <a:off x="3838824" y="6400799"/>
            <a:ext cx="2714625" cy="274320"/>
          </a:xfrm>
        </p:spPr>
        <p:txBody>
          <a:bodyPr/>
          <a:lstStyle/>
          <a:p>
            <a:r>
              <a:rPr lang="en-US" dirty="0">
                <a:hlinkClick r:id="rId3" action="ppaction://hlinksldjump"/>
              </a:rPr>
              <a:t>Jump to long description</a:t>
            </a:r>
            <a:endParaRPr lang="en-US" dirty="0"/>
          </a:p>
        </p:txBody>
      </p:sp>
    </p:spTree>
    <p:extLst>
      <p:ext uri="{BB962C8B-B14F-4D97-AF65-F5344CB8AC3E}">
        <p14:creationId xmlns:p14="http://schemas.microsoft.com/office/powerpoint/2010/main" val="40555129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3400" dirty="0"/>
              <a:t>Extensions of </a:t>
            </a:r>
            <a:r>
              <a:rPr lang="en-US" sz="3400" dirty="0" smtClean="0"/>
              <a:t>Regression</a:t>
            </a:r>
            <a:br>
              <a:rPr lang="en-US" sz="3400" dirty="0" smtClean="0"/>
            </a:br>
            <a:r>
              <a:rPr lang="en-US" sz="3400" dirty="0" smtClean="0"/>
              <a:t>Linear </a:t>
            </a:r>
            <a:r>
              <a:rPr lang="en-US" sz="3400" dirty="0"/>
              <a:t>and Nonlinear Trends: Table 5.10</a:t>
            </a:r>
          </a:p>
        </p:txBody>
      </p:sp>
      <p:sp>
        <p:nvSpPr>
          <p:cNvPr id="6" name="Content Placeholder 2"/>
          <p:cNvSpPr>
            <a:spLocks noGrp="1"/>
          </p:cNvSpPr>
          <p:nvPr>
            <p:ph idx="1"/>
          </p:nvPr>
        </p:nvSpPr>
        <p:spPr>
          <a:xfrm>
            <a:off x="624136" y="1548448"/>
            <a:ext cx="5486400" cy="320040"/>
          </a:xfrm>
          <a:solidFill>
            <a:srgbClr val="EAEAEA"/>
          </a:solidFill>
        </p:spPr>
        <p:txBody>
          <a:bodyPr/>
          <a:lstStyle/>
          <a:p>
            <a:r>
              <a:rPr lang="en-US" sz="1400" b="1" spc="-30" dirty="0" smtClean="0">
                <a:solidFill>
                  <a:schemeClr val="tx1"/>
                </a:solidFill>
              </a:rPr>
              <a:t>Results </a:t>
            </a:r>
            <a:r>
              <a:rPr lang="en-US" sz="1400" b="1" spc="-30" dirty="0">
                <a:solidFill>
                  <a:schemeClr val="tx1"/>
                </a:solidFill>
              </a:rPr>
              <a:t>for the Model with Time as the Only Independent </a:t>
            </a:r>
            <a:r>
              <a:rPr lang="en-US" sz="1400" b="1" spc="-30" dirty="0" smtClean="0">
                <a:solidFill>
                  <a:schemeClr val="tx1"/>
                </a:solidFill>
              </a:rPr>
              <a:t>Variable</a:t>
            </a:r>
            <a:endParaRPr lang="en-US" sz="1400" b="1" spc="-30" dirty="0">
              <a:solidFill>
                <a:schemeClr val="tx1"/>
              </a:solidFill>
            </a:endParaRPr>
          </a:p>
        </p:txBody>
      </p:sp>
      <p:sp>
        <p:nvSpPr>
          <p:cNvPr id="7" name="Content Placeholder 3"/>
          <p:cNvSpPr>
            <a:spLocks noGrp="1"/>
          </p:cNvSpPr>
          <p:nvPr>
            <p:ph idx="10"/>
          </p:nvPr>
        </p:nvSpPr>
        <p:spPr>
          <a:xfrm>
            <a:off x="624136" y="1858328"/>
            <a:ext cx="5486400" cy="320040"/>
          </a:xfrm>
          <a:solidFill>
            <a:srgbClr val="EAEAEA"/>
          </a:solidFill>
        </p:spPr>
        <p:txBody>
          <a:bodyPr/>
          <a:lstStyle/>
          <a:p>
            <a:r>
              <a:rPr lang="en-US" sz="1400" dirty="0">
                <a:solidFill>
                  <a:schemeClr val="tx1"/>
                </a:solidFill>
              </a:rPr>
              <a:t>Audit Trail—ANOVA Table (Multiple Regression Selected)</a:t>
            </a:r>
          </a:p>
        </p:txBody>
      </p:sp>
      <p:graphicFrame>
        <p:nvGraphicFramePr>
          <p:cNvPr id="19" name="Table 4"/>
          <p:cNvGraphicFramePr>
            <a:graphicFrameLocks noGrp="1"/>
          </p:cNvGraphicFramePr>
          <p:nvPr>
            <p:extLst>
              <p:ext uri="{D42A27DB-BD31-4B8C-83A1-F6EECF244321}">
                <p14:modId xmlns:p14="http://schemas.microsoft.com/office/powerpoint/2010/main" val="216666748"/>
              </p:ext>
            </p:extLst>
          </p:nvPr>
        </p:nvGraphicFramePr>
        <p:xfrm>
          <a:off x="624136" y="2189224"/>
          <a:ext cx="5486400" cy="1255776"/>
        </p:xfrm>
        <a:graphic>
          <a:graphicData uri="http://schemas.openxmlformats.org/drawingml/2006/table">
            <a:tbl>
              <a:tblPr firstRow="1" bandRow="1">
                <a:tableStyleId>{5C22544A-7EE6-4342-B048-85BDC9FD1C3A}</a:tableStyleId>
              </a:tblPr>
              <a:tblGrid>
                <a:gridCol w="1005840">
                  <a:extLst>
                    <a:ext uri="{9D8B030D-6E8A-4147-A177-3AD203B41FA5}">
                      <a16:colId xmlns:a16="http://schemas.microsoft.com/office/drawing/2014/main" xmlns="" val="20000"/>
                    </a:ext>
                  </a:extLst>
                </a:gridCol>
                <a:gridCol w="1280160">
                  <a:extLst>
                    <a:ext uri="{9D8B030D-6E8A-4147-A177-3AD203B41FA5}">
                      <a16:colId xmlns:a16="http://schemas.microsoft.com/office/drawing/2014/main" xmlns="" val="20001"/>
                    </a:ext>
                  </a:extLst>
                </a:gridCol>
                <a:gridCol w="457200">
                  <a:extLst>
                    <a:ext uri="{9D8B030D-6E8A-4147-A177-3AD203B41FA5}">
                      <a16:colId xmlns:a16="http://schemas.microsoft.com/office/drawing/2014/main" xmlns="" val="20002"/>
                    </a:ext>
                  </a:extLst>
                </a:gridCol>
                <a:gridCol w="1280160">
                  <a:extLst>
                    <a:ext uri="{9D8B030D-6E8A-4147-A177-3AD203B41FA5}">
                      <a16:colId xmlns:a16="http://schemas.microsoft.com/office/drawing/2014/main" xmlns="" val="20003"/>
                    </a:ext>
                  </a:extLst>
                </a:gridCol>
                <a:gridCol w="640080">
                  <a:extLst>
                    <a:ext uri="{9D8B030D-6E8A-4147-A177-3AD203B41FA5}">
                      <a16:colId xmlns:a16="http://schemas.microsoft.com/office/drawing/2014/main" xmlns="" val="20004"/>
                    </a:ext>
                  </a:extLst>
                </a:gridCol>
                <a:gridCol w="822960">
                  <a:extLst>
                    <a:ext uri="{9D8B030D-6E8A-4147-A177-3AD203B41FA5}">
                      <a16:colId xmlns:a16="http://schemas.microsoft.com/office/drawing/2014/main" xmlns="" val="20005"/>
                    </a:ext>
                  </a:extLst>
                </a:gridCol>
              </a:tblGrid>
              <a:tr h="0">
                <a:tc>
                  <a:txBody>
                    <a:bodyPr/>
                    <a:lstStyle/>
                    <a:p>
                      <a:r>
                        <a:rPr lang="en-US" sz="1400" dirty="0" smtClean="0">
                          <a:solidFill>
                            <a:schemeClr val="tx1"/>
                          </a:solidFill>
                        </a:rPr>
                        <a:t>Source of variation</a:t>
                      </a:r>
                      <a:endParaRPr lang="en-US" sz="1400" dirty="0">
                        <a:solidFill>
                          <a:schemeClr val="tx1"/>
                        </a:solidFill>
                      </a:endParaRPr>
                    </a:p>
                  </a:txBody>
                  <a:tcPr marL="45720" marR="45720" marT="18288" marB="18288"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SS</a:t>
                      </a:r>
                      <a:endParaRPr lang="en-US" sz="1400" dirty="0">
                        <a:solidFill>
                          <a:schemeClr val="tx1"/>
                        </a:solidFill>
                      </a:endParaRPr>
                    </a:p>
                  </a:txBody>
                  <a:tcPr marL="45720" marR="45720" marT="18288" marB="18288"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dirty="0" err="1" smtClean="0">
                          <a:solidFill>
                            <a:schemeClr val="tx1"/>
                          </a:solidFill>
                        </a:rPr>
                        <a:t>df</a:t>
                      </a:r>
                      <a:endParaRPr lang="en-US" sz="1400" dirty="0">
                        <a:solidFill>
                          <a:schemeClr val="tx1"/>
                        </a:solidFill>
                      </a:endParaRPr>
                    </a:p>
                  </a:txBody>
                  <a:tcPr marL="45720" marR="45720" marT="18288" marB="18288"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MS</a:t>
                      </a:r>
                      <a:endParaRPr lang="en-US" sz="1400" dirty="0">
                        <a:solidFill>
                          <a:schemeClr val="tx1"/>
                        </a:solidFill>
                      </a:endParaRPr>
                    </a:p>
                  </a:txBody>
                  <a:tcPr marL="45720" marR="45720" marT="18288" marB="18288"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SEE</a:t>
                      </a:r>
                      <a:endParaRPr lang="en-US" sz="1400" dirty="0">
                        <a:solidFill>
                          <a:schemeClr val="tx1"/>
                        </a:solidFill>
                      </a:endParaRPr>
                    </a:p>
                  </a:txBody>
                  <a:tcPr marL="45720" marR="45720" marT="18288" marB="18288"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Overall</a:t>
                      </a:r>
                      <a:br>
                        <a:rPr lang="en-US" sz="1400" dirty="0" smtClean="0">
                          <a:solidFill>
                            <a:schemeClr val="tx1"/>
                          </a:solidFill>
                        </a:rPr>
                      </a:br>
                      <a:r>
                        <a:rPr lang="en-US" sz="1400" dirty="0" smtClean="0">
                          <a:solidFill>
                            <a:schemeClr val="tx1"/>
                          </a:solidFill>
                        </a:rPr>
                        <a:t>F-test</a:t>
                      </a:r>
                      <a:endParaRPr lang="en-US" sz="1400" dirty="0">
                        <a:solidFill>
                          <a:schemeClr val="tx1"/>
                        </a:solidFill>
                      </a:endParaRPr>
                    </a:p>
                  </a:txBody>
                  <a:tcPr marL="45720" marR="45720" marT="18288" marB="18288"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0"/>
                  </a:ext>
                </a:extLst>
              </a:tr>
              <a:tr h="0">
                <a:tc>
                  <a:txBody>
                    <a:bodyPr/>
                    <a:lstStyle/>
                    <a:p>
                      <a:r>
                        <a:rPr lang="en-US" sz="1400" dirty="0" smtClean="0">
                          <a:solidFill>
                            <a:schemeClr val="tx1"/>
                          </a:solidFill>
                        </a:rPr>
                        <a:t>Regression</a:t>
                      </a:r>
                      <a:endParaRPr lang="en-US" sz="1400" dirty="0">
                        <a:solidFill>
                          <a:schemeClr val="tx1"/>
                        </a:solidFill>
                      </a:endParaRPr>
                    </a:p>
                  </a:txBody>
                  <a:tcPr marL="45720" marR="45720" marT="18288" marB="18288">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1,843,110.02</a:t>
                      </a:r>
                      <a:endParaRPr lang="en-US" sz="1400" dirty="0">
                        <a:solidFill>
                          <a:schemeClr val="tx1"/>
                        </a:solidFill>
                      </a:endParaRPr>
                    </a:p>
                  </a:txBody>
                  <a:tcPr marL="45720" marR="137160" marT="18288" marB="18288">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1</a:t>
                      </a:r>
                      <a:endParaRPr lang="en-US" sz="1400" dirty="0">
                        <a:solidFill>
                          <a:schemeClr val="tx1"/>
                        </a:solidFill>
                      </a:endParaRPr>
                    </a:p>
                  </a:txBody>
                  <a:tcPr marL="45720" marR="137160" marT="18288" marB="18288">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1,843,110.02</a:t>
                      </a:r>
                      <a:endParaRPr lang="en-US" sz="1400" dirty="0">
                        <a:solidFill>
                          <a:schemeClr val="tx1"/>
                        </a:solidFill>
                      </a:endParaRPr>
                    </a:p>
                  </a:txBody>
                  <a:tcPr marL="45720" marR="137160" marT="18288" marB="18288">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tc>
                  <a:txBody>
                    <a:bodyPr/>
                    <a:lstStyle/>
                    <a:p>
                      <a:pPr algn="ctr"/>
                      <a:endParaRPr lang="en-US" sz="1400" dirty="0">
                        <a:solidFill>
                          <a:schemeClr val="tx1"/>
                        </a:solidFill>
                      </a:endParaRPr>
                    </a:p>
                  </a:txBody>
                  <a:tcPr marL="45720" marR="45720" marT="18288" marB="18288">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32.05</a:t>
                      </a:r>
                      <a:endParaRPr lang="en-US" sz="1400" dirty="0">
                        <a:solidFill>
                          <a:schemeClr val="tx1"/>
                        </a:solidFill>
                      </a:endParaRPr>
                    </a:p>
                  </a:txBody>
                  <a:tcPr marL="45720" marR="45720" marT="18288" marB="18288">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1"/>
                  </a:ext>
                </a:extLst>
              </a:tr>
              <a:tr h="0">
                <a:tc>
                  <a:txBody>
                    <a:bodyPr/>
                    <a:lstStyle/>
                    <a:p>
                      <a:r>
                        <a:rPr lang="en-US" sz="1400" dirty="0" smtClean="0">
                          <a:solidFill>
                            <a:schemeClr val="tx1"/>
                          </a:solidFill>
                        </a:rPr>
                        <a:t>Error</a:t>
                      </a:r>
                      <a:endParaRPr lang="en-US" sz="1400" dirty="0">
                        <a:solidFill>
                          <a:schemeClr val="tx1"/>
                        </a:solidFill>
                      </a:endParaRPr>
                    </a:p>
                  </a:txBody>
                  <a:tcPr marL="45720" marR="45720"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690,163.98</a:t>
                      </a:r>
                      <a:endParaRPr lang="en-US" sz="1400" dirty="0">
                        <a:solidFill>
                          <a:schemeClr val="tx1"/>
                        </a:solidFill>
                      </a:endParaRPr>
                    </a:p>
                  </a:txBody>
                  <a:tcPr marL="45720" marR="137160"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12</a:t>
                      </a:r>
                      <a:endParaRPr lang="en-US" sz="1400" dirty="0">
                        <a:solidFill>
                          <a:schemeClr val="tx1"/>
                        </a:solidFill>
                      </a:endParaRPr>
                    </a:p>
                  </a:txBody>
                  <a:tcPr marL="45720" marR="137160"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57,513.67</a:t>
                      </a:r>
                      <a:endParaRPr lang="en-US" sz="1400" dirty="0">
                        <a:solidFill>
                          <a:schemeClr val="tx1"/>
                        </a:solidFill>
                      </a:endParaRPr>
                    </a:p>
                  </a:txBody>
                  <a:tcPr marL="45720" marR="137160"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239.82</a:t>
                      </a:r>
                      <a:endParaRPr lang="en-US" sz="1400" dirty="0">
                        <a:solidFill>
                          <a:schemeClr val="tx1"/>
                        </a:solidFill>
                      </a:endParaRPr>
                    </a:p>
                  </a:txBody>
                  <a:tcPr marL="45720" marR="45720"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endParaRPr lang="en-US" sz="1400" dirty="0">
                        <a:solidFill>
                          <a:schemeClr val="tx1"/>
                        </a:solidFill>
                      </a:endParaRPr>
                    </a:p>
                  </a:txBody>
                  <a:tcPr marL="45720" marR="45720"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2"/>
                  </a:ext>
                </a:extLst>
              </a:tr>
              <a:tr h="292608">
                <a:tc>
                  <a:txBody>
                    <a:bodyPr/>
                    <a:lstStyle/>
                    <a:p>
                      <a:pPr marL="182880"/>
                      <a:r>
                        <a:rPr lang="en-US" sz="1400" dirty="0" smtClean="0">
                          <a:solidFill>
                            <a:schemeClr val="tx1"/>
                          </a:solidFill>
                        </a:rPr>
                        <a:t>Total</a:t>
                      </a:r>
                      <a:endParaRPr lang="en-US" sz="1400" dirty="0">
                        <a:solidFill>
                          <a:schemeClr val="tx1"/>
                        </a:solidFill>
                      </a:endParaRPr>
                    </a:p>
                  </a:txBody>
                  <a:tcPr marL="45720" marR="45720" marT="18288" marB="18288">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2,533,274.00</a:t>
                      </a:r>
                      <a:endParaRPr lang="en-US" sz="1400" dirty="0">
                        <a:solidFill>
                          <a:schemeClr val="tx1"/>
                        </a:solidFill>
                      </a:endParaRPr>
                    </a:p>
                  </a:txBody>
                  <a:tcPr marL="45720" marR="137160" marT="18288" marB="18288">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13</a:t>
                      </a:r>
                      <a:endParaRPr lang="en-US" sz="1400" dirty="0">
                        <a:solidFill>
                          <a:schemeClr val="tx1"/>
                        </a:solidFill>
                      </a:endParaRPr>
                    </a:p>
                  </a:txBody>
                  <a:tcPr marL="45720" marR="137160" marT="18288" marB="18288">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r"/>
                      <a:endParaRPr lang="en-US" sz="1400" dirty="0">
                        <a:solidFill>
                          <a:schemeClr val="tx1"/>
                        </a:solidFill>
                      </a:endParaRPr>
                    </a:p>
                  </a:txBody>
                  <a:tcPr marL="45720" marR="137160" marT="18288" marB="18288">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endParaRPr lang="en-US" sz="1400" dirty="0">
                        <a:solidFill>
                          <a:schemeClr val="tx1"/>
                        </a:solidFill>
                      </a:endParaRPr>
                    </a:p>
                  </a:txBody>
                  <a:tcPr marL="45720" marR="45720" marT="18288" marB="18288">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endParaRPr lang="en-US" sz="1400" dirty="0">
                        <a:solidFill>
                          <a:schemeClr val="tx1"/>
                        </a:solidFill>
                      </a:endParaRPr>
                    </a:p>
                  </a:txBody>
                  <a:tcPr marL="45720" marR="45720" marT="18288" marB="18288">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3"/>
                  </a:ext>
                </a:extLst>
              </a:tr>
            </a:tbl>
          </a:graphicData>
        </a:graphic>
      </p:graphicFrame>
      <p:sp>
        <p:nvSpPr>
          <p:cNvPr id="8" name="Content Placeholder 5"/>
          <p:cNvSpPr>
            <a:spLocks noGrp="1"/>
          </p:cNvSpPr>
          <p:nvPr>
            <p:ph idx="11"/>
          </p:nvPr>
        </p:nvSpPr>
        <p:spPr>
          <a:xfrm>
            <a:off x="624136" y="3449323"/>
            <a:ext cx="5486400" cy="365760"/>
          </a:xfrm>
          <a:solidFill>
            <a:srgbClr val="EAEAEA"/>
          </a:solidFill>
        </p:spPr>
        <p:txBody>
          <a:bodyPr/>
          <a:lstStyle/>
          <a:p>
            <a:r>
              <a:rPr lang="en-US" sz="1400" dirty="0">
                <a:solidFill>
                  <a:schemeClr val="tx1"/>
                </a:solidFill>
              </a:rPr>
              <a:t>Audit Trail — Coefficient Table (Multiple Regression Selected)</a:t>
            </a:r>
          </a:p>
        </p:txBody>
      </p:sp>
      <p:graphicFrame>
        <p:nvGraphicFramePr>
          <p:cNvPr id="20" name="Table 6"/>
          <p:cNvGraphicFramePr>
            <a:graphicFrameLocks noGrp="1"/>
          </p:cNvGraphicFramePr>
          <p:nvPr>
            <p:extLst>
              <p:ext uri="{D42A27DB-BD31-4B8C-83A1-F6EECF244321}">
                <p14:modId xmlns:p14="http://schemas.microsoft.com/office/powerpoint/2010/main" val="1288593518"/>
              </p:ext>
            </p:extLst>
          </p:nvPr>
        </p:nvGraphicFramePr>
        <p:xfrm>
          <a:off x="624136" y="3802124"/>
          <a:ext cx="5486400" cy="963168"/>
        </p:xfrm>
        <a:graphic>
          <a:graphicData uri="http://schemas.openxmlformats.org/drawingml/2006/table">
            <a:tbl>
              <a:tblPr firstRow="1" bandRow="1">
                <a:tableStyleId>{5C22544A-7EE6-4342-B048-85BDC9FD1C3A}</a:tableStyleId>
              </a:tblPr>
              <a:tblGrid>
                <a:gridCol w="1188720">
                  <a:extLst>
                    <a:ext uri="{9D8B030D-6E8A-4147-A177-3AD203B41FA5}">
                      <a16:colId xmlns:a16="http://schemas.microsoft.com/office/drawing/2014/main" xmlns="" val="20000"/>
                    </a:ext>
                  </a:extLst>
                </a:gridCol>
                <a:gridCol w="1005840">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0002"/>
                    </a:ext>
                  </a:extLst>
                </a:gridCol>
                <a:gridCol w="640080">
                  <a:extLst>
                    <a:ext uri="{9D8B030D-6E8A-4147-A177-3AD203B41FA5}">
                      <a16:colId xmlns:a16="http://schemas.microsoft.com/office/drawing/2014/main" xmlns="" val="20003"/>
                    </a:ext>
                  </a:extLst>
                </a:gridCol>
                <a:gridCol w="731520">
                  <a:extLst>
                    <a:ext uri="{9D8B030D-6E8A-4147-A177-3AD203B41FA5}">
                      <a16:colId xmlns:a16="http://schemas.microsoft.com/office/drawing/2014/main" xmlns="" val="20004"/>
                    </a:ext>
                  </a:extLst>
                </a:gridCol>
                <a:gridCol w="548640">
                  <a:extLst>
                    <a:ext uri="{9D8B030D-6E8A-4147-A177-3AD203B41FA5}">
                      <a16:colId xmlns:a16="http://schemas.microsoft.com/office/drawing/2014/main" xmlns="" val="20005"/>
                    </a:ext>
                  </a:extLst>
                </a:gridCol>
              </a:tblGrid>
              <a:tr h="182880">
                <a:tc>
                  <a:txBody>
                    <a:bodyPr/>
                    <a:lstStyle/>
                    <a:p>
                      <a:r>
                        <a:rPr lang="en-US" sz="1400" dirty="0" smtClean="0">
                          <a:solidFill>
                            <a:schemeClr val="tx1"/>
                          </a:solidFill>
                        </a:rPr>
                        <a:t>Series Description</a:t>
                      </a:r>
                      <a:endParaRPr lang="en-US" sz="1400" dirty="0">
                        <a:solidFill>
                          <a:schemeClr val="tx1"/>
                        </a:solidFill>
                      </a:endParaRPr>
                    </a:p>
                  </a:txBody>
                  <a:tcPr marL="45720" marR="45720" marT="18288" marB="18288"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Coefficient</a:t>
                      </a:r>
                      <a:endParaRPr lang="en-US" sz="1400" dirty="0">
                        <a:solidFill>
                          <a:schemeClr val="tx1"/>
                        </a:solidFill>
                      </a:endParaRPr>
                    </a:p>
                  </a:txBody>
                  <a:tcPr marL="45720" marR="45720" marT="18288" marB="18288"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Standard error</a:t>
                      </a:r>
                      <a:endParaRPr lang="en-US" sz="1400" dirty="0">
                        <a:solidFill>
                          <a:schemeClr val="tx1"/>
                        </a:solidFill>
                      </a:endParaRPr>
                    </a:p>
                  </a:txBody>
                  <a:tcPr marL="45720" marR="45720" marT="18288" marB="18288"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i="1" dirty="0" smtClean="0">
                          <a:solidFill>
                            <a:schemeClr val="tx1"/>
                          </a:solidFill>
                        </a:rPr>
                        <a:t>T</a:t>
                      </a:r>
                      <a:r>
                        <a:rPr lang="en-US" sz="1400" dirty="0" smtClean="0">
                          <a:solidFill>
                            <a:schemeClr val="tx1"/>
                          </a:solidFill>
                        </a:rPr>
                        <a:t>-test</a:t>
                      </a:r>
                      <a:endParaRPr lang="en-US" sz="1400" dirty="0">
                        <a:solidFill>
                          <a:schemeClr val="tx1"/>
                        </a:solidFill>
                      </a:endParaRPr>
                    </a:p>
                  </a:txBody>
                  <a:tcPr marL="45720" marR="45720" marT="18288" marB="18288"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P-value</a:t>
                      </a:r>
                      <a:endParaRPr lang="en-US" sz="1400" dirty="0">
                        <a:solidFill>
                          <a:schemeClr val="tx1"/>
                        </a:solidFill>
                      </a:endParaRPr>
                    </a:p>
                  </a:txBody>
                  <a:tcPr marL="45720" marR="45720" marT="18288" marB="18288"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P/2</a:t>
                      </a:r>
                      <a:endParaRPr lang="en-US" sz="1400" dirty="0">
                        <a:solidFill>
                          <a:schemeClr val="tx1"/>
                        </a:solidFill>
                      </a:endParaRPr>
                    </a:p>
                  </a:txBody>
                  <a:tcPr marL="45720" marR="45720" marT="18288" marB="18288"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0"/>
                  </a:ext>
                </a:extLst>
              </a:tr>
              <a:tr h="182880">
                <a:tc>
                  <a:txBody>
                    <a:bodyPr/>
                    <a:lstStyle/>
                    <a:p>
                      <a:r>
                        <a:rPr lang="en-US" sz="1400" dirty="0" smtClean="0">
                          <a:solidFill>
                            <a:schemeClr val="tx1"/>
                          </a:solidFill>
                        </a:rPr>
                        <a:t>Intercept</a:t>
                      </a:r>
                      <a:endParaRPr lang="en-US" sz="1400" dirty="0">
                        <a:solidFill>
                          <a:schemeClr val="tx1"/>
                        </a:solidFill>
                      </a:endParaRPr>
                    </a:p>
                  </a:txBody>
                  <a:tcPr marL="45720" marR="45720" marT="18288" marB="18288">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1,373.93</a:t>
                      </a:r>
                      <a:endParaRPr lang="en-US" sz="1400" dirty="0">
                        <a:solidFill>
                          <a:schemeClr val="tx1"/>
                        </a:solidFill>
                      </a:endParaRPr>
                    </a:p>
                  </a:txBody>
                  <a:tcPr marL="45720" marR="182880" marT="18288" marB="18288">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135.38</a:t>
                      </a:r>
                      <a:endParaRPr lang="en-US" sz="1400" dirty="0">
                        <a:solidFill>
                          <a:schemeClr val="tx1"/>
                        </a:solidFill>
                      </a:endParaRPr>
                    </a:p>
                  </a:txBody>
                  <a:tcPr marL="45720" marR="411480" marT="18288" marB="18288">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10.15</a:t>
                      </a:r>
                      <a:endParaRPr lang="en-US" sz="1400" dirty="0">
                        <a:solidFill>
                          <a:schemeClr val="tx1"/>
                        </a:solidFill>
                      </a:endParaRPr>
                    </a:p>
                  </a:txBody>
                  <a:tcPr marL="45720" marT="18288" marB="18288"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0.00</a:t>
                      </a:r>
                      <a:endParaRPr lang="en-US" sz="1400" dirty="0">
                        <a:solidFill>
                          <a:schemeClr val="tx1"/>
                        </a:solidFill>
                      </a:endParaRPr>
                    </a:p>
                  </a:txBody>
                  <a:tcPr marL="45720" marR="45720" marT="18288" marB="18288"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0.00</a:t>
                      </a:r>
                      <a:endParaRPr lang="en-US" sz="1400" dirty="0">
                        <a:solidFill>
                          <a:schemeClr val="tx1"/>
                        </a:solidFill>
                      </a:endParaRPr>
                    </a:p>
                  </a:txBody>
                  <a:tcPr marL="45720" marR="45720" marT="18288" marB="18288"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1"/>
                  </a:ext>
                </a:extLst>
              </a:tr>
              <a:tr h="182880">
                <a:tc>
                  <a:txBody>
                    <a:bodyPr/>
                    <a:lstStyle/>
                    <a:p>
                      <a:r>
                        <a:rPr lang="en-US" sz="1400" b="1" dirty="0" smtClean="0">
                          <a:solidFill>
                            <a:schemeClr val="tx1"/>
                          </a:solidFill>
                        </a:rPr>
                        <a:t>Time</a:t>
                      </a:r>
                      <a:endParaRPr lang="en-US" sz="1400" b="1" dirty="0">
                        <a:solidFill>
                          <a:schemeClr val="tx1"/>
                        </a:solidFill>
                      </a:endParaRPr>
                    </a:p>
                  </a:txBody>
                  <a:tcPr marL="45720" marR="45720" marT="18288" marB="18288">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90.01</a:t>
                      </a:r>
                      <a:endParaRPr lang="en-US" sz="1400" dirty="0">
                        <a:solidFill>
                          <a:schemeClr val="tx1"/>
                        </a:solidFill>
                      </a:endParaRPr>
                    </a:p>
                  </a:txBody>
                  <a:tcPr marL="45720" marR="182880" marT="18288" marB="18288">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15.90</a:t>
                      </a:r>
                      <a:endParaRPr lang="en-US" sz="1400" dirty="0">
                        <a:solidFill>
                          <a:schemeClr val="tx1"/>
                        </a:solidFill>
                      </a:endParaRPr>
                    </a:p>
                  </a:txBody>
                  <a:tcPr marL="45720" marR="411480" marT="18288" marB="18288">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r"/>
                      <a:r>
                        <a:rPr lang="en-US" sz="1400" b="1" dirty="0" smtClean="0">
                          <a:solidFill>
                            <a:schemeClr val="tx1"/>
                          </a:solidFill>
                        </a:rPr>
                        <a:t>5.66</a:t>
                      </a:r>
                      <a:endParaRPr lang="en-US" sz="1400" b="1" dirty="0">
                        <a:solidFill>
                          <a:schemeClr val="tx1"/>
                        </a:solidFill>
                      </a:endParaRPr>
                    </a:p>
                  </a:txBody>
                  <a:tcPr marL="45720" marT="18288" marB="18288"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0.00</a:t>
                      </a:r>
                      <a:endParaRPr lang="en-US" sz="1400" dirty="0">
                        <a:solidFill>
                          <a:schemeClr val="tx1"/>
                        </a:solidFill>
                      </a:endParaRPr>
                    </a:p>
                  </a:txBody>
                  <a:tcPr marL="45720" marR="45720" marT="18288" marB="18288"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solidFill>
                            <a:schemeClr val="tx1"/>
                          </a:solidFill>
                        </a:rPr>
                        <a:t>0.00</a:t>
                      </a:r>
                      <a:endParaRPr lang="en-US" sz="1400" b="1" dirty="0">
                        <a:solidFill>
                          <a:schemeClr val="tx1"/>
                        </a:solidFill>
                      </a:endParaRPr>
                    </a:p>
                  </a:txBody>
                  <a:tcPr marL="45720" marR="45720" marT="18288" marB="18288"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2"/>
                  </a:ext>
                </a:extLst>
              </a:tr>
            </a:tbl>
          </a:graphicData>
        </a:graphic>
      </p:graphicFrame>
      <p:sp>
        <p:nvSpPr>
          <p:cNvPr id="9" name="Content Placeholder 7"/>
          <p:cNvSpPr>
            <a:spLocks noGrp="1"/>
          </p:cNvSpPr>
          <p:nvPr>
            <p:ph idx="12"/>
          </p:nvPr>
        </p:nvSpPr>
        <p:spPr>
          <a:xfrm>
            <a:off x="624136" y="4771868"/>
            <a:ext cx="5486400" cy="365760"/>
          </a:xfrm>
          <a:solidFill>
            <a:srgbClr val="EAEAEA"/>
          </a:solidFill>
        </p:spPr>
        <p:txBody>
          <a:bodyPr/>
          <a:lstStyle/>
          <a:p>
            <a:r>
              <a:rPr lang="en-US" sz="1400" dirty="0">
                <a:solidFill>
                  <a:schemeClr val="tx1"/>
                </a:solidFill>
              </a:rPr>
              <a:t>Audit Trail—Statistics</a:t>
            </a:r>
          </a:p>
        </p:txBody>
      </p:sp>
      <p:graphicFrame>
        <p:nvGraphicFramePr>
          <p:cNvPr id="21" name="Table 8"/>
          <p:cNvGraphicFramePr>
            <a:graphicFrameLocks noGrp="1"/>
          </p:cNvGraphicFramePr>
          <p:nvPr>
            <p:extLst>
              <p:ext uri="{D42A27DB-BD31-4B8C-83A1-F6EECF244321}">
                <p14:modId xmlns:p14="http://schemas.microsoft.com/office/powerpoint/2010/main" val="1764854113"/>
              </p:ext>
            </p:extLst>
          </p:nvPr>
        </p:nvGraphicFramePr>
        <p:xfrm>
          <a:off x="624136" y="5098434"/>
          <a:ext cx="5486400" cy="1249680"/>
        </p:xfrm>
        <a:graphic>
          <a:graphicData uri="http://schemas.openxmlformats.org/drawingml/2006/table">
            <a:tbl>
              <a:tblPr firstRow="1" bandRow="1">
                <a:tableStyleId>{5C22544A-7EE6-4342-B048-85BDC9FD1C3A}</a:tableStyleId>
              </a:tblPr>
              <a:tblGrid>
                <a:gridCol w="1737360">
                  <a:extLst>
                    <a:ext uri="{9D8B030D-6E8A-4147-A177-3AD203B41FA5}">
                      <a16:colId xmlns:a16="http://schemas.microsoft.com/office/drawing/2014/main" xmlns="" val="20000"/>
                    </a:ext>
                  </a:extLst>
                </a:gridCol>
                <a:gridCol w="1371600">
                  <a:extLst>
                    <a:ext uri="{9D8B030D-6E8A-4147-A177-3AD203B41FA5}">
                      <a16:colId xmlns:a16="http://schemas.microsoft.com/office/drawing/2014/main" xmlns="" val="20001"/>
                    </a:ext>
                  </a:extLst>
                </a:gridCol>
                <a:gridCol w="1828800">
                  <a:extLst>
                    <a:ext uri="{9D8B030D-6E8A-4147-A177-3AD203B41FA5}">
                      <a16:colId xmlns:a16="http://schemas.microsoft.com/office/drawing/2014/main" xmlns="" val="20002"/>
                    </a:ext>
                  </a:extLst>
                </a:gridCol>
                <a:gridCol w="548640">
                  <a:extLst>
                    <a:ext uri="{9D8B030D-6E8A-4147-A177-3AD203B41FA5}">
                      <a16:colId xmlns:a16="http://schemas.microsoft.com/office/drawing/2014/main" xmlns="" val="20003"/>
                    </a:ext>
                  </a:extLst>
                </a:gridCol>
              </a:tblGrid>
              <a:tr h="182880">
                <a:tc>
                  <a:txBody>
                    <a:bodyPr/>
                    <a:lstStyle/>
                    <a:p>
                      <a:r>
                        <a:rPr lang="en-US" sz="1400" dirty="0" smtClean="0">
                          <a:solidFill>
                            <a:schemeClr val="tx1"/>
                          </a:solidFill>
                        </a:rPr>
                        <a:t>Accuracy Measures</a:t>
                      </a:r>
                      <a:endParaRPr lang="en-US" sz="1400" dirty="0">
                        <a:solidFill>
                          <a:schemeClr val="tx1"/>
                        </a:solidFill>
                      </a:endParaRPr>
                    </a:p>
                  </a:txBody>
                  <a:tcPr marL="45720" marR="45720" marT="18288" marB="18288">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Value</a:t>
                      </a:r>
                      <a:endParaRPr lang="en-US" sz="1400" dirty="0">
                        <a:solidFill>
                          <a:schemeClr val="tx1"/>
                        </a:solidFill>
                      </a:endParaRPr>
                    </a:p>
                  </a:txBody>
                  <a:tcPr marL="45720" marR="45720" marT="18288" marB="18288">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r>
                        <a:rPr lang="en-US" sz="1400" dirty="0" smtClean="0">
                          <a:solidFill>
                            <a:schemeClr val="tx1"/>
                          </a:solidFill>
                        </a:rPr>
                        <a:t>Forecast Statistics</a:t>
                      </a:r>
                      <a:endParaRPr lang="en-US" sz="1400" dirty="0">
                        <a:solidFill>
                          <a:schemeClr val="tx1"/>
                        </a:solidFill>
                      </a:endParaRPr>
                    </a:p>
                  </a:txBody>
                  <a:tcPr marL="45720" marR="45720" marT="18288" marB="18288">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r>
                        <a:rPr lang="en-US" sz="1400" dirty="0" smtClean="0">
                          <a:solidFill>
                            <a:schemeClr val="tx1"/>
                          </a:solidFill>
                        </a:rPr>
                        <a:t>Value</a:t>
                      </a:r>
                      <a:endParaRPr lang="en-US" sz="1400" dirty="0">
                        <a:solidFill>
                          <a:schemeClr val="tx1"/>
                        </a:solidFill>
                      </a:endParaRPr>
                    </a:p>
                  </a:txBody>
                  <a:tcPr marL="45720" marR="45720" marT="18288" marB="18288">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0"/>
                  </a:ext>
                </a:extLst>
              </a:tr>
              <a:tr h="182880">
                <a:tc>
                  <a:txBody>
                    <a:bodyPr/>
                    <a:lstStyle/>
                    <a:p>
                      <a:r>
                        <a:rPr lang="en-US" sz="1400" b="1" dirty="0" smtClean="0">
                          <a:solidFill>
                            <a:schemeClr val="tx1"/>
                          </a:solidFill>
                        </a:rPr>
                        <a:t>AIC</a:t>
                      </a:r>
                      <a:endParaRPr lang="en-US" sz="1400" b="1" dirty="0">
                        <a:solidFill>
                          <a:schemeClr val="tx1"/>
                        </a:solidFill>
                      </a:endParaRPr>
                    </a:p>
                  </a:txBody>
                  <a:tcPr marL="45720" marR="45720" marT="18288" marB="18288">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b="1" dirty="0" smtClean="0">
                          <a:solidFill>
                            <a:schemeClr val="tx1"/>
                          </a:solidFill>
                        </a:rPr>
                        <a:t>193.01</a:t>
                      </a:r>
                      <a:endParaRPr lang="en-US" sz="1400" b="1" dirty="0">
                        <a:solidFill>
                          <a:schemeClr val="tx1"/>
                        </a:solidFill>
                      </a:endParaRPr>
                    </a:p>
                  </a:txBody>
                  <a:tcPr marL="45720" marR="137160" marT="18288" marB="18288">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Durbin</a:t>
                      </a:r>
                      <a:r>
                        <a:rPr lang="en-US" sz="1400" baseline="0" dirty="0" smtClean="0">
                          <a:solidFill>
                            <a:schemeClr val="tx1"/>
                          </a:solidFill>
                        </a:rPr>
                        <a:t> </a:t>
                      </a:r>
                      <a:r>
                        <a:rPr lang="en-US" sz="1400" dirty="0" smtClean="0">
                          <a:solidFill>
                            <a:schemeClr val="tx1"/>
                          </a:solidFill>
                        </a:rPr>
                        <a:t>Watson (1)</a:t>
                      </a:r>
                      <a:endParaRPr lang="en-US" sz="1400" dirty="0">
                        <a:solidFill>
                          <a:schemeClr val="tx1"/>
                        </a:solidFill>
                      </a:endParaRPr>
                    </a:p>
                  </a:txBody>
                  <a:tcPr marL="45720" marR="45720" marT="18288" marB="18288">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b="1" dirty="0" smtClean="0">
                          <a:solidFill>
                            <a:schemeClr val="tx1"/>
                          </a:solidFill>
                        </a:rPr>
                        <a:t>0.57</a:t>
                      </a:r>
                      <a:endParaRPr lang="en-US" sz="1400" b="1" dirty="0">
                        <a:solidFill>
                          <a:schemeClr val="tx1"/>
                        </a:solidFill>
                      </a:endParaRPr>
                    </a:p>
                  </a:txBody>
                  <a:tcPr marL="45720" marR="45720" marT="18288" marB="18288">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1"/>
                  </a:ext>
                </a:extLst>
              </a:tr>
              <a:tr h="182880">
                <a:tc>
                  <a:txBody>
                    <a:bodyPr/>
                    <a:lstStyle/>
                    <a:p>
                      <a:r>
                        <a:rPr lang="en-US" sz="1400" b="1" dirty="0" smtClean="0">
                          <a:solidFill>
                            <a:schemeClr val="tx1"/>
                          </a:solidFill>
                        </a:rPr>
                        <a:t>BIC</a:t>
                      </a:r>
                      <a:endParaRPr lang="en-US" sz="1400" b="1" dirty="0">
                        <a:solidFill>
                          <a:schemeClr val="tx1"/>
                        </a:solidFill>
                      </a:endParaRPr>
                    </a:p>
                  </a:txBody>
                  <a:tcPr marL="45720" marR="45720"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b="1" dirty="0" smtClean="0">
                          <a:solidFill>
                            <a:schemeClr val="tx1"/>
                          </a:solidFill>
                        </a:rPr>
                        <a:t>193.65</a:t>
                      </a:r>
                      <a:endParaRPr lang="en-US" sz="1400" b="1" dirty="0">
                        <a:solidFill>
                          <a:schemeClr val="tx1"/>
                        </a:solidFill>
                      </a:endParaRPr>
                    </a:p>
                  </a:txBody>
                  <a:tcPr marL="45720" marR="137160"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endParaRPr lang="en-US" sz="1400" dirty="0">
                        <a:solidFill>
                          <a:schemeClr val="tx1"/>
                        </a:solidFill>
                      </a:endParaRPr>
                    </a:p>
                  </a:txBody>
                  <a:tcPr marL="45720" marR="45720"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endParaRPr lang="en-US" sz="1400" b="1" dirty="0">
                        <a:solidFill>
                          <a:schemeClr val="tx1"/>
                        </a:solidFill>
                      </a:endParaRPr>
                    </a:p>
                  </a:txBody>
                  <a:tcPr marL="45720" marR="45720"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2"/>
                  </a:ext>
                </a:extLst>
              </a:tr>
              <a:tr h="182880">
                <a:tc>
                  <a:txBody>
                    <a:bodyPr/>
                    <a:lstStyle/>
                    <a:p>
                      <a:r>
                        <a:rPr lang="en-US" sz="1400" b="1" dirty="0" smtClean="0">
                          <a:solidFill>
                            <a:schemeClr val="tx1"/>
                          </a:solidFill>
                        </a:rPr>
                        <a:t>MAPE</a:t>
                      </a:r>
                      <a:endParaRPr lang="en-US" sz="1400" b="1" dirty="0">
                        <a:solidFill>
                          <a:schemeClr val="tx1"/>
                        </a:solidFill>
                      </a:endParaRPr>
                    </a:p>
                  </a:txBody>
                  <a:tcPr marL="45720" marR="45720"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b="1" dirty="0" smtClean="0">
                          <a:solidFill>
                            <a:schemeClr val="tx1"/>
                          </a:solidFill>
                        </a:rPr>
                        <a:t>8.64%</a:t>
                      </a:r>
                      <a:endParaRPr lang="en-US" sz="1400" b="1" dirty="0">
                        <a:solidFill>
                          <a:schemeClr val="tx1"/>
                        </a:solidFill>
                      </a:endParaRPr>
                    </a:p>
                  </a:txBody>
                  <a:tcPr marL="45720" marR="320040"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endParaRPr lang="en-US" sz="1400" dirty="0">
                        <a:solidFill>
                          <a:schemeClr val="tx1"/>
                        </a:solidFill>
                      </a:endParaRPr>
                    </a:p>
                  </a:txBody>
                  <a:tcPr marL="45720" marR="45720"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endParaRPr lang="en-US" sz="1400">
                        <a:solidFill>
                          <a:schemeClr val="tx1"/>
                        </a:solidFill>
                      </a:endParaRPr>
                    </a:p>
                  </a:txBody>
                  <a:tcPr marL="45720" marR="45720"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3"/>
                  </a:ext>
                </a:extLst>
              </a:tr>
              <a:tr h="182880">
                <a:tc>
                  <a:txBody>
                    <a:bodyPr/>
                    <a:lstStyle/>
                    <a:p>
                      <a:r>
                        <a:rPr lang="en-US" sz="1400" b="1" i="1" dirty="0" smtClean="0">
                          <a:solidFill>
                            <a:schemeClr val="tx1"/>
                          </a:solidFill>
                        </a:rPr>
                        <a:t>R</a:t>
                      </a:r>
                      <a:r>
                        <a:rPr lang="en-US" sz="1400" b="1" dirty="0" smtClean="0">
                          <a:solidFill>
                            <a:schemeClr val="tx1"/>
                          </a:solidFill>
                        </a:rPr>
                        <a:t>-Square</a:t>
                      </a:r>
                      <a:endParaRPr lang="en-US" sz="1400" b="1" dirty="0">
                        <a:solidFill>
                          <a:schemeClr val="tx1"/>
                        </a:solidFill>
                      </a:endParaRPr>
                    </a:p>
                  </a:txBody>
                  <a:tcPr marL="45720" marR="45720" marT="18288" marB="18288">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r"/>
                      <a:r>
                        <a:rPr lang="en-US" sz="1400" b="1" dirty="0" smtClean="0">
                          <a:solidFill>
                            <a:schemeClr val="tx1"/>
                          </a:solidFill>
                        </a:rPr>
                        <a:t>72.76%</a:t>
                      </a:r>
                      <a:endParaRPr lang="en-US" sz="1400" b="1" dirty="0">
                        <a:solidFill>
                          <a:schemeClr val="tx1"/>
                        </a:solidFill>
                      </a:endParaRPr>
                    </a:p>
                  </a:txBody>
                  <a:tcPr marL="45720" marR="320040" marT="18288" marB="18288">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endParaRPr lang="en-US" sz="1400" dirty="0">
                        <a:solidFill>
                          <a:schemeClr val="tx1"/>
                        </a:solidFill>
                      </a:endParaRPr>
                    </a:p>
                  </a:txBody>
                  <a:tcPr marL="45720" marR="45720" marT="18288" marB="18288">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endParaRPr lang="en-US" sz="1400" dirty="0">
                        <a:solidFill>
                          <a:schemeClr val="tx1"/>
                        </a:solidFill>
                      </a:endParaRPr>
                    </a:p>
                  </a:txBody>
                  <a:tcPr marL="45720" marR="45720" marT="18288" marB="18288">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4"/>
                  </a:ext>
                </a:extLst>
              </a:tr>
            </a:tbl>
          </a:graphicData>
        </a:graphic>
      </p:graphicFrame>
      <p:sp>
        <p:nvSpPr>
          <p:cNvPr id="11" name="Content Placeholder 9"/>
          <p:cNvSpPr>
            <a:spLocks noGrp="1"/>
          </p:cNvSpPr>
          <p:nvPr>
            <p:ph idx="14"/>
          </p:nvPr>
        </p:nvSpPr>
        <p:spPr>
          <a:xfrm>
            <a:off x="6529636" y="1496194"/>
            <a:ext cx="5486400" cy="502920"/>
          </a:xfrm>
          <a:solidFill>
            <a:srgbClr val="EAEAEA"/>
          </a:solidFill>
        </p:spPr>
        <p:txBody>
          <a:bodyPr/>
          <a:lstStyle/>
          <a:p>
            <a:r>
              <a:rPr lang="en-US" sz="1400" b="1" spc="-30" dirty="0">
                <a:solidFill>
                  <a:schemeClr val="tx1"/>
                </a:solidFill>
              </a:rPr>
              <a:t>Results for the Model with Time and Time Squared as Independent Variables</a:t>
            </a:r>
          </a:p>
        </p:txBody>
      </p:sp>
      <p:sp>
        <p:nvSpPr>
          <p:cNvPr id="12" name="Content Placeholder 10"/>
          <p:cNvSpPr>
            <a:spLocks noGrp="1"/>
          </p:cNvSpPr>
          <p:nvPr>
            <p:ph idx="15"/>
          </p:nvPr>
        </p:nvSpPr>
        <p:spPr>
          <a:xfrm>
            <a:off x="6529636" y="1988954"/>
            <a:ext cx="5486400" cy="320040"/>
          </a:xfrm>
          <a:solidFill>
            <a:srgbClr val="EAEAEA"/>
          </a:solidFill>
        </p:spPr>
        <p:txBody>
          <a:bodyPr/>
          <a:lstStyle/>
          <a:p>
            <a:r>
              <a:rPr lang="en-US" sz="1400" dirty="0">
                <a:solidFill>
                  <a:schemeClr val="tx1"/>
                </a:solidFill>
              </a:rPr>
              <a:t>Audit Trail—ANOVA Table (Multiple Regression Selected</a:t>
            </a:r>
            <a:r>
              <a:rPr lang="en-US" sz="1400" dirty="0" smtClean="0">
                <a:solidFill>
                  <a:schemeClr val="tx1"/>
                </a:solidFill>
              </a:rPr>
              <a:t>)</a:t>
            </a:r>
            <a:endParaRPr lang="en-US" sz="1400" dirty="0">
              <a:solidFill>
                <a:schemeClr val="tx1"/>
              </a:solidFill>
            </a:endParaRPr>
          </a:p>
        </p:txBody>
      </p:sp>
      <p:graphicFrame>
        <p:nvGraphicFramePr>
          <p:cNvPr id="23" name="Table 11"/>
          <p:cNvGraphicFramePr>
            <a:graphicFrameLocks noGrp="1"/>
          </p:cNvGraphicFramePr>
          <p:nvPr>
            <p:extLst>
              <p:ext uri="{D42A27DB-BD31-4B8C-83A1-F6EECF244321}">
                <p14:modId xmlns:p14="http://schemas.microsoft.com/office/powerpoint/2010/main" val="1107734286"/>
              </p:ext>
            </p:extLst>
          </p:nvPr>
        </p:nvGraphicFramePr>
        <p:xfrm>
          <a:off x="6529636" y="2319850"/>
          <a:ext cx="5486400" cy="1255776"/>
        </p:xfrm>
        <a:graphic>
          <a:graphicData uri="http://schemas.openxmlformats.org/drawingml/2006/table">
            <a:tbl>
              <a:tblPr firstRow="1" bandRow="1">
                <a:tableStyleId>{5C22544A-7EE6-4342-B048-85BDC9FD1C3A}</a:tableStyleId>
              </a:tblPr>
              <a:tblGrid>
                <a:gridCol w="1005840">
                  <a:extLst>
                    <a:ext uri="{9D8B030D-6E8A-4147-A177-3AD203B41FA5}">
                      <a16:colId xmlns:a16="http://schemas.microsoft.com/office/drawing/2014/main" xmlns="" val="20000"/>
                    </a:ext>
                  </a:extLst>
                </a:gridCol>
                <a:gridCol w="1280160">
                  <a:extLst>
                    <a:ext uri="{9D8B030D-6E8A-4147-A177-3AD203B41FA5}">
                      <a16:colId xmlns:a16="http://schemas.microsoft.com/office/drawing/2014/main" xmlns="" val="20001"/>
                    </a:ext>
                  </a:extLst>
                </a:gridCol>
                <a:gridCol w="457200">
                  <a:extLst>
                    <a:ext uri="{9D8B030D-6E8A-4147-A177-3AD203B41FA5}">
                      <a16:colId xmlns:a16="http://schemas.microsoft.com/office/drawing/2014/main" xmlns="" val="20002"/>
                    </a:ext>
                  </a:extLst>
                </a:gridCol>
                <a:gridCol w="1280160">
                  <a:extLst>
                    <a:ext uri="{9D8B030D-6E8A-4147-A177-3AD203B41FA5}">
                      <a16:colId xmlns:a16="http://schemas.microsoft.com/office/drawing/2014/main" xmlns="" val="20003"/>
                    </a:ext>
                  </a:extLst>
                </a:gridCol>
                <a:gridCol w="640080">
                  <a:extLst>
                    <a:ext uri="{9D8B030D-6E8A-4147-A177-3AD203B41FA5}">
                      <a16:colId xmlns:a16="http://schemas.microsoft.com/office/drawing/2014/main" xmlns="" val="20004"/>
                    </a:ext>
                  </a:extLst>
                </a:gridCol>
                <a:gridCol w="822960">
                  <a:extLst>
                    <a:ext uri="{9D8B030D-6E8A-4147-A177-3AD203B41FA5}">
                      <a16:colId xmlns:a16="http://schemas.microsoft.com/office/drawing/2014/main" xmlns="" val="20005"/>
                    </a:ext>
                  </a:extLst>
                </a:gridCol>
              </a:tblGrid>
              <a:tr h="0">
                <a:tc>
                  <a:txBody>
                    <a:bodyPr/>
                    <a:lstStyle/>
                    <a:p>
                      <a:r>
                        <a:rPr lang="en-US" sz="1400" dirty="0" smtClean="0">
                          <a:solidFill>
                            <a:schemeClr val="tx1"/>
                          </a:solidFill>
                        </a:rPr>
                        <a:t>Source of variation</a:t>
                      </a:r>
                      <a:endParaRPr lang="en-US" sz="1400" dirty="0">
                        <a:solidFill>
                          <a:schemeClr val="tx1"/>
                        </a:solidFill>
                      </a:endParaRPr>
                    </a:p>
                  </a:txBody>
                  <a:tcPr marL="45720" marR="45720" marT="18288" marB="18288"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SS</a:t>
                      </a:r>
                      <a:endParaRPr lang="en-US" sz="1400" dirty="0">
                        <a:solidFill>
                          <a:schemeClr val="tx1"/>
                        </a:solidFill>
                      </a:endParaRPr>
                    </a:p>
                  </a:txBody>
                  <a:tcPr marL="45720" marR="45720" marT="18288" marB="18288"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dirty="0" err="1" smtClean="0">
                          <a:solidFill>
                            <a:schemeClr val="tx1"/>
                          </a:solidFill>
                        </a:rPr>
                        <a:t>df</a:t>
                      </a:r>
                      <a:endParaRPr lang="en-US" sz="1400" dirty="0">
                        <a:solidFill>
                          <a:schemeClr val="tx1"/>
                        </a:solidFill>
                      </a:endParaRPr>
                    </a:p>
                  </a:txBody>
                  <a:tcPr marL="45720" marR="45720" marT="18288" marB="18288"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MS</a:t>
                      </a:r>
                      <a:endParaRPr lang="en-US" sz="1400" dirty="0">
                        <a:solidFill>
                          <a:schemeClr val="tx1"/>
                        </a:solidFill>
                      </a:endParaRPr>
                    </a:p>
                  </a:txBody>
                  <a:tcPr marL="45720" marR="45720" marT="18288" marB="18288"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SEE</a:t>
                      </a:r>
                      <a:endParaRPr lang="en-US" sz="1400" dirty="0">
                        <a:solidFill>
                          <a:schemeClr val="tx1"/>
                        </a:solidFill>
                      </a:endParaRPr>
                    </a:p>
                  </a:txBody>
                  <a:tcPr marL="45720" marR="45720" marT="18288" marB="18288"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Overall</a:t>
                      </a:r>
                      <a:br>
                        <a:rPr lang="en-US" sz="1400" dirty="0" smtClean="0">
                          <a:solidFill>
                            <a:schemeClr val="tx1"/>
                          </a:solidFill>
                        </a:rPr>
                      </a:br>
                      <a:r>
                        <a:rPr lang="en-US" sz="1400" dirty="0" smtClean="0">
                          <a:solidFill>
                            <a:schemeClr val="tx1"/>
                          </a:solidFill>
                        </a:rPr>
                        <a:t>F-test</a:t>
                      </a:r>
                      <a:endParaRPr lang="en-US" sz="1400" dirty="0">
                        <a:solidFill>
                          <a:schemeClr val="tx1"/>
                        </a:solidFill>
                      </a:endParaRPr>
                    </a:p>
                  </a:txBody>
                  <a:tcPr marL="45720" marR="45720" marT="18288" marB="18288"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0"/>
                  </a:ext>
                </a:extLst>
              </a:tr>
              <a:tr h="0">
                <a:tc>
                  <a:txBody>
                    <a:bodyPr/>
                    <a:lstStyle/>
                    <a:p>
                      <a:r>
                        <a:rPr lang="en-US" sz="1400" dirty="0" smtClean="0">
                          <a:solidFill>
                            <a:schemeClr val="tx1"/>
                          </a:solidFill>
                        </a:rPr>
                        <a:t>Regression</a:t>
                      </a:r>
                      <a:endParaRPr lang="en-US" sz="1400" dirty="0">
                        <a:solidFill>
                          <a:schemeClr val="tx1"/>
                        </a:solidFill>
                      </a:endParaRPr>
                    </a:p>
                  </a:txBody>
                  <a:tcPr marL="45720" marR="45720" marT="18288" marB="18288">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2,406,605.23</a:t>
                      </a:r>
                      <a:endParaRPr lang="en-US" sz="1400" dirty="0">
                        <a:solidFill>
                          <a:schemeClr val="tx1"/>
                        </a:solidFill>
                      </a:endParaRPr>
                    </a:p>
                  </a:txBody>
                  <a:tcPr marL="45720" marR="137160" marT="18288" marB="18288">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2</a:t>
                      </a:r>
                      <a:endParaRPr lang="en-US" sz="1400" dirty="0">
                        <a:solidFill>
                          <a:schemeClr val="tx1"/>
                        </a:solidFill>
                      </a:endParaRPr>
                    </a:p>
                  </a:txBody>
                  <a:tcPr marL="45720" marR="137160" marT="18288" marB="18288">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1,203,302.62</a:t>
                      </a:r>
                      <a:endParaRPr lang="en-US" sz="1400" dirty="0">
                        <a:solidFill>
                          <a:schemeClr val="tx1"/>
                        </a:solidFill>
                      </a:endParaRPr>
                    </a:p>
                  </a:txBody>
                  <a:tcPr marL="45720" marR="137160" marT="18288" marB="18288">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tc>
                  <a:txBody>
                    <a:bodyPr/>
                    <a:lstStyle/>
                    <a:p>
                      <a:pPr algn="ctr"/>
                      <a:endParaRPr lang="en-US" sz="1400" dirty="0">
                        <a:solidFill>
                          <a:schemeClr val="tx1"/>
                        </a:solidFill>
                      </a:endParaRPr>
                    </a:p>
                  </a:txBody>
                  <a:tcPr marL="45720" marR="45720" marT="18288" marB="18288">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104.50</a:t>
                      </a:r>
                      <a:endParaRPr lang="en-US" sz="1400" dirty="0">
                        <a:solidFill>
                          <a:schemeClr val="tx1"/>
                        </a:solidFill>
                      </a:endParaRPr>
                    </a:p>
                  </a:txBody>
                  <a:tcPr marL="45720" marR="45720" marT="18288" marB="18288">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1"/>
                  </a:ext>
                </a:extLst>
              </a:tr>
              <a:tr h="0">
                <a:tc>
                  <a:txBody>
                    <a:bodyPr/>
                    <a:lstStyle/>
                    <a:p>
                      <a:r>
                        <a:rPr lang="en-US" sz="1400" dirty="0" smtClean="0">
                          <a:solidFill>
                            <a:schemeClr val="tx1"/>
                          </a:solidFill>
                        </a:rPr>
                        <a:t>Error</a:t>
                      </a:r>
                      <a:endParaRPr lang="en-US" sz="1400" dirty="0">
                        <a:solidFill>
                          <a:schemeClr val="tx1"/>
                        </a:solidFill>
                      </a:endParaRPr>
                    </a:p>
                  </a:txBody>
                  <a:tcPr marL="45720" marR="45720"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126,668.77</a:t>
                      </a:r>
                      <a:endParaRPr lang="en-US" sz="1400" dirty="0">
                        <a:solidFill>
                          <a:schemeClr val="tx1"/>
                        </a:solidFill>
                      </a:endParaRPr>
                    </a:p>
                  </a:txBody>
                  <a:tcPr marL="45720" marR="137160"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11</a:t>
                      </a:r>
                      <a:endParaRPr lang="en-US" sz="1400" dirty="0">
                        <a:solidFill>
                          <a:schemeClr val="tx1"/>
                        </a:solidFill>
                      </a:endParaRPr>
                    </a:p>
                  </a:txBody>
                  <a:tcPr marL="45720" marR="137160"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11,515.34</a:t>
                      </a:r>
                      <a:endParaRPr lang="en-US" sz="1400" dirty="0">
                        <a:solidFill>
                          <a:schemeClr val="tx1"/>
                        </a:solidFill>
                      </a:endParaRPr>
                    </a:p>
                  </a:txBody>
                  <a:tcPr marL="45720" marR="137160"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107.31</a:t>
                      </a:r>
                      <a:endParaRPr lang="en-US" sz="1400" dirty="0">
                        <a:solidFill>
                          <a:schemeClr val="tx1"/>
                        </a:solidFill>
                      </a:endParaRPr>
                    </a:p>
                  </a:txBody>
                  <a:tcPr marL="45720" marR="45720"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endParaRPr lang="en-US" sz="1400" dirty="0">
                        <a:solidFill>
                          <a:schemeClr val="tx1"/>
                        </a:solidFill>
                      </a:endParaRPr>
                    </a:p>
                  </a:txBody>
                  <a:tcPr marL="45720" marR="45720"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2"/>
                  </a:ext>
                </a:extLst>
              </a:tr>
              <a:tr h="292608">
                <a:tc>
                  <a:txBody>
                    <a:bodyPr/>
                    <a:lstStyle/>
                    <a:p>
                      <a:pPr marL="182880"/>
                      <a:r>
                        <a:rPr lang="en-US" sz="1400" dirty="0" smtClean="0">
                          <a:solidFill>
                            <a:schemeClr val="tx1"/>
                          </a:solidFill>
                        </a:rPr>
                        <a:t>Total</a:t>
                      </a:r>
                      <a:endParaRPr lang="en-US" sz="1400" dirty="0">
                        <a:solidFill>
                          <a:schemeClr val="tx1"/>
                        </a:solidFill>
                      </a:endParaRPr>
                    </a:p>
                  </a:txBody>
                  <a:tcPr marL="45720" marR="45720" marT="18288" marB="18288">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2,533,274.00</a:t>
                      </a:r>
                      <a:endParaRPr lang="en-US" sz="1400" dirty="0">
                        <a:solidFill>
                          <a:schemeClr val="tx1"/>
                        </a:solidFill>
                      </a:endParaRPr>
                    </a:p>
                  </a:txBody>
                  <a:tcPr marL="45720" marR="137160" marT="18288" marB="18288">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13</a:t>
                      </a:r>
                      <a:endParaRPr lang="en-US" sz="1400" dirty="0">
                        <a:solidFill>
                          <a:schemeClr val="tx1"/>
                        </a:solidFill>
                      </a:endParaRPr>
                    </a:p>
                  </a:txBody>
                  <a:tcPr marL="45720" marR="137160" marT="18288" marB="18288">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r"/>
                      <a:endParaRPr lang="en-US" sz="1400" dirty="0">
                        <a:solidFill>
                          <a:schemeClr val="tx1"/>
                        </a:solidFill>
                      </a:endParaRPr>
                    </a:p>
                  </a:txBody>
                  <a:tcPr marL="45720" marR="137160" marT="18288" marB="18288">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endParaRPr lang="en-US" sz="1400" dirty="0">
                        <a:solidFill>
                          <a:schemeClr val="tx1"/>
                        </a:solidFill>
                      </a:endParaRPr>
                    </a:p>
                  </a:txBody>
                  <a:tcPr marL="45720" marR="45720" marT="18288" marB="18288">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endParaRPr lang="en-US" sz="1400" dirty="0">
                        <a:solidFill>
                          <a:schemeClr val="tx1"/>
                        </a:solidFill>
                      </a:endParaRPr>
                    </a:p>
                  </a:txBody>
                  <a:tcPr marL="45720" marR="45720" marT="18288" marB="18288">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3"/>
                  </a:ext>
                </a:extLst>
              </a:tr>
            </a:tbl>
          </a:graphicData>
        </a:graphic>
      </p:graphicFrame>
      <p:sp>
        <p:nvSpPr>
          <p:cNvPr id="13" name="Content Placeholder 12"/>
          <p:cNvSpPr>
            <a:spLocks noGrp="1"/>
          </p:cNvSpPr>
          <p:nvPr>
            <p:ph idx="16"/>
          </p:nvPr>
        </p:nvSpPr>
        <p:spPr>
          <a:xfrm>
            <a:off x="6529636" y="3579949"/>
            <a:ext cx="5486400" cy="365760"/>
          </a:xfrm>
          <a:solidFill>
            <a:srgbClr val="EAEAEA"/>
          </a:solidFill>
        </p:spPr>
        <p:txBody>
          <a:bodyPr/>
          <a:lstStyle/>
          <a:p>
            <a:r>
              <a:rPr lang="en-US" sz="1400" dirty="0">
                <a:solidFill>
                  <a:schemeClr val="tx1"/>
                </a:solidFill>
              </a:rPr>
              <a:t>Audit Trail—Coefficient Table (Multiple Regression Selected</a:t>
            </a:r>
            <a:r>
              <a:rPr lang="en-US" sz="1400" dirty="0" smtClean="0">
                <a:solidFill>
                  <a:schemeClr val="tx1"/>
                </a:solidFill>
              </a:rPr>
              <a:t>)</a:t>
            </a:r>
            <a:endParaRPr lang="en-US" sz="1400" dirty="0">
              <a:solidFill>
                <a:schemeClr val="tx1"/>
              </a:solidFill>
            </a:endParaRPr>
          </a:p>
        </p:txBody>
      </p:sp>
      <p:graphicFrame>
        <p:nvGraphicFramePr>
          <p:cNvPr id="24" name="Table 13"/>
          <p:cNvGraphicFramePr>
            <a:graphicFrameLocks noGrp="1"/>
          </p:cNvGraphicFramePr>
          <p:nvPr>
            <p:extLst>
              <p:ext uri="{D42A27DB-BD31-4B8C-83A1-F6EECF244321}">
                <p14:modId xmlns:p14="http://schemas.microsoft.com/office/powerpoint/2010/main" val="2804397347"/>
              </p:ext>
            </p:extLst>
          </p:nvPr>
        </p:nvGraphicFramePr>
        <p:xfrm>
          <a:off x="6529636" y="3932750"/>
          <a:ext cx="5486400" cy="1213104"/>
        </p:xfrm>
        <a:graphic>
          <a:graphicData uri="http://schemas.openxmlformats.org/drawingml/2006/table">
            <a:tbl>
              <a:tblPr firstRow="1" bandRow="1">
                <a:tableStyleId>{5C22544A-7EE6-4342-B048-85BDC9FD1C3A}</a:tableStyleId>
              </a:tblPr>
              <a:tblGrid>
                <a:gridCol w="1188720">
                  <a:extLst>
                    <a:ext uri="{9D8B030D-6E8A-4147-A177-3AD203B41FA5}">
                      <a16:colId xmlns:a16="http://schemas.microsoft.com/office/drawing/2014/main" xmlns="" val="20000"/>
                    </a:ext>
                  </a:extLst>
                </a:gridCol>
                <a:gridCol w="1005840">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0002"/>
                    </a:ext>
                  </a:extLst>
                </a:gridCol>
                <a:gridCol w="640080">
                  <a:extLst>
                    <a:ext uri="{9D8B030D-6E8A-4147-A177-3AD203B41FA5}">
                      <a16:colId xmlns:a16="http://schemas.microsoft.com/office/drawing/2014/main" xmlns="" val="20003"/>
                    </a:ext>
                  </a:extLst>
                </a:gridCol>
                <a:gridCol w="731520">
                  <a:extLst>
                    <a:ext uri="{9D8B030D-6E8A-4147-A177-3AD203B41FA5}">
                      <a16:colId xmlns:a16="http://schemas.microsoft.com/office/drawing/2014/main" xmlns="" val="20004"/>
                    </a:ext>
                  </a:extLst>
                </a:gridCol>
                <a:gridCol w="548640">
                  <a:extLst>
                    <a:ext uri="{9D8B030D-6E8A-4147-A177-3AD203B41FA5}">
                      <a16:colId xmlns:a16="http://schemas.microsoft.com/office/drawing/2014/main" xmlns="" val="20005"/>
                    </a:ext>
                  </a:extLst>
                </a:gridCol>
              </a:tblGrid>
              <a:tr h="182880">
                <a:tc>
                  <a:txBody>
                    <a:bodyPr/>
                    <a:lstStyle/>
                    <a:p>
                      <a:r>
                        <a:rPr lang="en-US" sz="1400" dirty="0" smtClean="0">
                          <a:solidFill>
                            <a:schemeClr val="tx1"/>
                          </a:solidFill>
                        </a:rPr>
                        <a:t>Series Description</a:t>
                      </a:r>
                      <a:endParaRPr lang="en-US" sz="1400" dirty="0">
                        <a:solidFill>
                          <a:schemeClr val="tx1"/>
                        </a:solidFill>
                      </a:endParaRPr>
                    </a:p>
                  </a:txBody>
                  <a:tcPr marL="45720" marR="45720" marT="18288" marB="18288"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Coefficient</a:t>
                      </a:r>
                      <a:endParaRPr lang="en-US" sz="1400" dirty="0">
                        <a:solidFill>
                          <a:schemeClr val="tx1"/>
                        </a:solidFill>
                      </a:endParaRPr>
                    </a:p>
                  </a:txBody>
                  <a:tcPr marL="45720" marR="45720" marT="18288" marB="18288"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Standard error</a:t>
                      </a:r>
                      <a:endParaRPr lang="en-US" sz="1400" dirty="0">
                        <a:solidFill>
                          <a:schemeClr val="tx1"/>
                        </a:solidFill>
                      </a:endParaRPr>
                    </a:p>
                  </a:txBody>
                  <a:tcPr marL="45720" marR="45720" marT="18288" marB="18288"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i="1" dirty="0" smtClean="0">
                          <a:solidFill>
                            <a:schemeClr val="tx1"/>
                          </a:solidFill>
                        </a:rPr>
                        <a:t>T</a:t>
                      </a:r>
                      <a:r>
                        <a:rPr lang="en-US" sz="1400" dirty="0" smtClean="0">
                          <a:solidFill>
                            <a:schemeClr val="tx1"/>
                          </a:solidFill>
                        </a:rPr>
                        <a:t>-test</a:t>
                      </a:r>
                      <a:endParaRPr lang="en-US" sz="1400" dirty="0">
                        <a:solidFill>
                          <a:schemeClr val="tx1"/>
                        </a:solidFill>
                      </a:endParaRPr>
                    </a:p>
                  </a:txBody>
                  <a:tcPr marL="45720" marR="45720" marT="18288" marB="18288"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P-value</a:t>
                      </a:r>
                      <a:endParaRPr lang="en-US" sz="1400" dirty="0">
                        <a:solidFill>
                          <a:schemeClr val="tx1"/>
                        </a:solidFill>
                      </a:endParaRPr>
                    </a:p>
                  </a:txBody>
                  <a:tcPr marL="45720" marR="45720" marT="18288" marB="18288"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P/2</a:t>
                      </a:r>
                      <a:endParaRPr lang="en-US" sz="1400" dirty="0">
                        <a:solidFill>
                          <a:schemeClr val="tx1"/>
                        </a:solidFill>
                      </a:endParaRPr>
                    </a:p>
                  </a:txBody>
                  <a:tcPr marL="45720" marR="45720" marT="18288" marB="18288"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0"/>
                  </a:ext>
                </a:extLst>
              </a:tr>
              <a:tr h="182880">
                <a:tc>
                  <a:txBody>
                    <a:bodyPr/>
                    <a:lstStyle/>
                    <a:p>
                      <a:r>
                        <a:rPr lang="en-US" sz="1400" dirty="0" smtClean="0">
                          <a:solidFill>
                            <a:schemeClr val="tx1"/>
                          </a:solidFill>
                        </a:rPr>
                        <a:t>Intercept</a:t>
                      </a:r>
                      <a:endParaRPr lang="en-US" sz="1400" dirty="0">
                        <a:solidFill>
                          <a:schemeClr val="tx1"/>
                        </a:solidFill>
                      </a:endParaRPr>
                    </a:p>
                  </a:txBody>
                  <a:tcPr marL="45720" marR="45720" marT="18288" marB="18288">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1,930.36</a:t>
                      </a:r>
                      <a:endParaRPr lang="en-US" sz="1400" dirty="0">
                        <a:solidFill>
                          <a:schemeClr val="tx1"/>
                        </a:solidFill>
                      </a:endParaRPr>
                    </a:p>
                  </a:txBody>
                  <a:tcPr marL="45720" marR="182880" marT="18288" marB="18288">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99.98</a:t>
                      </a:r>
                      <a:endParaRPr lang="en-US" sz="1400" dirty="0">
                        <a:solidFill>
                          <a:schemeClr val="tx1"/>
                        </a:solidFill>
                      </a:endParaRPr>
                    </a:p>
                  </a:txBody>
                  <a:tcPr marL="45720" marR="457200" marT="18288" marB="18288">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19.31</a:t>
                      </a:r>
                      <a:endParaRPr lang="en-US" sz="1400" dirty="0">
                        <a:solidFill>
                          <a:schemeClr val="tx1"/>
                        </a:solidFill>
                      </a:endParaRPr>
                    </a:p>
                  </a:txBody>
                  <a:tcPr marL="45720" marT="18288" marB="18288">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0.00</a:t>
                      </a:r>
                      <a:endParaRPr lang="en-US" sz="1400" dirty="0">
                        <a:solidFill>
                          <a:schemeClr val="tx1"/>
                        </a:solidFill>
                      </a:endParaRPr>
                    </a:p>
                  </a:txBody>
                  <a:tcPr marL="45720" marR="45720" marT="18288" marB="18288">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0.00</a:t>
                      </a:r>
                      <a:endParaRPr lang="en-US" sz="1400" dirty="0">
                        <a:solidFill>
                          <a:schemeClr val="tx1"/>
                        </a:solidFill>
                      </a:endParaRPr>
                    </a:p>
                  </a:txBody>
                  <a:tcPr marL="45720" marR="45720" marT="18288" marB="18288">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1"/>
                  </a:ext>
                </a:extLst>
              </a:tr>
              <a:tr h="182880">
                <a:tc>
                  <a:txBody>
                    <a:bodyPr/>
                    <a:lstStyle/>
                    <a:p>
                      <a:r>
                        <a:rPr lang="en-US" sz="1400" b="1" dirty="0" smtClean="0">
                          <a:solidFill>
                            <a:schemeClr val="tx1"/>
                          </a:solidFill>
                        </a:rPr>
                        <a:t>Time</a:t>
                      </a:r>
                      <a:endParaRPr lang="en-US" sz="1400" b="1" dirty="0">
                        <a:solidFill>
                          <a:schemeClr val="tx1"/>
                        </a:solidFill>
                      </a:endParaRPr>
                    </a:p>
                  </a:txBody>
                  <a:tcPr marL="45720" marR="45720" marT="18288" marB="18288">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−118.65</a:t>
                      </a:r>
                      <a:endParaRPr lang="en-US" sz="1400" dirty="0">
                        <a:solidFill>
                          <a:schemeClr val="tx1"/>
                        </a:solidFill>
                      </a:endParaRPr>
                    </a:p>
                  </a:txBody>
                  <a:tcPr marL="45720" marR="182880" marT="18288" marB="18288">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30.67</a:t>
                      </a:r>
                      <a:endParaRPr lang="en-US" sz="1400" dirty="0">
                        <a:solidFill>
                          <a:schemeClr val="tx1"/>
                        </a:solidFill>
                      </a:endParaRPr>
                    </a:p>
                  </a:txBody>
                  <a:tcPr marL="45720" marR="457200" marT="18288" marB="18288">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b="1" dirty="0" smtClean="0">
                          <a:solidFill>
                            <a:schemeClr val="tx1"/>
                          </a:solidFill>
                        </a:rPr>
                        <a:t>−3.87</a:t>
                      </a:r>
                      <a:endParaRPr lang="en-US" sz="1400" b="1" dirty="0">
                        <a:solidFill>
                          <a:schemeClr val="tx1"/>
                        </a:solidFill>
                      </a:endParaRPr>
                    </a:p>
                  </a:txBody>
                  <a:tcPr marL="45720" marT="18288" marB="18288">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0.00</a:t>
                      </a:r>
                      <a:endParaRPr lang="en-US" sz="1400" dirty="0">
                        <a:solidFill>
                          <a:schemeClr val="tx1"/>
                        </a:solidFill>
                      </a:endParaRPr>
                    </a:p>
                  </a:txBody>
                  <a:tcPr marL="45720" marR="45720" marT="18288" marB="18288">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b="1" dirty="0" smtClean="0">
                          <a:solidFill>
                            <a:schemeClr val="tx1"/>
                          </a:solidFill>
                        </a:rPr>
                        <a:t>0.00</a:t>
                      </a:r>
                      <a:endParaRPr lang="en-US" sz="1400" b="1" dirty="0">
                        <a:solidFill>
                          <a:schemeClr val="tx1"/>
                        </a:solidFill>
                      </a:endParaRPr>
                    </a:p>
                  </a:txBody>
                  <a:tcPr marL="45720" marR="45720" marT="18288" marB="18288">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2"/>
                  </a:ext>
                </a:extLst>
              </a:tr>
              <a:tr h="182880">
                <a:tc>
                  <a:txBody>
                    <a:bodyPr/>
                    <a:lstStyle/>
                    <a:p>
                      <a:r>
                        <a:rPr lang="en-US" sz="1400" b="1" dirty="0" smtClean="0">
                          <a:solidFill>
                            <a:schemeClr val="tx1"/>
                          </a:solidFill>
                        </a:rPr>
                        <a:t>Time</a:t>
                      </a:r>
                      <a:r>
                        <a:rPr lang="en-US" sz="1400" b="1" baseline="30000" dirty="0" smtClean="0">
                          <a:solidFill>
                            <a:schemeClr val="tx1"/>
                          </a:solidFill>
                        </a:rPr>
                        <a:t>2</a:t>
                      </a:r>
                      <a:endParaRPr lang="en-US" sz="1400" b="1" baseline="30000" dirty="0">
                        <a:solidFill>
                          <a:schemeClr val="tx1"/>
                        </a:solidFill>
                      </a:endParaRPr>
                    </a:p>
                  </a:txBody>
                  <a:tcPr marL="45720" marR="45720" marT="18288" marB="18288">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13.91</a:t>
                      </a:r>
                      <a:endParaRPr lang="en-US" sz="1400" dirty="0">
                        <a:solidFill>
                          <a:schemeClr val="tx1"/>
                        </a:solidFill>
                      </a:endParaRPr>
                    </a:p>
                  </a:txBody>
                  <a:tcPr marL="45720" marR="182880" marT="18288" marB="18288">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1.99</a:t>
                      </a:r>
                      <a:endParaRPr lang="en-US" sz="1400" dirty="0">
                        <a:solidFill>
                          <a:schemeClr val="tx1"/>
                        </a:solidFill>
                      </a:endParaRPr>
                    </a:p>
                  </a:txBody>
                  <a:tcPr marL="45720" marR="457200" marT="18288" marB="18288">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r"/>
                      <a:r>
                        <a:rPr lang="en-US" sz="1400" b="1" dirty="0" smtClean="0">
                          <a:solidFill>
                            <a:schemeClr val="tx1"/>
                          </a:solidFill>
                        </a:rPr>
                        <a:t>7.00</a:t>
                      </a:r>
                      <a:endParaRPr lang="en-US" sz="1400" b="1" dirty="0">
                        <a:solidFill>
                          <a:schemeClr val="tx1"/>
                        </a:solidFill>
                      </a:endParaRPr>
                    </a:p>
                  </a:txBody>
                  <a:tcPr marL="45720" marT="18288" marB="18288">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0.00</a:t>
                      </a:r>
                      <a:endParaRPr lang="en-US" sz="1400" dirty="0">
                        <a:solidFill>
                          <a:schemeClr val="tx1"/>
                        </a:solidFill>
                      </a:endParaRPr>
                    </a:p>
                  </a:txBody>
                  <a:tcPr marL="45720" marR="45720" marT="18288" marB="18288">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solidFill>
                            <a:schemeClr val="tx1"/>
                          </a:solidFill>
                        </a:rPr>
                        <a:t>0.00</a:t>
                      </a:r>
                      <a:endParaRPr lang="en-US" sz="1400" b="1" dirty="0">
                        <a:solidFill>
                          <a:schemeClr val="tx1"/>
                        </a:solidFill>
                      </a:endParaRPr>
                    </a:p>
                  </a:txBody>
                  <a:tcPr marL="45720" marR="45720" marT="18288" marB="18288">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3"/>
                  </a:ext>
                </a:extLst>
              </a:tr>
            </a:tbl>
          </a:graphicData>
        </a:graphic>
      </p:graphicFrame>
      <p:sp>
        <p:nvSpPr>
          <p:cNvPr id="14" name="Content Placeholder 14"/>
          <p:cNvSpPr>
            <a:spLocks noGrp="1"/>
          </p:cNvSpPr>
          <p:nvPr>
            <p:ph idx="17"/>
          </p:nvPr>
        </p:nvSpPr>
        <p:spPr>
          <a:xfrm>
            <a:off x="6529636" y="5150619"/>
            <a:ext cx="5486400" cy="365760"/>
          </a:xfrm>
          <a:solidFill>
            <a:srgbClr val="EAEAEA"/>
          </a:solidFill>
        </p:spPr>
        <p:txBody>
          <a:bodyPr/>
          <a:lstStyle/>
          <a:p>
            <a:r>
              <a:rPr lang="en-US" sz="1400" dirty="0">
                <a:solidFill>
                  <a:schemeClr val="tx1"/>
                </a:solidFill>
              </a:rPr>
              <a:t>Audit Trail — </a:t>
            </a:r>
            <a:r>
              <a:rPr lang="en-US" sz="1400" dirty="0" smtClean="0">
                <a:solidFill>
                  <a:schemeClr val="tx1"/>
                </a:solidFill>
              </a:rPr>
              <a:t>Statistics</a:t>
            </a:r>
            <a:endParaRPr lang="en-US" sz="1400" dirty="0">
              <a:solidFill>
                <a:schemeClr val="tx1"/>
              </a:solidFill>
            </a:endParaRPr>
          </a:p>
        </p:txBody>
      </p:sp>
      <p:graphicFrame>
        <p:nvGraphicFramePr>
          <p:cNvPr id="25" name="Table 15"/>
          <p:cNvGraphicFramePr>
            <a:graphicFrameLocks noGrp="1"/>
          </p:cNvGraphicFramePr>
          <p:nvPr>
            <p:extLst>
              <p:ext uri="{D42A27DB-BD31-4B8C-83A1-F6EECF244321}">
                <p14:modId xmlns:p14="http://schemas.microsoft.com/office/powerpoint/2010/main" val="761363249"/>
              </p:ext>
            </p:extLst>
          </p:nvPr>
        </p:nvGraphicFramePr>
        <p:xfrm>
          <a:off x="6529636" y="5495760"/>
          <a:ext cx="5486400" cy="1249680"/>
        </p:xfrm>
        <a:graphic>
          <a:graphicData uri="http://schemas.openxmlformats.org/drawingml/2006/table">
            <a:tbl>
              <a:tblPr firstRow="1" bandRow="1">
                <a:tableStyleId>{5C22544A-7EE6-4342-B048-85BDC9FD1C3A}</a:tableStyleId>
              </a:tblPr>
              <a:tblGrid>
                <a:gridCol w="1737360">
                  <a:extLst>
                    <a:ext uri="{9D8B030D-6E8A-4147-A177-3AD203B41FA5}">
                      <a16:colId xmlns:a16="http://schemas.microsoft.com/office/drawing/2014/main" xmlns="" val="20000"/>
                    </a:ext>
                  </a:extLst>
                </a:gridCol>
                <a:gridCol w="1371600">
                  <a:extLst>
                    <a:ext uri="{9D8B030D-6E8A-4147-A177-3AD203B41FA5}">
                      <a16:colId xmlns:a16="http://schemas.microsoft.com/office/drawing/2014/main" xmlns="" val="20001"/>
                    </a:ext>
                  </a:extLst>
                </a:gridCol>
                <a:gridCol w="1828800">
                  <a:extLst>
                    <a:ext uri="{9D8B030D-6E8A-4147-A177-3AD203B41FA5}">
                      <a16:colId xmlns:a16="http://schemas.microsoft.com/office/drawing/2014/main" xmlns="" val="20002"/>
                    </a:ext>
                  </a:extLst>
                </a:gridCol>
                <a:gridCol w="548640">
                  <a:extLst>
                    <a:ext uri="{9D8B030D-6E8A-4147-A177-3AD203B41FA5}">
                      <a16:colId xmlns:a16="http://schemas.microsoft.com/office/drawing/2014/main" xmlns="" val="20003"/>
                    </a:ext>
                  </a:extLst>
                </a:gridCol>
              </a:tblGrid>
              <a:tr h="182880">
                <a:tc>
                  <a:txBody>
                    <a:bodyPr/>
                    <a:lstStyle/>
                    <a:p>
                      <a:r>
                        <a:rPr lang="en-US" sz="1400" dirty="0" smtClean="0">
                          <a:solidFill>
                            <a:schemeClr val="tx1"/>
                          </a:solidFill>
                        </a:rPr>
                        <a:t>Accuracy Measures</a:t>
                      </a:r>
                      <a:endParaRPr lang="en-US" sz="1400" dirty="0">
                        <a:solidFill>
                          <a:schemeClr val="tx1"/>
                        </a:solidFill>
                      </a:endParaRPr>
                    </a:p>
                  </a:txBody>
                  <a:tcPr marL="45720" marR="45720" marT="18288" marB="18288">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r>
                        <a:rPr lang="en-US" sz="1400" dirty="0" smtClean="0">
                          <a:solidFill>
                            <a:schemeClr val="tx1"/>
                          </a:solidFill>
                        </a:rPr>
                        <a:t>Value</a:t>
                      </a:r>
                      <a:endParaRPr lang="en-US" sz="1400" dirty="0">
                        <a:solidFill>
                          <a:schemeClr val="tx1"/>
                        </a:solidFill>
                      </a:endParaRPr>
                    </a:p>
                  </a:txBody>
                  <a:tcPr marL="45720" marR="45720" marT="18288" marB="18288">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r>
                        <a:rPr lang="en-US" sz="1400" dirty="0" smtClean="0">
                          <a:solidFill>
                            <a:schemeClr val="tx1"/>
                          </a:solidFill>
                        </a:rPr>
                        <a:t>Forecast Statistics</a:t>
                      </a:r>
                      <a:endParaRPr lang="en-US" sz="1400" dirty="0">
                        <a:solidFill>
                          <a:schemeClr val="tx1"/>
                        </a:solidFill>
                      </a:endParaRPr>
                    </a:p>
                  </a:txBody>
                  <a:tcPr marL="45720" marR="45720" marT="18288" marB="18288">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r>
                        <a:rPr lang="en-US" sz="1400" dirty="0" smtClean="0">
                          <a:solidFill>
                            <a:schemeClr val="tx1"/>
                          </a:solidFill>
                        </a:rPr>
                        <a:t>Value</a:t>
                      </a:r>
                      <a:endParaRPr lang="en-US" sz="1400" dirty="0">
                        <a:solidFill>
                          <a:schemeClr val="tx1"/>
                        </a:solidFill>
                      </a:endParaRPr>
                    </a:p>
                  </a:txBody>
                  <a:tcPr marL="45720" marR="45720" marT="18288" marB="18288">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0"/>
                  </a:ext>
                </a:extLst>
              </a:tr>
              <a:tr h="182880">
                <a:tc>
                  <a:txBody>
                    <a:bodyPr/>
                    <a:lstStyle/>
                    <a:p>
                      <a:r>
                        <a:rPr lang="en-US" sz="1400" b="1" dirty="0" smtClean="0">
                          <a:solidFill>
                            <a:schemeClr val="tx1"/>
                          </a:solidFill>
                        </a:rPr>
                        <a:t>AIC</a:t>
                      </a:r>
                      <a:endParaRPr lang="en-US" sz="1400" b="1" dirty="0">
                        <a:solidFill>
                          <a:schemeClr val="tx1"/>
                        </a:solidFill>
                      </a:endParaRPr>
                    </a:p>
                  </a:txBody>
                  <a:tcPr marL="45720" marR="45720" marT="18288" marB="18288">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b="1" dirty="0" smtClean="0">
                          <a:solidFill>
                            <a:schemeClr val="tx1"/>
                          </a:solidFill>
                        </a:rPr>
                        <a:t>169.27</a:t>
                      </a:r>
                      <a:endParaRPr lang="en-US" sz="1400" b="1" dirty="0">
                        <a:solidFill>
                          <a:schemeClr val="tx1"/>
                        </a:solidFill>
                      </a:endParaRPr>
                    </a:p>
                  </a:txBody>
                  <a:tcPr marL="45720" marR="137160" marT="18288" marB="18288">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Durbin</a:t>
                      </a:r>
                      <a:r>
                        <a:rPr lang="en-US" sz="1400" baseline="0" dirty="0" smtClean="0">
                          <a:solidFill>
                            <a:schemeClr val="tx1"/>
                          </a:solidFill>
                        </a:rPr>
                        <a:t> </a:t>
                      </a:r>
                      <a:r>
                        <a:rPr lang="en-US" sz="1400" dirty="0" smtClean="0">
                          <a:solidFill>
                            <a:schemeClr val="tx1"/>
                          </a:solidFill>
                        </a:rPr>
                        <a:t>Watson (1)</a:t>
                      </a:r>
                      <a:endParaRPr lang="en-US" sz="1400" dirty="0">
                        <a:solidFill>
                          <a:schemeClr val="tx1"/>
                        </a:solidFill>
                      </a:endParaRPr>
                    </a:p>
                  </a:txBody>
                  <a:tcPr marL="45720" marR="45720" marT="18288" marB="18288">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b="1" dirty="0" smtClean="0">
                          <a:solidFill>
                            <a:schemeClr val="tx1"/>
                          </a:solidFill>
                        </a:rPr>
                        <a:t>1.67</a:t>
                      </a:r>
                      <a:endParaRPr lang="en-US" sz="1400" b="1" dirty="0">
                        <a:solidFill>
                          <a:schemeClr val="tx1"/>
                        </a:solidFill>
                      </a:endParaRPr>
                    </a:p>
                  </a:txBody>
                  <a:tcPr marL="45720" marR="45720" marT="18288" marB="18288">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1"/>
                  </a:ext>
                </a:extLst>
              </a:tr>
              <a:tr h="182880">
                <a:tc>
                  <a:txBody>
                    <a:bodyPr/>
                    <a:lstStyle/>
                    <a:p>
                      <a:r>
                        <a:rPr lang="en-US" sz="1400" b="1" dirty="0" smtClean="0">
                          <a:solidFill>
                            <a:schemeClr val="tx1"/>
                          </a:solidFill>
                        </a:rPr>
                        <a:t>BIC</a:t>
                      </a:r>
                      <a:endParaRPr lang="en-US" sz="1400" b="1" dirty="0">
                        <a:solidFill>
                          <a:schemeClr val="tx1"/>
                        </a:solidFill>
                      </a:endParaRPr>
                    </a:p>
                  </a:txBody>
                  <a:tcPr marL="45720" marR="45720"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b="1" dirty="0" smtClean="0">
                          <a:solidFill>
                            <a:schemeClr val="tx1"/>
                          </a:solidFill>
                        </a:rPr>
                        <a:t>169.91</a:t>
                      </a:r>
                      <a:endParaRPr lang="en-US" sz="1400" b="1" dirty="0">
                        <a:solidFill>
                          <a:schemeClr val="tx1"/>
                        </a:solidFill>
                      </a:endParaRPr>
                    </a:p>
                  </a:txBody>
                  <a:tcPr marL="45720" marR="137160"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endParaRPr lang="en-US" sz="1400" dirty="0">
                        <a:solidFill>
                          <a:schemeClr val="tx1"/>
                        </a:solidFill>
                      </a:endParaRPr>
                    </a:p>
                  </a:txBody>
                  <a:tcPr marL="45720" marR="45720"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endParaRPr lang="en-US" sz="1400" dirty="0">
                        <a:solidFill>
                          <a:schemeClr val="tx1"/>
                        </a:solidFill>
                      </a:endParaRPr>
                    </a:p>
                  </a:txBody>
                  <a:tcPr marL="45720" marR="45720"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2"/>
                  </a:ext>
                </a:extLst>
              </a:tr>
              <a:tr h="182880">
                <a:tc>
                  <a:txBody>
                    <a:bodyPr/>
                    <a:lstStyle/>
                    <a:p>
                      <a:r>
                        <a:rPr lang="en-US" sz="1400" b="1" dirty="0" smtClean="0">
                          <a:solidFill>
                            <a:schemeClr val="tx1"/>
                          </a:solidFill>
                        </a:rPr>
                        <a:t>MAPE</a:t>
                      </a:r>
                      <a:endParaRPr lang="en-US" sz="1400" b="1" dirty="0">
                        <a:solidFill>
                          <a:schemeClr val="tx1"/>
                        </a:solidFill>
                      </a:endParaRPr>
                    </a:p>
                  </a:txBody>
                  <a:tcPr marL="45720" marR="45720"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b="1" dirty="0" smtClean="0">
                          <a:solidFill>
                            <a:schemeClr val="tx1"/>
                          </a:solidFill>
                        </a:rPr>
                        <a:t>4.06%</a:t>
                      </a:r>
                      <a:endParaRPr lang="en-US" sz="1400" b="1" dirty="0">
                        <a:solidFill>
                          <a:schemeClr val="tx1"/>
                        </a:solidFill>
                      </a:endParaRPr>
                    </a:p>
                  </a:txBody>
                  <a:tcPr marL="45720" marR="320040"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endParaRPr lang="en-US" sz="1400" dirty="0">
                        <a:solidFill>
                          <a:schemeClr val="tx1"/>
                        </a:solidFill>
                      </a:endParaRPr>
                    </a:p>
                  </a:txBody>
                  <a:tcPr marL="45720" marR="45720"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endParaRPr lang="en-US" sz="1400">
                        <a:solidFill>
                          <a:schemeClr val="tx1"/>
                        </a:solidFill>
                      </a:endParaRPr>
                    </a:p>
                  </a:txBody>
                  <a:tcPr marL="45720" marR="45720"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3"/>
                  </a:ext>
                </a:extLst>
              </a:tr>
              <a:tr h="182880">
                <a:tc>
                  <a:txBody>
                    <a:bodyPr/>
                    <a:lstStyle/>
                    <a:p>
                      <a:r>
                        <a:rPr lang="en-US" sz="1400" b="1" i="0" dirty="0" smtClean="0">
                          <a:solidFill>
                            <a:schemeClr val="tx1"/>
                          </a:solidFill>
                        </a:rPr>
                        <a:t>Adjusted </a:t>
                      </a:r>
                      <a:r>
                        <a:rPr lang="en-US" sz="1400" b="1" i="1" dirty="0" smtClean="0">
                          <a:solidFill>
                            <a:schemeClr val="tx1"/>
                          </a:solidFill>
                        </a:rPr>
                        <a:t>R</a:t>
                      </a:r>
                      <a:r>
                        <a:rPr lang="en-US" sz="1400" b="1" dirty="0" smtClean="0">
                          <a:solidFill>
                            <a:schemeClr val="tx1"/>
                          </a:solidFill>
                        </a:rPr>
                        <a:t>-Square</a:t>
                      </a:r>
                      <a:endParaRPr lang="en-US" sz="1400" b="1" dirty="0">
                        <a:solidFill>
                          <a:schemeClr val="tx1"/>
                        </a:solidFill>
                      </a:endParaRPr>
                    </a:p>
                  </a:txBody>
                  <a:tcPr marL="45720" marR="45720" marT="18288" marB="18288">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r"/>
                      <a:r>
                        <a:rPr lang="en-US" sz="1400" b="1" dirty="0" smtClean="0">
                          <a:solidFill>
                            <a:schemeClr val="tx1"/>
                          </a:solidFill>
                        </a:rPr>
                        <a:t>94.09%</a:t>
                      </a:r>
                      <a:endParaRPr lang="en-US" sz="1400" b="1" dirty="0">
                        <a:solidFill>
                          <a:schemeClr val="tx1"/>
                        </a:solidFill>
                      </a:endParaRPr>
                    </a:p>
                  </a:txBody>
                  <a:tcPr marL="45720" marR="320040" marT="18288" marB="18288">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endParaRPr lang="en-US" sz="1400" dirty="0">
                        <a:solidFill>
                          <a:schemeClr val="tx1"/>
                        </a:solidFill>
                      </a:endParaRPr>
                    </a:p>
                  </a:txBody>
                  <a:tcPr marL="45720" marR="45720" marT="18288" marB="18288">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endParaRPr lang="en-US" sz="1400" dirty="0">
                        <a:solidFill>
                          <a:schemeClr val="tx1"/>
                        </a:solidFill>
                      </a:endParaRPr>
                    </a:p>
                  </a:txBody>
                  <a:tcPr marL="45720" marR="45720" marT="18288" marB="18288">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274753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136" y="355600"/>
            <a:ext cx="9144000" cy="1188720"/>
          </a:xfrm>
        </p:spPr>
        <p:txBody>
          <a:bodyPr/>
          <a:lstStyle/>
          <a:p>
            <a:r>
              <a:rPr lang="en-US" dirty="0"/>
              <a:t>Extensions of Regression</a:t>
            </a:r>
            <a:br>
              <a:rPr lang="en-US" dirty="0"/>
            </a:br>
            <a:r>
              <a:rPr lang="en-US" dirty="0"/>
              <a:t>Linear and Nonlinear Trends: Figure 5.12</a:t>
            </a:r>
          </a:p>
        </p:txBody>
      </p:sp>
      <p:pic>
        <p:nvPicPr>
          <p:cNvPr id="35842" name="Picture 2" descr="Time plots showing the sales forecast along with a linear trend and a quadratic trend."/>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43036" y="1578204"/>
            <a:ext cx="6943635" cy="475488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p:nvPr>
        </p:nvSpPr>
        <p:spPr>
          <a:xfrm>
            <a:off x="3838824" y="6400799"/>
            <a:ext cx="2714625" cy="274320"/>
          </a:xfrm>
        </p:spPr>
        <p:txBody>
          <a:bodyPr/>
          <a:lstStyle/>
          <a:p>
            <a:r>
              <a:rPr lang="en-US" dirty="0">
                <a:hlinkClick r:id="rId3" action="ppaction://hlinksldjump"/>
              </a:rPr>
              <a:t>Jump to long description</a:t>
            </a:r>
            <a:endParaRPr lang="en-US" dirty="0"/>
          </a:p>
        </p:txBody>
      </p:sp>
    </p:spTree>
    <p:extLst>
      <p:ext uri="{BB962C8B-B14F-4D97-AF65-F5344CB8AC3E}">
        <p14:creationId xmlns:p14="http://schemas.microsoft.com/office/powerpoint/2010/main" val="38908168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136" y="355600"/>
            <a:ext cx="9144000" cy="1188720"/>
          </a:xfrm>
        </p:spPr>
        <p:txBody>
          <a:bodyPr/>
          <a:lstStyle/>
          <a:p>
            <a:r>
              <a:rPr lang="en-US" dirty="0"/>
              <a:t>Independent Variable Selection Figure 5.13</a:t>
            </a:r>
          </a:p>
        </p:txBody>
      </p:sp>
      <p:pic>
        <p:nvPicPr>
          <p:cNvPr id="36866" name="Picture 2" descr="Pie chart that shows that only about 15% of relevant information for forecasting is data internal to the company."/>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872119" y="1287924"/>
            <a:ext cx="4815442" cy="482763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p:nvPr>
        </p:nvSpPr>
        <p:spPr>
          <a:xfrm>
            <a:off x="3838824" y="6400799"/>
            <a:ext cx="2714625" cy="274320"/>
          </a:xfrm>
        </p:spPr>
        <p:txBody>
          <a:bodyPr/>
          <a:lstStyle/>
          <a:p>
            <a:r>
              <a:rPr lang="en-US" dirty="0">
                <a:hlinkClick r:id="rId3" action="ppaction://hlinksldjump"/>
              </a:rPr>
              <a:t>Jump to long description</a:t>
            </a:r>
            <a:endParaRPr lang="en-US" dirty="0"/>
          </a:p>
        </p:txBody>
      </p:sp>
    </p:spTree>
    <p:extLst>
      <p:ext uri="{BB962C8B-B14F-4D97-AF65-F5344CB8AC3E}">
        <p14:creationId xmlns:p14="http://schemas.microsoft.com/office/powerpoint/2010/main" val="38080838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136" y="355600"/>
            <a:ext cx="9144000" cy="1188720"/>
          </a:xfrm>
        </p:spPr>
        <p:txBody>
          <a:bodyPr/>
          <a:lstStyle/>
          <a:p>
            <a:r>
              <a:rPr lang="en-US" dirty="0"/>
              <a:t>Independent Variable Selection Figure 5.14</a:t>
            </a:r>
          </a:p>
        </p:txBody>
      </p:sp>
      <p:pic>
        <p:nvPicPr>
          <p:cNvPr id="36866" name="Picture 2" descr="Diagram showing the many sources and types of outside data."/>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41721" y="1731891"/>
            <a:ext cx="8562541" cy="41148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p:nvPr>
        </p:nvSpPr>
        <p:spPr>
          <a:xfrm>
            <a:off x="3838824" y="6400799"/>
            <a:ext cx="2714625" cy="274320"/>
          </a:xfrm>
        </p:spPr>
        <p:txBody>
          <a:bodyPr/>
          <a:lstStyle/>
          <a:p>
            <a:r>
              <a:rPr lang="en-US" dirty="0">
                <a:hlinkClick r:id="rId3" action="ppaction://hlinksldjump"/>
              </a:rPr>
              <a:t>Jump to long description</a:t>
            </a:r>
            <a:endParaRPr lang="en-US" dirty="0"/>
          </a:p>
        </p:txBody>
      </p:sp>
    </p:spTree>
    <p:extLst>
      <p:ext uri="{BB962C8B-B14F-4D97-AF65-F5344CB8AC3E}">
        <p14:creationId xmlns:p14="http://schemas.microsoft.com/office/powerpoint/2010/main" val="5833456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136" y="355600"/>
            <a:ext cx="9144000" cy="1188720"/>
          </a:xfrm>
        </p:spPr>
        <p:txBody>
          <a:bodyPr/>
          <a:lstStyle/>
          <a:p>
            <a:r>
              <a:rPr lang="en-US" dirty="0" err="1"/>
              <a:t>Prevedere</a:t>
            </a:r>
            <a:r>
              <a:rPr lang="en-US" dirty="0"/>
              <a:t> “Tabs” Figure </a:t>
            </a:r>
            <a:r>
              <a:rPr lang="en-US" dirty="0" smtClean="0"/>
              <a:t>5.15</a:t>
            </a:r>
            <a:endParaRPr lang="en-US" dirty="0"/>
          </a:p>
        </p:txBody>
      </p:sp>
      <p:pic>
        <p:nvPicPr>
          <p:cNvPr id="37891" name="Picture 2" descr="Portion of a list of available tag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86138" y="1103312"/>
            <a:ext cx="4892821" cy="521208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p:nvPr>
        </p:nvSpPr>
        <p:spPr>
          <a:xfrm>
            <a:off x="3838824" y="6400799"/>
            <a:ext cx="2714625" cy="274320"/>
          </a:xfrm>
        </p:spPr>
        <p:txBody>
          <a:bodyPr/>
          <a:lstStyle/>
          <a:p>
            <a:r>
              <a:rPr lang="en-US" dirty="0">
                <a:hlinkClick r:id="rId3" action="ppaction://hlinksldjump"/>
              </a:rPr>
              <a:t>Jump to long description</a:t>
            </a:r>
            <a:endParaRPr lang="en-US" dirty="0"/>
          </a:p>
        </p:txBody>
      </p:sp>
    </p:spTree>
    <p:extLst>
      <p:ext uri="{BB962C8B-B14F-4D97-AF65-F5344CB8AC3E}">
        <p14:creationId xmlns:p14="http://schemas.microsoft.com/office/powerpoint/2010/main" val="3269201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fr-FR" dirty="0"/>
              <a:t>Multiple </a:t>
            </a:r>
            <a:r>
              <a:rPr lang="fr-FR" dirty="0" err="1"/>
              <a:t>Regression</a:t>
            </a:r>
            <a:r>
              <a:rPr lang="fr-FR" dirty="0"/>
              <a:t> Model (</a:t>
            </a:r>
            <a:r>
              <a:rPr lang="fr-FR" dirty="0" err="1"/>
              <a:t>Chapter</a:t>
            </a:r>
            <a:r>
              <a:rPr lang="fr-FR" dirty="0"/>
              <a:t> 5)</a:t>
            </a:r>
          </a:p>
        </p:txBody>
      </p:sp>
      <p:sp>
        <p:nvSpPr>
          <p:cNvPr id="9" name="Content Placeholder 2"/>
          <p:cNvSpPr>
            <a:spLocks noGrp="1"/>
          </p:cNvSpPr>
          <p:nvPr>
            <p:ph idx="1"/>
          </p:nvPr>
        </p:nvSpPr>
        <p:spPr/>
        <p:txBody>
          <a:bodyPr/>
          <a:lstStyle/>
          <a:p>
            <a:r>
              <a:rPr lang="en-US" sz="3200" b="1" dirty="0">
                <a:solidFill>
                  <a:schemeClr val="tx1"/>
                </a:solidFill>
              </a:rPr>
              <a:t>We add additional explanatory variables</a:t>
            </a:r>
            <a:r>
              <a:rPr lang="en-US" sz="3200" b="1" dirty="0" smtClean="0">
                <a:solidFill>
                  <a:schemeClr val="tx1"/>
                </a:solidFill>
              </a:rPr>
              <a:t>…</a:t>
            </a:r>
            <a:endParaRPr lang="en-US" sz="3200" b="1" dirty="0">
              <a:solidFill>
                <a:schemeClr val="tx1"/>
              </a:solidFill>
            </a:endParaRPr>
          </a:p>
        </p:txBody>
      </p:sp>
    </p:spTree>
    <p:extLst>
      <p:ext uri="{BB962C8B-B14F-4D97-AF65-F5344CB8AC3E}">
        <p14:creationId xmlns:p14="http://schemas.microsoft.com/office/powerpoint/2010/main" val="3706792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136" y="355600"/>
            <a:ext cx="9144000" cy="1188720"/>
          </a:xfrm>
        </p:spPr>
        <p:txBody>
          <a:bodyPr/>
          <a:lstStyle/>
          <a:p>
            <a:r>
              <a:rPr lang="en-US" dirty="0"/>
              <a:t>Indicators with Lead Times Shown Figure 5.17</a:t>
            </a:r>
          </a:p>
        </p:txBody>
      </p:sp>
      <p:pic>
        <p:nvPicPr>
          <p:cNvPr id="38914" name="Picture 2" descr="4 Graphs showing indicators with lead times shown in quarters for the Gap data."/>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22904" y="1534667"/>
            <a:ext cx="7961845" cy="475488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p:nvPr>
        </p:nvSpPr>
        <p:spPr>
          <a:xfrm>
            <a:off x="3838824" y="6400799"/>
            <a:ext cx="2714625" cy="274320"/>
          </a:xfrm>
        </p:spPr>
        <p:txBody>
          <a:bodyPr/>
          <a:lstStyle/>
          <a:p>
            <a:r>
              <a:rPr lang="en-US" dirty="0">
                <a:hlinkClick r:id="rId3" action="ppaction://hlinksldjump"/>
              </a:rPr>
              <a:t>Jump to long description</a:t>
            </a:r>
            <a:endParaRPr lang="en-US" dirty="0"/>
          </a:p>
        </p:txBody>
      </p:sp>
    </p:spTree>
    <p:extLst>
      <p:ext uri="{BB962C8B-B14F-4D97-AF65-F5344CB8AC3E}">
        <p14:creationId xmlns:p14="http://schemas.microsoft.com/office/powerpoint/2010/main" val="32447603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136" y="355600"/>
            <a:ext cx="9144000" cy="1188720"/>
          </a:xfrm>
        </p:spPr>
        <p:txBody>
          <a:bodyPr/>
          <a:lstStyle/>
          <a:p>
            <a:r>
              <a:rPr lang="en-US" dirty="0"/>
              <a:t>Segmented Regression: Segment 1 Shown</a:t>
            </a:r>
          </a:p>
        </p:txBody>
      </p:sp>
      <p:pic>
        <p:nvPicPr>
          <p:cNvPr id="39938" name="Picture 2" descr="Segment 1 of the Gap Forecasting Model Produced in Prevedere."/>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27135" y="1273410"/>
            <a:ext cx="9313334" cy="50292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p:nvPr>
        </p:nvSpPr>
        <p:spPr>
          <a:xfrm>
            <a:off x="3838824" y="6400799"/>
            <a:ext cx="2714625" cy="274320"/>
          </a:xfrm>
        </p:spPr>
        <p:txBody>
          <a:bodyPr/>
          <a:lstStyle/>
          <a:p>
            <a:r>
              <a:rPr lang="en-US" dirty="0">
                <a:hlinkClick r:id="rId3" action="ppaction://hlinksldjump"/>
              </a:rPr>
              <a:t>Jump to long description</a:t>
            </a:r>
            <a:endParaRPr lang="en-US" dirty="0"/>
          </a:p>
        </p:txBody>
      </p:sp>
    </p:spTree>
    <p:extLst>
      <p:ext uri="{BB962C8B-B14F-4D97-AF65-F5344CB8AC3E}">
        <p14:creationId xmlns:p14="http://schemas.microsoft.com/office/powerpoint/2010/main" val="28850437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136" y="355600"/>
            <a:ext cx="9144000" cy="1188720"/>
          </a:xfrm>
        </p:spPr>
        <p:txBody>
          <a:bodyPr/>
          <a:lstStyle/>
          <a:p>
            <a:r>
              <a:rPr lang="en-US" dirty="0"/>
              <a:t>Segmented Regression: Segment 2 Shown</a:t>
            </a:r>
          </a:p>
        </p:txBody>
      </p:sp>
      <p:pic>
        <p:nvPicPr>
          <p:cNvPr id="39938" name="Picture 2" descr="Segment 2 of the Gap forecasting model produced in prevedere."/>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27135" y="1467358"/>
            <a:ext cx="9313334" cy="455422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p:nvPr>
        </p:nvSpPr>
        <p:spPr>
          <a:xfrm>
            <a:off x="3838824" y="6400799"/>
            <a:ext cx="2714625" cy="274320"/>
          </a:xfrm>
        </p:spPr>
        <p:txBody>
          <a:bodyPr/>
          <a:lstStyle/>
          <a:p>
            <a:r>
              <a:rPr lang="en-US" dirty="0">
                <a:hlinkClick r:id="rId3" action="ppaction://hlinksldjump"/>
              </a:rPr>
              <a:t>Jump to long description</a:t>
            </a:r>
            <a:endParaRPr lang="en-US" dirty="0"/>
          </a:p>
        </p:txBody>
      </p:sp>
    </p:spTree>
    <p:extLst>
      <p:ext uri="{BB962C8B-B14F-4D97-AF65-F5344CB8AC3E}">
        <p14:creationId xmlns:p14="http://schemas.microsoft.com/office/powerpoint/2010/main" val="32328235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136" y="355600"/>
            <a:ext cx="9144000" cy="1188720"/>
          </a:xfrm>
        </p:spPr>
        <p:txBody>
          <a:bodyPr/>
          <a:lstStyle/>
          <a:p>
            <a:r>
              <a:rPr lang="en-US" dirty="0"/>
              <a:t>Segmented Regression Model Performance</a:t>
            </a:r>
            <a:br>
              <a:rPr lang="en-US" dirty="0"/>
            </a:br>
            <a:r>
              <a:rPr lang="en-US" dirty="0"/>
              <a:t>Figure 5.20</a:t>
            </a:r>
          </a:p>
        </p:txBody>
      </p:sp>
      <p:pic>
        <p:nvPicPr>
          <p:cNvPr id="40962" name="Picture 2" descr="Time plot of MAPE values from 2010 to 201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0094" y="1665288"/>
            <a:ext cx="8912279"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p:nvPr>
        </p:nvSpPr>
        <p:spPr>
          <a:xfrm>
            <a:off x="3838824" y="6400799"/>
            <a:ext cx="2714625" cy="274320"/>
          </a:xfrm>
        </p:spPr>
        <p:txBody>
          <a:bodyPr/>
          <a:lstStyle/>
          <a:p>
            <a:r>
              <a:rPr lang="en-US" dirty="0">
                <a:hlinkClick r:id="rId3" action="ppaction://hlinksldjump"/>
              </a:rPr>
              <a:t>Jump to long description</a:t>
            </a:r>
            <a:endParaRPr lang="en-US" dirty="0"/>
          </a:p>
        </p:txBody>
      </p:sp>
    </p:spTree>
    <p:extLst>
      <p:ext uri="{BB962C8B-B14F-4D97-AF65-F5344CB8AC3E}">
        <p14:creationId xmlns:p14="http://schemas.microsoft.com/office/powerpoint/2010/main" val="8008040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136" y="355600"/>
            <a:ext cx="9144000" cy="1188720"/>
          </a:xfrm>
        </p:spPr>
        <p:txBody>
          <a:bodyPr/>
          <a:lstStyle/>
          <a:p>
            <a:r>
              <a:rPr lang="en-US" dirty="0"/>
              <a:t>Segmented Regression Forecast Period</a:t>
            </a:r>
            <a:br>
              <a:rPr lang="en-US" dirty="0"/>
            </a:br>
            <a:r>
              <a:rPr lang="en-US" dirty="0"/>
              <a:t>Figure 5.21</a:t>
            </a:r>
          </a:p>
        </p:txBody>
      </p:sp>
      <p:pic>
        <p:nvPicPr>
          <p:cNvPr id="40962" name="Picture 2" descr="Time plot of the Gap actual sales from December 2015 to December 2017 followed by forecasted sales through April 2018."/>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44007" y="1665288"/>
            <a:ext cx="8758620"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p:nvPr>
        </p:nvSpPr>
        <p:spPr>
          <a:xfrm>
            <a:off x="3838824" y="6400799"/>
            <a:ext cx="2714625" cy="274320"/>
          </a:xfrm>
        </p:spPr>
        <p:txBody>
          <a:bodyPr/>
          <a:lstStyle/>
          <a:p>
            <a:r>
              <a:rPr lang="en-US" dirty="0">
                <a:hlinkClick r:id="rId3" action="ppaction://hlinksldjump"/>
              </a:rPr>
              <a:t>Jump to long description</a:t>
            </a:r>
            <a:endParaRPr lang="en-US" dirty="0"/>
          </a:p>
        </p:txBody>
      </p:sp>
    </p:spTree>
    <p:extLst>
      <p:ext uri="{BB962C8B-B14F-4D97-AF65-F5344CB8AC3E}">
        <p14:creationId xmlns:p14="http://schemas.microsoft.com/office/powerpoint/2010/main" val="22239331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136" y="2834640"/>
            <a:ext cx="9144000" cy="1188720"/>
          </a:xfrm>
        </p:spPr>
        <p:txBody>
          <a:bodyPr anchor="ctr"/>
          <a:lstStyle/>
          <a:p>
            <a:pPr algn="ctr"/>
            <a:r>
              <a:rPr lang="en-US" b="1" dirty="0"/>
              <a:t>Appendix of Image Long Descriptions</a:t>
            </a:r>
          </a:p>
        </p:txBody>
      </p:sp>
    </p:spTree>
    <p:extLst>
      <p:ext uri="{BB962C8B-B14F-4D97-AF65-F5344CB8AC3E}">
        <p14:creationId xmlns:p14="http://schemas.microsoft.com/office/powerpoint/2010/main" val="17428010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Figure 5.2 Multiple Regression </a:t>
            </a:r>
            <a:r>
              <a:rPr lang="en-US" sz="2800" dirty="0" smtClean="0"/>
              <a:t>- Appendix</a:t>
            </a:r>
            <a:endParaRPr lang="en-US" sz="2800" dirty="0"/>
          </a:p>
        </p:txBody>
      </p:sp>
      <p:sp>
        <p:nvSpPr>
          <p:cNvPr id="3" name="Content Placeholder 2"/>
          <p:cNvSpPr>
            <a:spLocks noGrp="1"/>
          </p:cNvSpPr>
          <p:nvPr>
            <p:ph idx="1"/>
          </p:nvPr>
        </p:nvSpPr>
        <p:spPr/>
        <p:txBody>
          <a:bodyPr/>
          <a:lstStyle/>
          <a:p>
            <a:r>
              <a:rPr lang="en-US" sz="2400" dirty="0">
                <a:solidFill>
                  <a:schemeClr val="tx1"/>
                </a:solidFill>
              </a:rPr>
              <a:t>The predicted new car sales closely follows the actual new car sales, but with less variation.</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27633373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Figure 5.3 New car sales (NCS) in millions of dollars with DPIPC and UR viewed in three dimensions</a:t>
            </a:r>
            <a:r>
              <a:rPr lang="en-US" sz="2800" dirty="0" smtClean="0"/>
              <a:t>. - Appendix</a:t>
            </a:r>
            <a:endParaRPr lang="en-US" sz="2800" dirty="0"/>
          </a:p>
        </p:txBody>
      </p:sp>
      <p:sp>
        <p:nvSpPr>
          <p:cNvPr id="3" name="Content Placeholder 2"/>
          <p:cNvSpPr>
            <a:spLocks noGrp="1"/>
          </p:cNvSpPr>
          <p:nvPr>
            <p:ph idx="1"/>
          </p:nvPr>
        </p:nvSpPr>
        <p:spPr/>
        <p:txBody>
          <a:bodyPr/>
          <a:lstStyle/>
          <a:p>
            <a:r>
              <a:rPr lang="en-US" sz="2400" dirty="0">
                <a:solidFill>
                  <a:schemeClr val="tx1"/>
                </a:solidFill>
              </a:rPr>
              <a:t>This graph looks like a cube with one edge representing the new car sales figures in millions of dollars, another edge representing the D P I P C which is scaled from 26,000 to 44,000, and a third edge representing the unemployment rate, which is scaled from 5 to 10. The points tend to fall in two clusters, one with low unemployment rates, low to moderate D P I P C, and moderate sales figures. The other cluster occurs at high D P I P C, but spans all unemployment rates and spans all sales figures.</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hlinkClick r:id="rId2" action="ppaction://hlinksldjump"/>
            </a:endParaRPr>
          </a:p>
        </p:txBody>
      </p:sp>
    </p:spTree>
    <p:extLst>
      <p:ext uri="{BB962C8B-B14F-4D97-AF65-F5344CB8AC3E}">
        <p14:creationId xmlns:p14="http://schemas.microsoft.com/office/powerpoint/2010/main" val="18261089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Multicollinearity - Appendix</a:t>
            </a:r>
            <a:endParaRPr lang="en-US" sz="2800" dirty="0"/>
          </a:p>
        </p:txBody>
      </p:sp>
      <p:sp>
        <p:nvSpPr>
          <p:cNvPr id="3" name="Content Placeholder 2"/>
          <p:cNvSpPr>
            <a:spLocks noGrp="1"/>
          </p:cNvSpPr>
          <p:nvPr>
            <p:ph idx="1"/>
          </p:nvPr>
        </p:nvSpPr>
        <p:spPr/>
        <p:txBody>
          <a:bodyPr/>
          <a:lstStyle/>
          <a:p>
            <a:r>
              <a:rPr lang="en-US" sz="2400" dirty="0">
                <a:solidFill>
                  <a:schemeClr val="tx1"/>
                </a:solidFill>
              </a:rPr>
              <a:t>DPIPC-DPIPC 1</a:t>
            </a:r>
          </a:p>
          <a:p>
            <a:r>
              <a:rPr lang="en-US" sz="2400" dirty="0">
                <a:solidFill>
                  <a:schemeClr val="tx1"/>
                </a:solidFill>
              </a:rPr>
              <a:t>GDP-DPIPC 0.99 (value is circled)</a:t>
            </a:r>
          </a:p>
          <a:p>
            <a:r>
              <a:rPr lang="en-US" sz="2400" dirty="0">
                <a:solidFill>
                  <a:schemeClr val="tx1"/>
                </a:solidFill>
              </a:rPr>
              <a:t>GDP-GDP 1</a:t>
            </a:r>
          </a:p>
          <a:p>
            <a:r>
              <a:rPr lang="en-US" sz="2400" dirty="0">
                <a:solidFill>
                  <a:schemeClr val="tx1"/>
                </a:solidFill>
              </a:rPr>
              <a:t>IR-DPIPC –0.65</a:t>
            </a:r>
          </a:p>
          <a:p>
            <a:r>
              <a:rPr lang="en-US" sz="2400" dirty="0">
                <a:solidFill>
                  <a:schemeClr val="tx1"/>
                </a:solidFill>
              </a:rPr>
              <a:t>IR-GDP –0.67</a:t>
            </a:r>
          </a:p>
          <a:p>
            <a:r>
              <a:rPr lang="en-US" sz="2400" dirty="0">
                <a:solidFill>
                  <a:schemeClr val="tx1"/>
                </a:solidFill>
              </a:rPr>
              <a:t>IR-IR 1</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hlinkClick r:id="rId3" action="ppaction://hlinksldjump"/>
            </a:endParaRPr>
          </a:p>
        </p:txBody>
      </p:sp>
    </p:spTree>
    <p:extLst>
      <p:ext uri="{BB962C8B-B14F-4D97-AF65-F5344CB8AC3E}">
        <p14:creationId xmlns:p14="http://schemas.microsoft.com/office/powerpoint/2010/main" val="36768332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Omitted Variable Problem Table 5.5 </a:t>
            </a:r>
            <a:r>
              <a:rPr lang="en-US" sz="2800" dirty="0" smtClean="0"/>
              <a:t>- Appendix</a:t>
            </a:r>
            <a:endParaRPr lang="en-US" sz="2800" dirty="0"/>
          </a:p>
        </p:txBody>
      </p:sp>
      <p:sp>
        <p:nvSpPr>
          <p:cNvPr id="3" name="Content Placeholder 2"/>
          <p:cNvSpPr>
            <a:spLocks noGrp="1"/>
          </p:cNvSpPr>
          <p:nvPr>
            <p:ph idx="1"/>
          </p:nvPr>
        </p:nvSpPr>
        <p:spPr>
          <a:xfrm>
            <a:off x="624135" y="1665288"/>
            <a:ext cx="8617401" cy="4572000"/>
          </a:xfrm>
        </p:spPr>
        <p:txBody>
          <a:bodyPr/>
          <a:lstStyle/>
          <a:p>
            <a:pPr>
              <a:lnSpc>
                <a:spcPct val="90000"/>
              </a:lnSpc>
              <a:spcBef>
                <a:spcPts val="0"/>
              </a:spcBef>
              <a:spcAft>
                <a:spcPts val="0"/>
              </a:spcAft>
            </a:pPr>
            <a:r>
              <a:rPr lang="en-US" sz="1400" dirty="0" smtClean="0">
                <a:solidFill>
                  <a:schemeClr val="tx1"/>
                </a:solidFill>
              </a:rPr>
              <a:t>(Left image) Audit </a:t>
            </a:r>
            <a:r>
              <a:rPr lang="en-US" sz="1400" dirty="0">
                <a:solidFill>
                  <a:schemeClr val="tx1"/>
                </a:solidFill>
              </a:rPr>
              <a:t>Trail - Coefficient Table (Multiple Regression Selected)</a:t>
            </a:r>
          </a:p>
          <a:p>
            <a:pPr>
              <a:lnSpc>
                <a:spcPct val="90000"/>
              </a:lnSpc>
              <a:spcBef>
                <a:spcPts val="0"/>
              </a:spcBef>
              <a:spcAft>
                <a:spcPts val="0"/>
              </a:spcAft>
            </a:pPr>
            <a:r>
              <a:rPr lang="en-US" sz="1400" dirty="0">
                <a:solidFill>
                  <a:schemeClr val="tx1"/>
                </a:solidFill>
              </a:rPr>
              <a:t>Sales:</a:t>
            </a:r>
          </a:p>
          <a:p>
            <a:pPr>
              <a:lnSpc>
                <a:spcPct val="90000"/>
              </a:lnSpc>
              <a:spcBef>
                <a:spcPts val="0"/>
              </a:spcBef>
              <a:spcAft>
                <a:spcPts val="0"/>
              </a:spcAft>
            </a:pPr>
            <a:r>
              <a:rPr lang="en-US" sz="1400" dirty="0">
                <a:solidFill>
                  <a:schemeClr val="tx1"/>
                </a:solidFill>
              </a:rPr>
              <a:t>Included in Model - Dependent</a:t>
            </a:r>
          </a:p>
          <a:p>
            <a:pPr>
              <a:lnSpc>
                <a:spcPct val="90000"/>
              </a:lnSpc>
              <a:spcBef>
                <a:spcPts val="0"/>
              </a:spcBef>
              <a:spcAft>
                <a:spcPts val="0"/>
              </a:spcAft>
            </a:pPr>
            <a:r>
              <a:rPr lang="en-US" sz="1400" dirty="0">
                <a:solidFill>
                  <a:schemeClr val="tx1"/>
                </a:solidFill>
              </a:rPr>
              <a:t>Coefficient –</a:t>
            </a:r>
            <a:r>
              <a:rPr lang="en-US" sz="1400" dirty="0" smtClean="0">
                <a:solidFill>
                  <a:schemeClr val="tx1"/>
                </a:solidFill>
              </a:rPr>
              <a:t>51.24, Standard </a:t>
            </a:r>
            <a:r>
              <a:rPr lang="en-US" sz="1400" dirty="0">
                <a:solidFill>
                  <a:schemeClr val="tx1"/>
                </a:solidFill>
              </a:rPr>
              <a:t>Error </a:t>
            </a:r>
            <a:r>
              <a:rPr lang="en-US" sz="1400" dirty="0" smtClean="0">
                <a:solidFill>
                  <a:schemeClr val="tx1"/>
                </a:solidFill>
              </a:rPr>
              <a:t>54.32, T-test </a:t>
            </a:r>
            <a:r>
              <a:rPr lang="en-US" sz="1400" dirty="0">
                <a:solidFill>
                  <a:schemeClr val="tx1"/>
                </a:solidFill>
              </a:rPr>
              <a:t>–</a:t>
            </a:r>
            <a:r>
              <a:rPr lang="en-US" sz="1400" dirty="0" smtClean="0">
                <a:solidFill>
                  <a:schemeClr val="tx1"/>
                </a:solidFill>
              </a:rPr>
              <a:t>0.94, P-value 0.36, Overall </a:t>
            </a:r>
            <a:r>
              <a:rPr lang="en-US" sz="1400" dirty="0">
                <a:solidFill>
                  <a:schemeClr val="tx1"/>
                </a:solidFill>
              </a:rPr>
              <a:t>F-test </a:t>
            </a:r>
            <a:r>
              <a:rPr lang="en-US" sz="1400" dirty="0" smtClean="0">
                <a:solidFill>
                  <a:schemeClr val="tx1"/>
                </a:solidFill>
              </a:rPr>
              <a:t>8.98</a:t>
            </a:r>
            <a:endParaRPr lang="en-US" sz="1400" dirty="0">
              <a:solidFill>
                <a:schemeClr val="tx1"/>
              </a:solidFill>
            </a:endParaRPr>
          </a:p>
          <a:p>
            <a:pPr>
              <a:lnSpc>
                <a:spcPct val="90000"/>
              </a:lnSpc>
              <a:spcBef>
                <a:spcPts val="0"/>
              </a:spcBef>
              <a:spcAft>
                <a:spcPts val="0"/>
              </a:spcAft>
            </a:pPr>
            <a:r>
              <a:rPr lang="en-US" sz="1400" dirty="0">
                <a:solidFill>
                  <a:schemeClr val="tx1"/>
                </a:solidFill>
              </a:rPr>
              <a:t>Price:</a:t>
            </a:r>
          </a:p>
          <a:p>
            <a:pPr>
              <a:lnSpc>
                <a:spcPct val="90000"/>
              </a:lnSpc>
              <a:spcBef>
                <a:spcPts val="0"/>
              </a:spcBef>
              <a:spcAft>
                <a:spcPts val="0"/>
              </a:spcAft>
            </a:pPr>
            <a:r>
              <a:rPr lang="en-US" sz="1400" dirty="0">
                <a:solidFill>
                  <a:schemeClr val="tx1"/>
                </a:solidFill>
              </a:rPr>
              <a:t>Included in Model - Yes</a:t>
            </a:r>
          </a:p>
          <a:p>
            <a:pPr>
              <a:lnSpc>
                <a:spcPct val="90000"/>
              </a:lnSpc>
              <a:spcBef>
                <a:spcPts val="0"/>
              </a:spcBef>
              <a:spcAft>
                <a:spcPts val="0"/>
              </a:spcAft>
            </a:pPr>
            <a:r>
              <a:rPr lang="en-US" sz="1400" dirty="0">
                <a:solidFill>
                  <a:schemeClr val="tx1"/>
                </a:solidFill>
              </a:rPr>
              <a:t>Coefficient </a:t>
            </a:r>
            <a:r>
              <a:rPr lang="en-US" sz="1400" dirty="0" smtClean="0">
                <a:solidFill>
                  <a:schemeClr val="tx1"/>
                </a:solidFill>
              </a:rPr>
              <a:t>30.92, Standard </a:t>
            </a:r>
            <a:r>
              <a:rPr lang="en-US" sz="1400" dirty="0">
                <a:solidFill>
                  <a:schemeClr val="tx1"/>
                </a:solidFill>
              </a:rPr>
              <a:t>Error </a:t>
            </a:r>
            <a:r>
              <a:rPr lang="en-US" sz="1400" dirty="0" smtClean="0">
                <a:solidFill>
                  <a:schemeClr val="tx1"/>
                </a:solidFill>
              </a:rPr>
              <a:t>10.32, T-test 3.00, P-value 0.01</a:t>
            </a:r>
            <a:endParaRPr lang="en-US" sz="1400" dirty="0">
              <a:solidFill>
                <a:schemeClr val="tx1"/>
              </a:solidFill>
            </a:endParaRPr>
          </a:p>
          <a:p>
            <a:pPr>
              <a:lnSpc>
                <a:spcPct val="90000"/>
              </a:lnSpc>
              <a:spcBef>
                <a:spcPts val="0"/>
              </a:spcBef>
              <a:spcAft>
                <a:spcPts val="0"/>
              </a:spcAft>
            </a:pPr>
            <a:r>
              <a:rPr lang="en-US" sz="1400" dirty="0">
                <a:solidFill>
                  <a:schemeClr val="tx1"/>
                </a:solidFill>
              </a:rPr>
              <a:t>Audit Trail - Statistics</a:t>
            </a:r>
          </a:p>
          <a:p>
            <a:pPr>
              <a:lnSpc>
                <a:spcPct val="90000"/>
              </a:lnSpc>
              <a:spcBef>
                <a:spcPts val="0"/>
              </a:spcBef>
              <a:spcAft>
                <a:spcPts val="0"/>
              </a:spcAft>
            </a:pPr>
            <a:r>
              <a:rPr lang="en-US" sz="1400" dirty="0">
                <a:solidFill>
                  <a:schemeClr val="tx1"/>
                </a:solidFill>
              </a:rPr>
              <a:t>AIC </a:t>
            </a:r>
            <a:r>
              <a:rPr lang="en-US" sz="1400" dirty="0" smtClean="0">
                <a:solidFill>
                  <a:schemeClr val="tx1"/>
                </a:solidFill>
              </a:rPr>
              <a:t>130.02, BIC 130.80, MAPE 10.67%, R-Square 39.07%, Adjusted </a:t>
            </a:r>
            <a:r>
              <a:rPr lang="en-US" sz="1400" dirty="0">
                <a:solidFill>
                  <a:schemeClr val="tx1"/>
                </a:solidFill>
              </a:rPr>
              <a:t>R-Square </a:t>
            </a:r>
            <a:r>
              <a:rPr lang="en-US" sz="1400" dirty="0" smtClean="0">
                <a:solidFill>
                  <a:schemeClr val="tx1"/>
                </a:solidFill>
              </a:rPr>
              <a:t>39.07</a:t>
            </a:r>
            <a:endParaRPr lang="en-US" sz="1400" dirty="0">
              <a:solidFill>
                <a:schemeClr val="tx1"/>
              </a:solidFill>
            </a:endParaRPr>
          </a:p>
          <a:p>
            <a:pPr>
              <a:lnSpc>
                <a:spcPct val="90000"/>
              </a:lnSpc>
              <a:spcBef>
                <a:spcPts val="0"/>
              </a:spcBef>
              <a:spcAft>
                <a:spcPts val="0"/>
              </a:spcAft>
            </a:pPr>
            <a:r>
              <a:rPr lang="en-US" sz="1400" dirty="0">
                <a:solidFill>
                  <a:schemeClr val="tx1"/>
                </a:solidFill>
              </a:rPr>
              <a:t>Durbin Watson (1) 0.34 (value circled</a:t>
            </a:r>
            <a:r>
              <a:rPr lang="en-US" sz="1400" dirty="0" smtClean="0">
                <a:solidFill>
                  <a:schemeClr val="tx1"/>
                </a:solidFill>
              </a:rPr>
              <a:t>)</a:t>
            </a:r>
          </a:p>
          <a:p>
            <a:pPr>
              <a:lnSpc>
                <a:spcPct val="90000"/>
              </a:lnSpc>
              <a:spcBef>
                <a:spcPts val="0"/>
              </a:spcBef>
              <a:spcAft>
                <a:spcPts val="0"/>
              </a:spcAft>
            </a:pPr>
            <a:r>
              <a:rPr lang="en-US" sz="1400" dirty="0" smtClean="0">
                <a:solidFill>
                  <a:schemeClr val="tx1"/>
                </a:solidFill>
              </a:rPr>
              <a:t>(</a:t>
            </a:r>
            <a:r>
              <a:rPr lang="en-US" sz="1400" dirty="0">
                <a:solidFill>
                  <a:schemeClr val="tx1"/>
                </a:solidFill>
              </a:rPr>
              <a:t>Right image) Audit Trail - Coefficient Table (Multiple Regression Selected)</a:t>
            </a:r>
          </a:p>
          <a:p>
            <a:pPr>
              <a:lnSpc>
                <a:spcPct val="90000"/>
              </a:lnSpc>
              <a:spcBef>
                <a:spcPts val="0"/>
              </a:spcBef>
              <a:spcAft>
                <a:spcPts val="0"/>
              </a:spcAft>
            </a:pPr>
            <a:r>
              <a:rPr lang="en-US" sz="1400" dirty="0">
                <a:solidFill>
                  <a:schemeClr val="tx1"/>
                </a:solidFill>
              </a:rPr>
              <a:t>Sales:</a:t>
            </a:r>
          </a:p>
          <a:p>
            <a:pPr>
              <a:lnSpc>
                <a:spcPct val="90000"/>
              </a:lnSpc>
              <a:spcBef>
                <a:spcPts val="0"/>
              </a:spcBef>
              <a:spcAft>
                <a:spcPts val="0"/>
              </a:spcAft>
            </a:pPr>
            <a:r>
              <a:rPr lang="en-US" sz="1400" dirty="0">
                <a:solidFill>
                  <a:schemeClr val="tx1"/>
                </a:solidFill>
              </a:rPr>
              <a:t>Included in Model - Dependent</a:t>
            </a:r>
          </a:p>
          <a:p>
            <a:pPr>
              <a:lnSpc>
                <a:spcPct val="90000"/>
              </a:lnSpc>
              <a:spcBef>
                <a:spcPts val="0"/>
              </a:spcBef>
              <a:spcAft>
                <a:spcPts val="0"/>
              </a:spcAft>
            </a:pPr>
            <a:r>
              <a:rPr lang="en-US" sz="1400" dirty="0">
                <a:solidFill>
                  <a:schemeClr val="tx1"/>
                </a:solidFill>
              </a:rPr>
              <a:t>Coefficient </a:t>
            </a:r>
            <a:r>
              <a:rPr lang="en-US" sz="1400" dirty="0" smtClean="0">
                <a:solidFill>
                  <a:schemeClr val="tx1"/>
                </a:solidFill>
              </a:rPr>
              <a:t>123.47, Standard </a:t>
            </a:r>
            <a:r>
              <a:rPr lang="en-US" sz="1400" dirty="0">
                <a:solidFill>
                  <a:schemeClr val="tx1"/>
                </a:solidFill>
              </a:rPr>
              <a:t>Error </a:t>
            </a:r>
            <a:r>
              <a:rPr lang="en-US" sz="1400" dirty="0" smtClean="0">
                <a:solidFill>
                  <a:schemeClr val="tx1"/>
                </a:solidFill>
              </a:rPr>
              <a:t>19.40, T-test 6.36, P-value 0.00, Overall </a:t>
            </a:r>
            <a:r>
              <a:rPr lang="en-US" sz="1400" dirty="0">
                <a:solidFill>
                  <a:schemeClr val="tx1"/>
                </a:solidFill>
              </a:rPr>
              <a:t>F-test </a:t>
            </a:r>
            <a:r>
              <a:rPr lang="en-US" sz="1400" dirty="0" smtClean="0">
                <a:solidFill>
                  <a:schemeClr val="tx1"/>
                </a:solidFill>
              </a:rPr>
              <a:t>154.86</a:t>
            </a:r>
            <a:endParaRPr lang="en-US" sz="1400" dirty="0">
              <a:solidFill>
                <a:schemeClr val="tx1"/>
              </a:solidFill>
            </a:endParaRPr>
          </a:p>
          <a:p>
            <a:pPr>
              <a:lnSpc>
                <a:spcPct val="90000"/>
              </a:lnSpc>
              <a:spcBef>
                <a:spcPts val="0"/>
              </a:spcBef>
              <a:spcAft>
                <a:spcPts val="0"/>
              </a:spcAft>
            </a:pPr>
            <a:r>
              <a:rPr lang="en-US" sz="1400" dirty="0">
                <a:solidFill>
                  <a:schemeClr val="tx1"/>
                </a:solidFill>
              </a:rPr>
              <a:t>Price:</a:t>
            </a:r>
          </a:p>
          <a:p>
            <a:pPr>
              <a:lnSpc>
                <a:spcPct val="90000"/>
              </a:lnSpc>
              <a:spcBef>
                <a:spcPts val="0"/>
              </a:spcBef>
              <a:spcAft>
                <a:spcPts val="0"/>
              </a:spcAft>
            </a:pPr>
            <a:r>
              <a:rPr lang="en-US" sz="1400" dirty="0">
                <a:solidFill>
                  <a:schemeClr val="tx1"/>
                </a:solidFill>
              </a:rPr>
              <a:t>Included in Model - Yes</a:t>
            </a:r>
          </a:p>
          <a:p>
            <a:pPr>
              <a:lnSpc>
                <a:spcPct val="90000"/>
              </a:lnSpc>
              <a:spcBef>
                <a:spcPts val="0"/>
              </a:spcBef>
              <a:spcAft>
                <a:spcPts val="0"/>
              </a:spcAft>
            </a:pPr>
            <a:r>
              <a:rPr lang="en-US" sz="1400" dirty="0">
                <a:solidFill>
                  <a:schemeClr val="tx1"/>
                </a:solidFill>
              </a:rPr>
              <a:t>Coefficient –</a:t>
            </a:r>
            <a:r>
              <a:rPr lang="en-US" sz="1400" dirty="0" smtClean="0">
                <a:solidFill>
                  <a:schemeClr val="tx1"/>
                </a:solidFill>
              </a:rPr>
              <a:t>24.84, Standard </a:t>
            </a:r>
            <a:r>
              <a:rPr lang="en-US" sz="1400" dirty="0">
                <a:solidFill>
                  <a:schemeClr val="tx1"/>
                </a:solidFill>
              </a:rPr>
              <a:t>Error </a:t>
            </a:r>
            <a:r>
              <a:rPr lang="en-US" sz="1400" dirty="0" smtClean="0">
                <a:solidFill>
                  <a:schemeClr val="tx1"/>
                </a:solidFill>
              </a:rPr>
              <a:t>4.95, T-test </a:t>
            </a:r>
            <a:r>
              <a:rPr lang="en-US" sz="1400" dirty="0">
                <a:solidFill>
                  <a:schemeClr val="tx1"/>
                </a:solidFill>
              </a:rPr>
              <a:t>–</a:t>
            </a:r>
            <a:r>
              <a:rPr lang="en-US" sz="1400" dirty="0" smtClean="0">
                <a:solidFill>
                  <a:schemeClr val="tx1"/>
                </a:solidFill>
              </a:rPr>
              <a:t>5.02, P-value 0.00</a:t>
            </a:r>
            <a:endParaRPr lang="en-US" sz="1400" dirty="0">
              <a:solidFill>
                <a:schemeClr val="tx1"/>
              </a:solidFill>
            </a:endParaRPr>
          </a:p>
          <a:p>
            <a:pPr>
              <a:lnSpc>
                <a:spcPct val="90000"/>
              </a:lnSpc>
              <a:spcBef>
                <a:spcPts val="0"/>
              </a:spcBef>
              <a:spcAft>
                <a:spcPts val="0"/>
              </a:spcAft>
            </a:pPr>
            <a:r>
              <a:rPr lang="en-US" sz="1400" dirty="0">
                <a:solidFill>
                  <a:schemeClr val="tx1"/>
                </a:solidFill>
              </a:rPr>
              <a:t>Income:</a:t>
            </a:r>
          </a:p>
          <a:p>
            <a:pPr>
              <a:lnSpc>
                <a:spcPct val="90000"/>
              </a:lnSpc>
              <a:spcBef>
                <a:spcPts val="0"/>
              </a:spcBef>
              <a:spcAft>
                <a:spcPts val="0"/>
              </a:spcAft>
            </a:pPr>
            <a:r>
              <a:rPr lang="en-US" sz="1400" dirty="0">
                <a:solidFill>
                  <a:schemeClr val="tx1"/>
                </a:solidFill>
              </a:rPr>
              <a:t>Included in Model - Yes</a:t>
            </a:r>
          </a:p>
          <a:p>
            <a:pPr>
              <a:lnSpc>
                <a:spcPct val="90000"/>
              </a:lnSpc>
              <a:spcBef>
                <a:spcPts val="0"/>
              </a:spcBef>
              <a:spcAft>
                <a:spcPts val="0"/>
              </a:spcAft>
            </a:pPr>
            <a:r>
              <a:rPr lang="en-US" sz="1400" dirty="0">
                <a:solidFill>
                  <a:schemeClr val="tx1"/>
                </a:solidFill>
              </a:rPr>
              <a:t>Coefficient </a:t>
            </a:r>
            <a:r>
              <a:rPr lang="en-US" sz="1400" dirty="0" smtClean="0">
                <a:solidFill>
                  <a:schemeClr val="tx1"/>
                </a:solidFill>
              </a:rPr>
              <a:t>0.03, Standard </a:t>
            </a:r>
            <a:r>
              <a:rPr lang="en-US" sz="1400" dirty="0">
                <a:solidFill>
                  <a:schemeClr val="tx1"/>
                </a:solidFill>
              </a:rPr>
              <a:t>Error </a:t>
            </a:r>
            <a:r>
              <a:rPr lang="en-US" sz="1400" dirty="0" smtClean="0">
                <a:solidFill>
                  <a:schemeClr val="tx1"/>
                </a:solidFill>
              </a:rPr>
              <a:t>0.00, T-test 13.55, P-value 0.00</a:t>
            </a:r>
            <a:endParaRPr lang="en-US" sz="1400" dirty="0">
              <a:solidFill>
                <a:schemeClr val="tx1"/>
              </a:solidFill>
            </a:endParaRPr>
          </a:p>
          <a:p>
            <a:pPr>
              <a:lnSpc>
                <a:spcPct val="90000"/>
              </a:lnSpc>
              <a:spcBef>
                <a:spcPts val="0"/>
              </a:spcBef>
              <a:spcAft>
                <a:spcPts val="0"/>
              </a:spcAft>
            </a:pPr>
            <a:r>
              <a:rPr lang="en-US" sz="1400" dirty="0">
                <a:solidFill>
                  <a:schemeClr val="tx1"/>
                </a:solidFill>
              </a:rPr>
              <a:t>Audit Trail - Statistics</a:t>
            </a:r>
          </a:p>
          <a:p>
            <a:pPr>
              <a:lnSpc>
                <a:spcPct val="90000"/>
              </a:lnSpc>
              <a:spcBef>
                <a:spcPts val="0"/>
              </a:spcBef>
              <a:spcAft>
                <a:spcPts val="0"/>
              </a:spcAft>
            </a:pPr>
            <a:r>
              <a:rPr lang="en-US" sz="1400" dirty="0">
                <a:solidFill>
                  <a:schemeClr val="tx1"/>
                </a:solidFill>
              </a:rPr>
              <a:t>AIC </a:t>
            </a:r>
            <a:r>
              <a:rPr lang="en-US" sz="1400" dirty="0" smtClean="0">
                <a:solidFill>
                  <a:schemeClr val="tx1"/>
                </a:solidFill>
              </a:rPr>
              <a:t>86.56, BIC 87.34, MAPE </a:t>
            </a:r>
            <a:r>
              <a:rPr lang="en-US" sz="1400" dirty="0">
                <a:solidFill>
                  <a:schemeClr val="tx1"/>
                </a:solidFill>
              </a:rPr>
              <a:t>2.22</a:t>
            </a:r>
            <a:r>
              <a:rPr lang="en-US" sz="1400" dirty="0" smtClean="0">
                <a:solidFill>
                  <a:schemeClr val="tx1"/>
                </a:solidFill>
              </a:rPr>
              <a:t>%, R-Square </a:t>
            </a:r>
            <a:r>
              <a:rPr lang="en-US" sz="1400" dirty="0">
                <a:solidFill>
                  <a:schemeClr val="tx1"/>
                </a:solidFill>
              </a:rPr>
              <a:t>95.97</a:t>
            </a:r>
            <a:r>
              <a:rPr lang="en-US" sz="1400" dirty="0" smtClean="0">
                <a:solidFill>
                  <a:schemeClr val="tx1"/>
                </a:solidFill>
              </a:rPr>
              <a:t>%, Adjusted </a:t>
            </a:r>
            <a:r>
              <a:rPr lang="en-US" sz="1400" dirty="0">
                <a:solidFill>
                  <a:schemeClr val="tx1"/>
                </a:solidFill>
              </a:rPr>
              <a:t>R-Square </a:t>
            </a:r>
            <a:r>
              <a:rPr lang="en-US" sz="1400" dirty="0" smtClean="0">
                <a:solidFill>
                  <a:schemeClr val="tx1"/>
                </a:solidFill>
              </a:rPr>
              <a:t>95.97</a:t>
            </a:r>
            <a:endParaRPr lang="en-US" sz="1400" dirty="0">
              <a:solidFill>
                <a:schemeClr val="tx1"/>
              </a:solidFill>
            </a:endParaRPr>
          </a:p>
          <a:p>
            <a:pPr>
              <a:lnSpc>
                <a:spcPct val="90000"/>
              </a:lnSpc>
              <a:spcBef>
                <a:spcPts val="0"/>
              </a:spcBef>
              <a:spcAft>
                <a:spcPts val="0"/>
              </a:spcAft>
            </a:pPr>
            <a:r>
              <a:rPr lang="en-US" sz="1400" dirty="0">
                <a:solidFill>
                  <a:schemeClr val="tx1"/>
                </a:solidFill>
              </a:rPr>
              <a:t>Durbin Watson (1) 1.67 (value circled)</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hlinkClick r:id="rId3" action="ppaction://hlinksldjump"/>
            </a:endParaRPr>
          </a:p>
        </p:txBody>
      </p:sp>
    </p:spTree>
    <p:extLst>
      <p:ext uri="{BB962C8B-B14F-4D97-AF65-F5344CB8AC3E}">
        <p14:creationId xmlns:p14="http://schemas.microsoft.com/office/powerpoint/2010/main" val="112975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Figure 5.2 Multiple Regression</a:t>
            </a:r>
          </a:p>
        </p:txBody>
      </p:sp>
      <p:pic>
        <p:nvPicPr>
          <p:cNvPr id="35842" name="Picture 2" descr="Time plot showing the new car sales in millions from February 2002 until May 2016 along with the predicted new car sales."/>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25811" y="1705998"/>
            <a:ext cx="5980953" cy="367619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Content Placeholder 3"/>
          <p:cNvSpPr>
            <a:spLocks noGrp="1"/>
          </p:cNvSpPr>
          <p:nvPr>
            <p:ph idx="10"/>
          </p:nvPr>
        </p:nvSpPr>
        <p:spPr>
          <a:xfrm>
            <a:off x="6397170" y="1139048"/>
            <a:ext cx="5669280" cy="2194560"/>
          </a:xfrm>
          <a:solidFill>
            <a:srgbClr val="EAEAEA"/>
          </a:solidFill>
        </p:spPr>
        <p:txBody>
          <a:bodyPr/>
          <a:lstStyle/>
          <a:p>
            <a:r>
              <a:rPr lang="en-US" sz="1600" dirty="0" smtClean="0">
                <a:solidFill>
                  <a:schemeClr val="tx1"/>
                </a:solidFill>
              </a:rPr>
              <a:t>Regression </a:t>
            </a:r>
            <a:r>
              <a:rPr lang="en-US" sz="1600" dirty="0">
                <a:solidFill>
                  <a:schemeClr val="tx1"/>
                </a:solidFill>
              </a:rPr>
              <a:t>Statistics 	</a:t>
            </a:r>
          </a:p>
          <a:p>
            <a:r>
              <a:rPr lang="en-US" sz="1600" dirty="0">
                <a:solidFill>
                  <a:schemeClr val="tx1"/>
                </a:solidFill>
              </a:rPr>
              <a:t>Adjusted </a:t>
            </a:r>
            <a:r>
              <a:rPr lang="en-US" sz="1600" i="1" dirty="0">
                <a:solidFill>
                  <a:schemeClr val="tx1"/>
                </a:solidFill>
              </a:rPr>
              <a:t>R </a:t>
            </a:r>
            <a:r>
              <a:rPr lang="en-US" sz="1600" dirty="0">
                <a:solidFill>
                  <a:schemeClr val="tx1"/>
                </a:solidFill>
              </a:rPr>
              <a:t>Square 	0.816 	</a:t>
            </a:r>
          </a:p>
          <a:p>
            <a:r>
              <a:rPr lang="en-US" sz="1600" dirty="0">
                <a:solidFill>
                  <a:schemeClr val="tx1"/>
                </a:solidFill>
              </a:rPr>
              <a:t>Standard Error 	</a:t>
            </a:r>
            <a:r>
              <a:rPr lang="en-US" sz="1600" dirty="0" smtClean="0">
                <a:solidFill>
                  <a:schemeClr val="tx1"/>
                </a:solidFill>
              </a:rPr>
              <a:t>11,690.644 </a:t>
            </a:r>
            <a:r>
              <a:rPr lang="en-US" sz="1600" dirty="0">
                <a:solidFill>
                  <a:schemeClr val="tx1"/>
                </a:solidFill>
              </a:rPr>
              <a:t>	</a:t>
            </a:r>
          </a:p>
          <a:p>
            <a:r>
              <a:rPr lang="en-US" sz="1600" dirty="0">
                <a:solidFill>
                  <a:schemeClr val="tx1"/>
                </a:solidFill>
              </a:rPr>
              <a:t>Observations 	</a:t>
            </a:r>
            <a:r>
              <a:rPr lang="en-US" sz="1600" dirty="0" smtClean="0">
                <a:solidFill>
                  <a:schemeClr val="tx1"/>
                </a:solidFill>
              </a:rPr>
              <a:t>	60 </a:t>
            </a:r>
            <a:r>
              <a:rPr lang="en-US" sz="1600" dirty="0">
                <a:solidFill>
                  <a:schemeClr val="tx1"/>
                </a:solidFill>
              </a:rPr>
              <a:t>	</a:t>
            </a:r>
            <a:r>
              <a:rPr lang="en-US" sz="1600" dirty="0" smtClean="0">
                <a:solidFill>
                  <a:schemeClr val="tx1"/>
                </a:solidFill>
              </a:rPr>
              <a:t>				DW </a:t>
            </a:r>
            <a:r>
              <a:rPr lang="en-US" sz="1600" dirty="0">
                <a:solidFill>
                  <a:schemeClr val="tx1"/>
                </a:solidFill>
              </a:rPr>
              <a:t>= </a:t>
            </a:r>
            <a:r>
              <a:rPr lang="en-US" sz="1600" dirty="0" smtClean="0">
                <a:solidFill>
                  <a:schemeClr val="tx1"/>
                </a:solidFill>
              </a:rPr>
              <a:t>1.376</a:t>
            </a:r>
            <a:endParaRPr lang="en-US" sz="1600" dirty="0">
              <a:solidFill>
                <a:schemeClr val="tx1"/>
              </a:solidFill>
            </a:endParaRPr>
          </a:p>
        </p:txBody>
      </p:sp>
      <p:graphicFrame>
        <p:nvGraphicFramePr>
          <p:cNvPr id="8" name="Table 4"/>
          <p:cNvGraphicFramePr>
            <a:graphicFrameLocks noGrp="1"/>
          </p:cNvGraphicFramePr>
          <p:nvPr>
            <p:extLst>
              <p:ext uri="{D42A27DB-BD31-4B8C-83A1-F6EECF244321}">
                <p14:modId xmlns:p14="http://schemas.microsoft.com/office/powerpoint/2010/main" val="2027316041"/>
              </p:ext>
            </p:extLst>
          </p:nvPr>
        </p:nvGraphicFramePr>
        <p:xfrm>
          <a:off x="6397170" y="3319532"/>
          <a:ext cx="5669279" cy="3200400"/>
        </p:xfrm>
        <a:graphic>
          <a:graphicData uri="http://schemas.openxmlformats.org/drawingml/2006/table">
            <a:tbl>
              <a:tblPr firstRow="1" bandRow="1">
                <a:tableStyleId>{5C22544A-7EE6-4342-B048-85BDC9FD1C3A}</a:tableStyleId>
              </a:tblPr>
              <a:tblGrid>
                <a:gridCol w="986294">
                  <a:extLst>
                    <a:ext uri="{9D8B030D-6E8A-4147-A177-3AD203B41FA5}">
                      <a16:colId xmlns:a16="http://schemas.microsoft.com/office/drawing/2014/main" xmlns="" val="20000"/>
                    </a:ext>
                  </a:extLst>
                </a:gridCol>
                <a:gridCol w="1228278">
                  <a:extLst>
                    <a:ext uri="{9D8B030D-6E8A-4147-A177-3AD203B41FA5}">
                      <a16:colId xmlns:a16="http://schemas.microsoft.com/office/drawing/2014/main" xmlns="" val="20001"/>
                    </a:ext>
                  </a:extLst>
                </a:gridCol>
                <a:gridCol w="1070399">
                  <a:extLst>
                    <a:ext uri="{9D8B030D-6E8A-4147-A177-3AD203B41FA5}">
                      <a16:colId xmlns:a16="http://schemas.microsoft.com/office/drawing/2014/main" xmlns="" val="20002"/>
                    </a:ext>
                  </a:extLst>
                </a:gridCol>
                <a:gridCol w="794768">
                  <a:extLst>
                    <a:ext uri="{9D8B030D-6E8A-4147-A177-3AD203B41FA5}">
                      <a16:colId xmlns:a16="http://schemas.microsoft.com/office/drawing/2014/main" xmlns="" val="20003"/>
                    </a:ext>
                  </a:extLst>
                </a:gridCol>
                <a:gridCol w="867021">
                  <a:extLst>
                    <a:ext uri="{9D8B030D-6E8A-4147-A177-3AD203B41FA5}">
                      <a16:colId xmlns:a16="http://schemas.microsoft.com/office/drawing/2014/main" xmlns="" val="20004"/>
                    </a:ext>
                  </a:extLst>
                </a:gridCol>
                <a:gridCol w="722519">
                  <a:extLst>
                    <a:ext uri="{9D8B030D-6E8A-4147-A177-3AD203B41FA5}">
                      <a16:colId xmlns:a16="http://schemas.microsoft.com/office/drawing/2014/main" xmlns="" val="20005"/>
                    </a:ext>
                  </a:extLst>
                </a:gridCol>
              </a:tblGrid>
              <a:tr h="457200">
                <a:tc>
                  <a:txBody>
                    <a:bodyPr/>
                    <a:lstStyle/>
                    <a:p>
                      <a:pPr algn="l"/>
                      <a:endParaRPr lang="en-US" sz="140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Coefficients</a:t>
                      </a:r>
                      <a:endParaRPr lang="en-US" sz="140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AEAEA"/>
                    </a:solidFill>
                  </a:tcPr>
                </a:tc>
                <a:tc>
                  <a:txBody>
                    <a:bodyPr/>
                    <a:lstStyle/>
                    <a:p>
                      <a:pPr algn="r"/>
                      <a:r>
                        <a:rPr lang="en-US" sz="1400" dirty="0" err="1" smtClean="0">
                          <a:solidFill>
                            <a:schemeClr val="tx1"/>
                          </a:solidFill>
                        </a:rPr>
                        <a:t>Std</a:t>
                      </a:r>
                      <a:r>
                        <a:rPr lang="en-US" sz="1400" dirty="0" smtClean="0">
                          <a:solidFill>
                            <a:schemeClr val="tx1"/>
                          </a:solidFill>
                        </a:rPr>
                        <a:t> Error</a:t>
                      </a:r>
                      <a:endParaRPr lang="en-US" sz="140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t Stat</a:t>
                      </a:r>
                      <a:endParaRPr lang="en-US" sz="140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P-value</a:t>
                      </a:r>
                      <a:endParaRPr lang="en-US" sz="140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P/2</a:t>
                      </a:r>
                      <a:endParaRPr lang="en-US" sz="140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0"/>
                  </a:ext>
                </a:extLst>
              </a:tr>
              <a:tr h="548640">
                <a:tc>
                  <a:txBody>
                    <a:bodyPr/>
                    <a:lstStyle/>
                    <a:p>
                      <a:pPr algn="l"/>
                      <a:r>
                        <a:rPr lang="en-US" sz="1400" dirty="0" smtClean="0">
                          <a:solidFill>
                            <a:schemeClr val="tx1"/>
                          </a:solidFill>
                        </a:rPr>
                        <a:t>Intercept</a:t>
                      </a:r>
                      <a:endParaRPr lang="en-US" sz="140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25,304.350</a:t>
                      </a:r>
                      <a:endParaRPr lang="en-US" sz="140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37,454.530</a:t>
                      </a:r>
                      <a:endParaRPr lang="en-US" sz="140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0.676</a:t>
                      </a:r>
                      <a:endParaRPr lang="en-US" sz="140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0.502</a:t>
                      </a:r>
                      <a:endParaRPr lang="en-US" sz="140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0.251</a:t>
                      </a:r>
                      <a:endParaRPr lang="en-US" sz="140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1"/>
                  </a:ext>
                </a:extLst>
              </a:tr>
              <a:tr h="548640">
                <a:tc>
                  <a:txBody>
                    <a:bodyPr/>
                    <a:lstStyle/>
                    <a:p>
                      <a:pPr algn="l"/>
                      <a:r>
                        <a:rPr lang="en-US" sz="1400" dirty="0" smtClean="0">
                          <a:solidFill>
                            <a:schemeClr val="tx1"/>
                          </a:solidFill>
                        </a:rPr>
                        <a:t>DPIPC</a:t>
                      </a:r>
                      <a:endParaRPr lang="en-US" sz="1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3.227</a:t>
                      </a:r>
                      <a:endParaRPr lang="en-US" sz="1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0.392</a:t>
                      </a:r>
                      <a:endParaRPr lang="en-US" sz="1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8.240</a:t>
                      </a:r>
                      <a:endParaRPr lang="en-US" sz="1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0.000</a:t>
                      </a:r>
                      <a:endParaRPr lang="en-US" sz="1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0.000</a:t>
                      </a:r>
                      <a:endParaRPr lang="en-US" sz="1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2"/>
                  </a:ext>
                </a:extLst>
              </a:tr>
              <a:tr h="548640">
                <a:tc>
                  <a:txBody>
                    <a:bodyPr/>
                    <a:lstStyle/>
                    <a:p>
                      <a:pPr algn="l"/>
                      <a:r>
                        <a:rPr lang="en-US" sz="1400" dirty="0" smtClean="0">
                          <a:solidFill>
                            <a:schemeClr val="tx1"/>
                          </a:solidFill>
                        </a:rPr>
                        <a:t>UMICS</a:t>
                      </a:r>
                      <a:endParaRPr lang="en-US" sz="1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1,123.363</a:t>
                      </a:r>
                      <a:endParaRPr lang="en-US" sz="1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210.582</a:t>
                      </a:r>
                      <a:endParaRPr lang="en-US" sz="1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5.335</a:t>
                      </a:r>
                      <a:endParaRPr lang="en-US" sz="1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0.000</a:t>
                      </a:r>
                      <a:endParaRPr lang="en-US" sz="1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0.000</a:t>
                      </a:r>
                      <a:endParaRPr lang="en-US" sz="1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3"/>
                  </a:ext>
                </a:extLst>
              </a:tr>
              <a:tr h="548640">
                <a:tc>
                  <a:txBody>
                    <a:bodyPr/>
                    <a:lstStyle/>
                    <a:p>
                      <a:pPr algn="l"/>
                      <a:r>
                        <a:rPr lang="en-US" sz="1400" dirty="0" smtClean="0">
                          <a:solidFill>
                            <a:schemeClr val="tx1"/>
                          </a:solidFill>
                        </a:rPr>
                        <a:t>UR</a:t>
                      </a:r>
                      <a:endParaRPr lang="en-US" sz="1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−7,659.605</a:t>
                      </a:r>
                      <a:endParaRPr lang="en-US" sz="1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1,661.586</a:t>
                      </a:r>
                      <a:endParaRPr lang="en-US" sz="1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−4.610</a:t>
                      </a:r>
                      <a:endParaRPr lang="en-US" sz="1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0.000</a:t>
                      </a:r>
                      <a:endParaRPr lang="en-US" sz="1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0.000</a:t>
                      </a:r>
                      <a:endParaRPr lang="en-US" sz="1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4"/>
                  </a:ext>
                </a:extLst>
              </a:tr>
              <a:tr h="548640">
                <a:tc>
                  <a:txBody>
                    <a:bodyPr/>
                    <a:lstStyle/>
                    <a:p>
                      <a:pPr algn="l"/>
                      <a:r>
                        <a:rPr lang="en-US" sz="1400" dirty="0" smtClean="0">
                          <a:solidFill>
                            <a:schemeClr val="tx1"/>
                          </a:solidFill>
                        </a:rPr>
                        <a:t>PR</a:t>
                      </a:r>
                      <a:endParaRPr lang="en-US" sz="1400" dirty="0">
                        <a:solidFill>
                          <a:schemeClr val="tx1"/>
                        </a:solidFill>
                      </a:endParaRP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−3,216.777</a:t>
                      </a:r>
                      <a:endParaRPr lang="en-US" sz="1400" dirty="0">
                        <a:solidFill>
                          <a:schemeClr val="tx1"/>
                        </a:solidFill>
                      </a:endParaRP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1,412.449</a:t>
                      </a:r>
                      <a:endParaRPr lang="en-US" sz="1400" dirty="0">
                        <a:solidFill>
                          <a:schemeClr val="tx1"/>
                        </a:solidFill>
                      </a:endParaRP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−2.277</a:t>
                      </a:r>
                      <a:endParaRPr lang="en-US" sz="1400" dirty="0">
                        <a:solidFill>
                          <a:schemeClr val="tx1"/>
                        </a:solidFill>
                      </a:endParaRP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0.027</a:t>
                      </a:r>
                      <a:endParaRPr lang="en-US" sz="1400" dirty="0">
                        <a:solidFill>
                          <a:schemeClr val="tx1"/>
                        </a:solidFill>
                      </a:endParaRP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0.013</a:t>
                      </a:r>
                      <a:endParaRPr lang="en-US" sz="1400" dirty="0">
                        <a:solidFill>
                          <a:schemeClr val="tx1"/>
                        </a:solidFill>
                      </a:endParaRP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5"/>
                  </a:ext>
                </a:extLst>
              </a:tr>
            </a:tbl>
          </a:graphicData>
        </a:graphic>
      </p:graphicFrame>
      <p:sp>
        <p:nvSpPr>
          <p:cNvPr id="6" name="Text Placeholder 5"/>
          <p:cNvSpPr>
            <a:spLocks noGrp="1"/>
          </p:cNvSpPr>
          <p:nvPr>
            <p:ph type="body" sz="quarter" idx="11"/>
          </p:nvPr>
        </p:nvSpPr>
        <p:spPr>
          <a:xfrm>
            <a:off x="3838824" y="6400799"/>
            <a:ext cx="2714625" cy="274320"/>
          </a:xfrm>
        </p:spPr>
        <p:txBody>
          <a:bodyPr/>
          <a:lstStyle/>
          <a:p>
            <a:r>
              <a:rPr lang="en-US" dirty="0">
                <a:hlinkClick r:id="rId4" action="ppaction://hlinksldjump"/>
              </a:rPr>
              <a:t>Jump to long </a:t>
            </a:r>
            <a:r>
              <a:rPr lang="en-US" dirty="0" smtClean="0">
                <a:hlinkClick r:id="rId4" action="ppaction://hlinksldjump"/>
              </a:rPr>
              <a:t>description</a:t>
            </a:r>
            <a:endParaRPr lang="en-US" dirty="0"/>
          </a:p>
        </p:txBody>
      </p:sp>
    </p:spTree>
    <p:extLst>
      <p:ext uri="{BB962C8B-B14F-4D97-AF65-F5344CB8AC3E}">
        <p14:creationId xmlns:p14="http://schemas.microsoft.com/office/powerpoint/2010/main" val="5116394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Durbin-Watson </a:t>
            </a:r>
            <a:r>
              <a:rPr lang="en-US" sz="2800" dirty="0" smtClean="0"/>
              <a:t>- Appendix</a:t>
            </a:r>
            <a:endParaRPr lang="en-US" sz="2800" dirty="0"/>
          </a:p>
        </p:txBody>
      </p:sp>
      <p:sp>
        <p:nvSpPr>
          <p:cNvPr id="3" name="Content Placeholder 2"/>
          <p:cNvSpPr>
            <a:spLocks noGrp="1"/>
          </p:cNvSpPr>
          <p:nvPr>
            <p:ph idx="1"/>
          </p:nvPr>
        </p:nvSpPr>
        <p:spPr>
          <a:xfrm>
            <a:off x="624135" y="1665288"/>
            <a:ext cx="8889142" cy="4572000"/>
          </a:xfrm>
        </p:spPr>
        <p:txBody>
          <a:bodyPr/>
          <a:lstStyle/>
          <a:p>
            <a:pPr>
              <a:spcBef>
                <a:spcPts val="600"/>
              </a:spcBef>
              <a:spcAft>
                <a:spcPts val="600"/>
              </a:spcAft>
            </a:pPr>
            <a:r>
              <a:rPr lang="en-US" sz="2200" dirty="0">
                <a:solidFill>
                  <a:schemeClr val="tx1"/>
                </a:solidFill>
              </a:rPr>
              <a:t>The three column headers are: 1) Value of Calculated Durbin-Watson, 2) Result, and 3) Region Designator and Result. Values are as follows:</a:t>
            </a:r>
          </a:p>
          <a:p>
            <a:pPr>
              <a:spcBef>
                <a:spcPts val="600"/>
              </a:spcBef>
              <a:spcAft>
                <a:spcPts val="600"/>
              </a:spcAft>
            </a:pPr>
            <a:r>
              <a:rPr lang="en-US" sz="2200" dirty="0">
                <a:solidFill>
                  <a:schemeClr val="tx1"/>
                </a:solidFill>
              </a:rPr>
              <a:t>(4 – d-sub-l) to 4, Negative serial correlation (reject H-naught), A False.</a:t>
            </a:r>
          </a:p>
          <a:p>
            <a:pPr>
              <a:spcBef>
                <a:spcPts val="600"/>
              </a:spcBef>
              <a:spcAft>
                <a:spcPts val="600"/>
              </a:spcAft>
            </a:pPr>
            <a:r>
              <a:rPr lang="en-US" sz="2200" dirty="0">
                <a:solidFill>
                  <a:schemeClr val="tx1"/>
                </a:solidFill>
              </a:rPr>
              <a:t>(4 – d-sub-u) to (4 – d-sub-l), Indeterminate, B False.</a:t>
            </a:r>
          </a:p>
          <a:p>
            <a:pPr>
              <a:spcBef>
                <a:spcPts val="600"/>
              </a:spcBef>
              <a:spcAft>
                <a:spcPts val="600"/>
              </a:spcAft>
            </a:pPr>
            <a:r>
              <a:rPr lang="en-US" sz="2200" dirty="0">
                <a:solidFill>
                  <a:schemeClr val="tx1"/>
                </a:solidFill>
              </a:rPr>
              <a:t>d-sub-u to (4 – d-sub-u) including 2, No serial correlation (do not reject H-naught), C True.</a:t>
            </a:r>
          </a:p>
          <a:p>
            <a:pPr>
              <a:spcBef>
                <a:spcPts val="600"/>
              </a:spcBef>
              <a:spcAft>
                <a:spcPts val="600"/>
              </a:spcAft>
            </a:pPr>
            <a:r>
              <a:rPr lang="en-US" sz="2200" dirty="0">
                <a:solidFill>
                  <a:schemeClr val="tx1"/>
                </a:solidFill>
              </a:rPr>
              <a:t>d-sub-l to d-sub-u, Indeterminate, D False.</a:t>
            </a:r>
          </a:p>
          <a:p>
            <a:pPr>
              <a:spcBef>
                <a:spcPts val="600"/>
              </a:spcBef>
              <a:spcAft>
                <a:spcPts val="600"/>
              </a:spcAft>
            </a:pPr>
            <a:r>
              <a:rPr lang="en-US" sz="2200" dirty="0">
                <a:solidFill>
                  <a:schemeClr val="tx1"/>
                </a:solidFill>
              </a:rPr>
              <a:t>0 to d-sub-l, Positive serial correlation (reject H-naught), E False.</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hlinkClick r:id="rId2" action="ppaction://hlinksldjump"/>
            </a:endParaRPr>
          </a:p>
        </p:txBody>
      </p:sp>
    </p:spTree>
    <p:extLst>
      <p:ext uri="{BB962C8B-B14F-4D97-AF65-F5344CB8AC3E}">
        <p14:creationId xmlns:p14="http://schemas.microsoft.com/office/powerpoint/2010/main" val="21726806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Accounting for Seasonality </a:t>
            </a:r>
            <a:r>
              <a:rPr lang="en-US" sz="2800" dirty="0" smtClean="0"/>
              <a:t>- Appendix</a:t>
            </a:r>
            <a:endParaRPr lang="en-US" sz="2800" dirty="0"/>
          </a:p>
        </p:txBody>
      </p:sp>
      <p:sp>
        <p:nvSpPr>
          <p:cNvPr id="3" name="Content Placeholder 2"/>
          <p:cNvSpPr>
            <a:spLocks noGrp="1"/>
          </p:cNvSpPr>
          <p:nvPr>
            <p:ph idx="1"/>
          </p:nvPr>
        </p:nvSpPr>
        <p:spPr/>
        <p:txBody>
          <a:bodyPr/>
          <a:lstStyle/>
          <a:p>
            <a:r>
              <a:rPr lang="en-US" sz="2400" dirty="0">
                <a:solidFill>
                  <a:schemeClr val="tx1"/>
                </a:solidFill>
              </a:rPr>
              <a:t>Vertical lines are drawn at 2008 and 2009, showing the recession. Also shown are the predicted new car sales throughout this time period. Sometimes the predictions were over the actual and sometimes they were under, but the predictions tended to follow the actuals fairly closely.</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42015815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Using a Dummy Variable to Account for Seasonality </a:t>
            </a:r>
            <a:r>
              <a:rPr lang="en-US" sz="2800" dirty="0" smtClean="0"/>
              <a:t>- Appendix</a:t>
            </a:r>
            <a:endParaRPr lang="en-US" sz="2800" dirty="0"/>
          </a:p>
        </p:txBody>
      </p:sp>
      <p:sp>
        <p:nvSpPr>
          <p:cNvPr id="3" name="Content Placeholder 2"/>
          <p:cNvSpPr>
            <a:spLocks noGrp="1"/>
          </p:cNvSpPr>
          <p:nvPr>
            <p:ph idx="1"/>
          </p:nvPr>
        </p:nvSpPr>
        <p:spPr/>
        <p:txBody>
          <a:bodyPr/>
          <a:lstStyle/>
          <a:p>
            <a:r>
              <a:rPr lang="en-US" sz="2400" dirty="0" smtClean="0">
                <a:solidFill>
                  <a:schemeClr val="tx1"/>
                </a:solidFill>
              </a:rPr>
              <a:t>(Figure 5.7) Vertical </a:t>
            </a:r>
            <a:r>
              <a:rPr lang="en-US" sz="2400" dirty="0">
                <a:solidFill>
                  <a:schemeClr val="tx1"/>
                </a:solidFill>
              </a:rPr>
              <a:t>lines are drawn at 2008 and 2009, showing the recession. Also shown are the predicted new car sales throughout this time period. Sometimes the predictions were over the actual and sometimes they were under, but the predictions tended to follow the actuals fairly closely</a:t>
            </a:r>
            <a:r>
              <a:rPr lang="en-US" sz="2400" dirty="0" smtClean="0">
                <a:solidFill>
                  <a:schemeClr val="tx1"/>
                </a:solidFill>
              </a:rPr>
              <a:t>.</a:t>
            </a:r>
          </a:p>
          <a:p>
            <a:r>
              <a:rPr lang="en-US" sz="2400" dirty="0">
                <a:solidFill>
                  <a:schemeClr val="tx1"/>
                </a:solidFill>
              </a:rPr>
              <a:t>(Figure </a:t>
            </a:r>
            <a:r>
              <a:rPr lang="en-US" sz="2400" dirty="0" smtClean="0">
                <a:solidFill>
                  <a:schemeClr val="tx1"/>
                </a:solidFill>
              </a:rPr>
              <a:t>5.8) The </a:t>
            </a:r>
            <a:r>
              <a:rPr lang="en-US" sz="2400" dirty="0">
                <a:solidFill>
                  <a:schemeClr val="tx1"/>
                </a:solidFill>
              </a:rPr>
              <a:t>graph displays the leading index for the United States for the years 1982 to 2016. Periods of recession are indicated by vertical bars shaded in gray. The longest and most drastic recession was from 2008 to 2009. </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18614374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Figure 5.9 The Resulting Model with </a:t>
            </a:r>
            <a:r>
              <a:rPr lang="en-US" sz="2800" dirty="0" smtClean="0"/>
              <a:t>Dummies - Appendix</a:t>
            </a:r>
            <a:endParaRPr lang="en-US" sz="2800" dirty="0"/>
          </a:p>
        </p:txBody>
      </p:sp>
      <p:sp>
        <p:nvSpPr>
          <p:cNvPr id="3" name="Content Placeholder 2"/>
          <p:cNvSpPr>
            <a:spLocks noGrp="1"/>
          </p:cNvSpPr>
          <p:nvPr>
            <p:ph idx="1"/>
          </p:nvPr>
        </p:nvSpPr>
        <p:spPr/>
        <p:txBody>
          <a:bodyPr/>
          <a:lstStyle/>
          <a:p>
            <a:r>
              <a:rPr lang="en-US" sz="2400" dirty="0">
                <a:solidFill>
                  <a:schemeClr val="tx1"/>
                </a:solidFill>
              </a:rPr>
              <a:t>Also shown are the predicted new car sales throughout this time period. Sometimes the predictions were over the actual and sometimes they were under, but the predictions tended to follow the actuals fairly closely.</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40725059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Extensions of Regression</a:t>
            </a:r>
            <a:br>
              <a:rPr lang="en-US" sz="2800" dirty="0"/>
            </a:br>
            <a:r>
              <a:rPr lang="en-US" sz="2800" dirty="0"/>
              <a:t>Linear and Nonlinear Trends: Figure 5.12 </a:t>
            </a:r>
            <a:r>
              <a:rPr lang="en-US" sz="2800" dirty="0" smtClean="0"/>
              <a:t>- Appendix</a:t>
            </a:r>
            <a:endParaRPr lang="en-US" sz="2800" dirty="0"/>
          </a:p>
        </p:txBody>
      </p:sp>
      <p:sp>
        <p:nvSpPr>
          <p:cNvPr id="3" name="Content Placeholder 2"/>
          <p:cNvSpPr>
            <a:spLocks noGrp="1"/>
          </p:cNvSpPr>
          <p:nvPr>
            <p:ph idx="1"/>
          </p:nvPr>
        </p:nvSpPr>
        <p:spPr/>
        <p:txBody>
          <a:bodyPr/>
          <a:lstStyle/>
          <a:p>
            <a:r>
              <a:rPr lang="en-US" sz="2400" dirty="0">
                <a:solidFill>
                  <a:schemeClr val="tx1"/>
                </a:solidFill>
              </a:rPr>
              <a:t>The data is concave up and increasing, so the quadratic trend fits well.</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719214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Independent Variable Selection Figure 5.13 </a:t>
            </a:r>
            <a:r>
              <a:rPr lang="en-US" sz="2800" dirty="0" smtClean="0"/>
              <a:t>- Appendix</a:t>
            </a:r>
            <a:endParaRPr lang="en-US" sz="2800" dirty="0"/>
          </a:p>
        </p:txBody>
      </p:sp>
      <p:sp>
        <p:nvSpPr>
          <p:cNvPr id="3" name="Content Placeholder 2"/>
          <p:cNvSpPr>
            <a:spLocks noGrp="1"/>
          </p:cNvSpPr>
          <p:nvPr>
            <p:ph idx="1"/>
          </p:nvPr>
        </p:nvSpPr>
        <p:spPr/>
        <p:txBody>
          <a:bodyPr/>
          <a:lstStyle/>
          <a:p>
            <a:r>
              <a:rPr lang="en-US" sz="2400" dirty="0">
                <a:solidFill>
                  <a:schemeClr val="tx1"/>
                </a:solidFill>
              </a:rPr>
              <a:t>85% of the relevant information to use in constructing a forecast is data external to the company such as employment, the stock market, customer confidence, GDP, weather, and interest rates.</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26995845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Independent Variable Selection Figure 5.14 </a:t>
            </a:r>
            <a:r>
              <a:rPr lang="en-US" sz="2800" dirty="0" smtClean="0"/>
              <a:t>- Appendix</a:t>
            </a:r>
            <a:endParaRPr lang="en-US" sz="2800" dirty="0"/>
          </a:p>
        </p:txBody>
      </p:sp>
      <p:sp>
        <p:nvSpPr>
          <p:cNvPr id="3" name="Content Placeholder 2"/>
          <p:cNvSpPr>
            <a:spLocks noGrp="1"/>
          </p:cNvSpPr>
          <p:nvPr>
            <p:ph idx="1"/>
          </p:nvPr>
        </p:nvSpPr>
        <p:spPr/>
        <p:txBody>
          <a:bodyPr/>
          <a:lstStyle/>
          <a:p>
            <a:r>
              <a:rPr lang="en-US" sz="2400" dirty="0">
                <a:solidFill>
                  <a:schemeClr val="tx1"/>
                </a:solidFill>
              </a:rPr>
              <a:t>Data can be operational, public, commercial, from social media, and enterprise "dark data" and can come from transactions, monitoring, internet of things, sensor, weather, population, economic, email, reports, contracts, mobile, industry, sentiment, and network.</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4475449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a:t>Prevedere</a:t>
            </a:r>
            <a:r>
              <a:rPr lang="en-US" sz="2800" dirty="0"/>
              <a:t> “Tabs” Figure </a:t>
            </a:r>
            <a:r>
              <a:rPr lang="en-US" sz="2800" dirty="0" smtClean="0"/>
              <a:t>5.15 - Appendix</a:t>
            </a:r>
            <a:endParaRPr lang="en-US" sz="2800" dirty="0"/>
          </a:p>
        </p:txBody>
      </p:sp>
      <p:sp>
        <p:nvSpPr>
          <p:cNvPr id="3" name="Content Placeholder 2"/>
          <p:cNvSpPr>
            <a:spLocks noGrp="1"/>
          </p:cNvSpPr>
          <p:nvPr>
            <p:ph idx="1"/>
          </p:nvPr>
        </p:nvSpPr>
        <p:spPr/>
        <p:txBody>
          <a:bodyPr/>
          <a:lstStyle/>
          <a:p>
            <a:pPr>
              <a:spcBef>
                <a:spcPts val="0"/>
              </a:spcBef>
              <a:spcAft>
                <a:spcPts val="600"/>
              </a:spcAft>
            </a:pPr>
            <a:r>
              <a:rPr lang="en-US" sz="1800" dirty="0" err="1">
                <a:solidFill>
                  <a:schemeClr val="tx1"/>
                </a:solidFill>
              </a:rPr>
              <a:t>Bouvetlsland</a:t>
            </a:r>
            <a:r>
              <a:rPr lang="en-US" sz="1800" dirty="0">
                <a:solidFill>
                  <a:schemeClr val="tx1"/>
                </a:solidFill>
              </a:rPr>
              <a:t> + Brazil + Bhutan + Bolivia + Botswana + Belgium</a:t>
            </a:r>
          </a:p>
          <a:p>
            <a:pPr>
              <a:spcBef>
                <a:spcPts val="0"/>
              </a:spcBef>
              <a:spcAft>
                <a:spcPts val="600"/>
              </a:spcAft>
            </a:pPr>
            <a:r>
              <a:rPr lang="en-US" sz="1800" dirty="0">
                <a:solidFill>
                  <a:schemeClr val="tx1"/>
                </a:solidFill>
              </a:rPr>
              <a:t>+ </a:t>
            </a:r>
            <a:r>
              <a:rPr lang="en-US" sz="1800" dirty="0" err="1">
                <a:solidFill>
                  <a:schemeClr val="tx1"/>
                </a:solidFill>
              </a:rPr>
              <a:t>BalanceSheet</a:t>
            </a:r>
            <a:r>
              <a:rPr lang="en-US" sz="1800" dirty="0">
                <a:solidFill>
                  <a:schemeClr val="tx1"/>
                </a:solidFill>
              </a:rPr>
              <a:t> + Bangladesh + Barbados + Belarus + Automotive + Azerbaijan + Bahamas + Bahrain</a:t>
            </a:r>
          </a:p>
          <a:p>
            <a:pPr>
              <a:spcBef>
                <a:spcPts val="0"/>
              </a:spcBef>
              <a:spcAft>
                <a:spcPts val="600"/>
              </a:spcAft>
            </a:pPr>
            <a:r>
              <a:rPr lang="en-US" sz="1800" dirty="0">
                <a:solidFill>
                  <a:schemeClr val="tx1"/>
                </a:solidFill>
              </a:rPr>
              <a:t>+ Armenia + Annual + Andorra</a:t>
            </a:r>
          </a:p>
          <a:p>
            <a:pPr>
              <a:spcBef>
                <a:spcPts val="0"/>
              </a:spcBef>
              <a:spcAft>
                <a:spcPts val="600"/>
              </a:spcAft>
            </a:pPr>
            <a:r>
              <a:rPr lang="en-US" sz="1800" dirty="0">
                <a:solidFill>
                  <a:schemeClr val="tx1"/>
                </a:solidFill>
              </a:rPr>
              <a:t>+ </a:t>
            </a:r>
            <a:r>
              <a:rPr lang="en-US" sz="1800" dirty="0" err="1">
                <a:solidFill>
                  <a:schemeClr val="tx1"/>
                </a:solidFill>
              </a:rPr>
              <a:t>AmericanSamoa</a:t>
            </a:r>
            <a:r>
              <a:rPr lang="en-US" sz="1800" dirty="0">
                <a:solidFill>
                  <a:schemeClr val="tx1"/>
                </a:solidFill>
              </a:rPr>
              <a:t> + Albania + Alberta + Alcohol + Algeria + Aluminum + Africa + Agriculture + Air + Alabama + Alaska</a:t>
            </a:r>
          </a:p>
          <a:p>
            <a:pPr>
              <a:spcBef>
                <a:spcPts val="0"/>
              </a:spcBef>
              <a:spcAft>
                <a:spcPts val="600"/>
              </a:spcAft>
            </a:pPr>
            <a:r>
              <a:rPr lang="en-US" sz="1800" dirty="0">
                <a:solidFill>
                  <a:schemeClr val="tx1"/>
                </a:solidFill>
              </a:rPr>
              <a:t>+ Administrative + Advertising + Aerospace + Afghanistan + Accommodation + Accounting + Adhesive</a:t>
            </a:r>
          </a:p>
          <a:p>
            <a:pPr>
              <a:spcBef>
                <a:spcPts val="0"/>
              </a:spcBef>
              <a:spcAft>
                <a:spcPts val="600"/>
              </a:spcAft>
            </a:pPr>
            <a:r>
              <a:rPr lang="en-US" sz="1800" dirty="0">
                <a:solidFill>
                  <a:schemeClr val="tx1"/>
                </a:solidFill>
              </a:rPr>
              <a:t>+ </a:t>
            </a:r>
            <a:r>
              <a:rPr lang="en-US" sz="1800" dirty="0" err="1">
                <a:solidFill>
                  <a:schemeClr val="tx1"/>
                </a:solidFill>
              </a:rPr>
              <a:t>AmericanStockExchange</a:t>
            </a:r>
            <a:r>
              <a:rPr lang="en-US" sz="1800" dirty="0">
                <a:solidFill>
                  <a:schemeClr val="tx1"/>
                </a:solidFill>
              </a:rPr>
              <a:t> + Amusement + Angola + Anguilla + </a:t>
            </a:r>
            <a:r>
              <a:rPr lang="en-US" sz="1800" dirty="0" err="1">
                <a:solidFill>
                  <a:schemeClr val="tx1"/>
                </a:solidFill>
              </a:rPr>
              <a:t>AnimalProduction</a:t>
            </a:r>
            <a:r>
              <a:rPr lang="en-US" sz="1800" dirty="0">
                <a:solidFill>
                  <a:schemeClr val="tx1"/>
                </a:solidFill>
              </a:rPr>
              <a:t> + Appliances + Argentina + Antarctica + </a:t>
            </a:r>
            <a:r>
              <a:rPr lang="en-US" sz="1800" dirty="0" err="1">
                <a:solidFill>
                  <a:schemeClr val="tx1"/>
                </a:solidFill>
              </a:rPr>
              <a:t>AntiguaAndBarbuda</a:t>
            </a:r>
            <a:r>
              <a:rPr lang="en-US" sz="1800" dirty="0">
                <a:solidFill>
                  <a:schemeClr val="tx1"/>
                </a:solidFill>
              </a:rPr>
              <a:t> + Arizona + Arkansas + Apparel + Arts + Aruba + Asia + Australia + Austria + Belize + Benin + Bermuda + Beverage</a:t>
            </a:r>
          </a:p>
          <a:p>
            <a:pPr>
              <a:spcBef>
                <a:spcPts val="0"/>
              </a:spcBef>
              <a:spcAft>
                <a:spcPts val="600"/>
              </a:spcAft>
            </a:pPr>
            <a:r>
              <a:rPr lang="en-US" sz="1800" dirty="0">
                <a:solidFill>
                  <a:schemeClr val="tx1"/>
                </a:solidFill>
              </a:rPr>
              <a:t>+ </a:t>
            </a:r>
            <a:r>
              <a:rPr lang="en-US" sz="1800" dirty="0" err="1">
                <a:solidFill>
                  <a:schemeClr val="tx1"/>
                </a:solidFill>
              </a:rPr>
              <a:t>BosniaAndHerzegovina</a:t>
            </a:r>
            <a:endParaRPr lang="en-US" sz="1800" dirty="0">
              <a:solidFill>
                <a:schemeClr val="tx1"/>
              </a:solidFill>
            </a:endParaRPr>
          </a:p>
          <a:p>
            <a:pPr>
              <a:spcBef>
                <a:spcPts val="0"/>
              </a:spcBef>
              <a:spcAft>
                <a:spcPts val="600"/>
              </a:spcAft>
            </a:pPr>
            <a:r>
              <a:rPr lang="en-US" sz="1800" dirty="0">
                <a:solidFill>
                  <a:schemeClr val="tx1"/>
                </a:solidFill>
              </a:rPr>
              <a:t>+ </a:t>
            </a:r>
            <a:r>
              <a:rPr lang="en-US" sz="1800" dirty="0" err="1">
                <a:solidFill>
                  <a:schemeClr val="tx1"/>
                </a:solidFill>
              </a:rPr>
              <a:t>BritishColumbia</a:t>
            </a:r>
            <a:endParaRPr lang="en-US" sz="1800" dirty="0">
              <a:solidFill>
                <a:schemeClr val="tx1"/>
              </a:solidFill>
            </a:endParaRP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31988047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Indicators with Lead Times Shown Figure 5.17 </a:t>
            </a:r>
            <a:r>
              <a:rPr lang="en-US" sz="2800" dirty="0" smtClean="0"/>
              <a:t>- Appendix</a:t>
            </a:r>
            <a:endParaRPr lang="en-US" sz="2800" dirty="0"/>
          </a:p>
        </p:txBody>
      </p:sp>
      <p:sp>
        <p:nvSpPr>
          <p:cNvPr id="3" name="Content Placeholder 2"/>
          <p:cNvSpPr>
            <a:spLocks noGrp="1"/>
          </p:cNvSpPr>
          <p:nvPr>
            <p:ph idx="1"/>
          </p:nvPr>
        </p:nvSpPr>
        <p:spPr/>
        <p:txBody>
          <a:bodyPr/>
          <a:lstStyle/>
          <a:p>
            <a:r>
              <a:rPr lang="en-US" sz="2400" dirty="0">
                <a:solidFill>
                  <a:schemeClr val="tx1"/>
                </a:solidFill>
              </a:rPr>
              <a:t>The first graph shows the clothing accessories stores average hourly earnings of production and nonsupport from the U.S. Bureau of Labor Statistics from 2012 to 2017. The second graph gives the price indexes for personal consumption expenditures: Clothing and Footwear from the U.S. Bureau of Economic Analysis from 2002 to 2017. The third graph shows the </a:t>
            </a:r>
            <a:r>
              <a:rPr lang="en-US" sz="2400" dirty="0" err="1">
                <a:solidFill>
                  <a:schemeClr val="tx1"/>
                </a:solidFill>
              </a:rPr>
              <a:t>prevedere</a:t>
            </a:r>
            <a:r>
              <a:rPr lang="en-US" sz="2400" dirty="0">
                <a:solidFill>
                  <a:schemeClr val="tx1"/>
                </a:solidFill>
              </a:rPr>
              <a:t> industrial production leading indicator and the last graph shows the </a:t>
            </a:r>
            <a:r>
              <a:rPr lang="en-US" sz="2400" dirty="0" err="1">
                <a:solidFill>
                  <a:schemeClr val="tx1"/>
                </a:solidFill>
              </a:rPr>
              <a:t>provedere</a:t>
            </a:r>
            <a:r>
              <a:rPr lang="en-US" sz="2400" dirty="0">
                <a:solidFill>
                  <a:schemeClr val="tx1"/>
                </a:solidFill>
              </a:rPr>
              <a:t> GDP Leading indicator</a:t>
            </a:r>
            <a:r>
              <a:rPr lang="en-US" sz="2400" dirty="0" smtClean="0">
                <a:solidFill>
                  <a:schemeClr val="tx1"/>
                </a:solidFill>
              </a:rPr>
              <a:t>.</a:t>
            </a:r>
            <a:endParaRPr lang="en-US" sz="2400" dirty="0">
              <a:solidFill>
                <a:schemeClr val="tx1"/>
              </a:solidFill>
            </a:endParaRP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22122192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Segmented Regression: Segment 1 Shown </a:t>
            </a:r>
            <a:r>
              <a:rPr lang="en-US" sz="2800" dirty="0" smtClean="0"/>
              <a:t>- Appendix</a:t>
            </a:r>
            <a:endParaRPr lang="en-US" sz="2800" dirty="0"/>
          </a:p>
        </p:txBody>
      </p:sp>
      <p:sp>
        <p:nvSpPr>
          <p:cNvPr id="3" name="Content Placeholder 2"/>
          <p:cNvSpPr>
            <a:spLocks noGrp="1"/>
          </p:cNvSpPr>
          <p:nvPr>
            <p:ph idx="1"/>
          </p:nvPr>
        </p:nvSpPr>
        <p:spPr/>
        <p:txBody>
          <a:bodyPr/>
          <a:lstStyle/>
          <a:p>
            <a:r>
              <a:rPr lang="en-US" sz="2200" dirty="0">
                <a:solidFill>
                  <a:schemeClr val="tx1"/>
                </a:solidFill>
              </a:rPr>
              <a:t>Information shown is the segment for 4/2017 to 4/2017. The P-value is 0, the F Statistic 34.579, the R-squared 0.0836, the adjusted R-squared is 0.812, the predictive R-squared is 0.773, and the estimate of the standard error is 2.189. The intercept is negative 1.380, the Standard Error is 0.84, the T value is negative 1.644, the 90% confidence interval is negative 2.7619 to 0.001, and the 95% confidence interval is negative 3.0266 to 0.2657. The same statistics are provided for the clothing accessories stores average hourly earnings of production and nonsupervisory employees, the architectural billings index - new product inquiries, the price indexes for personal consumption expenditures: clothing and footwear, corporate profits with inventory valuation adjustments: domestic industries: nonfinancial: retail trade, and industrial capacity - apparel.</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3994596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Autofit/>
          </a:bodyPr>
          <a:lstStyle/>
          <a:p>
            <a:r>
              <a:rPr lang="en-US" sz="3000" dirty="0"/>
              <a:t>Figure 5.3 New car sales (NCS) in millions of dollars with DPIPC and UR viewed in three dimensions. </a:t>
            </a:r>
          </a:p>
        </p:txBody>
      </p:sp>
      <p:pic>
        <p:nvPicPr>
          <p:cNvPr id="36866" name="Picture 2" descr="Graph showing points plotted in three dimensional spac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30399" y="1598790"/>
            <a:ext cx="5137526" cy="4572000"/>
          </a:xfrm>
          <a:prstGeom prst="rect">
            <a:avLst/>
          </a:prstGeom>
          <a:noFill/>
          <a:extLst>
            <a:ext uri="{909E8E84-426E-40DD-AFC4-6F175D3DCCD1}">
              <a14:hiddenFill xmlns:a14="http://schemas.microsoft.com/office/drawing/2010/main">
                <a:solidFill>
                  <a:srgbClr val="FFFFFF"/>
                </a:solidFill>
              </a14:hiddenFill>
            </a:ext>
          </a:extLst>
        </p:spPr>
      </p:pic>
      <p:pic>
        <p:nvPicPr>
          <p:cNvPr id="36867" name="Picture 3" descr="This is the same graph three dimensional graph, but with a plane fitted to the data."/>
          <p:cNvPicPr>
            <a:picLocks noGrp="1" noChangeAspect="1" noChangeArrowheads="1"/>
          </p:cNvPicPr>
          <p:nvPr>
            <p:ph idx="10"/>
          </p:nvPr>
        </p:nvPicPr>
        <p:blipFill>
          <a:blip r:embed="rId4">
            <a:extLst>
              <a:ext uri="{28A0092B-C50C-407E-A947-70E740481C1C}">
                <a14:useLocalDpi xmlns:a14="http://schemas.microsoft.com/office/drawing/2010/main" val="0"/>
              </a:ext>
            </a:extLst>
          </a:blip>
          <a:srcRect/>
          <a:stretch>
            <a:fillRect/>
          </a:stretch>
        </p:blipFill>
        <p:spPr bwMode="auto">
          <a:xfrm>
            <a:off x="5994373" y="1598790"/>
            <a:ext cx="5954443" cy="4572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4"/>
          <p:cNvSpPr>
            <a:spLocks noGrp="1"/>
          </p:cNvSpPr>
          <p:nvPr>
            <p:ph type="body" sz="quarter" idx="11"/>
          </p:nvPr>
        </p:nvSpPr>
        <p:spPr>
          <a:xfrm>
            <a:off x="3838824" y="6400799"/>
            <a:ext cx="2714625" cy="274320"/>
          </a:xfrm>
        </p:spPr>
        <p:txBody>
          <a:bodyPr/>
          <a:lstStyle/>
          <a:p>
            <a:r>
              <a:rPr lang="en-US" dirty="0">
                <a:hlinkClick r:id="rId5" action="ppaction://hlinksldjump"/>
              </a:rPr>
              <a:t>Jump to long </a:t>
            </a:r>
            <a:r>
              <a:rPr lang="en-US" dirty="0" smtClean="0">
                <a:hlinkClick r:id="rId5" action="ppaction://hlinksldjump"/>
              </a:rPr>
              <a:t>description</a:t>
            </a:r>
            <a:endParaRPr lang="en-US" dirty="0"/>
          </a:p>
        </p:txBody>
      </p:sp>
    </p:spTree>
    <p:extLst>
      <p:ext uri="{BB962C8B-B14F-4D97-AF65-F5344CB8AC3E}">
        <p14:creationId xmlns:p14="http://schemas.microsoft.com/office/powerpoint/2010/main" val="16183533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Segmented Regression: Segment 2 Shown </a:t>
            </a:r>
            <a:r>
              <a:rPr lang="en-US" sz="2800" dirty="0" smtClean="0"/>
              <a:t>- Appendix</a:t>
            </a:r>
            <a:endParaRPr lang="en-US" sz="2800" dirty="0"/>
          </a:p>
        </p:txBody>
      </p:sp>
      <p:sp>
        <p:nvSpPr>
          <p:cNvPr id="3" name="Content Placeholder 2"/>
          <p:cNvSpPr>
            <a:spLocks noGrp="1"/>
          </p:cNvSpPr>
          <p:nvPr>
            <p:ph idx="1"/>
          </p:nvPr>
        </p:nvSpPr>
        <p:spPr>
          <a:xfrm>
            <a:off x="624136" y="1665288"/>
            <a:ext cx="9235440" cy="4572000"/>
          </a:xfrm>
        </p:spPr>
        <p:txBody>
          <a:bodyPr/>
          <a:lstStyle/>
          <a:p>
            <a:r>
              <a:rPr lang="en-US" sz="2400" dirty="0">
                <a:solidFill>
                  <a:schemeClr val="tx1"/>
                </a:solidFill>
              </a:rPr>
              <a:t>This segment is from 7/2017 to 10/2017.  The P-value is 0, the F statistic is 32.488, the R-squared value is 0.788, the adjusted R-squared value is 0.764, the predictive R-squared is 0.734, and the estimate of the standard error is 2.452. The value of the intercept is 0.237, the standard error is 0.744, the T value is 0.319, the 90% confidence interval is negative 0.9860 to 1.4608 and the 95% confidence interval is negative 1.2203 to 1.6951. The same information is provided for the architectural billings index - new projects inquiries, price indexes for personal consumption expenditures: clothing and footwear, Corporate profits with inventory valuation adjustments: Domestic industries: Nonfinancial: Retail trade and Industrial Capacity - Apparel.</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42556771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Segmented Regression Model </a:t>
            </a:r>
            <a:r>
              <a:rPr lang="en-US" sz="2800" dirty="0" smtClean="0"/>
              <a:t>Performance Figure </a:t>
            </a:r>
            <a:r>
              <a:rPr lang="en-US" sz="2800" dirty="0"/>
              <a:t>5.20 </a:t>
            </a:r>
            <a:r>
              <a:rPr lang="en-US" sz="2800" dirty="0" smtClean="0"/>
              <a:t>- Appendix</a:t>
            </a:r>
            <a:endParaRPr lang="en-US" sz="2800" dirty="0"/>
          </a:p>
        </p:txBody>
      </p:sp>
      <p:sp>
        <p:nvSpPr>
          <p:cNvPr id="3" name="Content Placeholder 2"/>
          <p:cNvSpPr>
            <a:spLocks noGrp="1"/>
          </p:cNvSpPr>
          <p:nvPr>
            <p:ph idx="1"/>
          </p:nvPr>
        </p:nvSpPr>
        <p:spPr/>
        <p:txBody>
          <a:bodyPr/>
          <a:lstStyle/>
          <a:p>
            <a:r>
              <a:rPr lang="en-US" sz="2400" dirty="0">
                <a:solidFill>
                  <a:schemeClr val="tx1"/>
                </a:solidFill>
              </a:rPr>
              <a:t>The MAPE values were fairly horizontal. They varied from about 1 to about 1.8 and were most often around 1.4%</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40643623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Segmented Regression Forecast </a:t>
            </a:r>
            <a:r>
              <a:rPr lang="en-US" sz="2800" dirty="0" smtClean="0"/>
              <a:t>Period Figure </a:t>
            </a:r>
            <a:r>
              <a:rPr lang="en-US" sz="2800" dirty="0"/>
              <a:t>5.21 </a:t>
            </a:r>
            <a:r>
              <a:rPr lang="en-US" sz="2800" dirty="0" smtClean="0"/>
              <a:t>- Appendix</a:t>
            </a:r>
            <a:endParaRPr lang="en-US" sz="2800" dirty="0"/>
          </a:p>
        </p:txBody>
      </p:sp>
      <p:sp>
        <p:nvSpPr>
          <p:cNvPr id="3" name="Content Placeholder 2"/>
          <p:cNvSpPr>
            <a:spLocks noGrp="1"/>
          </p:cNvSpPr>
          <p:nvPr>
            <p:ph idx="1"/>
          </p:nvPr>
        </p:nvSpPr>
        <p:spPr/>
        <p:txBody>
          <a:bodyPr/>
          <a:lstStyle/>
          <a:p>
            <a:r>
              <a:rPr lang="en-US" sz="2400" dirty="0">
                <a:solidFill>
                  <a:schemeClr val="tx1"/>
                </a:solidFill>
              </a:rPr>
              <a:t>The actual sales were 4.4K, 3.4K, 3.9K, 3.8K, and 4.4K. The forecasted sales (starting with April 2017) are 3.5K, 3.9K, 3.8K, 4.5K, and 3.5K.</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811682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Autofit/>
          </a:bodyPr>
          <a:lstStyle/>
          <a:p>
            <a:r>
              <a:rPr lang="en-US" dirty="0"/>
              <a:t>Table </a:t>
            </a:r>
            <a:r>
              <a:rPr lang="en-US" dirty="0" smtClean="0"/>
              <a:t>5.2 </a:t>
            </a:r>
            <a:r>
              <a:rPr lang="en-US" b="1" dirty="0" smtClean="0"/>
              <a:t>Five </a:t>
            </a:r>
            <a:r>
              <a:rPr lang="en-US" b="1" dirty="0"/>
              <a:t>Quick Checks</a:t>
            </a:r>
            <a:endParaRPr lang="en-US" dirty="0"/>
          </a:p>
        </p:txBody>
      </p:sp>
      <p:sp>
        <p:nvSpPr>
          <p:cNvPr id="2" name="Content Placeholder 2"/>
          <p:cNvSpPr>
            <a:spLocks noGrp="1"/>
          </p:cNvSpPr>
          <p:nvPr>
            <p:ph idx="1"/>
          </p:nvPr>
        </p:nvSpPr>
        <p:spPr>
          <a:xfrm>
            <a:off x="624135" y="1665287"/>
            <a:ext cx="3817236" cy="4604883"/>
          </a:xfrm>
        </p:spPr>
        <p:txBody>
          <a:bodyPr/>
          <a:lstStyle/>
          <a:p>
            <a:r>
              <a:rPr lang="en-US" sz="2000" dirty="0">
                <a:solidFill>
                  <a:schemeClr val="tx1"/>
                </a:solidFill>
              </a:rPr>
              <a:t>The statistical evaluation of multiple-regression models is similar to that discussed for simple regression.</a:t>
            </a:r>
          </a:p>
          <a:p>
            <a:pPr marL="342900" indent="-342900">
              <a:spcBef>
                <a:spcPts val="0"/>
              </a:spcBef>
              <a:spcAft>
                <a:spcPts val="600"/>
              </a:spcAft>
              <a:buClr>
                <a:schemeClr val="tx1"/>
              </a:buClr>
              <a:buSzPct val="100000"/>
              <a:buAutoNum type="arabicParenR"/>
            </a:pPr>
            <a:r>
              <a:rPr lang="en-US" sz="1800" dirty="0">
                <a:solidFill>
                  <a:schemeClr val="tx1"/>
                </a:solidFill>
              </a:rPr>
              <a:t>Check the signs of the coefficients.</a:t>
            </a:r>
          </a:p>
          <a:p>
            <a:pPr marL="342900" indent="-342900">
              <a:spcBef>
                <a:spcPts val="0"/>
              </a:spcBef>
              <a:spcAft>
                <a:spcPts val="600"/>
              </a:spcAft>
              <a:buClr>
                <a:schemeClr val="tx1"/>
              </a:buClr>
              <a:buSzPct val="100000"/>
              <a:buAutoNum type="arabicParenR"/>
            </a:pPr>
            <a:r>
              <a:rPr lang="en-US" sz="1800" dirty="0">
                <a:solidFill>
                  <a:schemeClr val="tx1"/>
                </a:solidFill>
              </a:rPr>
              <a:t>Check the significance of the coefficients.</a:t>
            </a:r>
          </a:p>
          <a:p>
            <a:pPr marL="342900" indent="-342900">
              <a:spcBef>
                <a:spcPts val="0"/>
              </a:spcBef>
              <a:spcAft>
                <a:spcPts val="600"/>
              </a:spcAft>
              <a:buClr>
                <a:schemeClr val="tx1"/>
              </a:buClr>
              <a:buSzPct val="100000"/>
              <a:buAutoNum type="arabicParenR"/>
            </a:pPr>
            <a:r>
              <a:rPr lang="en-US" sz="1800" dirty="0">
                <a:solidFill>
                  <a:schemeClr val="tx1"/>
                </a:solidFill>
              </a:rPr>
              <a:t>Evaluate the multiple coefficient of determination (multiple R</a:t>
            </a:r>
            <a:r>
              <a:rPr lang="en-US" sz="1800" baseline="30000" dirty="0">
                <a:solidFill>
                  <a:schemeClr val="tx1"/>
                </a:solidFill>
              </a:rPr>
              <a:t>2</a:t>
            </a:r>
            <a:r>
              <a:rPr lang="en-US" sz="1800" dirty="0">
                <a:solidFill>
                  <a:schemeClr val="tx1"/>
                </a:solidFill>
              </a:rPr>
              <a:t>).</a:t>
            </a:r>
          </a:p>
          <a:p>
            <a:pPr marL="342900" indent="-342900">
              <a:spcBef>
                <a:spcPts val="0"/>
              </a:spcBef>
              <a:spcAft>
                <a:spcPts val="600"/>
              </a:spcAft>
              <a:buClr>
                <a:schemeClr val="tx1"/>
              </a:buClr>
              <a:buSzPct val="100000"/>
              <a:buAutoNum type="arabicParenR"/>
            </a:pPr>
            <a:r>
              <a:rPr lang="en-US" sz="1800" dirty="0">
                <a:solidFill>
                  <a:schemeClr val="tx1"/>
                </a:solidFill>
              </a:rPr>
              <a:t>Check for autocorrelation (Durbin Watson).</a:t>
            </a:r>
          </a:p>
          <a:p>
            <a:pPr marL="342900" indent="-342900">
              <a:spcBef>
                <a:spcPts val="0"/>
              </a:spcBef>
              <a:spcAft>
                <a:spcPts val="600"/>
              </a:spcAft>
              <a:buClr>
                <a:schemeClr val="tx1"/>
              </a:buClr>
              <a:buSzPct val="100000"/>
              <a:buAutoNum type="arabicParenR"/>
            </a:pPr>
            <a:r>
              <a:rPr lang="en-US" sz="1800" dirty="0">
                <a:solidFill>
                  <a:schemeClr val="tx1"/>
                </a:solidFill>
              </a:rPr>
              <a:t>Check for </a:t>
            </a:r>
            <a:r>
              <a:rPr lang="en-US" sz="1800" dirty="0" err="1">
                <a:solidFill>
                  <a:schemeClr val="tx1"/>
                </a:solidFill>
              </a:rPr>
              <a:t>multicollinearity</a:t>
            </a:r>
            <a:r>
              <a:rPr lang="en-US" sz="1800" dirty="0" smtClean="0">
                <a:solidFill>
                  <a:schemeClr val="tx1"/>
                </a:solidFill>
              </a:rPr>
              <a:t>.</a:t>
            </a:r>
            <a:endParaRPr lang="en-US" sz="1800" dirty="0">
              <a:solidFill>
                <a:schemeClr val="tx1"/>
              </a:solidFill>
            </a:endParaRPr>
          </a:p>
        </p:txBody>
      </p:sp>
      <p:sp>
        <p:nvSpPr>
          <p:cNvPr id="4" name="Content Placeholder 3"/>
          <p:cNvSpPr>
            <a:spLocks noGrp="1"/>
          </p:cNvSpPr>
          <p:nvPr>
            <p:ph idx="10"/>
          </p:nvPr>
        </p:nvSpPr>
        <p:spPr>
          <a:xfrm>
            <a:off x="4481322" y="1190771"/>
            <a:ext cx="7479792" cy="2194560"/>
          </a:xfrm>
          <a:solidFill>
            <a:srgbClr val="EAEAEA"/>
          </a:solidFill>
        </p:spPr>
        <p:txBody>
          <a:bodyPr/>
          <a:lstStyle/>
          <a:p>
            <a:pPr>
              <a:spcBef>
                <a:spcPts val="600"/>
              </a:spcBef>
              <a:spcAft>
                <a:spcPts val="600"/>
              </a:spcAft>
            </a:pPr>
            <a:r>
              <a:rPr lang="en-US" sz="1600" b="1" dirty="0" smtClean="0"/>
              <a:t>The </a:t>
            </a:r>
            <a:r>
              <a:rPr lang="en-US" sz="1600" b="1" dirty="0"/>
              <a:t>Multiple Regression Model for New Car Sales </a:t>
            </a:r>
            <a:r>
              <a:rPr lang="en-US" sz="1600" dirty="0"/>
              <a:t>	</a:t>
            </a:r>
          </a:p>
          <a:p>
            <a:pPr lvl="0">
              <a:spcBef>
                <a:spcPts val="600"/>
              </a:spcBef>
              <a:spcAft>
                <a:spcPts val="600"/>
              </a:spcAft>
              <a:buClr>
                <a:srgbClr val="90C226"/>
              </a:buClr>
            </a:pPr>
            <a:r>
              <a:rPr lang="en-US" sz="1600" dirty="0" smtClean="0">
                <a:solidFill>
                  <a:prstClr val="black"/>
                </a:solidFill>
              </a:rPr>
              <a:t>Regression </a:t>
            </a:r>
            <a:r>
              <a:rPr lang="en-US" sz="1600" dirty="0">
                <a:solidFill>
                  <a:prstClr val="black"/>
                </a:solidFill>
              </a:rPr>
              <a:t>Statistics 	</a:t>
            </a:r>
          </a:p>
          <a:p>
            <a:pPr lvl="0">
              <a:spcBef>
                <a:spcPts val="600"/>
              </a:spcBef>
              <a:spcAft>
                <a:spcPts val="600"/>
              </a:spcAft>
              <a:buClr>
                <a:srgbClr val="90C226"/>
              </a:buClr>
            </a:pPr>
            <a:r>
              <a:rPr lang="en-US" sz="1600" dirty="0">
                <a:solidFill>
                  <a:prstClr val="black"/>
                </a:solidFill>
              </a:rPr>
              <a:t>Adjusted </a:t>
            </a:r>
            <a:r>
              <a:rPr lang="en-US" sz="1600" i="1" dirty="0">
                <a:solidFill>
                  <a:prstClr val="black"/>
                </a:solidFill>
              </a:rPr>
              <a:t>R </a:t>
            </a:r>
            <a:r>
              <a:rPr lang="en-US" sz="1600" dirty="0">
                <a:solidFill>
                  <a:prstClr val="black"/>
                </a:solidFill>
              </a:rPr>
              <a:t>Square 	0.816 	</a:t>
            </a:r>
          </a:p>
          <a:p>
            <a:pPr lvl="0">
              <a:spcBef>
                <a:spcPts val="600"/>
              </a:spcBef>
              <a:spcAft>
                <a:spcPts val="600"/>
              </a:spcAft>
              <a:buClr>
                <a:srgbClr val="90C226"/>
              </a:buClr>
            </a:pPr>
            <a:r>
              <a:rPr lang="en-US" sz="1600" dirty="0">
                <a:solidFill>
                  <a:prstClr val="black"/>
                </a:solidFill>
              </a:rPr>
              <a:t>Standard Error 	11,690.644 	</a:t>
            </a:r>
          </a:p>
          <a:p>
            <a:pPr lvl="0">
              <a:spcBef>
                <a:spcPts val="600"/>
              </a:spcBef>
              <a:spcAft>
                <a:spcPts val="600"/>
              </a:spcAft>
              <a:buClr>
                <a:srgbClr val="90C226"/>
              </a:buClr>
            </a:pPr>
            <a:r>
              <a:rPr lang="en-US" sz="1600" dirty="0">
                <a:solidFill>
                  <a:prstClr val="black"/>
                </a:solidFill>
              </a:rPr>
              <a:t>Observations 		60 					</a:t>
            </a:r>
            <a:r>
              <a:rPr lang="en-US" sz="1600" dirty="0" smtClean="0">
                <a:solidFill>
                  <a:prstClr val="black"/>
                </a:solidFill>
              </a:rPr>
              <a:t>	DW </a:t>
            </a:r>
            <a:r>
              <a:rPr lang="en-US" sz="1600" dirty="0">
                <a:solidFill>
                  <a:prstClr val="black"/>
                </a:solidFill>
              </a:rPr>
              <a:t>= </a:t>
            </a:r>
            <a:r>
              <a:rPr lang="en-US" sz="1600" dirty="0" smtClean="0">
                <a:solidFill>
                  <a:prstClr val="black"/>
                </a:solidFill>
              </a:rPr>
              <a:t>1.376</a:t>
            </a:r>
            <a:endParaRPr lang="en-US" sz="1600" dirty="0">
              <a:solidFill>
                <a:prstClr val="black"/>
              </a:solidFill>
            </a:endParaRPr>
          </a:p>
        </p:txBody>
      </p:sp>
      <p:graphicFrame>
        <p:nvGraphicFramePr>
          <p:cNvPr id="8" name="Table 4"/>
          <p:cNvGraphicFramePr>
            <a:graphicFrameLocks noGrp="1"/>
          </p:cNvGraphicFramePr>
          <p:nvPr>
            <p:extLst>
              <p:ext uri="{D42A27DB-BD31-4B8C-83A1-F6EECF244321}">
                <p14:modId xmlns:p14="http://schemas.microsoft.com/office/powerpoint/2010/main" val="1538440821"/>
              </p:ext>
            </p:extLst>
          </p:nvPr>
        </p:nvGraphicFramePr>
        <p:xfrm>
          <a:off x="4481322" y="3366710"/>
          <a:ext cx="7481258" cy="3200400"/>
        </p:xfrm>
        <a:graphic>
          <a:graphicData uri="http://schemas.openxmlformats.org/drawingml/2006/table">
            <a:tbl>
              <a:tblPr firstRow="1" bandRow="1">
                <a:tableStyleId>{5C22544A-7EE6-4342-B048-85BDC9FD1C3A}</a:tableStyleId>
              </a:tblPr>
              <a:tblGrid>
                <a:gridCol w="1097280">
                  <a:extLst>
                    <a:ext uri="{9D8B030D-6E8A-4147-A177-3AD203B41FA5}">
                      <a16:colId xmlns:a16="http://schemas.microsoft.com/office/drawing/2014/main" xmlns="" val="20000"/>
                    </a:ext>
                  </a:extLst>
                </a:gridCol>
                <a:gridCol w="1228278">
                  <a:extLst>
                    <a:ext uri="{9D8B030D-6E8A-4147-A177-3AD203B41FA5}">
                      <a16:colId xmlns:a16="http://schemas.microsoft.com/office/drawing/2014/main" xmlns="" val="20001"/>
                    </a:ext>
                  </a:extLst>
                </a:gridCol>
                <a:gridCol w="1828800">
                  <a:extLst>
                    <a:ext uri="{9D8B030D-6E8A-4147-A177-3AD203B41FA5}">
                      <a16:colId xmlns:a16="http://schemas.microsoft.com/office/drawing/2014/main" xmlns="" val="20002"/>
                    </a:ext>
                  </a:extLst>
                </a:gridCol>
                <a:gridCol w="1737360">
                  <a:extLst>
                    <a:ext uri="{9D8B030D-6E8A-4147-A177-3AD203B41FA5}">
                      <a16:colId xmlns:a16="http://schemas.microsoft.com/office/drawing/2014/main" xmlns="" val="20003"/>
                    </a:ext>
                  </a:extLst>
                </a:gridCol>
                <a:gridCol w="867021">
                  <a:extLst>
                    <a:ext uri="{9D8B030D-6E8A-4147-A177-3AD203B41FA5}">
                      <a16:colId xmlns:a16="http://schemas.microsoft.com/office/drawing/2014/main" xmlns="" val="20004"/>
                    </a:ext>
                  </a:extLst>
                </a:gridCol>
                <a:gridCol w="722519">
                  <a:extLst>
                    <a:ext uri="{9D8B030D-6E8A-4147-A177-3AD203B41FA5}">
                      <a16:colId xmlns:a16="http://schemas.microsoft.com/office/drawing/2014/main" xmlns="" val="20005"/>
                    </a:ext>
                  </a:extLst>
                </a:gridCol>
              </a:tblGrid>
              <a:tr h="0">
                <a:tc>
                  <a:txBody>
                    <a:bodyPr/>
                    <a:lstStyle/>
                    <a:p>
                      <a:pPr algn="l"/>
                      <a:endParaRPr lang="en-US" sz="140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Coefficients</a:t>
                      </a:r>
                      <a:endParaRPr lang="en-US" sz="140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AEAEA"/>
                    </a:solidFill>
                  </a:tcPr>
                </a:tc>
                <a:tc>
                  <a:txBody>
                    <a:bodyPr/>
                    <a:lstStyle/>
                    <a:p>
                      <a:pPr algn="ctr"/>
                      <a:r>
                        <a:rPr lang="en-US" sz="1400" dirty="0" err="1" smtClean="0">
                          <a:solidFill>
                            <a:schemeClr val="tx1"/>
                          </a:solidFill>
                        </a:rPr>
                        <a:t>Std</a:t>
                      </a:r>
                      <a:r>
                        <a:rPr lang="en-US" sz="1400" dirty="0" smtClean="0">
                          <a:solidFill>
                            <a:schemeClr val="tx1"/>
                          </a:solidFill>
                        </a:rPr>
                        <a:t> Error</a:t>
                      </a:r>
                      <a:endParaRPr lang="en-US" sz="140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t Stat</a:t>
                      </a:r>
                      <a:endParaRPr lang="en-US" sz="140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P-value</a:t>
                      </a:r>
                      <a:endParaRPr lang="en-US" sz="140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P/2</a:t>
                      </a:r>
                      <a:endParaRPr lang="en-US" sz="140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0"/>
                  </a:ext>
                </a:extLst>
              </a:tr>
              <a:tr h="0">
                <a:tc>
                  <a:txBody>
                    <a:bodyPr/>
                    <a:lstStyle/>
                    <a:p>
                      <a:pPr algn="l"/>
                      <a:r>
                        <a:rPr lang="en-US" sz="1400" dirty="0" smtClean="0">
                          <a:solidFill>
                            <a:schemeClr val="tx1"/>
                          </a:solidFill>
                        </a:rPr>
                        <a:t>Intercept</a:t>
                      </a:r>
                      <a:endParaRPr lang="en-US" sz="140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25,304.350</a:t>
                      </a:r>
                      <a:endParaRPr lang="en-US" sz="1400" dirty="0">
                        <a:solidFill>
                          <a:schemeClr val="tx1"/>
                        </a:solidFill>
                      </a:endParaRPr>
                    </a:p>
                  </a:txBody>
                  <a:tcPr marR="18288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37,454.530</a:t>
                      </a:r>
                      <a:endParaRPr lang="en-US" sz="1400" dirty="0">
                        <a:solidFill>
                          <a:schemeClr val="tx1"/>
                        </a:solidFill>
                      </a:endParaRPr>
                    </a:p>
                  </a:txBody>
                  <a:tcPr marR="50292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0.676</a:t>
                      </a:r>
                      <a:endParaRPr lang="en-US" sz="1400" dirty="0">
                        <a:solidFill>
                          <a:schemeClr val="tx1"/>
                        </a:solidFill>
                      </a:endParaRPr>
                    </a:p>
                  </a:txBody>
                  <a:tcPr marR="59436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0.502</a:t>
                      </a:r>
                      <a:endParaRPr lang="en-US" sz="140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0.251</a:t>
                      </a:r>
                      <a:endParaRPr lang="en-US" sz="140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1"/>
                  </a:ext>
                </a:extLst>
              </a:tr>
              <a:tr h="0">
                <a:tc>
                  <a:txBody>
                    <a:bodyPr/>
                    <a:lstStyle/>
                    <a:p>
                      <a:pPr algn="l"/>
                      <a:r>
                        <a:rPr lang="en-US" sz="1400" dirty="0" smtClean="0">
                          <a:solidFill>
                            <a:schemeClr val="tx1"/>
                          </a:solidFill>
                        </a:rPr>
                        <a:t>DPIPC</a:t>
                      </a:r>
                      <a:endParaRPr lang="en-US" sz="1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3.227</a:t>
                      </a:r>
                      <a:endParaRPr lang="en-US" sz="1400" dirty="0">
                        <a:solidFill>
                          <a:schemeClr val="tx1"/>
                        </a:solidFill>
                      </a:endParaRPr>
                    </a:p>
                  </a:txBody>
                  <a:tcPr marR="1828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0.392</a:t>
                      </a:r>
                      <a:endParaRPr lang="en-US" sz="1400" dirty="0">
                        <a:solidFill>
                          <a:schemeClr val="tx1"/>
                        </a:solidFill>
                      </a:endParaRPr>
                    </a:p>
                  </a:txBody>
                  <a:tcPr marR="5029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8.240</a:t>
                      </a:r>
                      <a:endParaRPr lang="en-US" sz="1400" dirty="0">
                        <a:solidFill>
                          <a:schemeClr val="tx1"/>
                        </a:solidFill>
                      </a:endParaRPr>
                    </a:p>
                  </a:txBody>
                  <a:tcPr marR="5943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0.000</a:t>
                      </a:r>
                      <a:endParaRPr lang="en-US" sz="1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0.000</a:t>
                      </a:r>
                      <a:endParaRPr lang="en-US" sz="1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2"/>
                  </a:ext>
                </a:extLst>
              </a:tr>
              <a:tr h="0">
                <a:tc>
                  <a:txBody>
                    <a:bodyPr/>
                    <a:lstStyle/>
                    <a:p>
                      <a:pPr algn="l"/>
                      <a:r>
                        <a:rPr lang="en-US" sz="1400" dirty="0" smtClean="0">
                          <a:solidFill>
                            <a:schemeClr val="tx1"/>
                          </a:solidFill>
                        </a:rPr>
                        <a:t>UMICS</a:t>
                      </a:r>
                      <a:endParaRPr lang="en-US" sz="1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1,123.363</a:t>
                      </a:r>
                      <a:endParaRPr lang="en-US" sz="1400" dirty="0">
                        <a:solidFill>
                          <a:schemeClr val="tx1"/>
                        </a:solidFill>
                      </a:endParaRPr>
                    </a:p>
                  </a:txBody>
                  <a:tcPr marR="1828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210.582</a:t>
                      </a:r>
                      <a:endParaRPr lang="en-US" sz="1400" dirty="0">
                        <a:solidFill>
                          <a:schemeClr val="tx1"/>
                        </a:solidFill>
                      </a:endParaRPr>
                    </a:p>
                  </a:txBody>
                  <a:tcPr marR="5029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5.335</a:t>
                      </a:r>
                      <a:endParaRPr lang="en-US" sz="1400" dirty="0">
                        <a:solidFill>
                          <a:schemeClr val="tx1"/>
                        </a:solidFill>
                      </a:endParaRPr>
                    </a:p>
                  </a:txBody>
                  <a:tcPr marR="5943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0.000</a:t>
                      </a:r>
                      <a:endParaRPr lang="en-US" sz="1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0.000</a:t>
                      </a:r>
                      <a:endParaRPr lang="en-US" sz="1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3"/>
                  </a:ext>
                </a:extLst>
              </a:tr>
              <a:tr h="0">
                <a:tc>
                  <a:txBody>
                    <a:bodyPr/>
                    <a:lstStyle/>
                    <a:p>
                      <a:pPr algn="l"/>
                      <a:r>
                        <a:rPr lang="en-US" sz="1400" dirty="0" smtClean="0">
                          <a:solidFill>
                            <a:schemeClr val="tx1"/>
                          </a:solidFill>
                        </a:rPr>
                        <a:t>UR</a:t>
                      </a:r>
                      <a:endParaRPr lang="en-US" sz="1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−7,659.605</a:t>
                      </a:r>
                      <a:endParaRPr lang="en-US" sz="1400" dirty="0">
                        <a:solidFill>
                          <a:schemeClr val="tx1"/>
                        </a:solidFill>
                      </a:endParaRPr>
                    </a:p>
                  </a:txBody>
                  <a:tcPr marR="1828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1,661.586</a:t>
                      </a:r>
                      <a:endParaRPr lang="en-US" sz="1400" dirty="0">
                        <a:solidFill>
                          <a:schemeClr val="tx1"/>
                        </a:solidFill>
                      </a:endParaRPr>
                    </a:p>
                  </a:txBody>
                  <a:tcPr marR="5029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−4.610</a:t>
                      </a:r>
                      <a:endParaRPr lang="en-US" sz="1400" dirty="0">
                        <a:solidFill>
                          <a:schemeClr val="tx1"/>
                        </a:solidFill>
                      </a:endParaRPr>
                    </a:p>
                  </a:txBody>
                  <a:tcPr marR="5943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0.000</a:t>
                      </a:r>
                      <a:endParaRPr lang="en-US" sz="1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0.000</a:t>
                      </a:r>
                      <a:endParaRPr lang="en-US" sz="1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4"/>
                  </a:ext>
                </a:extLst>
              </a:tr>
              <a:tr h="457200">
                <a:tc>
                  <a:txBody>
                    <a:bodyPr/>
                    <a:lstStyle/>
                    <a:p>
                      <a:pPr algn="l"/>
                      <a:r>
                        <a:rPr lang="en-US" sz="1400" dirty="0" smtClean="0">
                          <a:solidFill>
                            <a:schemeClr val="tx1"/>
                          </a:solidFill>
                        </a:rPr>
                        <a:t>PR</a:t>
                      </a:r>
                      <a:endParaRPr lang="en-US" sz="1400" dirty="0">
                        <a:solidFill>
                          <a:schemeClr val="tx1"/>
                        </a:solidFill>
                      </a:endParaRPr>
                    </a:p>
                  </a:txBody>
                  <a:tcP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−3,216.777</a:t>
                      </a:r>
                      <a:endParaRPr lang="en-US" sz="1400" dirty="0">
                        <a:solidFill>
                          <a:schemeClr val="tx1"/>
                        </a:solidFill>
                      </a:endParaRPr>
                    </a:p>
                  </a:txBody>
                  <a:tcPr marR="182880">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1,412.449</a:t>
                      </a:r>
                      <a:endParaRPr lang="en-US" sz="1400" dirty="0">
                        <a:solidFill>
                          <a:schemeClr val="tx1"/>
                        </a:solidFill>
                      </a:endParaRPr>
                    </a:p>
                  </a:txBody>
                  <a:tcPr marR="502920">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−2.277</a:t>
                      </a:r>
                      <a:endParaRPr lang="en-US" sz="1400" dirty="0">
                        <a:solidFill>
                          <a:schemeClr val="tx1"/>
                        </a:solidFill>
                      </a:endParaRPr>
                    </a:p>
                  </a:txBody>
                  <a:tcPr marR="594360">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0.027</a:t>
                      </a:r>
                      <a:endParaRPr lang="en-US" sz="1400" dirty="0">
                        <a:solidFill>
                          <a:schemeClr val="tx1"/>
                        </a:solidFill>
                      </a:endParaRPr>
                    </a:p>
                  </a:txBody>
                  <a:tcP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0.013</a:t>
                      </a:r>
                      <a:endParaRPr lang="en-US" sz="1400" dirty="0">
                        <a:solidFill>
                          <a:schemeClr val="tx1"/>
                        </a:solidFill>
                      </a:endParaRPr>
                    </a:p>
                  </a:txBody>
                  <a:tcP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5"/>
                  </a:ext>
                </a:extLst>
              </a:tr>
              <a:tr h="0">
                <a:tc>
                  <a:txBody>
                    <a:bodyPr/>
                    <a:lstStyle/>
                    <a:p>
                      <a:pPr algn="l"/>
                      <a:r>
                        <a:rPr lang="en-US" sz="1400" b="1" dirty="0" smtClean="0">
                          <a:solidFill>
                            <a:schemeClr val="tx1"/>
                          </a:solidFill>
                        </a:rPr>
                        <a:t>ANOVA</a:t>
                      </a:r>
                      <a:endParaRPr lang="en-US" sz="1400" b="1" dirty="0">
                        <a:solidFill>
                          <a:schemeClr val="tx1"/>
                        </a:solidFill>
                      </a:endParaRP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err="1" smtClean="0">
                          <a:solidFill>
                            <a:schemeClr val="tx1"/>
                          </a:solidFill>
                        </a:rPr>
                        <a:t>df</a:t>
                      </a:r>
                      <a:endParaRPr lang="en-US" sz="1400" b="1" dirty="0">
                        <a:solidFill>
                          <a:schemeClr val="tx1"/>
                        </a:solidFill>
                      </a:endParaRP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solidFill>
                            <a:schemeClr val="tx1"/>
                          </a:solidFill>
                        </a:rPr>
                        <a:t>SS</a:t>
                      </a:r>
                      <a:endParaRPr lang="en-US" sz="1400" b="1" dirty="0">
                        <a:solidFill>
                          <a:schemeClr val="tx1"/>
                        </a:solidFill>
                      </a:endParaRP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solidFill>
                            <a:schemeClr val="tx1"/>
                          </a:solidFill>
                        </a:rPr>
                        <a:t>MS</a:t>
                      </a:r>
                      <a:endParaRPr lang="en-US" sz="1400" b="1" dirty="0">
                        <a:solidFill>
                          <a:schemeClr val="tx1"/>
                        </a:solidFill>
                      </a:endParaRP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solidFill>
                            <a:schemeClr val="tx1"/>
                          </a:solidFill>
                        </a:rPr>
                        <a:t>F</a:t>
                      </a:r>
                      <a:endParaRPr lang="en-US" sz="1400" b="1" dirty="0">
                        <a:solidFill>
                          <a:schemeClr val="tx1"/>
                        </a:solidFill>
                      </a:endParaRP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solidFill>
                            <a:schemeClr val="tx1"/>
                          </a:solidFill>
                        </a:rPr>
                        <a:t>Sig F</a:t>
                      </a:r>
                      <a:endParaRPr lang="en-US" sz="1400" b="1" dirty="0">
                        <a:solidFill>
                          <a:schemeClr val="tx1"/>
                        </a:solidFill>
                      </a:endParaRP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6"/>
                  </a:ext>
                </a:extLst>
              </a:tr>
              <a:tr h="0">
                <a:tc>
                  <a:txBody>
                    <a:bodyPr/>
                    <a:lstStyle/>
                    <a:p>
                      <a:pPr algn="l"/>
                      <a:r>
                        <a:rPr lang="en-US" sz="1400" dirty="0" smtClean="0">
                          <a:solidFill>
                            <a:schemeClr val="tx1"/>
                          </a:solidFill>
                        </a:rPr>
                        <a:t>Regression</a:t>
                      </a:r>
                      <a:endParaRPr lang="en-US" sz="1400" dirty="0">
                        <a:solidFill>
                          <a:schemeClr val="tx1"/>
                        </a:solidFill>
                      </a:endParaRP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4</a:t>
                      </a:r>
                      <a:endParaRPr lang="en-US" sz="1400" dirty="0">
                        <a:solidFill>
                          <a:schemeClr val="tx1"/>
                        </a:solidFill>
                      </a:endParaRPr>
                    </a:p>
                  </a:txBody>
                  <a:tcPr marR="50292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36,221,956,000.002</a:t>
                      </a:r>
                      <a:endParaRPr lang="en-US" sz="1400" dirty="0">
                        <a:solidFill>
                          <a:schemeClr val="tx1"/>
                        </a:solidFill>
                      </a:endParaRP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9,055,489,000.000</a:t>
                      </a:r>
                      <a:endParaRPr lang="en-US" sz="1400" dirty="0">
                        <a:solidFill>
                          <a:schemeClr val="tx1"/>
                        </a:solidFill>
                      </a:endParaRP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66.257</a:t>
                      </a:r>
                      <a:endParaRPr lang="en-US" sz="1400" dirty="0">
                        <a:solidFill>
                          <a:schemeClr val="tx1"/>
                        </a:solidFill>
                      </a:endParaRP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dirty="0" smtClean="0">
                          <a:solidFill>
                            <a:schemeClr val="tx1"/>
                          </a:solidFill>
                        </a:rPr>
                        <a:t>0.000</a:t>
                      </a:r>
                      <a:endParaRPr lang="en-US" sz="1400" dirty="0">
                        <a:solidFill>
                          <a:schemeClr val="tx1"/>
                        </a:solidFill>
                      </a:endParaRP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7"/>
                  </a:ext>
                </a:extLst>
              </a:tr>
              <a:tr h="0">
                <a:tc>
                  <a:txBody>
                    <a:bodyPr/>
                    <a:lstStyle/>
                    <a:p>
                      <a:pPr algn="l"/>
                      <a:r>
                        <a:rPr lang="en-US" sz="1400" dirty="0" smtClean="0">
                          <a:solidFill>
                            <a:schemeClr val="tx1"/>
                          </a:solidFill>
                        </a:rPr>
                        <a:t>Residual</a:t>
                      </a:r>
                      <a:endParaRPr lang="en-US" sz="1400" dirty="0">
                        <a:solidFill>
                          <a:schemeClr val="tx1"/>
                        </a:solidFill>
                      </a:endParaRP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55</a:t>
                      </a:r>
                      <a:endParaRPr lang="en-US" sz="1400" dirty="0">
                        <a:solidFill>
                          <a:schemeClr val="tx1"/>
                        </a:solidFill>
                      </a:endParaRPr>
                    </a:p>
                  </a:txBody>
                  <a:tcPr marR="50292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7,516,913,590.181</a:t>
                      </a:r>
                      <a:endParaRPr lang="en-US" sz="1400" dirty="0">
                        <a:solidFill>
                          <a:schemeClr val="tx1"/>
                        </a:solidFill>
                      </a:endParaRP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36,671,156.185</a:t>
                      </a:r>
                      <a:endParaRPr lang="en-US" sz="1400" dirty="0">
                        <a:solidFill>
                          <a:schemeClr val="tx1"/>
                        </a:solidFill>
                      </a:endParaRP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endParaRPr lang="en-US" sz="1400" dirty="0">
                        <a:solidFill>
                          <a:schemeClr val="tx1"/>
                        </a:solidFill>
                      </a:endParaRP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endParaRPr lang="en-US" sz="1400" dirty="0">
                        <a:solidFill>
                          <a:schemeClr val="tx1"/>
                        </a:solidFill>
                      </a:endParaRP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8"/>
                  </a:ext>
                </a:extLst>
              </a:tr>
              <a:tr h="0">
                <a:tc>
                  <a:txBody>
                    <a:bodyPr/>
                    <a:lstStyle/>
                    <a:p>
                      <a:pPr marL="182880" algn="l"/>
                      <a:r>
                        <a:rPr lang="en-US" sz="1400" dirty="0" smtClean="0">
                          <a:solidFill>
                            <a:schemeClr val="tx1"/>
                          </a:solidFill>
                        </a:rPr>
                        <a:t>Total</a:t>
                      </a:r>
                      <a:endParaRPr lang="en-US" sz="1400" dirty="0">
                        <a:solidFill>
                          <a:schemeClr val="tx1"/>
                        </a:solidFill>
                      </a:endParaRP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59</a:t>
                      </a:r>
                      <a:endParaRPr lang="en-US" sz="1400" dirty="0">
                        <a:solidFill>
                          <a:schemeClr val="tx1"/>
                        </a:solidFill>
                      </a:endParaRPr>
                    </a:p>
                  </a:txBody>
                  <a:tcPr marR="502920"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r"/>
                      <a:r>
                        <a:rPr lang="en-US" sz="1400" dirty="0" smtClean="0">
                          <a:solidFill>
                            <a:schemeClr val="tx1"/>
                          </a:solidFill>
                        </a:rPr>
                        <a:t>43,738,869,590.183</a:t>
                      </a:r>
                      <a:endParaRPr lang="en-US" sz="1400" dirty="0">
                        <a:solidFill>
                          <a:schemeClr val="tx1"/>
                        </a:solidFill>
                      </a:endParaRP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r"/>
                      <a:endParaRPr lang="en-US" sz="1400" dirty="0">
                        <a:solidFill>
                          <a:schemeClr val="tx1"/>
                        </a:solidFill>
                      </a:endParaRP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endParaRPr lang="en-US" sz="1400" dirty="0">
                        <a:solidFill>
                          <a:schemeClr val="tx1"/>
                        </a:solidFill>
                      </a:endParaRP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endParaRPr lang="en-US" sz="1400" dirty="0">
                        <a:solidFill>
                          <a:schemeClr val="tx1"/>
                        </a:solidFill>
                      </a:endParaRP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25045190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Multicollinearity</a:t>
            </a:r>
          </a:p>
        </p:txBody>
      </p:sp>
      <p:sp>
        <p:nvSpPr>
          <p:cNvPr id="2" name="Content Placeholder 2"/>
          <p:cNvSpPr>
            <a:spLocks noGrp="1"/>
          </p:cNvSpPr>
          <p:nvPr>
            <p:ph idx="1"/>
          </p:nvPr>
        </p:nvSpPr>
        <p:spPr>
          <a:xfrm>
            <a:off x="624136" y="1665287"/>
            <a:ext cx="9144000" cy="1934255"/>
          </a:xfrm>
        </p:spPr>
        <p:txBody>
          <a:bodyPr/>
          <a:lstStyle/>
          <a:p>
            <a:r>
              <a:rPr lang="en-US" sz="2400" dirty="0">
                <a:solidFill>
                  <a:schemeClr val="tx1"/>
                </a:solidFill>
              </a:rPr>
              <a:t>In multiple-regression analysis, one of the assumptions that are made is that the independent variables are not highly linearly correlated with each other or with linear combinations of other independent variables. If this assumption is violated, a problem known as </a:t>
            </a:r>
            <a:r>
              <a:rPr lang="en-US" sz="2400" b="1" i="1" dirty="0" err="1">
                <a:solidFill>
                  <a:schemeClr val="tx1"/>
                </a:solidFill>
              </a:rPr>
              <a:t>multicollinearity</a:t>
            </a:r>
            <a:r>
              <a:rPr lang="en-US" sz="2400" i="1" dirty="0">
                <a:solidFill>
                  <a:schemeClr val="tx1"/>
                </a:solidFill>
              </a:rPr>
              <a:t> </a:t>
            </a:r>
            <a:r>
              <a:rPr lang="en-US" sz="2400" dirty="0">
                <a:solidFill>
                  <a:schemeClr val="tx1"/>
                </a:solidFill>
              </a:rPr>
              <a:t>results.</a:t>
            </a:r>
          </a:p>
        </p:txBody>
      </p:sp>
      <p:pic>
        <p:nvPicPr>
          <p:cNvPr id="37890" name="Picture 3" descr="Values given in a multiple-regression analysis&#10;"/>
          <p:cNvPicPr>
            <a:picLocks noGrp="1" noChangeAspect="1" noChangeArrowheads="1"/>
          </p:cNvPicPr>
          <p:nvPr>
            <p:ph idx="10"/>
          </p:nvPr>
        </p:nvPicPr>
        <p:blipFill>
          <a:blip r:embed="rId3">
            <a:extLst>
              <a:ext uri="{28A0092B-C50C-407E-A947-70E740481C1C}">
                <a14:useLocalDpi xmlns:a14="http://schemas.microsoft.com/office/drawing/2010/main" val="0"/>
              </a:ext>
            </a:extLst>
          </a:blip>
          <a:stretch>
            <a:fillRect/>
          </a:stretch>
        </p:blipFill>
        <p:spPr bwMode="auto">
          <a:xfrm>
            <a:off x="624136" y="3799862"/>
            <a:ext cx="3778857" cy="214888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1"/>
          </p:nvPr>
        </p:nvSpPr>
        <p:spPr>
          <a:xfrm>
            <a:off x="4615562" y="3843245"/>
            <a:ext cx="6766560" cy="2011680"/>
          </a:xfrm>
          <a:solidFill>
            <a:schemeClr val="bg1"/>
          </a:solidFill>
        </p:spPr>
        <p:txBody>
          <a:bodyPr/>
          <a:lstStyle/>
          <a:p>
            <a:r>
              <a:rPr lang="en-US" sz="2400" dirty="0">
                <a:solidFill>
                  <a:schemeClr val="tx1"/>
                </a:solidFill>
              </a:rPr>
              <a:t>If we look at these correlations between these variables, we can see a problem. Clearly, there is a very strong linear association between GDP and DPIPC. In this case, both of these variables are measuring essentially the same thing</a:t>
            </a:r>
            <a:r>
              <a:rPr lang="en-US" sz="2400" dirty="0" smtClean="0">
                <a:solidFill>
                  <a:schemeClr val="tx1"/>
                </a:solidFill>
              </a:rPr>
              <a:t>.</a:t>
            </a:r>
            <a:endParaRPr lang="en-US" sz="2400" dirty="0">
              <a:solidFill>
                <a:schemeClr val="tx1"/>
              </a:solidFill>
            </a:endParaRPr>
          </a:p>
        </p:txBody>
      </p:sp>
      <p:sp>
        <p:nvSpPr>
          <p:cNvPr id="6" name="Text Placeholder 5"/>
          <p:cNvSpPr>
            <a:spLocks noGrp="1"/>
          </p:cNvSpPr>
          <p:nvPr>
            <p:ph type="body" sz="quarter" idx="12"/>
          </p:nvPr>
        </p:nvSpPr>
        <p:spPr>
          <a:xfrm>
            <a:off x="3838824" y="6400799"/>
            <a:ext cx="2714625" cy="274320"/>
          </a:xfrm>
        </p:spPr>
        <p:txBody>
          <a:bodyPr/>
          <a:lstStyle/>
          <a:p>
            <a:r>
              <a:rPr lang="en-US" dirty="0">
                <a:solidFill>
                  <a:srgbClr val="466032"/>
                </a:solidFill>
                <a:hlinkClick r:id="rId4" action="ppaction://hlinksldjump"/>
              </a:rPr>
              <a:t>Jump </a:t>
            </a:r>
            <a:r>
              <a:rPr lang="en-US" dirty="0" smtClean="0">
                <a:solidFill>
                  <a:srgbClr val="466032"/>
                </a:solidFill>
                <a:hlinkClick r:id="rId4" action="ppaction://hlinksldjump"/>
              </a:rPr>
              <a:t>to </a:t>
            </a:r>
            <a:r>
              <a:rPr lang="en-US" dirty="0">
                <a:solidFill>
                  <a:srgbClr val="466032"/>
                </a:solidFill>
                <a:hlinkClick r:id="rId4" action="ppaction://hlinksldjump"/>
              </a:rPr>
              <a:t>long </a:t>
            </a:r>
            <a:r>
              <a:rPr lang="en-US" dirty="0" smtClean="0">
                <a:solidFill>
                  <a:srgbClr val="466032"/>
                </a:solidFill>
                <a:hlinkClick r:id="rId4" action="ppaction://hlinksldjump"/>
              </a:rPr>
              <a:t>description</a:t>
            </a:r>
            <a:endParaRPr lang="en-US" dirty="0">
              <a:solidFill>
                <a:srgbClr val="466032"/>
              </a:solidFill>
            </a:endParaRPr>
          </a:p>
        </p:txBody>
      </p:sp>
    </p:spTree>
    <p:extLst>
      <p:ext uri="{BB962C8B-B14F-4D97-AF65-F5344CB8AC3E}">
        <p14:creationId xmlns:p14="http://schemas.microsoft.com/office/powerpoint/2010/main" val="2945893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New Car Sales Regression Correlations</a:t>
            </a:r>
          </a:p>
        </p:txBody>
      </p:sp>
      <p:sp>
        <p:nvSpPr>
          <p:cNvPr id="2" name="Content Placeholder 2"/>
          <p:cNvSpPr>
            <a:spLocks noGrp="1"/>
          </p:cNvSpPr>
          <p:nvPr>
            <p:ph idx="1"/>
          </p:nvPr>
        </p:nvSpPr>
        <p:spPr>
          <a:xfrm>
            <a:off x="624136" y="4727803"/>
            <a:ext cx="9144000" cy="1556883"/>
          </a:xfrm>
        </p:spPr>
        <p:txBody>
          <a:bodyPr/>
          <a:lstStyle/>
          <a:p>
            <a:r>
              <a:rPr lang="en-US" sz="2200" dirty="0">
                <a:solidFill>
                  <a:schemeClr val="tx1"/>
                </a:solidFill>
              </a:rPr>
              <a:t>Note that no pair of independent variables has a correlation that is close to 1.0. The correlations of 1.00 along the main diagonal are to be expected. They simply tell us that each variable is perfectly </a:t>
            </a:r>
            <a:r>
              <a:rPr lang="en-US" sz="2200" dirty="0" smtClean="0">
                <a:solidFill>
                  <a:schemeClr val="tx1"/>
                </a:solidFill>
              </a:rPr>
              <a:t>correlated </a:t>
            </a:r>
            <a:r>
              <a:rPr lang="en-US" sz="2200" dirty="0">
                <a:solidFill>
                  <a:schemeClr val="tx1"/>
                </a:solidFill>
              </a:rPr>
              <a:t>with itself.</a:t>
            </a:r>
          </a:p>
        </p:txBody>
      </p:sp>
      <p:graphicFrame>
        <p:nvGraphicFramePr>
          <p:cNvPr id="4" name="Table 3"/>
          <p:cNvGraphicFramePr>
            <a:graphicFrameLocks noGrp="1"/>
          </p:cNvGraphicFramePr>
          <p:nvPr>
            <p:extLst>
              <p:ext uri="{D42A27DB-BD31-4B8C-83A1-F6EECF244321}">
                <p14:modId xmlns:p14="http://schemas.microsoft.com/office/powerpoint/2010/main" val="4235144908"/>
              </p:ext>
            </p:extLst>
          </p:nvPr>
        </p:nvGraphicFramePr>
        <p:xfrm>
          <a:off x="740248" y="1285712"/>
          <a:ext cx="9144000" cy="329184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xmlns="" val="20000"/>
                    </a:ext>
                  </a:extLst>
                </a:gridCol>
                <a:gridCol w="1828800">
                  <a:extLst>
                    <a:ext uri="{9D8B030D-6E8A-4147-A177-3AD203B41FA5}">
                      <a16:colId xmlns:a16="http://schemas.microsoft.com/office/drawing/2014/main" xmlns="" val="20001"/>
                    </a:ext>
                  </a:extLst>
                </a:gridCol>
                <a:gridCol w="1828800">
                  <a:extLst>
                    <a:ext uri="{9D8B030D-6E8A-4147-A177-3AD203B41FA5}">
                      <a16:colId xmlns:a16="http://schemas.microsoft.com/office/drawing/2014/main" xmlns="" val="20002"/>
                    </a:ext>
                  </a:extLst>
                </a:gridCol>
                <a:gridCol w="1828800">
                  <a:extLst>
                    <a:ext uri="{9D8B030D-6E8A-4147-A177-3AD203B41FA5}">
                      <a16:colId xmlns:a16="http://schemas.microsoft.com/office/drawing/2014/main" xmlns="" val="20003"/>
                    </a:ext>
                  </a:extLst>
                </a:gridCol>
                <a:gridCol w="1828800">
                  <a:extLst>
                    <a:ext uri="{9D8B030D-6E8A-4147-A177-3AD203B41FA5}">
                      <a16:colId xmlns:a16="http://schemas.microsoft.com/office/drawing/2014/main" xmlns="" val="20004"/>
                    </a:ext>
                  </a:extLst>
                </a:gridCol>
              </a:tblGrid>
              <a:tr h="731520">
                <a:tc>
                  <a:txBody>
                    <a:bodyPr/>
                    <a:lstStyle/>
                    <a:p>
                      <a:pPr fontAlgn="base"/>
                      <a:r>
                        <a:rPr lang="en-US" sz="2800" dirty="0" smtClean="0">
                          <a:solidFill>
                            <a:schemeClr val="tx1"/>
                          </a:solidFill>
                          <a:effectLst/>
                          <a:latin typeface="+mj-lt"/>
                        </a:rPr>
                        <a:t>UMICS</a:t>
                      </a:r>
                      <a:endParaRPr lang="en-US" sz="2800" dirty="0">
                        <a:solidFill>
                          <a:schemeClr val="tx1"/>
                        </a:solidFill>
                        <a:effectLst/>
                        <a:latin typeface="+mj-lt"/>
                      </a:endParaRPr>
                    </a:p>
                  </a:txBody>
                  <a:tcPr marL="67866" marR="67866" marT="67866" marB="6786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fontAlgn="base"/>
                      <a:r>
                        <a:rPr lang="en-US" sz="2800" dirty="0">
                          <a:solidFill>
                            <a:schemeClr val="tx1"/>
                          </a:solidFill>
                          <a:effectLst/>
                          <a:latin typeface="+mj-lt"/>
                        </a:rPr>
                        <a:t>DPIPC</a:t>
                      </a:r>
                    </a:p>
                  </a:txBody>
                  <a:tcPr marL="67866" marR="67866" marT="67866" marB="6786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fontAlgn="base"/>
                      <a:r>
                        <a:rPr lang="en-US" sz="2800" dirty="0">
                          <a:solidFill>
                            <a:schemeClr val="tx1"/>
                          </a:solidFill>
                          <a:effectLst/>
                          <a:latin typeface="+mj-lt"/>
                        </a:rPr>
                        <a:t>PR</a:t>
                      </a:r>
                    </a:p>
                  </a:txBody>
                  <a:tcPr marL="67866" marR="67866" marT="67866" marB="6786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fontAlgn="base"/>
                      <a:r>
                        <a:rPr lang="en-US" sz="2800">
                          <a:solidFill>
                            <a:schemeClr val="tx1"/>
                          </a:solidFill>
                          <a:effectLst/>
                          <a:latin typeface="+mj-lt"/>
                        </a:rPr>
                        <a:t>UR</a:t>
                      </a:r>
                    </a:p>
                  </a:txBody>
                  <a:tcPr marL="67866" marR="67866" marT="67866" marB="6786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2800">
                        <a:solidFill>
                          <a:schemeClr val="tx1"/>
                        </a:solidFill>
                        <a:latin typeface="+mj-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640080">
                <a:tc>
                  <a:txBody>
                    <a:bodyPr/>
                    <a:lstStyle/>
                    <a:p>
                      <a:pPr fontAlgn="base"/>
                      <a:r>
                        <a:rPr lang="en-US" sz="2800" dirty="0">
                          <a:solidFill>
                            <a:schemeClr val="tx1"/>
                          </a:solidFill>
                          <a:effectLst/>
                          <a:latin typeface="+mj-lt"/>
                        </a:rPr>
                        <a:t>UMICS</a:t>
                      </a:r>
                    </a:p>
                  </a:txBody>
                  <a:tcPr marL="67866" marR="67866" marT="67866" marB="6786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fontAlgn="base"/>
                      <a:r>
                        <a:rPr lang="en-US" sz="2800" dirty="0">
                          <a:solidFill>
                            <a:schemeClr val="tx1"/>
                          </a:solidFill>
                          <a:effectLst/>
                          <a:latin typeface="+mj-lt"/>
                        </a:rPr>
                        <a:t>1.00</a:t>
                      </a:r>
                    </a:p>
                  </a:txBody>
                  <a:tcPr marL="67866" marR="67866" marT="67866" marB="6786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fontAlgn="base"/>
                      <a:r>
                        <a:rPr lang="en-US" sz="2800" dirty="0">
                          <a:solidFill>
                            <a:schemeClr val="tx1"/>
                          </a:solidFill>
                          <a:effectLst/>
                          <a:latin typeface="+mj-lt"/>
                        </a:rPr>
                        <a:t> </a:t>
                      </a:r>
                    </a:p>
                  </a:txBody>
                  <a:tcPr marL="67866" marR="67866" marT="67866" marB="6786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fontAlgn="base"/>
                      <a:r>
                        <a:rPr lang="en-US" sz="2800">
                          <a:solidFill>
                            <a:schemeClr val="tx1"/>
                          </a:solidFill>
                          <a:effectLst/>
                          <a:latin typeface="+mj-lt"/>
                        </a:rPr>
                        <a:t> </a:t>
                      </a:r>
                    </a:p>
                  </a:txBody>
                  <a:tcPr marL="67866" marR="67866" marT="67866" marB="6786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fontAlgn="base"/>
                      <a:r>
                        <a:rPr lang="en-US" sz="2800">
                          <a:solidFill>
                            <a:schemeClr val="tx1"/>
                          </a:solidFill>
                          <a:effectLst/>
                          <a:latin typeface="+mj-lt"/>
                        </a:rPr>
                        <a:t> </a:t>
                      </a:r>
                    </a:p>
                  </a:txBody>
                  <a:tcPr marL="67866" marR="67866" marT="67866" marB="6786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640080">
                <a:tc>
                  <a:txBody>
                    <a:bodyPr/>
                    <a:lstStyle/>
                    <a:p>
                      <a:pPr fontAlgn="base"/>
                      <a:r>
                        <a:rPr lang="en-US" sz="2800" dirty="0">
                          <a:solidFill>
                            <a:schemeClr val="tx1"/>
                          </a:solidFill>
                          <a:effectLst/>
                          <a:latin typeface="+mj-lt"/>
                        </a:rPr>
                        <a:t>DPIPC</a:t>
                      </a:r>
                    </a:p>
                  </a:txBody>
                  <a:tcPr marL="67866" marR="67866" marT="67866" marB="6786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fontAlgn="base"/>
                      <a:r>
                        <a:rPr lang="en-US" sz="2800" dirty="0" smtClean="0">
                          <a:solidFill>
                            <a:schemeClr val="tx1"/>
                          </a:solidFill>
                          <a:effectLst/>
                          <a:latin typeface="Calibri" panose="020F0502020204030204" pitchFamily="34" charset="0"/>
                          <a:cs typeface="Calibri" panose="020F0502020204030204" pitchFamily="34" charset="0"/>
                        </a:rPr>
                        <a:t>−</a:t>
                      </a:r>
                      <a:r>
                        <a:rPr lang="en-US" sz="2800" dirty="0" smtClean="0">
                          <a:solidFill>
                            <a:schemeClr val="tx1"/>
                          </a:solidFill>
                          <a:effectLst/>
                          <a:latin typeface="+mj-lt"/>
                        </a:rPr>
                        <a:t>0.16</a:t>
                      </a:r>
                      <a:endParaRPr lang="en-US" sz="2800" dirty="0">
                        <a:solidFill>
                          <a:schemeClr val="tx1"/>
                        </a:solidFill>
                        <a:effectLst/>
                        <a:latin typeface="+mj-lt"/>
                      </a:endParaRPr>
                    </a:p>
                  </a:txBody>
                  <a:tcPr marL="67866" marR="67866" marT="67866" marB="6786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fontAlgn="base"/>
                      <a:r>
                        <a:rPr lang="en-US" sz="2800" dirty="0">
                          <a:solidFill>
                            <a:schemeClr val="tx1"/>
                          </a:solidFill>
                          <a:effectLst/>
                          <a:latin typeface="+mj-lt"/>
                        </a:rPr>
                        <a:t>1.00</a:t>
                      </a:r>
                    </a:p>
                  </a:txBody>
                  <a:tcPr marL="67866" marR="67866" marT="67866" marB="6786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fontAlgn="base"/>
                      <a:r>
                        <a:rPr lang="en-US" sz="2800">
                          <a:solidFill>
                            <a:schemeClr val="tx1"/>
                          </a:solidFill>
                          <a:effectLst/>
                          <a:latin typeface="+mj-lt"/>
                        </a:rPr>
                        <a:t> </a:t>
                      </a:r>
                    </a:p>
                  </a:txBody>
                  <a:tcPr marL="67866" marR="67866" marT="67866" marB="6786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fontAlgn="base"/>
                      <a:r>
                        <a:rPr lang="en-US" sz="2800">
                          <a:solidFill>
                            <a:schemeClr val="tx1"/>
                          </a:solidFill>
                          <a:effectLst/>
                          <a:latin typeface="+mj-lt"/>
                        </a:rPr>
                        <a:t> </a:t>
                      </a:r>
                    </a:p>
                  </a:txBody>
                  <a:tcPr marL="67866" marR="67866" marT="67866" marB="6786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640080">
                <a:tc>
                  <a:txBody>
                    <a:bodyPr/>
                    <a:lstStyle/>
                    <a:p>
                      <a:pPr fontAlgn="base"/>
                      <a:r>
                        <a:rPr lang="en-US" sz="2800">
                          <a:solidFill>
                            <a:schemeClr val="tx1"/>
                          </a:solidFill>
                          <a:effectLst/>
                          <a:latin typeface="+mj-lt"/>
                        </a:rPr>
                        <a:t>PR</a:t>
                      </a:r>
                    </a:p>
                  </a:txBody>
                  <a:tcPr marL="67866" marR="67866" marT="67866" marB="6786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fontAlgn="base"/>
                      <a:r>
                        <a:rPr lang="en-US" sz="2800" dirty="0">
                          <a:solidFill>
                            <a:schemeClr val="tx1"/>
                          </a:solidFill>
                          <a:effectLst/>
                          <a:latin typeface="+mj-lt"/>
                        </a:rPr>
                        <a:t>0.25</a:t>
                      </a:r>
                    </a:p>
                  </a:txBody>
                  <a:tcPr marL="67866" marR="67866" marT="67866" marB="6786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fontAlgn="base"/>
                      <a:r>
                        <a:rPr lang="en-US" sz="2800" dirty="0" smtClean="0">
                          <a:solidFill>
                            <a:schemeClr val="tx1"/>
                          </a:solidFill>
                          <a:effectLst/>
                          <a:latin typeface="Calibri" panose="020F0502020204030204" pitchFamily="34" charset="0"/>
                          <a:cs typeface="Calibri" panose="020F0502020204030204" pitchFamily="34" charset="0"/>
                        </a:rPr>
                        <a:t>−</a:t>
                      </a:r>
                      <a:r>
                        <a:rPr lang="en-US" sz="2800" dirty="0" smtClean="0">
                          <a:solidFill>
                            <a:schemeClr val="tx1"/>
                          </a:solidFill>
                          <a:effectLst/>
                          <a:latin typeface="+mj-lt"/>
                        </a:rPr>
                        <a:t>0.43</a:t>
                      </a:r>
                      <a:endParaRPr lang="en-US" sz="2800" dirty="0">
                        <a:solidFill>
                          <a:schemeClr val="tx1"/>
                        </a:solidFill>
                        <a:effectLst/>
                        <a:latin typeface="+mj-lt"/>
                      </a:endParaRPr>
                    </a:p>
                  </a:txBody>
                  <a:tcPr marL="67866" marR="67866" marT="67866" marB="6786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fontAlgn="base"/>
                      <a:r>
                        <a:rPr lang="en-US" sz="2800" dirty="0">
                          <a:solidFill>
                            <a:schemeClr val="tx1"/>
                          </a:solidFill>
                          <a:effectLst/>
                          <a:latin typeface="+mj-lt"/>
                        </a:rPr>
                        <a:t>1.00</a:t>
                      </a:r>
                    </a:p>
                  </a:txBody>
                  <a:tcPr marL="67866" marR="67866" marT="67866" marB="6786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fontAlgn="base"/>
                      <a:r>
                        <a:rPr lang="en-US" sz="2800" dirty="0">
                          <a:solidFill>
                            <a:schemeClr val="tx1"/>
                          </a:solidFill>
                          <a:effectLst/>
                          <a:latin typeface="+mj-lt"/>
                        </a:rPr>
                        <a:t> </a:t>
                      </a:r>
                    </a:p>
                  </a:txBody>
                  <a:tcPr marL="67866" marR="67866" marT="67866" marB="6786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640080">
                <a:tc>
                  <a:txBody>
                    <a:bodyPr/>
                    <a:lstStyle/>
                    <a:p>
                      <a:pPr fontAlgn="base"/>
                      <a:r>
                        <a:rPr lang="en-US" sz="2800">
                          <a:solidFill>
                            <a:schemeClr val="tx1"/>
                          </a:solidFill>
                          <a:effectLst/>
                          <a:latin typeface="+mj-lt"/>
                        </a:rPr>
                        <a:t>UR</a:t>
                      </a:r>
                    </a:p>
                  </a:txBody>
                  <a:tcPr marL="67866" marR="67866" marT="67866" marB="6786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fontAlgn="base"/>
                      <a:r>
                        <a:rPr lang="en-US" sz="2800" dirty="0" smtClean="0">
                          <a:solidFill>
                            <a:schemeClr val="tx1"/>
                          </a:solidFill>
                          <a:effectLst/>
                          <a:latin typeface="Calibri" panose="020F0502020204030204" pitchFamily="34" charset="0"/>
                          <a:cs typeface="Calibri" panose="020F0502020204030204" pitchFamily="34" charset="0"/>
                        </a:rPr>
                        <a:t>−</a:t>
                      </a:r>
                      <a:r>
                        <a:rPr lang="en-US" sz="2800" dirty="0" smtClean="0">
                          <a:solidFill>
                            <a:schemeClr val="tx1"/>
                          </a:solidFill>
                          <a:effectLst/>
                          <a:latin typeface="+mj-lt"/>
                        </a:rPr>
                        <a:t>0.68</a:t>
                      </a:r>
                      <a:endParaRPr lang="en-US" sz="2800" dirty="0">
                        <a:solidFill>
                          <a:schemeClr val="tx1"/>
                        </a:solidFill>
                        <a:effectLst/>
                        <a:latin typeface="+mj-lt"/>
                      </a:endParaRPr>
                    </a:p>
                  </a:txBody>
                  <a:tcPr marL="67866" marR="67866" marT="67866" marB="6786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fontAlgn="base"/>
                      <a:r>
                        <a:rPr lang="en-US" sz="2800" dirty="0">
                          <a:solidFill>
                            <a:schemeClr val="tx1"/>
                          </a:solidFill>
                          <a:effectLst/>
                          <a:latin typeface="+mj-lt"/>
                        </a:rPr>
                        <a:t>0.15</a:t>
                      </a:r>
                    </a:p>
                  </a:txBody>
                  <a:tcPr marL="67866" marR="67866" marT="67866" marB="6786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fontAlgn="base"/>
                      <a:r>
                        <a:rPr lang="en-US" sz="2800" dirty="0" smtClean="0">
                          <a:solidFill>
                            <a:schemeClr val="tx1"/>
                          </a:solidFill>
                          <a:effectLst/>
                          <a:latin typeface="Calibri" panose="020F0502020204030204" pitchFamily="34" charset="0"/>
                          <a:cs typeface="Calibri" panose="020F0502020204030204" pitchFamily="34" charset="0"/>
                        </a:rPr>
                        <a:t>−</a:t>
                      </a:r>
                      <a:r>
                        <a:rPr lang="en-US" sz="2800" dirty="0" smtClean="0">
                          <a:solidFill>
                            <a:schemeClr val="tx1"/>
                          </a:solidFill>
                          <a:effectLst/>
                          <a:latin typeface="+mj-lt"/>
                        </a:rPr>
                        <a:t>0.62</a:t>
                      </a:r>
                      <a:endParaRPr lang="en-US" sz="2800" dirty="0">
                        <a:solidFill>
                          <a:schemeClr val="tx1"/>
                        </a:solidFill>
                        <a:effectLst/>
                        <a:latin typeface="+mj-lt"/>
                      </a:endParaRPr>
                    </a:p>
                  </a:txBody>
                  <a:tcPr marL="67866" marR="67866" marT="67866" marB="6786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fontAlgn="base"/>
                      <a:r>
                        <a:rPr lang="en-US" sz="2800" dirty="0">
                          <a:solidFill>
                            <a:schemeClr val="tx1"/>
                          </a:solidFill>
                          <a:effectLst/>
                          <a:latin typeface="+mj-lt"/>
                        </a:rPr>
                        <a:t>1.00</a:t>
                      </a:r>
                    </a:p>
                  </a:txBody>
                  <a:tcPr marL="67866" marR="67866" marT="67866" marB="6786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4077613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Omitted Variable Problem Table 5.5</a:t>
            </a:r>
          </a:p>
        </p:txBody>
      </p:sp>
      <p:pic>
        <p:nvPicPr>
          <p:cNvPr id="38914" name="Picture 2" descr="Summary statistics for a bivariate regressi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8663" y="1322447"/>
            <a:ext cx="5729767" cy="3565865"/>
          </a:xfrm>
          <a:prstGeom prst="rect">
            <a:avLst/>
          </a:prstGeom>
          <a:noFill/>
          <a:extLst>
            <a:ext uri="{909E8E84-426E-40DD-AFC4-6F175D3DCCD1}">
              <a14:hiddenFill xmlns:a14="http://schemas.microsoft.com/office/drawing/2010/main">
                <a:solidFill>
                  <a:srgbClr val="FFFFFF"/>
                </a:solidFill>
              </a14:hiddenFill>
            </a:ext>
          </a:extLst>
        </p:spPr>
      </p:pic>
      <p:pic>
        <p:nvPicPr>
          <p:cNvPr id="38915" name="Picture 3" descr="Summary statistics for a multiple regression"/>
          <p:cNvPicPr>
            <a:picLocks noGrp="1" noChangeAspect="1" noChangeArrowheads="1"/>
          </p:cNvPicPr>
          <p:nvPr>
            <p:ph idx="10"/>
          </p:nvPr>
        </p:nvPicPr>
        <p:blipFill>
          <a:blip r:embed="rId4">
            <a:extLst>
              <a:ext uri="{28A0092B-C50C-407E-A947-70E740481C1C}">
                <a14:useLocalDpi xmlns:a14="http://schemas.microsoft.com/office/drawing/2010/main" val="0"/>
              </a:ext>
            </a:extLst>
          </a:blip>
          <a:srcRect/>
          <a:stretch>
            <a:fillRect/>
          </a:stretch>
        </p:blipFill>
        <p:spPr bwMode="auto">
          <a:xfrm>
            <a:off x="6348444" y="1322447"/>
            <a:ext cx="5741958" cy="376701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4"/>
          <p:cNvSpPr>
            <a:spLocks noGrp="1"/>
          </p:cNvSpPr>
          <p:nvPr>
            <p:ph idx="11"/>
          </p:nvPr>
        </p:nvSpPr>
        <p:spPr>
          <a:xfrm>
            <a:off x="624136" y="5280153"/>
            <a:ext cx="9144000" cy="914400"/>
          </a:xfrm>
        </p:spPr>
        <p:txBody>
          <a:bodyPr/>
          <a:lstStyle/>
          <a:p>
            <a:r>
              <a:rPr lang="en-US" sz="2400" dirty="0">
                <a:solidFill>
                  <a:schemeClr val="tx1"/>
                </a:solidFill>
              </a:rPr>
              <a:t>The most common reason for serial correlation is that an important explanatory variable has been omitted</a:t>
            </a:r>
            <a:r>
              <a:rPr lang="en-US" sz="2400" dirty="0" smtClean="0">
                <a:solidFill>
                  <a:schemeClr val="tx1"/>
                </a:solidFill>
              </a:rPr>
              <a:t>.</a:t>
            </a:r>
            <a:endParaRPr lang="en-US" sz="2400" dirty="0">
              <a:solidFill>
                <a:schemeClr val="tx1"/>
              </a:solidFill>
            </a:endParaRPr>
          </a:p>
        </p:txBody>
      </p:sp>
      <p:sp>
        <p:nvSpPr>
          <p:cNvPr id="6" name="Text Placeholder 5"/>
          <p:cNvSpPr>
            <a:spLocks noGrp="1"/>
          </p:cNvSpPr>
          <p:nvPr>
            <p:ph type="body" sz="quarter" idx="12"/>
          </p:nvPr>
        </p:nvSpPr>
        <p:spPr>
          <a:xfrm>
            <a:off x="3838824" y="6400799"/>
            <a:ext cx="2714625" cy="274320"/>
          </a:xfrm>
        </p:spPr>
        <p:txBody>
          <a:bodyPr/>
          <a:lstStyle/>
          <a:p>
            <a:r>
              <a:rPr lang="en-US" dirty="0">
                <a:solidFill>
                  <a:srgbClr val="466032"/>
                </a:solidFill>
                <a:hlinkClick r:id="rId5" action="ppaction://hlinksldjump"/>
              </a:rPr>
              <a:t>Jump </a:t>
            </a:r>
            <a:r>
              <a:rPr lang="en-US" dirty="0" smtClean="0">
                <a:solidFill>
                  <a:srgbClr val="466032"/>
                </a:solidFill>
                <a:hlinkClick r:id="rId5" action="ppaction://hlinksldjump"/>
              </a:rPr>
              <a:t>to </a:t>
            </a:r>
            <a:r>
              <a:rPr lang="en-US" dirty="0">
                <a:solidFill>
                  <a:srgbClr val="466032"/>
                </a:solidFill>
                <a:hlinkClick r:id="rId5" action="ppaction://hlinksldjump"/>
              </a:rPr>
              <a:t>long </a:t>
            </a:r>
            <a:r>
              <a:rPr lang="en-US" dirty="0" smtClean="0">
                <a:solidFill>
                  <a:srgbClr val="466032"/>
                </a:solidFill>
                <a:hlinkClick r:id="rId5" action="ppaction://hlinksldjump"/>
              </a:rPr>
              <a:t>description</a:t>
            </a:r>
            <a:endParaRPr lang="en-US" dirty="0">
              <a:solidFill>
                <a:srgbClr val="466032"/>
              </a:solidFill>
            </a:endParaRPr>
          </a:p>
        </p:txBody>
      </p:sp>
    </p:spTree>
    <p:extLst>
      <p:ext uri="{BB962C8B-B14F-4D97-AF65-F5344CB8AC3E}">
        <p14:creationId xmlns:p14="http://schemas.microsoft.com/office/powerpoint/2010/main" val="868738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136" y="355600"/>
            <a:ext cx="9144000" cy="1188720"/>
          </a:xfrm>
        </p:spPr>
        <p:txBody>
          <a:bodyPr/>
          <a:lstStyle/>
          <a:p>
            <a:r>
              <a:rPr lang="en-US" dirty="0"/>
              <a:t>Durbin-Watson</a:t>
            </a:r>
          </a:p>
        </p:txBody>
      </p:sp>
      <p:pic>
        <p:nvPicPr>
          <p:cNvPr id="39938" name="Picture 2" descr="A chart with possible Durbin-Watson values and their interpretations"/>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53030" y="1516781"/>
            <a:ext cx="8685715" cy="411428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p:nvPr>
        </p:nvSpPr>
        <p:spPr>
          <a:xfrm>
            <a:off x="3838824" y="6400799"/>
            <a:ext cx="2714625" cy="274320"/>
          </a:xfrm>
        </p:spPr>
        <p:txBody>
          <a:bodyPr/>
          <a:lstStyle/>
          <a:p>
            <a:r>
              <a:rPr lang="en-US" dirty="0">
                <a:hlinkClick r:id="rId3" action="ppaction://hlinksldjump"/>
              </a:rPr>
              <a:t>Jump to long description</a:t>
            </a:r>
            <a:endParaRPr lang="en-US" dirty="0"/>
          </a:p>
        </p:txBody>
      </p:sp>
    </p:spTree>
    <p:extLst>
      <p:ext uri="{BB962C8B-B14F-4D97-AF65-F5344CB8AC3E}">
        <p14:creationId xmlns:p14="http://schemas.microsoft.com/office/powerpoint/2010/main" val="303404902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Custom 5">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466032"/>
      </a:hlink>
      <a:folHlink>
        <a:srgbClr val="46603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1715</TotalTime>
  <Words>2702</Words>
  <Application>Microsoft Office PowerPoint</Application>
  <PresentationFormat>Widescreen</PresentationFormat>
  <Paragraphs>650</Paragraphs>
  <Slides>42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Trebuchet MS</vt:lpstr>
      <vt:lpstr>Wingdings 3</vt:lpstr>
      <vt:lpstr>Facet</vt:lpstr>
      <vt:lpstr>Chapter 5</vt:lpstr>
      <vt:lpstr>Multiple Regression Model (Chapter 5)</vt:lpstr>
      <vt:lpstr>Figure 5.2 Multiple Regression</vt:lpstr>
      <vt:lpstr>Figure 5.3 New car sales (NCS) in millions of dollars with DPIPC and UR viewed in three dimensions. </vt:lpstr>
      <vt:lpstr>Table 5.2 Five Quick Checks</vt:lpstr>
      <vt:lpstr>Multicollinearity</vt:lpstr>
      <vt:lpstr>New Car Sales Regression Correlations</vt:lpstr>
      <vt:lpstr>Omitted Variable Problem Table 5.5</vt:lpstr>
      <vt:lpstr>Durbin-Watson</vt:lpstr>
      <vt:lpstr>Accounting for Seasonality</vt:lpstr>
      <vt:lpstr>Fifth Step: Check for Multicollinearity</vt:lpstr>
      <vt:lpstr>Using a Dummy Variable to Account for Seasonality</vt:lpstr>
      <vt:lpstr>Table 5.8</vt:lpstr>
      <vt:lpstr>Figure 5.9 The Resulting Model with Dummies</vt:lpstr>
      <vt:lpstr>Extensions of Regression Linear and Nonlinear Trends: Table 5.10</vt:lpstr>
      <vt:lpstr>Extensions of Regression Linear and Nonlinear Trends: Figure 5.12</vt:lpstr>
      <vt:lpstr>Independent Variable Selection Figure 5.13</vt:lpstr>
      <vt:lpstr>Independent Variable Selection Figure 5.14</vt:lpstr>
      <vt:lpstr>Prevedere “Tabs” Figure 5.15</vt:lpstr>
      <vt:lpstr>Indicators with Lead Times Shown Figure 5.17</vt:lpstr>
      <vt:lpstr>Segmented Regression: Segment 1 Shown</vt:lpstr>
      <vt:lpstr>Segmented Regression: Segment 2 Shown</vt:lpstr>
      <vt:lpstr>Segmented Regression Model Performance Figure 5.20</vt:lpstr>
      <vt:lpstr>Segmented Regression Forecast Period Figure 5.21</vt:lpstr>
      <vt:lpstr>Appendix of Image Long Descriptions</vt:lpstr>
      <vt:lpstr>Figure 5.2 Multiple Regression - Appendix</vt:lpstr>
      <vt:lpstr>Figure 5.3 New car sales (NCS) in millions of dollars with DPIPC and UR viewed in three dimensions. - Appendix</vt:lpstr>
      <vt:lpstr>Multicollinearity - Appendix</vt:lpstr>
      <vt:lpstr>Omitted Variable Problem Table 5.5 - Appendix</vt:lpstr>
      <vt:lpstr>Durbin-Watson - Appendix</vt:lpstr>
      <vt:lpstr>Accounting for Seasonality - Appendix</vt:lpstr>
      <vt:lpstr>Using a Dummy Variable to Account for Seasonality - Appendix</vt:lpstr>
      <vt:lpstr>Figure 5.9 The Resulting Model with Dummies - Appendix</vt:lpstr>
      <vt:lpstr>Extensions of Regression Linear and Nonlinear Trends: Figure 5.12 - Appendix</vt:lpstr>
      <vt:lpstr>Independent Variable Selection Figure 5.13 - Appendix</vt:lpstr>
      <vt:lpstr>Independent Variable Selection Figure 5.14 - Appendix</vt:lpstr>
      <vt:lpstr>Prevedere “Tabs” Figure 5.15 - Appendix</vt:lpstr>
      <vt:lpstr>Indicators with Lead Times Shown Figure 5.17 - Appendix</vt:lpstr>
      <vt:lpstr>Segmented Regression: Segment 1 Shown - Appendix</vt:lpstr>
      <vt:lpstr>Segmented Regression: Segment 2 Shown - Appendix</vt:lpstr>
      <vt:lpstr>Segmented Regression Model Performance Figure 5.20 - Appendix</vt:lpstr>
      <vt:lpstr>Segmented Regression Forecast Period Figure 5.21 - Appendix</vt:lpstr>
    </vt:vector>
  </TitlesOfParts>
  <Company>University of Notre Dame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Barry Keating</dc:creator>
  <cp:lastModifiedBy>Mohamed Osman</cp:lastModifiedBy>
  <cp:revision>239</cp:revision>
  <dcterms:created xsi:type="dcterms:W3CDTF">2017-10-17T15:12:04Z</dcterms:created>
  <dcterms:modified xsi:type="dcterms:W3CDTF">2019-08-29T08:42:19Z</dcterms:modified>
</cp:coreProperties>
</file>