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59" r:id="rId4"/>
    <p:sldId id="310" r:id="rId5"/>
    <p:sldId id="311" r:id="rId6"/>
    <p:sldId id="312" r:id="rId7"/>
    <p:sldId id="260" r:id="rId8"/>
    <p:sldId id="313" r:id="rId9"/>
    <p:sldId id="314" r:id="rId10"/>
    <p:sldId id="315" r:id="rId11"/>
    <p:sldId id="316" r:id="rId12"/>
    <p:sldId id="317" r:id="rId13"/>
    <p:sldId id="265" r:id="rId14"/>
    <p:sldId id="318" r:id="rId15"/>
    <p:sldId id="319" r:id="rId16"/>
    <p:sldId id="320" r:id="rId17"/>
    <p:sldId id="309" r:id="rId18"/>
    <p:sldId id="321" r:id="rId19"/>
    <p:sldId id="262"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51" r:id="rId38"/>
    <p:sldId id="339" r:id="rId39"/>
    <p:sldId id="340" r:id="rId40"/>
    <p:sldId id="341" r:id="rId41"/>
    <p:sldId id="342" r:id="rId42"/>
    <p:sldId id="343" r:id="rId43"/>
    <p:sldId id="344" r:id="rId44"/>
    <p:sldId id="345" r:id="rId45"/>
    <p:sldId id="346" r:id="rId46"/>
    <p:sldId id="352" r:id="rId47"/>
    <p:sldId id="347" r:id="rId48"/>
    <p:sldId id="353" r:id="rId49"/>
    <p:sldId id="348" r:id="rId50"/>
    <p:sldId id="349" r:id="rId51"/>
    <p:sldId id="35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B60000"/>
    <a:srgbClr val="FFFFFF"/>
    <a:srgbClr val="CCCCCC"/>
    <a:srgbClr val="466032"/>
    <a:srgbClr val="4040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autoAdjust="0"/>
  </p:normalViewPr>
  <p:slideViewPr>
    <p:cSldViewPr snapToGrid="0">
      <p:cViewPr varScale="1">
        <p:scale>
          <a:sx n="80" d="100"/>
          <a:sy n="80" d="100"/>
        </p:scale>
        <p:origin x="68" y="112"/>
      </p:cViewPr>
      <p:guideLst>
        <p:guide orient="horz" pos="2160"/>
        <p:guide pos="3840"/>
      </p:guideLst>
    </p:cSldViewPr>
  </p:slideViewPr>
  <p:outlineViewPr>
    <p:cViewPr>
      <p:scale>
        <a:sx n="33" d="100"/>
        <a:sy n="33" d="100"/>
      </p:scale>
      <p:origin x="0" y="25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ABF01-48BE-4F1C-9304-F7A7B5BC844C}" type="datetimeFigureOut">
              <a:rPr lang="en-US" smtClean="0"/>
              <a:t>9/16/2019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15DB-F54B-47CC-BE70-AFE0DCF6F050}" type="slidenum">
              <a:rPr lang="en-US" smtClean="0"/>
              <a:t>‹#›</a:t>
            </a:fld>
            <a:endParaRPr lang="en-US"/>
          </a:p>
        </p:txBody>
      </p:sp>
    </p:spTree>
    <p:extLst>
      <p:ext uri="{BB962C8B-B14F-4D97-AF65-F5344CB8AC3E}">
        <p14:creationId xmlns:p14="http://schemas.microsoft.com/office/powerpoint/2010/main" val="323172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fld id="{F7546D27-3F3D-4D5D-9F4A-CA527083EF40}" type="slidenum">
              <a:rPr lang="en-US" altLang="en-US" b="0" smtClean="0">
                <a:latin typeface="Arial" panose="020B0604020202020204" pitchFamily="34" charset="0"/>
              </a:rPr>
              <a:pPr/>
              <a:t>1</a:t>
            </a:fld>
            <a:endParaRPr lang="en-US" altLang="en-US" b="0">
              <a:latin typeface="Arial" panose="020B0604020202020204" pitchFamily="34" charset="0"/>
            </a:endParaRPr>
          </a:p>
        </p:txBody>
      </p:sp>
      <p:sp>
        <p:nvSpPr>
          <p:cNvPr id="13315"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8B478AF0-1885-4FDB-B678-76E084054132}" type="slidenum">
              <a:rPr lang="en-US" altLang="en-US" sz="1200" b="0">
                <a:latin typeface="Arial" panose="020B0604020202020204" pitchFamily="34" charset="0"/>
              </a:rPr>
              <a:pPr algn="r" eaLnBrk="1" hangingPunct="1"/>
              <a:t>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20810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14</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15</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16</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16</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18</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4</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5</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6</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6</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10</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10</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11</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08567" y="232834"/>
            <a:ext cx="4572000" cy="640080"/>
          </a:xfrm>
        </p:spPr>
        <p:txBody>
          <a:bodyPr anchor="t">
            <a:noAutofit/>
          </a:bodyPr>
          <a:lstStyle>
            <a:lvl1pPr algn="l">
              <a:defRPr sz="4000" b="1">
                <a:solidFill>
                  <a:srgbClr val="466032"/>
                </a:solidFill>
              </a:defRPr>
            </a:lvl1pPr>
          </a:lstStyle>
          <a:p>
            <a:r>
              <a:rPr lang="en-US" dirty="0"/>
              <a:t>Click to edit Master title style</a:t>
            </a:r>
          </a:p>
        </p:txBody>
      </p:sp>
      <p:sp>
        <p:nvSpPr>
          <p:cNvPr id="3" name="Subtitle 2"/>
          <p:cNvSpPr>
            <a:spLocks noGrp="1"/>
          </p:cNvSpPr>
          <p:nvPr>
            <p:ph type="subTitle" idx="1"/>
          </p:nvPr>
        </p:nvSpPr>
        <p:spPr>
          <a:xfrm>
            <a:off x="808567" y="970173"/>
            <a:ext cx="4572000" cy="4127967"/>
          </a:xfrm>
        </p:spPr>
        <p:txBody>
          <a:bodyPr anchor="t">
            <a:normAutofit/>
          </a:bodyPr>
          <a:lstStyle>
            <a:lvl1pPr marL="0" indent="0" algn="l">
              <a:buNone/>
              <a:defRPr sz="2800">
                <a:solidFill>
                  <a:srgbClr val="4660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smtClean="0"/>
              <a:t>subtitle </a:t>
            </a:r>
            <a:r>
              <a:rPr lang="en-US" dirty="0"/>
              <a:t>style</a:t>
            </a:r>
          </a:p>
        </p:txBody>
      </p:sp>
      <p:sp>
        <p:nvSpPr>
          <p:cNvPr id="9" name="Content Placeholder 8"/>
          <p:cNvSpPr>
            <a:spLocks noGrp="1" noChangeAspect="1"/>
          </p:cNvSpPr>
          <p:nvPr>
            <p:ph sz="quarter" idx="13"/>
          </p:nvPr>
        </p:nvSpPr>
        <p:spPr>
          <a:xfrm>
            <a:off x="5529699" y="970172"/>
            <a:ext cx="4123559"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hasCustomPrompt="1"/>
          </p:nvPr>
        </p:nvSpPr>
        <p:spPr>
          <a:xfrm>
            <a:off x="624136" y="6400801"/>
            <a:ext cx="8229600" cy="365760"/>
          </a:xfrm>
        </p:spPr>
        <p:txBody>
          <a:bodyPr>
            <a:noAutofit/>
          </a:bodyPr>
          <a:lstStyle>
            <a:lvl1pPr marL="0" indent="0">
              <a:buNone/>
              <a:defRPr sz="900">
                <a:solidFill>
                  <a:srgbClr val="40404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 Copyright here</a:t>
            </a:r>
            <a:endParaRPr lang="en-US" dirty="0"/>
          </a:p>
        </p:txBody>
      </p:sp>
    </p:spTree>
    <p:extLst>
      <p:ext uri="{BB962C8B-B14F-4D97-AF65-F5344CB8AC3E}">
        <p14:creationId xmlns:p14="http://schemas.microsoft.com/office/powerpoint/2010/main" val="348974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44844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219456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4006532"/>
            <a:ext cx="9144000" cy="219456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5" name="Text Placeholder 4"/>
          <p:cNvSpPr>
            <a:spLocks noGrp="1"/>
          </p:cNvSpPr>
          <p:nvPr>
            <p:ph type="body" sz="quarter" idx="11"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98322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3231833"/>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844733"/>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6" name="Text Placeholder 4"/>
          <p:cNvSpPr>
            <a:spLocks noGrp="1"/>
          </p:cNvSpPr>
          <p:nvPr>
            <p:ph type="body" sz="quarter" idx="12"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397162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28635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0573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12"/>
          </p:nvPr>
        </p:nvSpPr>
        <p:spPr>
          <a:xfrm>
            <a:off x="624136" y="52239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7" name="Text Placeholder 4"/>
          <p:cNvSpPr>
            <a:spLocks noGrp="1"/>
          </p:cNvSpPr>
          <p:nvPr>
            <p:ph type="body" sz="quarter" idx="13"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105338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28091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28091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C21157-9E44-40F8-84A1-C58DD8D7432C}" type="datetime1">
              <a:rPr lang="en-US" smtClean="0"/>
              <a:t>9/16/2019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2019 McGraw-Hill Education. All rights reserved. Authorized only for instructor use in the classroom. No reproduction or further distribution permitted without the prior written consent of McGraw-Hill Education.</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ACCEEB-34E4-4D56-87BF-7D64DF433518}" type="slidenum">
              <a:rPr lang="en-US" smtClean="0"/>
              <a:t>‹#›</a:t>
            </a:fld>
            <a:endParaRPr lang="en-US"/>
          </a:p>
        </p:txBody>
      </p:sp>
    </p:spTree>
    <p:extLst>
      <p:ext uri="{BB962C8B-B14F-4D97-AF65-F5344CB8AC3E}">
        <p14:creationId xmlns:p14="http://schemas.microsoft.com/office/powerpoint/2010/main" val="94722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80" r:id="rId4"/>
    <p:sldLayoutId id="2147483679" r:id="rId5"/>
    <p:sldLayoutId id="2147483681" r:id="rId6"/>
    <p:sldLayoutId id="2147483682" r:id="rId7"/>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3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40.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35.xml"/></Relationships>
</file>

<file path=ppt/slides/_rels/slide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37.xml"/></Relationships>
</file>

<file path=ppt/slides/_rels/slide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6777E3-A006-491C-A41C-4964B67DF4B1}"/>
              </a:ext>
            </a:extLst>
          </p:cNvPr>
          <p:cNvSpPr>
            <a:spLocks noGrp="1"/>
          </p:cNvSpPr>
          <p:nvPr>
            <p:ph type="ctrTitle"/>
          </p:nvPr>
        </p:nvSpPr>
        <p:spPr/>
        <p:txBody>
          <a:bodyPr>
            <a:noAutofit/>
          </a:bodyPr>
          <a:lstStyle/>
          <a:p>
            <a:r>
              <a:rPr lang="en-US" b="1" dirty="0"/>
              <a:t>Chapter </a:t>
            </a:r>
            <a:r>
              <a:rPr lang="en-US" b="1" dirty="0" smtClean="0"/>
              <a:t>4</a:t>
            </a:r>
            <a:endParaRPr lang="en-US" dirty="0"/>
          </a:p>
        </p:txBody>
      </p:sp>
      <p:sp>
        <p:nvSpPr>
          <p:cNvPr id="9" name="Subtitle 2"/>
          <p:cNvSpPr>
            <a:spLocks noGrp="1"/>
          </p:cNvSpPr>
          <p:nvPr>
            <p:ph type="subTitle" idx="1"/>
          </p:nvPr>
        </p:nvSpPr>
        <p:spPr/>
        <p:txBody>
          <a:bodyPr/>
          <a:lstStyle/>
          <a:p>
            <a:r>
              <a:rPr lang="en-US" sz="4000" dirty="0"/>
              <a:t>Extrapolation 2: Introduction to Forecasting with Regression Trend Models</a:t>
            </a:r>
          </a:p>
        </p:txBody>
      </p:sp>
      <p:pic>
        <p:nvPicPr>
          <p:cNvPr id="6146"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4"/>
          <p:cNvSpPr>
            <a:spLocks noGrp="1"/>
          </p:cNvSpPr>
          <p:nvPr>
            <p:ph sz="quarter" idx="14"/>
          </p:nvPr>
        </p:nvSpPr>
        <p:spPr/>
        <p:txBody>
          <a:bodyPr/>
          <a:lstStyle/>
          <a:p>
            <a:r>
              <a:rPr lang="en-US" dirty="0"/>
              <a:t>© 2019 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val="1719068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4.5 Jewelry Sales </a:t>
            </a:r>
            <a:r>
              <a:rPr lang="en-US" b="1" dirty="0"/>
              <a:t>Causal</a:t>
            </a:r>
            <a:r>
              <a:rPr lang="en-US" dirty="0"/>
              <a:t> Regression</a:t>
            </a:r>
          </a:p>
        </p:txBody>
      </p:sp>
      <p:pic>
        <p:nvPicPr>
          <p:cNvPr id="27650" name="Picture 2" descr="Time plot of jewelry store sales as a function of DPI for February 2010 to April 2015 along with the forecast and fitted value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858" y="1284288"/>
            <a:ext cx="5146325" cy="49116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0"/>
          </p:nvPr>
        </p:nvSpPr>
        <p:spPr>
          <a:xfrm>
            <a:off x="5765800" y="1796732"/>
            <a:ext cx="5160576" cy="4019868"/>
          </a:xfrm>
          <a:solidFill>
            <a:schemeClr val="bg1"/>
          </a:solidFill>
          <a:ln w="19050">
            <a:solidFill>
              <a:schemeClr val="tx1"/>
            </a:solidFill>
          </a:ln>
        </p:spPr>
        <p:txBody>
          <a:bodyPr/>
          <a:lstStyle/>
          <a:p>
            <a:pPr>
              <a:lnSpc>
                <a:spcPct val="120000"/>
              </a:lnSpc>
            </a:pPr>
            <a:r>
              <a:rPr lang="en-US" sz="2000" dirty="0">
                <a:solidFill>
                  <a:schemeClr val="tx1"/>
                </a:solidFill>
              </a:rPr>
              <a:t>Data for 2010–2015 were used to estimate this model. The positive slope (0.91) indicates that, on average, JS increases by $0.91 million for each additional $1 billion increase in disposable personal income. </a:t>
            </a:r>
          </a:p>
          <a:p>
            <a:pPr>
              <a:lnSpc>
                <a:spcPct val="120000"/>
              </a:lnSpc>
            </a:pPr>
            <a:r>
              <a:rPr lang="en-US" sz="2000" dirty="0">
                <a:solidFill>
                  <a:schemeClr val="tx1"/>
                </a:solidFill>
              </a:rPr>
              <a:t>A major problem with this model is apparent in the graph. It is clear from the graph of actual and predicted retail sales that this model fails to deal with the seasonality in JS.</a:t>
            </a:r>
          </a:p>
        </p:txBody>
      </p:sp>
      <p:sp>
        <p:nvSpPr>
          <p:cNvPr id="5" name="Text Placeholder 4"/>
          <p:cNvSpPr>
            <a:spLocks noGrp="1"/>
          </p:cNvSpPr>
          <p:nvPr>
            <p:ph type="body" sz="quarter" idx="11"/>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1961084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dirty="0"/>
              <a:t>Figures 4.7 and 4.8 Seasonally Adjusted Jewelry Sales Model and </a:t>
            </a:r>
            <a:r>
              <a:rPr lang="en-US" dirty="0" err="1"/>
              <a:t>Reseasonalized</a:t>
            </a:r>
            <a:r>
              <a:rPr lang="en-US" dirty="0"/>
              <a:t> Forecast Values</a:t>
            </a:r>
          </a:p>
        </p:txBody>
      </p:sp>
      <p:pic>
        <p:nvPicPr>
          <p:cNvPr id="28674" name="Picture 2" descr="Time plot showing the deseasonalized sales and regression predictions for February 2010 to November 2015 along with the fitted values and forecas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149"/>
          <a:stretch/>
        </p:blipFill>
        <p:spPr bwMode="auto">
          <a:xfrm>
            <a:off x="819516" y="1491641"/>
            <a:ext cx="5647578"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Time plot showing the jewelry store sales in millions of dollars from February 2010 to October 2016 along with fitted and forecasted values."/>
          <p:cNvPicPr>
            <a:picLocks noGrp="1" noChangeAspect="1" noChangeArrowheads="1"/>
          </p:cNvPicPr>
          <p:nvPr>
            <p:ph idx="10"/>
          </p:nvPr>
        </p:nvPicPr>
        <p:blipFill>
          <a:blip r:embed="rId4">
            <a:extLst>
              <a:ext uri="{28A0092B-C50C-407E-A947-70E740481C1C}">
                <a14:useLocalDpi xmlns:a14="http://schemas.microsoft.com/office/drawing/2010/main" val="0"/>
              </a:ext>
            </a:extLst>
          </a:blip>
          <a:srcRect/>
          <a:stretch>
            <a:fillRect/>
          </a:stretch>
        </p:blipFill>
        <p:spPr bwMode="auto">
          <a:xfrm>
            <a:off x="646489" y="4178441"/>
            <a:ext cx="5809129" cy="219456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Summary Statistics for Seasonally Adjusted Jewelry Sales Model and Reseasonalized Forecast"/>
          <p:cNvPicPr>
            <a:picLocks noGrp="1" noChangeAspect="1" noChangeArrowheads="1"/>
          </p:cNvPicPr>
          <p:nvPr>
            <p:ph idx="11"/>
          </p:nvPr>
        </p:nvPicPr>
        <p:blipFill>
          <a:blip r:embed="rId5">
            <a:extLst>
              <a:ext uri="{28A0092B-C50C-407E-A947-70E740481C1C}">
                <a14:useLocalDpi xmlns:a14="http://schemas.microsoft.com/office/drawing/2010/main" val="0"/>
              </a:ext>
            </a:extLst>
          </a:blip>
          <a:stretch>
            <a:fillRect/>
          </a:stretch>
        </p:blipFill>
        <p:spPr bwMode="auto">
          <a:xfrm>
            <a:off x="7163478" y="1498849"/>
            <a:ext cx="4297680" cy="5217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2"/>
          </p:nvPr>
        </p:nvSpPr>
        <p:spPr>
          <a:xfrm>
            <a:off x="3838824" y="6400799"/>
            <a:ext cx="2714625" cy="274320"/>
          </a:xfrm>
        </p:spPr>
        <p:txBody>
          <a:bodyPr/>
          <a:lstStyle/>
          <a:p>
            <a:r>
              <a:rPr lang="en-US" dirty="0">
                <a:hlinkClick r:id="rId6" action="ppaction://hlinksldjump"/>
              </a:rPr>
              <a:t>Jump to long </a:t>
            </a:r>
            <a:r>
              <a:rPr lang="en-US" dirty="0" smtClean="0">
                <a:hlinkClick r:id="rId6" action="ppaction://hlinksldjump"/>
              </a:rPr>
              <a:t>description</a:t>
            </a:r>
            <a:endParaRPr lang="en-US" dirty="0"/>
          </a:p>
        </p:txBody>
      </p:sp>
    </p:spTree>
    <p:extLst>
      <p:ext uri="{BB962C8B-B14F-4D97-AF65-F5344CB8AC3E}">
        <p14:creationId xmlns:p14="http://schemas.microsoft.com/office/powerpoint/2010/main" val="570970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dirty="0">
                <a:solidFill>
                  <a:srgbClr val="FF0000"/>
                </a:solidFill>
              </a:rPr>
              <a:t>Four Quick Checks </a:t>
            </a:r>
            <a:r>
              <a:rPr lang="en-US" dirty="0"/>
              <a:t>(for regression models</a:t>
            </a:r>
            <a:r>
              <a:rPr lang="en-US" dirty="0" smtClean="0"/>
              <a:t>)</a:t>
            </a:r>
            <a:r>
              <a:rPr lang="ar-EG" dirty="0" smtClean="0"/>
              <a:t/>
            </a:r>
            <a:br>
              <a:rPr lang="ar-EG" dirty="0" smtClean="0"/>
            </a:br>
            <a:r>
              <a:rPr lang="ar-EG" dirty="0"/>
              <a:t> </a:t>
            </a:r>
            <a:r>
              <a:rPr lang="ar-EG" dirty="0" smtClean="0">
                <a:solidFill>
                  <a:srgbClr val="FF0000"/>
                </a:solidFill>
              </a:rPr>
              <a:t>4  اختبارات</a:t>
            </a:r>
            <a:endParaRPr lang="en-US" dirty="0">
              <a:solidFill>
                <a:srgbClr val="FF0000"/>
              </a:solidFill>
            </a:endParaRPr>
          </a:p>
        </p:txBody>
      </p:sp>
      <p:sp>
        <p:nvSpPr>
          <p:cNvPr id="2" name="Content Placeholder 2"/>
          <p:cNvSpPr>
            <a:spLocks noGrp="1"/>
          </p:cNvSpPr>
          <p:nvPr>
            <p:ph idx="1"/>
          </p:nvPr>
        </p:nvSpPr>
        <p:spPr>
          <a:xfrm>
            <a:off x="699715" y="1060989"/>
            <a:ext cx="9068421" cy="4178921"/>
          </a:xfrm>
        </p:spPr>
        <p:txBody>
          <a:bodyPr/>
          <a:lstStyle/>
          <a:p>
            <a:pPr>
              <a:spcBef>
                <a:spcPts val="3000"/>
              </a:spcBef>
            </a:pPr>
            <a:r>
              <a:rPr lang="en-US" dirty="0">
                <a:solidFill>
                  <a:schemeClr val="tx1"/>
                </a:solidFill>
              </a:rPr>
              <a:t>If you perform </a:t>
            </a:r>
            <a:r>
              <a:rPr lang="en-US" b="1" i="1" u="sng" dirty="0">
                <a:solidFill>
                  <a:srgbClr val="FF0000"/>
                </a:solidFill>
              </a:rPr>
              <a:t>4 quick checks </a:t>
            </a:r>
            <a:r>
              <a:rPr lang="en-US" dirty="0">
                <a:solidFill>
                  <a:schemeClr val="tx1"/>
                </a:solidFill>
              </a:rPr>
              <a:t>you will rarely misinterpret the results of a regression estimate</a:t>
            </a:r>
            <a:r>
              <a:rPr lang="en-US" dirty="0" smtClean="0">
                <a:solidFill>
                  <a:schemeClr val="tx1"/>
                </a:solidFill>
              </a:rPr>
              <a:t>.</a:t>
            </a:r>
            <a:endParaRPr lang="ar-EG" dirty="0" smtClean="0">
              <a:solidFill>
                <a:schemeClr val="tx1"/>
              </a:solidFill>
            </a:endParaRPr>
          </a:p>
          <a:p>
            <a:pPr>
              <a:spcBef>
                <a:spcPts val="3000"/>
              </a:spcBef>
            </a:pPr>
            <a:r>
              <a:rPr lang="ar-EG" dirty="0">
                <a:solidFill>
                  <a:schemeClr val="tx1"/>
                </a:solidFill>
              </a:rPr>
              <a:t>إذا </a:t>
            </a:r>
            <a:r>
              <a:rPr lang="ar-EG" sz="2000" dirty="0">
                <a:solidFill>
                  <a:srgbClr val="FF0000"/>
                </a:solidFill>
              </a:rPr>
              <a:t>قمت بإجراء 4 اختبارات سريعة ، فنادراً ما تسيء تفسير نتائج تقدير الانحدار.</a:t>
            </a:r>
            <a:endParaRPr lang="en-US" sz="2000" dirty="0">
              <a:solidFill>
                <a:srgbClr val="FF0000"/>
              </a:solidFill>
            </a:endParaRPr>
          </a:p>
          <a:p>
            <a:pPr>
              <a:spcBef>
                <a:spcPts val="3000"/>
              </a:spcBef>
            </a:pPr>
            <a:r>
              <a:rPr lang="en-US" dirty="0">
                <a:solidFill>
                  <a:schemeClr val="tx1"/>
                </a:solidFill>
              </a:rPr>
              <a:t>The checks require no reference tables or calculations.</a:t>
            </a:r>
          </a:p>
          <a:p>
            <a:pPr>
              <a:spcBef>
                <a:spcPts val="3000"/>
              </a:spcBef>
            </a:pPr>
            <a:r>
              <a:rPr lang="en-US" dirty="0">
                <a:solidFill>
                  <a:schemeClr val="tx1"/>
                </a:solidFill>
              </a:rPr>
              <a:t>Failure to perform the checks could lead to consistent misinterpretation of the </a:t>
            </a:r>
            <a:r>
              <a:rPr lang="en-US" dirty="0" smtClean="0">
                <a:solidFill>
                  <a:schemeClr val="tx1"/>
                </a:solidFill>
              </a:rPr>
              <a:t>results</a:t>
            </a:r>
            <a:endParaRPr lang="ar-EG" dirty="0" smtClean="0">
              <a:solidFill>
                <a:schemeClr val="tx1"/>
              </a:solidFill>
            </a:endParaRPr>
          </a:p>
          <a:p>
            <a:pPr>
              <a:spcBef>
                <a:spcPts val="3000"/>
              </a:spcBef>
            </a:pPr>
            <a:r>
              <a:rPr lang="en-US" dirty="0" smtClean="0">
                <a:solidFill>
                  <a:schemeClr val="tx1"/>
                </a:solidFill>
              </a:rPr>
              <a:t>.</a:t>
            </a:r>
            <a:endParaRPr lang="en-US" dirty="0">
              <a:solidFill>
                <a:schemeClr val="tx1"/>
              </a:solidFill>
            </a:endParaRPr>
          </a:p>
        </p:txBody>
      </p:sp>
      <p:sp>
        <p:nvSpPr>
          <p:cNvPr id="4" name="Content Placeholder 3"/>
          <p:cNvSpPr>
            <a:spLocks noGrp="1"/>
          </p:cNvSpPr>
          <p:nvPr>
            <p:ph idx="10"/>
          </p:nvPr>
        </p:nvSpPr>
        <p:spPr>
          <a:xfrm>
            <a:off x="2654300" y="5670232"/>
            <a:ext cx="6667500" cy="457200"/>
          </a:xfrm>
          <a:solidFill>
            <a:schemeClr val="bg1"/>
          </a:solidFill>
          <a:ln w="19050">
            <a:solidFill>
              <a:schemeClr val="tx1"/>
            </a:solidFill>
          </a:ln>
        </p:spPr>
        <p:txBody>
          <a:bodyPr/>
          <a:lstStyle/>
          <a:p>
            <a:r>
              <a:rPr lang="en-US" sz="2000" dirty="0">
                <a:solidFill>
                  <a:schemeClr val="tx1"/>
                </a:solidFill>
              </a:rPr>
              <a:t>We will add a fifth quick check in the following chapter.</a:t>
            </a:r>
          </a:p>
        </p:txBody>
      </p:sp>
    </p:spTree>
    <p:extLst>
      <p:ext uri="{BB962C8B-B14F-4D97-AF65-F5344CB8AC3E}">
        <p14:creationId xmlns:p14="http://schemas.microsoft.com/office/powerpoint/2010/main" val="3257506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Four Quick </a:t>
            </a:r>
            <a:r>
              <a:rPr lang="en-US" dirty="0" smtClean="0"/>
              <a:t>Checks</a:t>
            </a:r>
            <a:r>
              <a:rPr lang="en-US" sz="1500" dirty="0"/>
              <a:t> 1</a:t>
            </a:r>
            <a:endParaRPr lang="en-US" dirty="0"/>
          </a:p>
        </p:txBody>
      </p:sp>
      <p:sp>
        <p:nvSpPr>
          <p:cNvPr id="2" name="Content Placeholder 2"/>
          <p:cNvSpPr>
            <a:spLocks noGrp="1"/>
          </p:cNvSpPr>
          <p:nvPr>
            <p:ph idx="1"/>
          </p:nvPr>
        </p:nvSpPr>
        <p:spPr>
          <a:xfrm>
            <a:off x="624136" y="1665288"/>
            <a:ext cx="9509760" cy="4572000"/>
          </a:xfrm>
        </p:spPr>
        <p:txBody>
          <a:bodyPr/>
          <a:lstStyle/>
          <a:p>
            <a:pPr marL="514350" indent="-514350" eaLnBrk="0" hangingPunct="0">
              <a:buClrTx/>
              <a:buSzPct val="100000"/>
              <a:buFont typeface="+mj-lt"/>
              <a:buAutoNum type="arabicParenR"/>
            </a:pPr>
            <a:r>
              <a:rPr lang="en-US" dirty="0" smtClean="0">
                <a:solidFill>
                  <a:schemeClr val="tx1"/>
                </a:solidFill>
                <a:latin typeface="+mj-lt"/>
              </a:rPr>
              <a:t>Does </a:t>
            </a:r>
            <a:r>
              <a:rPr lang="en-US" dirty="0">
                <a:solidFill>
                  <a:schemeClr val="tx1"/>
                </a:solidFill>
                <a:latin typeface="+mj-lt"/>
              </a:rPr>
              <a:t>the model make economic sense (i.e., check slope term)?</a:t>
            </a:r>
          </a:p>
          <a:p>
            <a:pPr marL="514350" indent="-514350" eaLnBrk="0" hangingPunct="0">
              <a:buClrTx/>
              <a:buSzPct val="100000"/>
              <a:buFont typeface="+mj-lt"/>
              <a:buAutoNum type="arabicParenR"/>
            </a:pPr>
            <a:r>
              <a:rPr lang="en-US" dirty="0" smtClean="0">
                <a:solidFill>
                  <a:schemeClr val="tx1"/>
                </a:solidFill>
                <a:latin typeface="+mj-lt"/>
              </a:rPr>
              <a:t>Is </a:t>
            </a:r>
            <a:r>
              <a:rPr lang="en-US" dirty="0">
                <a:solidFill>
                  <a:schemeClr val="tx1"/>
                </a:solidFill>
                <a:latin typeface="+mj-lt"/>
              </a:rPr>
              <a:t>there a statistically significant relationship between the dependent and independent variables (t-test)?</a:t>
            </a:r>
          </a:p>
          <a:p>
            <a:pPr marL="514350" indent="-514350" eaLnBrk="0" hangingPunct="0">
              <a:buClrTx/>
              <a:buSzPct val="100000"/>
              <a:buFont typeface="+mj-lt"/>
              <a:buAutoNum type="arabicParenR"/>
            </a:pPr>
            <a:r>
              <a:rPr lang="en-US" dirty="0" smtClean="0">
                <a:solidFill>
                  <a:schemeClr val="tx1"/>
                </a:solidFill>
                <a:latin typeface="+mj-lt"/>
              </a:rPr>
              <a:t>What </a:t>
            </a:r>
            <a:r>
              <a:rPr lang="en-US" dirty="0">
                <a:solidFill>
                  <a:schemeClr val="tx1"/>
                </a:solidFill>
                <a:latin typeface="+mj-lt"/>
              </a:rPr>
              <a:t>percentage of the variation in the dependent variable does the regression model explain (R-Square)?</a:t>
            </a:r>
          </a:p>
          <a:p>
            <a:pPr marL="514350" indent="-514350" eaLnBrk="0" hangingPunct="0">
              <a:buClrTx/>
              <a:buSzPct val="100000"/>
              <a:buFont typeface="+mj-lt"/>
              <a:buAutoNum type="arabicParenR"/>
            </a:pPr>
            <a:r>
              <a:rPr lang="en-US" dirty="0" smtClean="0">
                <a:solidFill>
                  <a:schemeClr val="tx1"/>
                </a:solidFill>
                <a:latin typeface="+mj-lt"/>
              </a:rPr>
              <a:t>Is </a:t>
            </a:r>
            <a:r>
              <a:rPr lang="en-US" dirty="0">
                <a:solidFill>
                  <a:schemeClr val="tx1"/>
                </a:solidFill>
                <a:latin typeface="+mj-lt"/>
              </a:rPr>
              <a:t>there a problem of serial correlation among the error terms in the model (Durbin-Watson</a:t>
            </a:r>
            <a:r>
              <a:rPr lang="en-US" dirty="0" smtClean="0">
                <a:solidFill>
                  <a:schemeClr val="tx1"/>
                </a:solidFill>
                <a:latin typeface="+mj-lt"/>
              </a:rPr>
              <a:t>)?</a:t>
            </a:r>
            <a:endParaRPr lang="en-US" dirty="0">
              <a:solidFill>
                <a:schemeClr val="tx1"/>
              </a:solidFill>
              <a:latin typeface="+mj-lt"/>
            </a:endParaRPr>
          </a:p>
        </p:txBody>
      </p:sp>
    </p:spTree>
    <p:extLst>
      <p:ext uri="{BB962C8B-B14F-4D97-AF65-F5344CB8AC3E}">
        <p14:creationId xmlns:p14="http://schemas.microsoft.com/office/powerpoint/2010/main" val="1595919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Four Quick </a:t>
            </a:r>
            <a:r>
              <a:rPr lang="en-US" dirty="0" smtClean="0"/>
              <a:t>Checks</a:t>
            </a:r>
            <a:r>
              <a:rPr lang="en-US" sz="1500" dirty="0"/>
              <a:t> </a:t>
            </a:r>
            <a:r>
              <a:rPr lang="en-US" sz="1500" dirty="0" smtClean="0"/>
              <a:t>2</a:t>
            </a:r>
            <a:endParaRPr lang="en-US" dirty="0"/>
          </a:p>
        </p:txBody>
      </p:sp>
      <p:sp>
        <p:nvSpPr>
          <p:cNvPr id="2" name="Content Placeholder 2"/>
          <p:cNvSpPr>
            <a:spLocks noGrp="1"/>
          </p:cNvSpPr>
          <p:nvPr>
            <p:ph idx="1"/>
          </p:nvPr>
        </p:nvSpPr>
        <p:spPr>
          <a:xfrm>
            <a:off x="624136" y="1665288"/>
            <a:ext cx="9509760" cy="4572000"/>
          </a:xfrm>
        </p:spPr>
        <p:txBody>
          <a:bodyPr/>
          <a:lstStyle/>
          <a:p>
            <a:pPr marL="514350" indent="-514350" eaLnBrk="0" hangingPunct="0">
              <a:spcBef>
                <a:spcPts val="1800"/>
              </a:spcBef>
              <a:spcAft>
                <a:spcPts val="1800"/>
              </a:spcAft>
              <a:buClrTx/>
              <a:buSzPct val="100000"/>
              <a:buFont typeface="+mj-lt"/>
              <a:buAutoNum type="arabicParenR"/>
            </a:pPr>
            <a:r>
              <a:rPr lang="en-US" dirty="0" smtClean="0">
                <a:solidFill>
                  <a:schemeClr val="tx1"/>
                </a:solidFill>
                <a:latin typeface="+mj-lt"/>
              </a:rPr>
              <a:t>check </a:t>
            </a:r>
            <a:r>
              <a:rPr lang="en-US" dirty="0">
                <a:solidFill>
                  <a:schemeClr val="tx1"/>
                </a:solidFill>
                <a:latin typeface="+mj-lt"/>
              </a:rPr>
              <a:t>slope term</a:t>
            </a:r>
          </a:p>
          <a:p>
            <a:pPr marL="514350" indent="-514350" eaLnBrk="0" hangingPunct="0">
              <a:spcBef>
                <a:spcPts val="1800"/>
              </a:spcBef>
              <a:spcAft>
                <a:spcPts val="1800"/>
              </a:spcAft>
              <a:buClrTx/>
              <a:buSzPct val="100000"/>
              <a:buFont typeface="+mj-lt"/>
              <a:buAutoNum type="arabicParenR"/>
            </a:pPr>
            <a:r>
              <a:rPr lang="en-US" dirty="0" smtClean="0">
                <a:solidFill>
                  <a:schemeClr val="tx1"/>
                </a:solidFill>
                <a:latin typeface="+mj-lt"/>
              </a:rPr>
              <a:t>t-test</a:t>
            </a:r>
            <a:endParaRPr lang="en-US" dirty="0">
              <a:solidFill>
                <a:schemeClr val="tx1"/>
              </a:solidFill>
              <a:latin typeface="+mj-lt"/>
            </a:endParaRPr>
          </a:p>
          <a:p>
            <a:pPr marL="514350" indent="-514350" eaLnBrk="0" hangingPunct="0">
              <a:spcBef>
                <a:spcPts val="1800"/>
              </a:spcBef>
              <a:spcAft>
                <a:spcPts val="1800"/>
              </a:spcAft>
              <a:buClrTx/>
              <a:buSzPct val="100000"/>
              <a:buFont typeface="+mj-lt"/>
              <a:buAutoNum type="arabicParenR"/>
            </a:pPr>
            <a:r>
              <a:rPr lang="en-US" dirty="0" smtClean="0">
                <a:solidFill>
                  <a:schemeClr val="tx1"/>
                </a:solidFill>
                <a:latin typeface="+mj-lt"/>
              </a:rPr>
              <a:t>R-Square</a:t>
            </a:r>
            <a:endParaRPr lang="en-US" dirty="0">
              <a:solidFill>
                <a:schemeClr val="tx1"/>
              </a:solidFill>
              <a:latin typeface="+mj-lt"/>
            </a:endParaRPr>
          </a:p>
          <a:p>
            <a:pPr marL="514350" indent="-514350" eaLnBrk="0" hangingPunct="0">
              <a:spcBef>
                <a:spcPts val="1800"/>
              </a:spcBef>
              <a:spcAft>
                <a:spcPts val="1800"/>
              </a:spcAft>
              <a:buClrTx/>
              <a:buSzPct val="100000"/>
              <a:buFont typeface="+mj-lt"/>
              <a:buAutoNum type="arabicParenR"/>
            </a:pPr>
            <a:r>
              <a:rPr lang="en-US" dirty="0" smtClean="0">
                <a:solidFill>
                  <a:schemeClr val="tx1"/>
                </a:solidFill>
                <a:latin typeface="+mj-lt"/>
              </a:rPr>
              <a:t>Durbin-Watson</a:t>
            </a:r>
            <a:endParaRPr lang="en-US" dirty="0">
              <a:solidFill>
                <a:schemeClr val="tx1"/>
              </a:solidFill>
              <a:latin typeface="+mj-lt"/>
            </a:endParaRPr>
          </a:p>
        </p:txBody>
      </p:sp>
    </p:spTree>
    <p:extLst>
      <p:ext uri="{BB962C8B-B14F-4D97-AF65-F5344CB8AC3E}">
        <p14:creationId xmlns:p14="http://schemas.microsoft.com/office/powerpoint/2010/main" val="235810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solidFill>
                  <a:srgbClr val="FF0000"/>
                </a:solidFill>
              </a:rPr>
              <a:t>First Quick </a:t>
            </a:r>
            <a:r>
              <a:rPr lang="en-US" dirty="0" smtClean="0">
                <a:solidFill>
                  <a:srgbClr val="FF0000"/>
                </a:solidFill>
              </a:rPr>
              <a:t>Check</a:t>
            </a:r>
            <a:r>
              <a:rPr lang="ar-EG" dirty="0" smtClean="0">
                <a:solidFill>
                  <a:srgbClr val="FF0000"/>
                </a:solidFill>
              </a:rPr>
              <a:t>  الاختبار الأول   </a:t>
            </a:r>
            <a:endParaRPr lang="en-US" dirty="0">
              <a:solidFill>
                <a:srgbClr val="FF0000"/>
              </a:solidFill>
            </a:endParaRPr>
          </a:p>
        </p:txBody>
      </p:sp>
      <p:sp>
        <p:nvSpPr>
          <p:cNvPr id="2" name="Content Placeholder 2"/>
          <p:cNvSpPr>
            <a:spLocks noGrp="1"/>
          </p:cNvSpPr>
          <p:nvPr>
            <p:ph idx="1"/>
          </p:nvPr>
        </p:nvSpPr>
        <p:spPr>
          <a:xfrm>
            <a:off x="624136" y="1665288"/>
            <a:ext cx="9509760" cy="4572000"/>
          </a:xfrm>
        </p:spPr>
        <p:txBody>
          <a:bodyPr/>
          <a:lstStyle/>
          <a:p>
            <a:r>
              <a:rPr lang="en-US" sz="3200" b="1" dirty="0">
                <a:solidFill>
                  <a:schemeClr val="tx1"/>
                </a:solidFill>
                <a:latin typeface="+mj-lt"/>
              </a:rPr>
              <a:t>Does the model make economic sense</a:t>
            </a:r>
            <a:r>
              <a:rPr lang="en-US" sz="3200" b="1" dirty="0" smtClean="0">
                <a:solidFill>
                  <a:schemeClr val="tx1"/>
                </a:solidFill>
                <a:latin typeface="+mj-lt"/>
              </a:rPr>
              <a:t>?</a:t>
            </a:r>
          </a:p>
          <a:p>
            <a:pPr marL="457200" indent="-347472" eaLnBrk="0" hangingPunct="0">
              <a:buClrTx/>
              <a:buSzPct val="100000"/>
              <a:buFont typeface="Arial" panose="020B0604020202020204" pitchFamily="34" charset="0"/>
              <a:buChar char="•"/>
            </a:pPr>
            <a:r>
              <a:rPr lang="en-US" dirty="0" smtClean="0">
                <a:solidFill>
                  <a:schemeClr val="tx1"/>
                </a:solidFill>
                <a:latin typeface="+mj-lt"/>
              </a:rPr>
              <a:t>Economic </a:t>
            </a:r>
            <a:r>
              <a:rPr lang="en-US" dirty="0">
                <a:solidFill>
                  <a:schemeClr val="tx1"/>
                </a:solidFill>
                <a:latin typeface="+mj-lt"/>
              </a:rPr>
              <a:t>Meaning</a:t>
            </a:r>
          </a:p>
          <a:p>
            <a:pPr marL="457200" indent="-347472" eaLnBrk="0" hangingPunct="0">
              <a:buClrTx/>
              <a:buSzPct val="100000"/>
              <a:buFont typeface="Arial" panose="020B0604020202020204" pitchFamily="34" charset="0"/>
              <a:buChar char="•"/>
            </a:pPr>
            <a:r>
              <a:rPr lang="en-US" dirty="0" smtClean="0">
                <a:solidFill>
                  <a:schemeClr val="tx1"/>
                </a:solidFill>
                <a:latin typeface="+mj-lt"/>
              </a:rPr>
              <a:t>The </a:t>
            </a:r>
            <a:r>
              <a:rPr lang="en-US" dirty="0">
                <a:solidFill>
                  <a:schemeClr val="tx1"/>
                </a:solidFill>
                <a:latin typeface="+mj-lt"/>
              </a:rPr>
              <a:t>Slope Term (what is its sign?)</a:t>
            </a:r>
          </a:p>
          <a:p>
            <a:pPr marL="457200" indent="-347472" eaLnBrk="0" hangingPunct="0">
              <a:buClrTx/>
              <a:buSzPct val="100000"/>
              <a:buFont typeface="Arial" panose="020B0604020202020204" pitchFamily="34" charset="0"/>
              <a:buChar char="•"/>
            </a:pPr>
            <a:r>
              <a:rPr lang="en-US" dirty="0" smtClean="0">
                <a:solidFill>
                  <a:schemeClr val="tx1"/>
                </a:solidFill>
                <a:latin typeface="+mj-lt"/>
              </a:rPr>
              <a:t>There </a:t>
            </a:r>
            <a:r>
              <a:rPr lang="en-US" dirty="0">
                <a:solidFill>
                  <a:schemeClr val="tx1"/>
                </a:solidFill>
                <a:latin typeface="+mj-lt"/>
              </a:rPr>
              <a:t>is almost always </a:t>
            </a:r>
            <a:r>
              <a:rPr lang="en-US" i="1" dirty="0">
                <a:solidFill>
                  <a:srgbClr val="FF0000"/>
                </a:solidFill>
                <a:latin typeface="+mj-lt"/>
              </a:rPr>
              <a:t>an economic or business logic </a:t>
            </a:r>
            <a:r>
              <a:rPr lang="en-US" dirty="0">
                <a:solidFill>
                  <a:schemeClr val="tx1"/>
                </a:solidFill>
                <a:latin typeface="+mj-lt"/>
              </a:rPr>
              <a:t>that indicates whether the relationship between the dependent variable (Y) and an independent variable (X) should be positive or negative</a:t>
            </a:r>
            <a:r>
              <a:rPr lang="en-US" dirty="0" smtClean="0">
                <a:solidFill>
                  <a:schemeClr val="tx1"/>
                </a:solidFill>
                <a:latin typeface="+mj-lt"/>
              </a:rPr>
              <a:t>.</a:t>
            </a:r>
            <a:endParaRPr lang="en-US" dirty="0">
              <a:solidFill>
                <a:schemeClr val="tx1"/>
              </a:solidFill>
              <a:latin typeface="+mj-lt"/>
            </a:endParaRPr>
          </a:p>
        </p:txBody>
      </p:sp>
    </p:spTree>
    <p:extLst>
      <p:ext uri="{BB962C8B-B14F-4D97-AF65-F5344CB8AC3E}">
        <p14:creationId xmlns:p14="http://schemas.microsoft.com/office/powerpoint/2010/main" val="1578310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Second Quick </a:t>
            </a:r>
            <a:r>
              <a:rPr lang="en-US" dirty="0" smtClean="0"/>
              <a:t>Check</a:t>
            </a:r>
            <a:r>
              <a:rPr lang="ar-EG" dirty="0" smtClean="0"/>
              <a:t> </a:t>
            </a:r>
            <a:r>
              <a:rPr lang="ar-EG" dirty="0" smtClean="0">
                <a:solidFill>
                  <a:srgbClr val="FF0000"/>
                </a:solidFill>
              </a:rPr>
              <a:t>الاختبار الثانى</a:t>
            </a:r>
            <a:r>
              <a:rPr lang="ar-EG" dirty="0" smtClean="0"/>
              <a:t>  </a:t>
            </a:r>
            <a:endParaRPr lang="en-US" dirty="0"/>
          </a:p>
        </p:txBody>
      </p:sp>
      <p:sp>
        <p:nvSpPr>
          <p:cNvPr id="2" name="Content Placeholder 2"/>
          <p:cNvSpPr>
            <a:spLocks noGrp="1"/>
          </p:cNvSpPr>
          <p:nvPr>
            <p:ph idx="1"/>
          </p:nvPr>
        </p:nvSpPr>
        <p:spPr>
          <a:xfrm>
            <a:off x="624136" y="1665288"/>
            <a:ext cx="9509760" cy="4572000"/>
          </a:xfrm>
        </p:spPr>
        <p:txBody>
          <a:bodyPr/>
          <a:lstStyle/>
          <a:p>
            <a:r>
              <a:rPr lang="en-US" sz="3200" b="1" dirty="0">
                <a:solidFill>
                  <a:schemeClr val="tx1"/>
                </a:solidFill>
                <a:latin typeface="+mj-lt"/>
              </a:rPr>
              <a:t>Is the coefficient statistically significant</a:t>
            </a:r>
            <a:r>
              <a:rPr lang="en-US" sz="3200" b="1" dirty="0" smtClean="0">
                <a:solidFill>
                  <a:schemeClr val="tx1"/>
                </a:solidFill>
                <a:latin typeface="+mj-lt"/>
              </a:rPr>
              <a:t>?</a:t>
            </a:r>
          </a:p>
          <a:p>
            <a:pPr eaLnBrk="0" hangingPunct="0">
              <a:spcBef>
                <a:spcPts val="4200"/>
              </a:spcBef>
              <a:buClrTx/>
              <a:buSzPct val="100000"/>
            </a:pPr>
            <a:r>
              <a:rPr lang="en-US" dirty="0">
                <a:solidFill>
                  <a:schemeClr val="tx1"/>
                </a:solidFill>
                <a:latin typeface="+mj-lt"/>
              </a:rPr>
              <a:t>Use </a:t>
            </a:r>
            <a:r>
              <a:rPr lang="en-US" i="1" dirty="0">
                <a:solidFill>
                  <a:srgbClr val="FF0000"/>
                </a:solidFill>
                <a:latin typeface="+mj-lt"/>
              </a:rPr>
              <a:t>a t-test </a:t>
            </a:r>
            <a:r>
              <a:rPr lang="en-US" dirty="0">
                <a:solidFill>
                  <a:schemeClr val="tx1"/>
                </a:solidFill>
                <a:latin typeface="+mj-lt"/>
              </a:rPr>
              <a:t>to examine the null hypothesis that the slope of the true relationship between X and Y is equal to zero</a:t>
            </a:r>
            <a:r>
              <a:rPr lang="en-US" dirty="0" smtClean="0">
                <a:solidFill>
                  <a:schemeClr val="tx1"/>
                </a:solidFill>
                <a:latin typeface="+mj-lt"/>
              </a:rPr>
              <a:t>.</a:t>
            </a:r>
            <a:endParaRPr lang="en-US" dirty="0">
              <a:solidFill>
                <a:schemeClr val="tx1"/>
              </a:solidFill>
              <a:latin typeface="+mj-lt"/>
            </a:endParaRPr>
          </a:p>
          <a:p>
            <a:pPr eaLnBrk="0" hangingPunct="0">
              <a:buClrTx/>
              <a:buSzPct val="100000"/>
            </a:pPr>
            <a:r>
              <a:rPr lang="en-US" dirty="0">
                <a:solidFill>
                  <a:schemeClr val="tx1"/>
                </a:solidFill>
                <a:latin typeface="+mj-lt"/>
              </a:rPr>
              <a:t>Hint: if the t-statistic is greater than 2, the coefficient is statistically significant (</a:t>
            </a:r>
            <a:r>
              <a:rPr lang="en-US" dirty="0">
                <a:solidFill>
                  <a:srgbClr val="FF0000"/>
                </a:solidFill>
                <a:latin typeface="+mj-lt"/>
              </a:rPr>
              <a:t>rule of </a:t>
            </a:r>
            <a:r>
              <a:rPr lang="en-US" dirty="0" smtClean="0">
                <a:solidFill>
                  <a:srgbClr val="FF0000"/>
                </a:solidFill>
                <a:latin typeface="+mj-lt"/>
              </a:rPr>
              <a:t>thumb</a:t>
            </a:r>
            <a:r>
              <a:rPr lang="ar-EG" dirty="0">
                <a:solidFill>
                  <a:srgbClr val="FF0000"/>
                </a:solidFill>
                <a:latin typeface="+mj-lt"/>
              </a:rPr>
              <a:t>شئ متعارف </a:t>
            </a:r>
            <a:r>
              <a:rPr lang="ar-EG" dirty="0" smtClean="0">
                <a:solidFill>
                  <a:srgbClr val="FF0000"/>
                </a:solidFill>
                <a:latin typeface="+mj-lt"/>
              </a:rPr>
              <a:t>عليه</a:t>
            </a:r>
            <a:r>
              <a:rPr lang="en-US" dirty="0" smtClean="0">
                <a:solidFill>
                  <a:schemeClr val="tx1"/>
                </a:solidFill>
                <a:latin typeface="+mj-lt"/>
              </a:rPr>
              <a:t>).</a:t>
            </a:r>
            <a:endParaRPr lang="en-US" dirty="0">
              <a:solidFill>
                <a:schemeClr val="tx1"/>
              </a:solidFill>
              <a:latin typeface="+mj-lt"/>
            </a:endParaRPr>
          </a:p>
        </p:txBody>
      </p:sp>
    </p:spTree>
    <p:extLst>
      <p:ext uri="{BB962C8B-B14F-4D97-AF65-F5344CB8AC3E}">
        <p14:creationId xmlns:p14="http://schemas.microsoft.com/office/powerpoint/2010/main" val="3485896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Third Quick </a:t>
            </a:r>
            <a:r>
              <a:rPr lang="en-US" dirty="0" smtClean="0"/>
              <a:t>Check</a:t>
            </a:r>
            <a:r>
              <a:rPr lang="ar-EG" dirty="0">
                <a:solidFill>
                  <a:srgbClr val="FF0000"/>
                </a:solidFill>
              </a:rPr>
              <a:t> </a:t>
            </a:r>
            <a:r>
              <a:rPr lang="ar-EG" dirty="0" smtClean="0">
                <a:solidFill>
                  <a:srgbClr val="FF0000"/>
                </a:solidFill>
              </a:rPr>
              <a:t>الاختبار الثالث</a:t>
            </a:r>
            <a:r>
              <a:rPr lang="ar-EG" dirty="0" smtClean="0"/>
              <a:t> </a:t>
            </a:r>
            <a:endParaRPr lang="en-US" dirty="0"/>
          </a:p>
        </p:txBody>
      </p:sp>
      <p:sp>
        <p:nvSpPr>
          <p:cNvPr id="3" name="Content Placeholder 2"/>
          <p:cNvSpPr>
            <a:spLocks noGrp="1"/>
          </p:cNvSpPr>
          <p:nvPr>
            <p:ph idx="1"/>
          </p:nvPr>
        </p:nvSpPr>
        <p:spPr>
          <a:xfrm>
            <a:off x="624136" y="1665288"/>
            <a:ext cx="9144000" cy="646112"/>
          </a:xfrm>
        </p:spPr>
        <p:txBody>
          <a:bodyPr/>
          <a:lstStyle/>
          <a:p>
            <a:r>
              <a:rPr lang="en-US" sz="3200" b="1" dirty="0">
                <a:solidFill>
                  <a:schemeClr val="tx1"/>
                </a:solidFill>
              </a:rPr>
              <a:t>Coefficient of Determination (“R-Squared</a:t>
            </a:r>
            <a:r>
              <a:rPr lang="en-US" sz="3200" b="1" dirty="0" smtClean="0">
                <a:solidFill>
                  <a:schemeClr val="tx1"/>
                </a:solidFill>
              </a:rPr>
              <a:t>”)</a:t>
            </a:r>
            <a:endParaRPr lang="en-US" sz="3200" b="1" dirty="0">
              <a:solidFill>
                <a:schemeClr val="tx1"/>
              </a:solidFill>
            </a:endParaRPr>
          </a:p>
        </p:txBody>
      </p:sp>
      <p:graphicFrame>
        <p:nvGraphicFramePr>
          <p:cNvPr id="9" name="Object 3"/>
          <p:cNvGraphicFramePr>
            <a:graphicFrameLocks/>
          </p:cNvGraphicFramePr>
          <p:nvPr>
            <p:extLst>
              <p:ext uri="{D42A27DB-BD31-4B8C-83A1-F6EECF244321}">
                <p14:modId xmlns:p14="http://schemas.microsoft.com/office/powerpoint/2010/main" val="167273868"/>
              </p:ext>
            </p:extLst>
          </p:nvPr>
        </p:nvGraphicFramePr>
        <p:xfrm>
          <a:off x="801688" y="2719388"/>
          <a:ext cx="6223000" cy="3252787"/>
        </p:xfrm>
        <a:graphic>
          <a:graphicData uri="http://schemas.openxmlformats.org/presentationml/2006/ole">
            <mc:AlternateContent xmlns:mc="http://schemas.openxmlformats.org/markup-compatibility/2006">
              <mc:Choice xmlns:v="urn:schemas-microsoft-com:vml" Requires="v">
                <p:oleObj spid="_x0000_s21604" name="Equation" r:id="rId3" imgW="1930320" imgH="1015920" progId="Equation.DSMT4">
                  <p:embed/>
                </p:oleObj>
              </mc:Choice>
              <mc:Fallback>
                <p:oleObj name="Equation" r:id="rId3" imgW="1930320" imgH="1015920" progId="Equation.DSMT4">
                  <p:embed/>
                  <p:pic>
                    <p:nvPicPr>
                      <p:cNvPr id="0" name="Object 4"/>
                      <p:cNvPicPr>
                        <a:picLocks noChangeArrowheads="1"/>
                      </p:cNvPicPr>
                      <p:nvPr/>
                    </p:nvPicPr>
                    <p:blipFill>
                      <a:blip r:embed="rId4"/>
                      <a:srcRect/>
                      <a:stretch>
                        <a:fillRect/>
                      </a:stretch>
                    </p:blipFill>
                    <p:spPr bwMode="auto">
                      <a:xfrm>
                        <a:off x="801688" y="2719388"/>
                        <a:ext cx="6223000"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Content Placeholder 4"/>
          <p:cNvSpPr>
            <a:spLocks noGrp="1"/>
          </p:cNvSpPr>
          <p:nvPr>
            <p:ph idx="10"/>
          </p:nvPr>
        </p:nvSpPr>
        <p:spPr>
          <a:xfrm>
            <a:off x="7355136" y="2850832"/>
            <a:ext cx="4480560" cy="2000568"/>
          </a:xfrm>
          <a:solidFill>
            <a:schemeClr val="bg1"/>
          </a:solidFill>
          <a:ln w="19050">
            <a:solidFill>
              <a:schemeClr val="tx1"/>
            </a:solidFill>
          </a:ln>
        </p:spPr>
        <p:txBody>
          <a:bodyPr/>
          <a:lstStyle/>
          <a:p>
            <a:r>
              <a:rPr lang="en-US" sz="2000" dirty="0">
                <a:solidFill>
                  <a:schemeClr val="tx1"/>
                </a:solidFill>
              </a:rPr>
              <a:t>The third check of regression results is to evaluate what percent of the variation (i.e., up-and-down movement) in the dependent variable is explained by variation in the independent variable</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3307319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 Fourth Quick Check (perhaps the most important check</a:t>
            </a:r>
            <a:r>
              <a:rPr lang="en-US" dirty="0" smtClean="0"/>
              <a:t>?)</a:t>
            </a:r>
            <a:r>
              <a:rPr lang="ar-EG" dirty="0" smtClean="0"/>
              <a:t> </a:t>
            </a:r>
            <a:r>
              <a:rPr lang="ar-EG" dirty="0">
                <a:solidFill>
                  <a:srgbClr val="FF0000"/>
                </a:solidFill>
              </a:rPr>
              <a:t>الاختبار </a:t>
            </a:r>
            <a:r>
              <a:rPr lang="ar-EG" dirty="0" smtClean="0">
                <a:solidFill>
                  <a:srgbClr val="FF0000"/>
                </a:solidFill>
              </a:rPr>
              <a:t> الرابع </a:t>
            </a:r>
            <a:endParaRPr lang="en-US" dirty="0"/>
          </a:p>
        </p:txBody>
      </p:sp>
      <p:sp>
        <p:nvSpPr>
          <p:cNvPr id="2" name="Content Placeholder 2"/>
          <p:cNvSpPr>
            <a:spLocks noGrp="1"/>
          </p:cNvSpPr>
          <p:nvPr>
            <p:ph idx="1"/>
          </p:nvPr>
        </p:nvSpPr>
        <p:spPr>
          <a:xfrm>
            <a:off x="624136" y="1665288"/>
            <a:ext cx="9509760" cy="4572000"/>
          </a:xfrm>
        </p:spPr>
        <p:txBody>
          <a:bodyPr/>
          <a:lstStyle/>
          <a:p>
            <a:r>
              <a:rPr lang="en-US" dirty="0">
                <a:solidFill>
                  <a:schemeClr val="tx1"/>
                </a:solidFill>
              </a:rPr>
              <a:t>Business and economic data is most often </a:t>
            </a:r>
            <a:r>
              <a:rPr lang="en-US" dirty="0">
                <a:solidFill>
                  <a:srgbClr val="FF0000"/>
                </a:solidFill>
              </a:rPr>
              <a:t>time series data. </a:t>
            </a:r>
            <a:r>
              <a:rPr lang="en-US" dirty="0" smtClean="0">
                <a:solidFill>
                  <a:schemeClr val="tx1"/>
                </a:solidFill>
              </a:rPr>
              <a:t>In </a:t>
            </a:r>
            <a:r>
              <a:rPr lang="en-US" dirty="0">
                <a:solidFill>
                  <a:schemeClr val="tx1"/>
                </a:solidFill>
              </a:rPr>
              <a:t>using regression analysis with time series data a problem known as </a:t>
            </a:r>
            <a:r>
              <a:rPr lang="en-US" dirty="0">
                <a:solidFill>
                  <a:srgbClr val="FF0000"/>
                </a:solidFill>
              </a:rPr>
              <a:t>autocorrelation</a:t>
            </a:r>
            <a:r>
              <a:rPr lang="en-US" dirty="0">
                <a:solidFill>
                  <a:schemeClr val="tx1"/>
                </a:solidFill>
              </a:rPr>
              <a:t> can cause some difficulty.</a:t>
            </a:r>
          </a:p>
          <a:p>
            <a:r>
              <a:rPr lang="en-US" dirty="0">
                <a:solidFill>
                  <a:schemeClr val="tx1"/>
                </a:solidFill>
              </a:rPr>
              <a:t>Autocorrelation (serial correlation) is a significant pattern in the error terms or residuals.</a:t>
            </a:r>
          </a:p>
          <a:p>
            <a:r>
              <a:rPr lang="en-US" dirty="0">
                <a:solidFill>
                  <a:schemeClr val="tx1"/>
                </a:solidFill>
              </a:rPr>
              <a:t>If present, </a:t>
            </a:r>
            <a:r>
              <a:rPr lang="en-US" dirty="0">
                <a:solidFill>
                  <a:srgbClr val="FF0000"/>
                </a:solidFill>
              </a:rPr>
              <a:t>the t-ratios </a:t>
            </a:r>
            <a:r>
              <a:rPr lang="en-US" dirty="0">
                <a:solidFill>
                  <a:schemeClr val="tx1"/>
                </a:solidFill>
              </a:rPr>
              <a:t>will be overstated and the F-statistic and R-Squared statistics will be unreliable.</a:t>
            </a:r>
          </a:p>
        </p:txBody>
      </p:sp>
    </p:spTree>
    <p:extLst>
      <p:ext uri="{BB962C8B-B14F-4D97-AF65-F5344CB8AC3E}">
        <p14:creationId xmlns:p14="http://schemas.microsoft.com/office/powerpoint/2010/main" val="2979061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Fourth Quick </a:t>
            </a:r>
            <a:r>
              <a:rPr lang="en-US" dirty="0" smtClean="0"/>
              <a:t>Check</a:t>
            </a:r>
            <a:r>
              <a:rPr lang="en-US" sz="1500" dirty="0"/>
              <a:t> 1</a:t>
            </a:r>
            <a:endParaRPr lang="en-US" dirty="0"/>
          </a:p>
        </p:txBody>
      </p:sp>
      <p:pic>
        <p:nvPicPr>
          <p:cNvPr id="29698" name="Picture 2" descr="Two generic x-y scatterplo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550" y="1343770"/>
            <a:ext cx="8358856" cy="362487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3"/>
          <p:cNvSpPr>
            <a:spLocks noGrp="1"/>
          </p:cNvSpPr>
          <p:nvPr>
            <p:ph idx="10"/>
          </p:nvPr>
        </p:nvSpPr>
        <p:spPr>
          <a:xfrm>
            <a:off x="624136" y="5327332"/>
            <a:ext cx="8321040" cy="603568"/>
          </a:xfrm>
        </p:spPr>
        <p:txBody>
          <a:bodyPr/>
          <a:lstStyle/>
          <a:p>
            <a:pPr algn="ctr"/>
            <a:r>
              <a:rPr lang="en-US" dirty="0">
                <a:solidFill>
                  <a:schemeClr val="tx1"/>
                </a:solidFill>
                <a:latin typeface="+mj-lt"/>
              </a:rPr>
              <a:t>Check for autocorrelation with the Durbin-Watson</a:t>
            </a:r>
            <a:r>
              <a:rPr lang="en-US" dirty="0" smtClean="0">
                <a:solidFill>
                  <a:schemeClr val="tx1"/>
                </a:solidFill>
                <a:latin typeface="+mj-lt"/>
              </a:rPr>
              <a:t>.</a:t>
            </a:r>
            <a:endParaRPr lang="en-US" dirty="0">
              <a:solidFill>
                <a:schemeClr val="tx1"/>
              </a:solidFill>
              <a:latin typeface="+mj-lt"/>
            </a:endParaRPr>
          </a:p>
        </p:txBody>
      </p:sp>
      <p:sp>
        <p:nvSpPr>
          <p:cNvPr id="5" name="Text Placeholder 4"/>
          <p:cNvSpPr>
            <a:spLocks noGrp="1"/>
          </p:cNvSpPr>
          <p:nvPr>
            <p:ph type="body" sz="quarter" idx="11"/>
          </p:nvPr>
        </p:nvSpPr>
        <p:spPr>
          <a:xfrm>
            <a:off x="3838824" y="6400799"/>
            <a:ext cx="2714625" cy="274320"/>
          </a:xfrm>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14138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Regression Models (Demand Planning Models</a:t>
            </a:r>
            <a:r>
              <a:rPr lang="en-US" dirty="0" smtClean="0"/>
              <a:t>)</a:t>
            </a:r>
            <a:r>
              <a:rPr lang="en-US" sz="1500" dirty="0"/>
              <a:t> 1</a:t>
            </a:r>
            <a:endParaRPr lang="en-US" dirty="0"/>
          </a:p>
        </p:txBody>
      </p:sp>
      <p:sp>
        <p:nvSpPr>
          <p:cNvPr id="5" name="Content Placeholder 2"/>
          <p:cNvSpPr>
            <a:spLocks noGrp="1"/>
          </p:cNvSpPr>
          <p:nvPr>
            <p:ph idx="1"/>
          </p:nvPr>
        </p:nvSpPr>
        <p:spPr/>
        <p:txBody>
          <a:bodyPr/>
          <a:lstStyle/>
          <a:p>
            <a:r>
              <a:rPr lang="en-US" dirty="0">
                <a:solidFill>
                  <a:schemeClr val="tx1"/>
                </a:solidFill>
              </a:rPr>
              <a:t>A mathematical model to represent the relationship between a dependent variable (y) and an independent variable (x</a:t>
            </a:r>
            <a:r>
              <a:rPr lang="en-US" dirty="0" smtClean="0">
                <a:solidFill>
                  <a:schemeClr val="tx1"/>
                </a:solidFill>
              </a:rPr>
              <a:t>).</a:t>
            </a:r>
            <a:endParaRPr lang="en-US" dirty="0">
              <a:solidFill>
                <a:schemeClr val="tx1"/>
              </a:solidFill>
            </a:endParaRPr>
          </a:p>
        </p:txBody>
      </p:sp>
      <p:sp>
        <p:nvSpPr>
          <p:cNvPr id="6" name="Content Placeholder 3"/>
          <p:cNvSpPr>
            <a:spLocks noGrp="1"/>
          </p:cNvSpPr>
          <p:nvPr>
            <p:ph idx="10"/>
          </p:nvPr>
        </p:nvSpPr>
        <p:spPr>
          <a:xfrm>
            <a:off x="624136" y="3358833"/>
            <a:ext cx="9144000" cy="1005840"/>
          </a:xfrm>
          <a:ln w="38100">
            <a:solidFill>
              <a:srgbClr val="B60000"/>
            </a:solidFill>
          </a:ln>
        </p:spPr>
        <p:txBody>
          <a:bodyPr/>
          <a:lstStyle/>
          <a:p>
            <a:r>
              <a:rPr lang="en-US" dirty="0">
                <a:solidFill>
                  <a:schemeClr val="tx1"/>
                </a:solidFill>
              </a:rPr>
              <a:t>Can be used to answer questions such as...Does y tend to increase when x increases</a:t>
            </a:r>
            <a:r>
              <a:rPr lang="en-US" dirty="0" smtClean="0">
                <a:solidFill>
                  <a:schemeClr val="tx1"/>
                </a:solidFill>
              </a:rPr>
              <a:t>?</a:t>
            </a:r>
            <a:endParaRPr lang="en-US" dirty="0">
              <a:solidFill>
                <a:schemeClr val="tx1"/>
              </a:solidFill>
            </a:endParaRPr>
          </a:p>
        </p:txBody>
      </p:sp>
      <p:sp>
        <p:nvSpPr>
          <p:cNvPr id="7" name="Content Placeholder 4"/>
          <p:cNvSpPr>
            <a:spLocks noGrp="1"/>
          </p:cNvSpPr>
          <p:nvPr>
            <p:ph idx="11"/>
          </p:nvPr>
        </p:nvSpPr>
        <p:spPr>
          <a:xfrm>
            <a:off x="624136" y="4717733"/>
            <a:ext cx="9144000" cy="997267"/>
          </a:xfrm>
        </p:spPr>
        <p:txBody>
          <a:bodyPr/>
          <a:lstStyle/>
          <a:p>
            <a:r>
              <a:rPr lang="en-US" dirty="0">
                <a:solidFill>
                  <a:schemeClr val="tx1"/>
                </a:solidFill>
              </a:rPr>
              <a:t>Describes the way in which one variable is related to another (e.g. Sales and Price</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70679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Fourth Quick </a:t>
            </a:r>
            <a:r>
              <a:rPr lang="en-US" dirty="0" smtClean="0"/>
              <a:t>Check</a:t>
            </a:r>
            <a:r>
              <a:rPr lang="en-US" sz="1500" dirty="0"/>
              <a:t> </a:t>
            </a:r>
            <a:r>
              <a:rPr lang="en-US" sz="1500" dirty="0" smtClean="0"/>
              <a:t>2</a:t>
            </a:r>
            <a:endParaRPr lang="en-US" dirty="0"/>
          </a:p>
        </p:txBody>
      </p:sp>
      <p:sp>
        <p:nvSpPr>
          <p:cNvPr id="6" name="Content Placeholder 2"/>
          <p:cNvSpPr>
            <a:spLocks noGrp="1"/>
          </p:cNvSpPr>
          <p:nvPr>
            <p:ph idx="1"/>
          </p:nvPr>
        </p:nvSpPr>
        <p:spPr>
          <a:xfrm>
            <a:off x="624136" y="1665288"/>
            <a:ext cx="5131205" cy="620712"/>
          </a:xfrm>
        </p:spPr>
        <p:txBody>
          <a:bodyPr/>
          <a:lstStyle/>
          <a:p>
            <a:r>
              <a:rPr lang="en-US" sz="3200" b="1" dirty="0">
                <a:solidFill>
                  <a:schemeClr val="tx1"/>
                </a:solidFill>
              </a:rPr>
              <a:t>Durbin Watson </a:t>
            </a:r>
            <a:r>
              <a:rPr lang="en-US" sz="3200" b="1" dirty="0" smtClean="0">
                <a:solidFill>
                  <a:schemeClr val="tx1"/>
                </a:solidFill>
              </a:rPr>
              <a:t>Statistic</a:t>
            </a:r>
            <a:endParaRPr lang="en-US" sz="3200" b="1" dirty="0">
              <a:solidFill>
                <a:schemeClr val="tx1"/>
              </a:solidFill>
            </a:endParaRPr>
          </a:p>
        </p:txBody>
      </p:sp>
      <p:graphicFrame>
        <p:nvGraphicFramePr>
          <p:cNvPr id="9" name="Object 3"/>
          <p:cNvGraphicFramePr>
            <a:graphicFrameLocks/>
          </p:cNvGraphicFramePr>
          <p:nvPr>
            <p:extLst>
              <p:ext uri="{D42A27DB-BD31-4B8C-83A1-F6EECF244321}">
                <p14:modId xmlns:p14="http://schemas.microsoft.com/office/powerpoint/2010/main" val="3258318307"/>
              </p:ext>
            </p:extLst>
          </p:nvPr>
        </p:nvGraphicFramePr>
        <p:xfrm>
          <a:off x="1088625" y="3748571"/>
          <a:ext cx="3919537" cy="1384300"/>
        </p:xfrm>
        <a:graphic>
          <a:graphicData uri="http://schemas.openxmlformats.org/presentationml/2006/ole">
            <mc:AlternateContent xmlns:mc="http://schemas.openxmlformats.org/markup-compatibility/2006">
              <mc:Choice xmlns:v="urn:schemas-microsoft-com:vml" Requires="v">
                <p:oleObj spid="_x0000_s30797" name="Equation" r:id="rId3" imgW="1308100" imgH="469900" progId="Equation.DSMT4">
                  <p:embed/>
                </p:oleObj>
              </mc:Choice>
              <mc:Fallback>
                <p:oleObj name="Equation" r:id="rId3" imgW="1308100" imgH="469900" progId="Equation.DSMT4">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625" y="3748571"/>
                        <a:ext cx="39195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ontent Placeholder 4"/>
          <p:cNvSpPr>
            <a:spLocks noGrp="1"/>
          </p:cNvSpPr>
          <p:nvPr>
            <p:ph idx="10"/>
          </p:nvPr>
        </p:nvSpPr>
        <p:spPr>
          <a:xfrm>
            <a:off x="624136" y="4565332"/>
            <a:ext cx="9144000" cy="1708467"/>
          </a:xfrm>
        </p:spPr>
        <p:txBody>
          <a:bodyPr/>
          <a:lstStyle/>
          <a:p>
            <a:pPr eaLnBrk="0" hangingPunct="0"/>
            <a:r>
              <a:rPr lang="en-US" dirty="0">
                <a:solidFill>
                  <a:schemeClr val="tx1"/>
                </a:solidFill>
                <a:latin typeface="+mj-lt"/>
              </a:rPr>
              <a:t>Rule of Thumb</a:t>
            </a:r>
            <a:r>
              <a:rPr lang="en-US" dirty="0" smtClean="0">
                <a:solidFill>
                  <a:schemeClr val="tx1"/>
                </a:solidFill>
                <a:latin typeface="+mj-lt"/>
              </a:rPr>
              <a:t>:</a:t>
            </a:r>
            <a:endParaRPr lang="en-US" dirty="0">
              <a:solidFill>
                <a:schemeClr val="tx1"/>
              </a:solidFill>
              <a:latin typeface="+mj-lt"/>
            </a:endParaRPr>
          </a:p>
          <a:p>
            <a:pPr eaLnBrk="0" hangingPunct="0"/>
            <a:r>
              <a:rPr lang="en-US" dirty="0">
                <a:solidFill>
                  <a:schemeClr val="tx1"/>
                </a:solidFill>
                <a:latin typeface="+mj-lt"/>
              </a:rPr>
              <a:t>If DW(1) is between 1.5 and 2.5, you </a:t>
            </a:r>
            <a:r>
              <a:rPr lang="en-US" dirty="0" smtClean="0">
                <a:solidFill>
                  <a:schemeClr val="tx1"/>
                </a:solidFill>
                <a:latin typeface="+mj-lt"/>
              </a:rPr>
              <a:t>probably</a:t>
            </a:r>
            <a:br>
              <a:rPr lang="en-US" dirty="0" smtClean="0">
                <a:solidFill>
                  <a:schemeClr val="tx1"/>
                </a:solidFill>
                <a:latin typeface="+mj-lt"/>
              </a:rPr>
            </a:br>
            <a:r>
              <a:rPr lang="en-US" dirty="0" smtClean="0">
                <a:solidFill>
                  <a:schemeClr val="tx1"/>
                </a:solidFill>
                <a:latin typeface="+mj-lt"/>
              </a:rPr>
              <a:t>have </a:t>
            </a:r>
            <a:r>
              <a:rPr lang="en-US" dirty="0">
                <a:solidFill>
                  <a:schemeClr val="tx1"/>
                </a:solidFill>
                <a:latin typeface="+mj-lt"/>
              </a:rPr>
              <a:t>no 1</a:t>
            </a:r>
            <a:r>
              <a:rPr lang="en-US" baseline="30000" dirty="0">
                <a:solidFill>
                  <a:schemeClr val="tx1"/>
                </a:solidFill>
                <a:latin typeface="+mj-lt"/>
              </a:rPr>
              <a:t>st</a:t>
            </a:r>
            <a:r>
              <a:rPr lang="en-US" dirty="0">
                <a:solidFill>
                  <a:schemeClr val="tx1"/>
                </a:solidFill>
                <a:latin typeface="+mj-lt"/>
              </a:rPr>
              <a:t> order serial correlation (autocorrelation</a:t>
            </a:r>
            <a:r>
              <a:rPr lang="en-US" dirty="0" smtClean="0">
                <a:solidFill>
                  <a:schemeClr val="tx1"/>
                </a:solidFill>
                <a:latin typeface="+mj-lt"/>
              </a:rPr>
              <a:t>).</a:t>
            </a:r>
            <a:endParaRPr lang="en-US" dirty="0">
              <a:solidFill>
                <a:schemeClr val="tx1"/>
              </a:solidFill>
              <a:latin typeface="+mj-lt"/>
            </a:endParaRPr>
          </a:p>
        </p:txBody>
      </p:sp>
      <p:sp>
        <p:nvSpPr>
          <p:cNvPr id="8" name="Content Placeholder 5"/>
          <p:cNvSpPr>
            <a:spLocks noGrp="1"/>
          </p:cNvSpPr>
          <p:nvPr>
            <p:ph idx="11"/>
          </p:nvPr>
        </p:nvSpPr>
        <p:spPr>
          <a:xfrm>
            <a:off x="5932736" y="1237932"/>
            <a:ext cx="3931920" cy="3474720"/>
          </a:xfrm>
        </p:spPr>
        <p:txBody>
          <a:bodyPr/>
          <a:lstStyle/>
          <a:p>
            <a:r>
              <a:rPr lang="en-US" sz="2000" dirty="0">
                <a:solidFill>
                  <a:srgbClr val="FF0000"/>
                </a:solidFill>
              </a:rPr>
              <a:t>The DW statistic will always be in the range of 0 to 4</a:t>
            </a:r>
            <a:r>
              <a:rPr lang="en-US" sz="2000" dirty="0">
                <a:solidFill>
                  <a:schemeClr val="tx1"/>
                </a:solidFill>
              </a:rPr>
              <a:t>. As a rule of thumb, a value close to 2 (e.g., between 1.50 and 2.50) indicates that there is no serial correlation. When the DW statistic approaches 4, the degree of negative serial correlation increases. When positive serial correlation exists, the value of DW approaches 0</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339316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a:t>Figure 4.9 The Standard Error of the </a:t>
            </a:r>
            <a:r>
              <a:rPr lang="en-US" dirty="0"/>
              <a:t>Estimate </a:t>
            </a:r>
            <a:r>
              <a:rPr lang="en-US" dirty="0">
                <a:solidFill>
                  <a:srgbClr val="FF0000"/>
                </a:solidFill>
              </a:rPr>
              <a:t>(The Standard Error of </a:t>
            </a:r>
            <a:r>
              <a:rPr lang="en-US" dirty="0" smtClean="0">
                <a:solidFill>
                  <a:srgbClr val="FF0000"/>
                </a:solidFill>
              </a:rPr>
              <a:t>Regression)</a:t>
            </a:r>
            <a:endParaRPr lang="en-US" dirty="0">
              <a:solidFill>
                <a:srgbClr val="FF0000"/>
              </a:solidFill>
            </a:endParaRPr>
          </a:p>
        </p:txBody>
      </p:sp>
      <p:pic>
        <p:nvPicPr>
          <p:cNvPr id="31746" name="Picture 2" descr="Graph showing a positive trend line along with parallel lines for the approximate 95% confidence band."/>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028"/>
          <a:stretch/>
        </p:blipFill>
        <p:spPr bwMode="auto">
          <a:xfrm>
            <a:off x="688100" y="1930400"/>
            <a:ext cx="8583776" cy="393544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3"/>
          <p:cNvSpPr>
            <a:spLocks noGrp="1"/>
          </p:cNvSpPr>
          <p:nvPr>
            <p:ph idx="10"/>
          </p:nvPr>
        </p:nvSpPr>
        <p:spPr>
          <a:xfrm>
            <a:off x="7291636" y="4730432"/>
            <a:ext cx="3383280" cy="1644968"/>
          </a:xfrm>
          <a:solidFill>
            <a:schemeClr val="bg1"/>
          </a:solidFill>
          <a:ln w="19050">
            <a:solidFill>
              <a:schemeClr val="tx1"/>
            </a:solidFill>
          </a:ln>
        </p:spPr>
        <p:txBody>
          <a:bodyPr/>
          <a:lstStyle/>
          <a:p>
            <a:r>
              <a:rPr lang="en-US" sz="2000" dirty="0">
                <a:solidFill>
                  <a:schemeClr val="tx1"/>
                </a:solidFill>
              </a:rPr>
              <a:t>The standard error of the estimate (SEE) can be used </a:t>
            </a:r>
            <a:r>
              <a:rPr lang="en-US" sz="2000" dirty="0" smtClean="0">
                <a:solidFill>
                  <a:schemeClr val="tx1"/>
                </a:solidFill>
              </a:rPr>
              <a:t>to generate</a:t>
            </a:r>
            <a:r>
              <a:rPr lang="en-US" sz="2000" dirty="0">
                <a:solidFill>
                  <a:schemeClr val="tx1"/>
                </a:solidFill>
              </a:rPr>
              <a:t> </a:t>
            </a:r>
            <a:r>
              <a:rPr lang="en-US" sz="2000" i="1" dirty="0">
                <a:solidFill>
                  <a:schemeClr val="tx1"/>
                </a:solidFill>
              </a:rPr>
              <a:t>approximate </a:t>
            </a:r>
            <a:r>
              <a:rPr lang="en-US" sz="2000" dirty="0">
                <a:solidFill>
                  <a:schemeClr val="tx1"/>
                </a:solidFill>
              </a:rPr>
              <a:t>confidence intervals with relative ease</a:t>
            </a:r>
            <a:r>
              <a:rPr lang="en-US" sz="2000" dirty="0" smtClean="0">
                <a:solidFill>
                  <a:schemeClr val="tx1"/>
                </a:solidFill>
              </a:rPr>
              <a:t>.</a:t>
            </a:r>
            <a:endParaRPr lang="en-US" sz="2000" dirty="0">
              <a:solidFill>
                <a:schemeClr val="tx1"/>
              </a:solidFill>
            </a:endParaRPr>
          </a:p>
        </p:txBody>
      </p:sp>
      <p:sp>
        <p:nvSpPr>
          <p:cNvPr id="5" name="Text Placeholder 4"/>
          <p:cNvSpPr>
            <a:spLocks noGrp="1"/>
          </p:cNvSpPr>
          <p:nvPr>
            <p:ph type="body" sz="quarter" idx="11"/>
          </p:nvPr>
        </p:nvSpPr>
        <p:spPr>
          <a:xfrm>
            <a:off x="3838824" y="6400799"/>
            <a:ext cx="2714625" cy="274320"/>
          </a:xfrm>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2123095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Figure 4.13 </a:t>
            </a:r>
            <a:r>
              <a:rPr lang="en-US" dirty="0">
                <a:solidFill>
                  <a:srgbClr val="FF0000"/>
                </a:solidFill>
              </a:rPr>
              <a:t>Heteroscedasticity</a:t>
            </a:r>
          </a:p>
        </p:txBody>
      </p:sp>
      <p:pic>
        <p:nvPicPr>
          <p:cNvPr id="32770" name="Picture 2" descr="Two generic illustrations of residual plot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1755"/>
          <a:stretch/>
        </p:blipFill>
        <p:spPr bwMode="auto">
          <a:xfrm>
            <a:off x="822613" y="1117144"/>
            <a:ext cx="3901788" cy="521208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3"/>
          <p:cNvSpPr>
            <a:spLocks noGrp="1"/>
          </p:cNvSpPr>
          <p:nvPr>
            <p:ph idx="10"/>
          </p:nvPr>
        </p:nvSpPr>
        <p:spPr>
          <a:xfrm>
            <a:off x="4813300" y="2253932"/>
            <a:ext cx="5303520" cy="2597468"/>
          </a:xfrm>
          <a:noFill/>
          <a:ln w="19050">
            <a:noFill/>
          </a:ln>
        </p:spPr>
        <p:txBody>
          <a:bodyPr/>
          <a:lstStyle/>
          <a:p>
            <a:r>
              <a:rPr lang="en-US" sz="2000" dirty="0">
                <a:solidFill>
                  <a:schemeClr val="tx1"/>
                </a:solidFill>
              </a:rPr>
              <a:t>One of the assumptions of regression analysis is that </a:t>
            </a:r>
            <a:r>
              <a:rPr lang="en-US" sz="2000" dirty="0">
                <a:solidFill>
                  <a:srgbClr val="FF0000"/>
                </a:solidFill>
              </a:rPr>
              <a:t>the error terms in the population regression (</a:t>
            </a:r>
            <a:r>
              <a:rPr lang="en-US" sz="2000" i="1" dirty="0" err="1">
                <a:solidFill>
                  <a:srgbClr val="FF0000"/>
                </a:solidFill>
              </a:rPr>
              <a:t>εi</a:t>
            </a:r>
            <a:r>
              <a:rPr lang="en-US" sz="2000" dirty="0">
                <a:solidFill>
                  <a:srgbClr val="FF0000"/>
                </a:solidFill>
              </a:rPr>
              <a:t>) </a:t>
            </a:r>
            <a:r>
              <a:rPr lang="en-US" sz="2000" dirty="0">
                <a:solidFill>
                  <a:srgbClr val="0070C0"/>
                </a:solidFill>
              </a:rPr>
              <a:t>have a constant variance </a:t>
            </a:r>
            <a:r>
              <a:rPr lang="en-US" sz="2000" dirty="0">
                <a:solidFill>
                  <a:schemeClr val="tx1"/>
                </a:solidFill>
              </a:rPr>
              <a:t>across all values of the independent variable (</a:t>
            </a:r>
            <a:r>
              <a:rPr lang="en-US" sz="2000" i="1" dirty="0">
                <a:solidFill>
                  <a:schemeClr val="tx1"/>
                </a:solidFill>
              </a:rPr>
              <a:t>X</a:t>
            </a:r>
            <a:r>
              <a:rPr lang="en-US" sz="2000" dirty="0">
                <a:solidFill>
                  <a:schemeClr val="tx1"/>
                </a:solidFill>
              </a:rPr>
              <a:t>). When this is true, the model is said </a:t>
            </a:r>
            <a:r>
              <a:rPr lang="en-US" sz="2000" dirty="0" smtClean="0">
                <a:solidFill>
                  <a:schemeClr val="tx1"/>
                </a:solidFill>
              </a:rPr>
              <a:t>to be </a:t>
            </a:r>
            <a:r>
              <a:rPr lang="en-US" sz="2000" i="1" dirty="0" smtClean="0">
                <a:solidFill>
                  <a:srgbClr val="0070C0"/>
                </a:solidFill>
              </a:rPr>
              <a:t>homoscedastic</a:t>
            </a:r>
            <a:r>
              <a:rPr lang="en-US" sz="2000" i="1" dirty="0" smtClean="0">
                <a:solidFill>
                  <a:schemeClr val="tx1"/>
                </a:solidFill>
              </a:rPr>
              <a:t>, </a:t>
            </a:r>
            <a:r>
              <a:rPr lang="en-US" sz="2000" dirty="0" smtClean="0">
                <a:solidFill>
                  <a:schemeClr val="tx1"/>
                </a:solidFill>
              </a:rPr>
              <a:t>and </a:t>
            </a:r>
            <a:r>
              <a:rPr lang="en-US" sz="2000" dirty="0">
                <a:solidFill>
                  <a:schemeClr val="tx1"/>
                </a:solidFill>
              </a:rPr>
              <a:t>if this assumption is violated, the model is </a:t>
            </a:r>
            <a:r>
              <a:rPr lang="en-US" sz="2000" dirty="0" smtClean="0">
                <a:solidFill>
                  <a:schemeClr val="tx1"/>
                </a:solidFill>
              </a:rPr>
              <a:t>termed </a:t>
            </a:r>
            <a:r>
              <a:rPr lang="en-US" sz="2000" i="1" dirty="0" err="1" smtClean="0">
                <a:solidFill>
                  <a:schemeClr val="tx1"/>
                </a:solidFill>
              </a:rPr>
              <a:t>heteroscedastic</a:t>
            </a:r>
            <a:r>
              <a:rPr lang="en-US" sz="2000" i="1" dirty="0">
                <a:solidFill>
                  <a:schemeClr val="tx1"/>
                </a:solidFill>
              </a:rPr>
              <a:t>.</a:t>
            </a:r>
            <a:r>
              <a:rPr lang="en-US" sz="2000" dirty="0">
                <a:solidFill>
                  <a:schemeClr val="tx1"/>
                </a:solidFill>
              </a:rPr>
              <a:t> </a:t>
            </a:r>
          </a:p>
        </p:txBody>
      </p:sp>
      <p:sp>
        <p:nvSpPr>
          <p:cNvPr id="5" name="Text Placeholder 4"/>
          <p:cNvSpPr>
            <a:spLocks noGrp="1"/>
          </p:cNvSpPr>
          <p:nvPr>
            <p:ph type="body" sz="quarter" idx="11"/>
          </p:nvPr>
        </p:nvSpPr>
        <p:spPr>
          <a:xfrm>
            <a:off x="3838824" y="6400799"/>
            <a:ext cx="2714625" cy="274320"/>
          </a:xfrm>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2912338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Figure 4.13 Cross- Sectional Regression</a:t>
            </a:r>
          </a:p>
        </p:txBody>
      </p:sp>
      <p:sp>
        <p:nvSpPr>
          <p:cNvPr id="3" name="Content Placeholder 2"/>
          <p:cNvSpPr>
            <a:spLocks noGrp="1"/>
          </p:cNvSpPr>
          <p:nvPr>
            <p:ph idx="1"/>
          </p:nvPr>
        </p:nvSpPr>
        <p:spPr>
          <a:xfrm>
            <a:off x="624136" y="3722688"/>
            <a:ext cx="5486400" cy="1941512"/>
          </a:xfrm>
        </p:spPr>
        <p:txBody>
          <a:bodyPr/>
          <a:lstStyle/>
          <a:p>
            <a:pPr>
              <a:lnSpc>
                <a:spcPct val="120000"/>
              </a:lnSpc>
            </a:pPr>
            <a:r>
              <a:rPr lang="en-US" sz="2000" dirty="0">
                <a:solidFill>
                  <a:schemeClr val="tx1"/>
                </a:solidFill>
              </a:rPr>
              <a:t>While most forecasting is based on time-series data, there are situations in which cross-sectional analysis is useful. In cross-sectional analysis, the data all pertain to one time period rather than a sequence of periods</a:t>
            </a:r>
            <a:r>
              <a:rPr lang="en-US" sz="2000" dirty="0" smtClean="0">
                <a:solidFill>
                  <a:schemeClr val="tx1"/>
                </a:solidFill>
              </a:rPr>
              <a:t>.</a:t>
            </a:r>
            <a:endParaRPr lang="en-US" sz="2000" dirty="0">
              <a:solidFill>
                <a:schemeClr val="tx1"/>
              </a:solidFill>
            </a:endParaRPr>
          </a:p>
        </p:txBody>
      </p:sp>
      <p:pic>
        <p:nvPicPr>
          <p:cNvPr id="33794" name="Picture 3" descr="Two graphs: Sandwich sales versus City and Sandwich sales versus population."/>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6512311" y="1081483"/>
            <a:ext cx="5541211" cy="5669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3838824" y="6400799"/>
            <a:ext cx="2714625" cy="274320"/>
          </a:xfrm>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368214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Cross- Sectional Regression</a:t>
            </a:r>
          </a:p>
        </p:txBody>
      </p:sp>
      <p:sp>
        <p:nvSpPr>
          <p:cNvPr id="6" name="Content Placeholder 2"/>
          <p:cNvSpPr>
            <a:spLocks noGrp="1"/>
          </p:cNvSpPr>
          <p:nvPr>
            <p:ph idx="1"/>
          </p:nvPr>
        </p:nvSpPr>
        <p:spPr>
          <a:xfrm>
            <a:off x="624136" y="1792288"/>
            <a:ext cx="3173164" cy="3719512"/>
          </a:xfrm>
        </p:spPr>
        <p:txBody>
          <a:bodyPr/>
          <a:lstStyle/>
          <a:p>
            <a:pPr>
              <a:lnSpc>
                <a:spcPct val="120000"/>
              </a:lnSpc>
            </a:pPr>
            <a:r>
              <a:rPr lang="en-US" sz="2000" dirty="0">
                <a:solidFill>
                  <a:schemeClr val="tx1"/>
                </a:solidFill>
              </a:rPr>
              <a:t>While most forecasting is based on time-series data, there are situations in which cross-sectional analysis is useful. In cross-sectional analysis, the data all pertain to one time period rather than a sequence of periods</a:t>
            </a:r>
            <a:r>
              <a:rPr lang="en-US" sz="2000" dirty="0" smtClean="0">
                <a:solidFill>
                  <a:schemeClr val="tx1"/>
                </a:solidFill>
              </a:rPr>
              <a:t>.</a:t>
            </a:r>
            <a:endParaRPr lang="en-US" sz="2000" dirty="0">
              <a:solidFill>
                <a:schemeClr val="tx1"/>
              </a:solidFill>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414790919"/>
              </p:ext>
            </p:extLst>
          </p:nvPr>
        </p:nvGraphicFramePr>
        <p:xfrm>
          <a:off x="5994400" y="2043113"/>
          <a:ext cx="3136824" cy="1205892"/>
        </p:xfrm>
        <a:graphic>
          <a:graphicData uri="http://schemas.openxmlformats.org/presentationml/2006/ole">
            <mc:AlternateContent xmlns:mc="http://schemas.openxmlformats.org/markup-compatibility/2006">
              <mc:Choice xmlns:v="urn:schemas-microsoft-com:vml" Requires="v">
                <p:oleObj spid="_x0000_s34956" name="Equation" r:id="rId3" imgW="1650960" imgH="634680" progId="Equation.DSMT4">
                  <p:embed/>
                </p:oleObj>
              </mc:Choice>
              <mc:Fallback>
                <p:oleObj name="Equation" r:id="rId3" imgW="1650960" imgH="634680" progId="Equation.DSMT4">
                  <p:embed/>
                  <p:pic>
                    <p:nvPicPr>
                      <p:cNvPr id="0" name=""/>
                      <p:cNvPicPr/>
                      <p:nvPr/>
                    </p:nvPicPr>
                    <p:blipFill>
                      <a:blip r:embed="rId4"/>
                      <a:stretch>
                        <a:fillRect/>
                      </a:stretch>
                    </p:blipFill>
                    <p:spPr>
                      <a:xfrm>
                        <a:off x="5994400" y="2043113"/>
                        <a:ext cx="3136824" cy="1205892"/>
                      </a:xfrm>
                      <a:prstGeom prst="rect">
                        <a:avLst/>
                      </a:prstGeom>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2668511854"/>
              </p:ext>
            </p:extLst>
          </p:nvPr>
        </p:nvGraphicFramePr>
        <p:xfrm>
          <a:off x="3975100" y="3770313"/>
          <a:ext cx="8058888" cy="1205892"/>
        </p:xfrm>
        <a:graphic>
          <a:graphicData uri="http://schemas.openxmlformats.org/presentationml/2006/ole">
            <mc:AlternateContent xmlns:mc="http://schemas.openxmlformats.org/markup-compatibility/2006">
              <mc:Choice xmlns:v="urn:schemas-microsoft-com:vml" Requires="v">
                <p:oleObj spid="_x0000_s34957" name="Equation" r:id="rId5" imgW="4241520" imgH="634680" progId="Equation.DSMT4">
                  <p:embed/>
                </p:oleObj>
              </mc:Choice>
              <mc:Fallback>
                <p:oleObj name="Equation" r:id="rId5" imgW="4241520" imgH="634680" progId="Equation.DSMT4">
                  <p:embed/>
                  <p:pic>
                    <p:nvPicPr>
                      <p:cNvPr id="0" name=""/>
                      <p:cNvPicPr/>
                      <p:nvPr/>
                    </p:nvPicPr>
                    <p:blipFill>
                      <a:blip r:embed="rId6"/>
                      <a:stretch>
                        <a:fillRect/>
                      </a:stretch>
                    </p:blipFill>
                    <p:spPr>
                      <a:xfrm>
                        <a:off x="3975100" y="3770313"/>
                        <a:ext cx="8058888" cy="120589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037855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Figure 4.15</a:t>
            </a:r>
          </a:p>
        </p:txBody>
      </p:sp>
      <p:pic>
        <p:nvPicPr>
          <p:cNvPr id="35842" name="Picture 2" descr="Time plot showing the positive fairly linear trend in SATHS (in thousands) for February 2010 until October 201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888" y="1738482"/>
            <a:ext cx="10332926" cy="40538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2482627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Table 4.15</a:t>
            </a:r>
          </a:p>
        </p:txBody>
      </p:sp>
      <p:pic>
        <p:nvPicPr>
          <p:cNvPr id="36866" name="Picture 2" descr="Summary Statistics for Multiple Regression on Data given in Figure 4.1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12699" y="420689"/>
            <a:ext cx="8961120" cy="60007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2095080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Trend Forecast</a:t>
            </a:r>
          </a:p>
        </p:txBody>
      </p:sp>
      <p:graphicFrame>
        <p:nvGraphicFramePr>
          <p:cNvPr id="3" name="Table 2"/>
          <p:cNvGraphicFramePr>
            <a:graphicFrameLocks noGrp="1"/>
          </p:cNvGraphicFramePr>
          <p:nvPr>
            <p:extLst>
              <p:ext uri="{D42A27DB-BD31-4B8C-83A1-F6EECF244321}">
                <p14:modId xmlns:p14="http://schemas.microsoft.com/office/powerpoint/2010/main" val="1812337504"/>
              </p:ext>
            </p:extLst>
          </p:nvPr>
        </p:nvGraphicFramePr>
        <p:xfrm>
          <a:off x="698500" y="1862666"/>
          <a:ext cx="9309947" cy="36576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554480">
                  <a:extLst>
                    <a:ext uri="{9D8B030D-6E8A-4147-A177-3AD203B41FA5}">
                      <a16:colId xmlns:a16="http://schemas.microsoft.com/office/drawing/2014/main" xmlns="" val="20002"/>
                    </a:ext>
                  </a:extLst>
                </a:gridCol>
                <a:gridCol w="1354667">
                  <a:extLst>
                    <a:ext uri="{9D8B030D-6E8A-4147-A177-3AD203B41FA5}">
                      <a16:colId xmlns:a16="http://schemas.microsoft.com/office/drawing/2014/main" xmlns="" val="20003"/>
                    </a:ext>
                  </a:extLst>
                </a:gridCol>
                <a:gridCol w="1554480">
                  <a:extLst>
                    <a:ext uri="{9D8B030D-6E8A-4147-A177-3AD203B41FA5}">
                      <a16:colId xmlns:a16="http://schemas.microsoft.com/office/drawing/2014/main" xmlns="" val="20004"/>
                    </a:ext>
                  </a:extLst>
                </a:gridCol>
                <a:gridCol w="1554480">
                  <a:extLst>
                    <a:ext uri="{9D8B030D-6E8A-4147-A177-3AD203B41FA5}">
                      <a16:colId xmlns:a16="http://schemas.microsoft.com/office/drawing/2014/main" xmlns="" val="20005"/>
                    </a:ext>
                  </a:extLst>
                </a:gridCol>
              </a:tblGrid>
              <a:tr h="914400">
                <a:tc>
                  <a:txBody>
                    <a:bodyPr/>
                    <a:lstStyle/>
                    <a:p>
                      <a:endParaRPr lang="en-US" sz="2400" dirty="0" smtClean="0">
                        <a:solidFill>
                          <a:schemeClr val="tx1"/>
                        </a:solidFill>
                      </a:endParaRPr>
                    </a:p>
                    <a:p>
                      <a:r>
                        <a:rPr lang="en-US" sz="2400" dirty="0" smtClean="0">
                          <a:solidFill>
                            <a:schemeClr val="tx1"/>
                          </a:solidFill>
                        </a:rPr>
                        <a:t>Date</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Actual 2016 THS</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THS Forecast</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endParaRPr lang="en-US" sz="2400" dirty="0" smtClean="0">
                        <a:solidFill>
                          <a:schemeClr val="tx1"/>
                        </a:solidFill>
                      </a:endParaRPr>
                    </a:p>
                    <a:p>
                      <a:pPr algn="ctr"/>
                      <a:r>
                        <a:rPr lang="en-US" sz="2400" dirty="0" smtClean="0">
                          <a:solidFill>
                            <a:schemeClr val="tx1"/>
                          </a:solidFill>
                        </a:rPr>
                        <a:t>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Absolute 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Absolute</a:t>
                      </a:r>
                    </a:p>
                    <a:p>
                      <a:pPr algn="ctr"/>
                      <a:r>
                        <a:rPr lang="en-US" sz="2400" dirty="0" smtClean="0">
                          <a:solidFill>
                            <a:schemeClr val="tx1"/>
                          </a:solidFill>
                        </a:rPr>
                        <a:t>% 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548640">
                <a:tc>
                  <a:txBody>
                    <a:bodyPr/>
                    <a:lstStyle/>
                    <a:p>
                      <a:r>
                        <a:rPr lang="en-US" sz="2400" dirty="0" smtClean="0">
                          <a:solidFill>
                            <a:schemeClr val="tx1"/>
                          </a:solidFill>
                        </a:rPr>
                        <a:t>Feb-2016</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134</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128.40</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5.60</a:t>
                      </a:r>
                      <a:endParaRPr lang="en-US" sz="2400" dirty="0">
                        <a:solidFill>
                          <a:schemeClr val="tx1"/>
                        </a:solidFill>
                      </a:endParaRPr>
                    </a:p>
                  </a:txBody>
                  <a:tcPr marR="3200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5.60</a:t>
                      </a:r>
                      <a:endParaRPr lang="en-US" sz="2400" dirty="0">
                        <a:solidFill>
                          <a:schemeClr val="tx1"/>
                        </a:solidFill>
                      </a:endParaRPr>
                    </a:p>
                  </a:txBody>
                  <a:tcPr marR="41148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4.18</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548640">
                <a:tc>
                  <a:txBody>
                    <a:bodyPr/>
                    <a:lstStyle/>
                    <a:p>
                      <a:r>
                        <a:rPr lang="en-US" sz="2400" dirty="0" smtClean="0">
                          <a:solidFill>
                            <a:schemeClr val="tx1"/>
                          </a:solidFill>
                        </a:rPr>
                        <a:t>May-2016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158</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147.63</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10.37</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10.37</a:t>
                      </a:r>
                      <a:endParaRPr lang="en-US" sz="2400" dirty="0">
                        <a:solidFill>
                          <a:schemeClr val="tx1"/>
                        </a:solidFill>
                      </a:endParaRPr>
                    </a:p>
                  </a:txBody>
                  <a:tcPr marR="4114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6.57</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548640">
                <a:tc>
                  <a:txBody>
                    <a:bodyPr/>
                    <a:lstStyle/>
                    <a:p>
                      <a:r>
                        <a:rPr lang="en-US" sz="2400" dirty="0" smtClean="0">
                          <a:solidFill>
                            <a:schemeClr val="tx1"/>
                          </a:solidFill>
                        </a:rPr>
                        <a:t>Aug-2016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144</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132.39</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11.61</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11.61</a:t>
                      </a:r>
                      <a:endParaRPr lang="en-US" sz="2400" dirty="0">
                        <a:solidFill>
                          <a:schemeClr val="tx1"/>
                        </a:solidFill>
                      </a:endParaRPr>
                    </a:p>
                  </a:txBody>
                  <a:tcPr marR="4114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8.06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548640">
                <a:tc>
                  <a:txBody>
                    <a:bodyPr/>
                    <a:lstStyle/>
                    <a:p>
                      <a:r>
                        <a:rPr lang="en-US" sz="2400" dirty="0" smtClean="0">
                          <a:solidFill>
                            <a:schemeClr val="tx1"/>
                          </a:solidFill>
                        </a:rPr>
                        <a:t>Nov-2016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125</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119.26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5.74</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5.74</a:t>
                      </a:r>
                      <a:endParaRPr lang="en-US" sz="2400" dirty="0">
                        <a:solidFill>
                          <a:schemeClr val="tx1"/>
                        </a:solidFill>
                      </a:endParaRPr>
                    </a:p>
                  </a:txBody>
                  <a:tcPr marR="4114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4.59</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r h="548640">
                <a:tc>
                  <a:txBody>
                    <a:bodyPr/>
                    <a:lstStyle/>
                    <a:p>
                      <a:endParaRPr lang="en-US" sz="240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240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2400" dirty="0" smtClean="0">
                          <a:solidFill>
                            <a:schemeClr val="tx1"/>
                          </a:solidFill>
                        </a:rPr>
                        <a:t>MAPE =</a:t>
                      </a:r>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5.85%</a:t>
                      </a:r>
                      <a:endParaRPr lang="en-US" sz="2400" dirty="0">
                        <a:solidFill>
                          <a:schemeClr val="tx1"/>
                        </a:solidFill>
                      </a:endParaRPr>
                    </a:p>
                  </a:txBody>
                  <a:tcPr marL="27432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50070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Figure 4.16</a:t>
            </a:r>
          </a:p>
        </p:txBody>
      </p:sp>
      <p:sp>
        <p:nvSpPr>
          <p:cNvPr id="2" name="Content Placeholder 2"/>
          <p:cNvSpPr>
            <a:spLocks noGrp="1"/>
          </p:cNvSpPr>
          <p:nvPr>
            <p:ph idx="1"/>
          </p:nvPr>
        </p:nvSpPr>
        <p:spPr>
          <a:xfrm>
            <a:off x="928936" y="1665288"/>
            <a:ext cx="8686800" cy="548640"/>
          </a:xfrm>
        </p:spPr>
        <p:txBody>
          <a:bodyPr/>
          <a:lstStyle/>
          <a:p>
            <a:pPr algn="ctr"/>
            <a:r>
              <a:rPr lang="en-US" sz="2400" dirty="0" smtClean="0">
                <a:solidFill>
                  <a:schemeClr val="tx1"/>
                </a:solidFill>
              </a:rPr>
              <a:t>Seasonally </a:t>
            </a:r>
            <a:r>
              <a:rPr lang="en-US" sz="2400" dirty="0">
                <a:solidFill>
                  <a:schemeClr val="tx1"/>
                </a:solidFill>
              </a:rPr>
              <a:t>adjusted total houses sold (000) = 6.29 + 0.01(DPI)</a:t>
            </a:r>
          </a:p>
        </p:txBody>
      </p:sp>
      <p:pic>
        <p:nvPicPr>
          <p:cNvPr id="37890" name="Picture 3" descr="Time plot showing the positive fairly linear trend in SATHS (in thousands) for February 2010 until October 2015."/>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585788" y="2398447"/>
            <a:ext cx="11467565" cy="37674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4"/>
          <p:cNvSpPr>
            <a:spLocks noGrp="1"/>
          </p:cNvSpPr>
          <p:nvPr>
            <p:ph type="body" sz="quarter" idx="11"/>
          </p:nvPr>
        </p:nvSpPr>
        <p:spPr>
          <a:xfrm>
            <a:off x="3838824" y="6400799"/>
            <a:ext cx="2714625" cy="274320"/>
          </a:xfrm>
        </p:spPr>
        <p:txBody>
          <a:bodyPr/>
          <a:lstStyle/>
          <a:p>
            <a:r>
              <a:rPr lang="en-US" dirty="0">
                <a:hlinkClick r:id="rId3" action="ppaction://hlinksldjump"/>
              </a:rPr>
              <a:t>Jump to long </a:t>
            </a:r>
            <a:r>
              <a:rPr lang="en-US" dirty="0" smtClean="0">
                <a:hlinkClick r:id="rId3" action="ppaction://hlinksldjump"/>
              </a:rPr>
              <a:t>description</a:t>
            </a:r>
            <a:endParaRPr lang="en-US" dirty="0"/>
          </a:p>
        </p:txBody>
      </p:sp>
    </p:spTree>
    <p:extLst>
      <p:ext uri="{BB962C8B-B14F-4D97-AF65-F5344CB8AC3E}">
        <p14:creationId xmlns:p14="http://schemas.microsoft.com/office/powerpoint/2010/main" val="3885643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Table </a:t>
            </a:r>
            <a:r>
              <a:rPr lang="en-US" dirty="0" smtClean="0"/>
              <a:t>4.16</a:t>
            </a:r>
            <a:endParaRPr lang="en-US" dirty="0"/>
          </a:p>
        </p:txBody>
      </p:sp>
      <p:pic>
        <p:nvPicPr>
          <p:cNvPr id="38914" name="Picture 2" descr="Summary Statistics for Multiple Regression on Data given in Figure 4.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1021" y="312426"/>
            <a:ext cx="5702334" cy="5930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1710987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Regression Models (Demand Planning Models</a:t>
            </a:r>
            <a:r>
              <a:rPr lang="en-US" dirty="0" smtClean="0"/>
              <a:t>)</a:t>
            </a:r>
            <a:r>
              <a:rPr lang="en-US" sz="1500" dirty="0"/>
              <a:t> </a:t>
            </a:r>
            <a:r>
              <a:rPr lang="en-US" sz="1500" dirty="0" smtClean="0"/>
              <a:t>2</a:t>
            </a:r>
            <a:endParaRPr lang="en-US" dirty="0"/>
          </a:p>
        </p:txBody>
      </p:sp>
      <p:sp>
        <p:nvSpPr>
          <p:cNvPr id="2" name="Content Placeholder 2"/>
          <p:cNvSpPr>
            <a:spLocks noGrp="1"/>
          </p:cNvSpPr>
          <p:nvPr>
            <p:ph idx="1"/>
          </p:nvPr>
        </p:nvSpPr>
        <p:spPr>
          <a:xfrm>
            <a:off x="624136" y="1665288"/>
            <a:ext cx="9144000" cy="4572000"/>
          </a:xfrm>
        </p:spPr>
        <p:txBody>
          <a:bodyPr/>
          <a:lstStyle/>
          <a:p>
            <a:pPr>
              <a:spcBef>
                <a:spcPts val="1800"/>
              </a:spcBef>
              <a:spcAft>
                <a:spcPts val="1800"/>
              </a:spcAft>
            </a:pPr>
            <a:r>
              <a:rPr lang="en-US" dirty="0">
                <a:solidFill>
                  <a:schemeClr val="tx1"/>
                </a:solidFill>
              </a:rPr>
              <a:t>Many sophisticated software packages are available -- but there is a danger in using canned packages unless you are familiar with the </a:t>
            </a:r>
            <a:r>
              <a:rPr lang="en-US" u="sng" dirty="0">
                <a:solidFill>
                  <a:schemeClr val="tx1"/>
                </a:solidFill>
              </a:rPr>
              <a:t>underlying concepts</a:t>
            </a:r>
            <a:r>
              <a:rPr lang="en-US" dirty="0" smtClean="0">
                <a:solidFill>
                  <a:schemeClr val="tx1"/>
                </a:solidFill>
              </a:rPr>
              <a:t>.</a:t>
            </a:r>
            <a:endParaRPr lang="en-US" dirty="0">
              <a:solidFill>
                <a:schemeClr val="tx1"/>
              </a:solidFill>
            </a:endParaRPr>
          </a:p>
          <a:p>
            <a:pPr>
              <a:spcBef>
                <a:spcPts val="1800"/>
              </a:spcBef>
              <a:spcAft>
                <a:spcPts val="1800"/>
              </a:spcAft>
            </a:pPr>
            <a:r>
              <a:rPr lang="en-US" dirty="0">
                <a:solidFill>
                  <a:schemeClr val="tx1"/>
                </a:solidFill>
              </a:rPr>
              <a:t>Today’s software packages are easy to employ, but you need to learn the </a:t>
            </a:r>
            <a:r>
              <a:rPr lang="en-US" u="sng" dirty="0">
                <a:solidFill>
                  <a:schemeClr val="tx1"/>
                </a:solidFill>
              </a:rPr>
              <a:t>underlying concepts</a:t>
            </a:r>
            <a:r>
              <a:rPr lang="en-US" dirty="0">
                <a:solidFill>
                  <a:schemeClr val="tx1"/>
                </a:solidFill>
              </a:rPr>
              <a:t>.</a:t>
            </a:r>
          </a:p>
        </p:txBody>
      </p:sp>
    </p:spTree>
    <p:extLst>
      <p:ext uri="{BB962C8B-B14F-4D97-AF65-F5344CB8AC3E}">
        <p14:creationId xmlns:p14="http://schemas.microsoft.com/office/powerpoint/2010/main" val="2945893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Causal Forecast</a:t>
            </a:r>
          </a:p>
        </p:txBody>
      </p:sp>
      <p:graphicFrame>
        <p:nvGraphicFramePr>
          <p:cNvPr id="3" name="Table 2"/>
          <p:cNvGraphicFramePr>
            <a:graphicFrameLocks noGrp="1"/>
          </p:cNvGraphicFramePr>
          <p:nvPr>
            <p:extLst>
              <p:ext uri="{D42A27DB-BD31-4B8C-83A1-F6EECF244321}">
                <p14:modId xmlns:p14="http://schemas.microsoft.com/office/powerpoint/2010/main" val="2309651630"/>
              </p:ext>
            </p:extLst>
          </p:nvPr>
        </p:nvGraphicFramePr>
        <p:xfrm>
          <a:off x="698500" y="1862666"/>
          <a:ext cx="9309947" cy="36576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554480">
                  <a:extLst>
                    <a:ext uri="{9D8B030D-6E8A-4147-A177-3AD203B41FA5}">
                      <a16:colId xmlns:a16="http://schemas.microsoft.com/office/drawing/2014/main" xmlns="" val="20002"/>
                    </a:ext>
                  </a:extLst>
                </a:gridCol>
                <a:gridCol w="1354667">
                  <a:extLst>
                    <a:ext uri="{9D8B030D-6E8A-4147-A177-3AD203B41FA5}">
                      <a16:colId xmlns:a16="http://schemas.microsoft.com/office/drawing/2014/main" xmlns="" val="20003"/>
                    </a:ext>
                  </a:extLst>
                </a:gridCol>
                <a:gridCol w="1554480">
                  <a:extLst>
                    <a:ext uri="{9D8B030D-6E8A-4147-A177-3AD203B41FA5}">
                      <a16:colId xmlns:a16="http://schemas.microsoft.com/office/drawing/2014/main" xmlns="" val="20004"/>
                    </a:ext>
                  </a:extLst>
                </a:gridCol>
                <a:gridCol w="1554480">
                  <a:extLst>
                    <a:ext uri="{9D8B030D-6E8A-4147-A177-3AD203B41FA5}">
                      <a16:colId xmlns:a16="http://schemas.microsoft.com/office/drawing/2014/main" xmlns="" val="20005"/>
                    </a:ext>
                  </a:extLst>
                </a:gridCol>
              </a:tblGrid>
              <a:tr h="914400">
                <a:tc>
                  <a:txBody>
                    <a:bodyPr/>
                    <a:lstStyle/>
                    <a:p>
                      <a:pPr algn="ctr"/>
                      <a:endParaRPr lang="en-US" sz="2400" dirty="0" smtClean="0">
                        <a:solidFill>
                          <a:schemeClr val="tx1"/>
                        </a:solidFill>
                      </a:endParaRPr>
                    </a:p>
                    <a:p>
                      <a:pPr algn="l"/>
                      <a:r>
                        <a:rPr lang="en-US" sz="2400" dirty="0" smtClean="0">
                          <a:solidFill>
                            <a:schemeClr val="tx1"/>
                          </a:solidFill>
                        </a:rPr>
                        <a:t>Date</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Actual 2016 THS</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THS Forecast</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endParaRPr lang="en-US" sz="2400" dirty="0" smtClean="0">
                        <a:solidFill>
                          <a:schemeClr val="tx1"/>
                        </a:solidFill>
                      </a:endParaRPr>
                    </a:p>
                    <a:p>
                      <a:pPr algn="ctr"/>
                      <a:r>
                        <a:rPr lang="en-US" sz="2400" dirty="0" smtClean="0">
                          <a:solidFill>
                            <a:schemeClr val="tx1"/>
                          </a:solidFill>
                        </a:rPr>
                        <a:t>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Absolute 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Absolute</a:t>
                      </a:r>
                    </a:p>
                    <a:p>
                      <a:pPr algn="ctr"/>
                      <a:r>
                        <a:rPr lang="en-US" sz="2400" dirty="0" smtClean="0">
                          <a:solidFill>
                            <a:schemeClr val="tx1"/>
                          </a:solidFill>
                        </a:rPr>
                        <a:t>% Error</a:t>
                      </a:r>
                      <a:endParaRPr lang="en-US" sz="24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548640">
                <a:tc>
                  <a:txBody>
                    <a:bodyPr/>
                    <a:lstStyle/>
                    <a:p>
                      <a:r>
                        <a:rPr lang="en-US" sz="2400" dirty="0" smtClean="0">
                          <a:solidFill>
                            <a:schemeClr val="tx1"/>
                          </a:solidFill>
                        </a:rPr>
                        <a:t>Feb-2016</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134</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128.200</a:t>
                      </a:r>
                      <a:endParaRPr lang="en-US" sz="2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5.800</a:t>
                      </a:r>
                      <a:endParaRPr lang="en-US" sz="2400" dirty="0">
                        <a:solidFill>
                          <a:schemeClr val="tx1"/>
                        </a:solidFill>
                      </a:endParaRPr>
                    </a:p>
                  </a:txBody>
                  <a:tcPr marR="2286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5.800</a:t>
                      </a:r>
                      <a:endParaRPr lang="en-US" sz="2400" dirty="0">
                        <a:solidFill>
                          <a:schemeClr val="tx1"/>
                        </a:solidFill>
                      </a:endParaRPr>
                    </a:p>
                  </a:txBody>
                  <a:tcPr marR="3200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4.328</a:t>
                      </a:r>
                      <a:endParaRPr lang="en-US" sz="2400" dirty="0">
                        <a:solidFill>
                          <a:schemeClr val="tx1"/>
                        </a:solidFill>
                      </a:endParaRPr>
                    </a:p>
                  </a:txBody>
                  <a:tcPr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548640">
                <a:tc>
                  <a:txBody>
                    <a:bodyPr/>
                    <a:lstStyle/>
                    <a:p>
                      <a:r>
                        <a:rPr lang="en-US" sz="2400" dirty="0" smtClean="0">
                          <a:solidFill>
                            <a:schemeClr val="tx1"/>
                          </a:solidFill>
                        </a:rPr>
                        <a:t>May-2016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158</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147.340</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10.660</a:t>
                      </a:r>
                      <a:endParaRPr lang="en-US" sz="2400" dirty="0">
                        <a:solidFill>
                          <a:schemeClr val="tx1"/>
                        </a:solidFill>
                      </a:endParaRPr>
                    </a:p>
                  </a:txBody>
                  <a:tcPr marR="2286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10.660</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6.747</a:t>
                      </a:r>
                      <a:endParaRPr lang="en-US" sz="2400" dirty="0">
                        <a:solidFill>
                          <a:schemeClr val="tx1"/>
                        </a:solidFill>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548640">
                <a:tc>
                  <a:txBody>
                    <a:bodyPr/>
                    <a:lstStyle/>
                    <a:p>
                      <a:r>
                        <a:rPr lang="en-US" sz="2400" dirty="0" smtClean="0">
                          <a:solidFill>
                            <a:schemeClr val="tx1"/>
                          </a:solidFill>
                        </a:rPr>
                        <a:t>Aug-2016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144</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132.100</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11.900</a:t>
                      </a:r>
                      <a:endParaRPr lang="en-US" sz="2400" dirty="0">
                        <a:solidFill>
                          <a:schemeClr val="tx1"/>
                        </a:solidFill>
                      </a:endParaRPr>
                    </a:p>
                  </a:txBody>
                  <a:tcPr marR="2286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11.900</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8.264</a:t>
                      </a:r>
                      <a:endParaRPr lang="en-US" sz="2400" dirty="0">
                        <a:solidFill>
                          <a:schemeClr val="tx1"/>
                        </a:solidFill>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548640">
                <a:tc>
                  <a:txBody>
                    <a:bodyPr/>
                    <a:lstStyle/>
                    <a:p>
                      <a:r>
                        <a:rPr lang="en-US" sz="2400" dirty="0" smtClean="0">
                          <a:solidFill>
                            <a:schemeClr val="tx1"/>
                          </a:solidFill>
                        </a:rPr>
                        <a:t>Nov-2016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125</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118.970</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6.030</a:t>
                      </a:r>
                      <a:endParaRPr lang="en-US" sz="2400" dirty="0">
                        <a:solidFill>
                          <a:schemeClr val="tx1"/>
                        </a:solidFill>
                      </a:endParaRPr>
                    </a:p>
                  </a:txBody>
                  <a:tcPr marR="2286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6.030</a:t>
                      </a:r>
                      <a:endParaRPr lang="en-US" sz="2400" dirty="0">
                        <a:solidFill>
                          <a:schemeClr val="tx1"/>
                        </a:solidFill>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r"/>
                      <a:r>
                        <a:rPr lang="en-US" sz="2400" dirty="0" smtClean="0">
                          <a:solidFill>
                            <a:schemeClr val="tx1"/>
                          </a:solidFill>
                        </a:rPr>
                        <a:t>4.824</a:t>
                      </a:r>
                      <a:endParaRPr lang="en-US" sz="2400" dirty="0">
                        <a:solidFill>
                          <a:schemeClr val="tx1"/>
                        </a:solidFill>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r h="548640">
                <a:tc>
                  <a:txBody>
                    <a:bodyPr/>
                    <a:lstStyle/>
                    <a:p>
                      <a:endParaRPr lang="en-US" sz="240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240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2400" dirty="0" smtClean="0">
                          <a:solidFill>
                            <a:schemeClr val="tx1"/>
                          </a:solidFill>
                        </a:rPr>
                        <a:t>MAPE =</a:t>
                      </a:r>
                      <a:endParaRPr lang="en-US" sz="24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2400" dirty="0" smtClean="0">
                          <a:solidFill>
                            <a:schemeClr val="tx1"/>
                          </a:solidFill>
                        </a:rPr>
                        <a:t>6.04</a:t>
                      </a:r>
                      <a:endParaRPr lang="en-US" sz="2400" dirty="0">
                        <a:solidFill>
                          <a:schemeClr val="tx1"/>
                        </a:solidFill>
                      </a:endParaRPr>
                    </a:p>
                  </a:txBody>
                  <a:tcPr marR="18288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909957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err="1"/>
              <a:t>Intergrative</a:t>
            </a:r>
            <a:r>
              <a:rPr lang="en-US" dirty="0"/>
              <a:t> Case: The Gap</a:t>
            </a:r>
          </a:p>
        </p:txBody>
      </p:sp>
      <p:pic>
        <p:nvPicPr>
          <p:cNvPr id="39938" name="Picture 2" descr="Time plot showing Gap sales and deseasonalized Gap sales in millions from April 2006 to October 201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888" y="1694224"/>
            <a:ext cx="10123810" cy="42666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4017948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Trend Forecast: The Gap</a:t>
            </a:r>
          </a:p>
        </p:txBody>
      </p:sp>
      <p:pic>
        <p:nvPicPr>
          <p:cNvPr id="40962" name="Picture 2" descr="Time plot showing the trend forecast of deseasonalized Gap sal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888" y="1872211"/>
            <a:ext cx="9161905" cy="35809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855894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Linear Trend with Seasonality</a:t>
            </a:r>
          </a:p>
        </p:txBody>
      </p:sp>
      <p:pic>
        <p:nvPicPr>
          <p:cNvPr id="41986" name="Picture 2" descr="Time plot showing the Gap Sales and a linear trend forecast with seasonality added for April 2006 through October 201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888" y="1925988"/>
            <a:ext cx="9152382" cy="37238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2254820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2834640"/>
            <a:ext cx="9144000" cy="1188720"/>
          </a:xfrm>
        </p:spPr>
        <p:txBody>
          <a:bodyPr anchor="ctr"/>
          <a:lstStyle/>
          <a:p>
            <a:pPr algn="ctr"/>
            <a:r>
              <a:rPr lang="en-US" b="1" dirty="0"/>
              <a:t>Appendix of Image Long Descriptions</a:t>
            </a:r>
          </a:p>
        </p:txBody>
      </p:sp>
    </p:spTree>
    <p:extLst>
      <p:ext uri="{BB962C8B-B14F-4D97-AF65-F5344CB8AC3E}">
        <p14:creationId xmlns:p14="http://schemas.microsoft.com/office/powerpoint/2010/main" val="1742801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4.1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first scatterplot has a positive fairly linear trend. The second scatterplot shows a very consistent concave down curve. The third one shows all points in a nearly perfect line with the exception of one outlier. The last graph shows a cluster of points with the x value of 8, and one point far to the right and vertically greater than the others.</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763337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4.3 A Trend Regression</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This is the same graph as the previous, but with the linear trend forecast shown as well as the actual data. The forecast fits the actual data nearly perfectly.</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1826108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Audit Report result from </a:t>
            </a:r>
            <a:r>
              <a:rPr lang="en-US" sz="2800" dirty="0" err="1"/>
              <a:t>ForecastX</a:t>
            </a:r>
            <a:r>
              <a:rPr lang="en-US" sz="2800" dirty="0"/>
              <a:t> </a:t>
            </a:r>
            <a:r>
              <a:rPr lang="en-US" sz="2800" dirty="0" smtClean="0"/>
              <a:t>- Appendix</a:t>
            </a:r>
            <a:endParaRPr lang="en-US" sz="2800" dirty="0"/>
          </a:p>
        </p:txBody>
      </p:sp>
      <p:sp>
        <p:nvSpPr>
          <p:cNvPr id="3" name="Content Placeholder 2"/>
          <p:cNvSpPr>
            <a:spLocks noGrp="1"/>
          </p:cNvSpPr>
          <p:nvPr>
            <p:ph idx="1"/>
          </p:nvPr>
        </p:nvSpPr>
        <p:spPr>
          <a:xfrm>
            <a:off x="624136" y="1665288"/>
            <a:ext cx="8938964" cy="4572000"/>
          </a:xfrm>
        </p:spPr>
        <p:txBody>
          <a:bodyPr/>
          <a:lstStyle/>
          <a:p>
            <a:pPr>
              <a:spcBef>
                <a:spcPts val="0"/>
              </a:spcBef>
              <a:spcAft>
                <a:spcPts val="0"/>
              </a:spcAft>
            </a:pPr>
            <a:r>
              <a:rPr lang="en-US" sz="1600" dirty="0">
                <a:solidFill>
                  <a:schemeClr val="tx1"/>
                </a:solidFill>
              </a:rPr>
              <a:t>Included in the table is the following:</a:t>
            </a:r>
          </a:p>
          <a:p>
            <a:pPr>
              <a:spcBef>
                <a:spcPts val="0"/>
              </a:spcBef>
              <a:spcAft>
                <a:spcPts val="0"/>
              </a:spcAft>
            </a:pPr>
            <a:r>
              <a:rPr lang="en-US" sz="1600" dirty="0">
                <a:solidFill>
                  <a:schemeClr val="tx1"/>
                </a:solidFill>
              </a:rPr>
              <a:t>Audit Trail - ANOVA Table (Trend (Linear) Regression Selected)</a:t>
            </a:r>
          </a:p>
          <a:p>
            <a:pPr>
              <a:spcBef>
                <a:spcPts val="0"/>
              </a:spcBef>
              <a:spcAft>
                <a:spcPts val="0"/>
              </a:spcAft>
            </a:pPr>
            <a:r>
              <a:rPr lang="en-US" sz="1600" dirty="0">
                <a:solidFill>
                  <a:schemeClr val="tx1"/>
                </a:solidFill>
              </a:rPr>
              <a:t>Regression</a:t>
            </a:r>
          </a:p>
          <a:p>
            <a:pPr>
              <a:spcBef>
                <a:spcPts val="0"/>
              </a:spcBef>
              <a:spcAft>
                <a:spcPts val="0"/>
              </a:spcAft>
            </a:pPr>
            <a:r>
              <a:rPr lang="en-US" sz="1600" dirty="0">
                <a:solidFill>
                  <a:schemeClr val="tx1"/>
                </a:solidFill>
              </a:rPr>
              <a:t>SS = </a:t>
            </a:r>
            <a:r>
              <a:rPr lang="en-US" sz="1600" dirty="0" smtClean="0">
                <a:solidFill>
                  <a:schemeClr val="tx1"/>
                </a:solidFill>
              </a:rPr>
              <a:t>1,34,93,902.63, </a:t>
            </a:r>
            <a:r>
              <a:rPr lang="en-US" sz="1600" dirty="0" err="1" smtClean="0">
                <a:solidFill>
                  <a:schemeClr val="tx1"/>
                </a:solidFill>
              </a:rPr>
              <a:t>df</a:t>
            </a:r>
            <a:r>
              <a:rPr lang="en-US" sz="1600" dirty="0" smtClean="0">
                <a:solidFill>
                  <a:schemeClr val="tx1"/>
                </a:solidFill>
              </a:rPr>
              <a:t> </a:t>
            </a:r>
            <a:r>
              <a:rPr lang="en-US" sz="1600" dirty="0">
                <a:solidFill>
                  <a:schemeClr val="tx1"/>
                </a:solidFill>
              </a:rPr>
              <a:t>= </a:t>
            </a:r>
            <a:r>
              <a:rPr lang="en-US" sz="1600" dirty="0" smtClean="0">
                <a:solidFill>
                  <a:schemeClr val="tx1"/>
                </a:solidFill>
              </a:rPr>
              <a:t>1, MS </a:t>
            </a:r>
            <a:r>
              <a:rPr lang="en-US" sz="1600" dirty="0">
                <a:solidFill>
                  <a:schemeClr val="tx1"/>
                </a:solidFill>
              </a:rPr>
              <a:t>= </a:t>
            </a:r>
            <a:r>
              <a:rPr lang="en-US" sz="1600" dirty="0" smtClean="0">
                <a:solidFill>
                  <a:schemeClr val="tx1"/>
                </a:solidFill>
              </a:rPr>
              <a:t>1,34,93,902.63, Overall </a:t>
            </a:r>
            <a:r>
              <a:rPr lang="en-US" sz="1600" dirty="0">
                <a:solidFill>
                  <a:schemeClr val="tx1"/>
                </a:solidFill>
              </a:rPr>
              <a:t>F-test = 571.28</a:t>
            </a:r>
          </a:p>
          <a:p>
            <a:pPr>
              <a:spcBef>
                <a:spcPts val="0"/>
              </a:spcBef>
              <a:spcAft>
                <a:spcPts val="0"/>
              </a:spcAft>
            </a:pPr>
            <a:r>
              <a:rPr lang="en-US" sz="1600" dirty="0">
                <a:solidFill>
                  <a:schemeClr val="tx1"/>
                </a:solidFill>
              </a:rPr>
              <a:t>Error</a:t>
            </a:r>
          </a:p>
          <a:p>
            <a:pPr>
              <a:spcBef>
                <a:spcPts val="0"/>
              </a:spcBef>
              <a:spcAft>
                <a:spcPts val="0"/>
              </a:spcAft>
            </a:pPr>
            <a:r>
              <a:rPr lang="en-US" sz="1600" dirty="0">
                <a:solidFill>
                  <a:schemeClr val="tx1"/>
                </a:solidFill>
              </a:rPr>
              <a:t>SS = </a:t>
            </a:r>
            <a:r>
              <a:rPr lang="en-US" sz="1600" dirty="0" smtClean="0">
                <a:solidFill>
                  <a:schemeClr val="tx1"/>
                </a:solidFill>
              </a:rPr>
              <a:t>5,19,653.32, </a:t>
            </a:r>
            <a:r>
              <a:rPr lang="en-US" sz="1600" dirty="0" err="1" smtClean="0">
                <a:solidFill>
                  <a:schemeClr val="tx1"/>
                </a:solidFill>
              </a:rPr>
              <a:t>df</a:t>
            </a:r>
            <a:r>
              <a:rPr lang="en-US" sz="1600" dirty="0" smtClean="0">
                <a:solidFill>
                  <a:schemeClr val="tx1"/>
                </a:solidFill>
              </a:rPr>
              <a:t> </a:t>
            </a:r>
            <a:r>
              <a:rPr lang="en-US" sz="1600" dirty="0">
                <a:solidFill>
                  <a:schemeClr val="tx1"/>
                </a:solidFill>
              </a:rPr>
              <a:t>= </a:t>
            </a:r>
            <a:r>
              <a:rPr lang="en-US" sz="1600" dirty="0" smtClean="0">
                <a:solidFill>
                  <a:schemeClr val="tx1"/>
                </a:solidFill>
              </a:rPr>
              <a:t>22, MS </a:t>
            </a:r>
            <a:r>
              <a:rPr lang="en-US" sz="1600" dirty="0">
                <a:solidFill>
                  <a:schemeClr val="tx1"/>
                </a:solidFill>
              </a:rPr>
              <a:t>= </a:t>
            </a:r>
            <a:r>
              <a:rPr lang="en-US" sz="1600" dirty="0" smtClean="0">
                <a:solidFill>
                  <a:schemeClr val="tx1"/>
                </a:solidFill>
              </a:rPr>
              <a:t>23,620.61, SEE </a:t>
            </a:r>
            <a:r>
              <a:rPr lang="en-US" sz="1600" dirty="0">
                <a:solidFill>
                  <a:schemeClr val="tx1"/>
                </a:solidFill>
              </a:rPr>
              <a:t>= 153.69</a:t>
            </a:r>
          </a:p>
          <a:p>
            <a:pPr>
              <a:spcBef>
                <a:spcPts val="0"/>
              </a:spcBef>
              <a:spcAft>
                <a:spcPts val="0"/>
              </a:spcAft>
            </a:pPr>
            <a:r>
              <a:rPr lang="en-US" sz="1600" dirty="0">
                <a:solidFill>
                  <a:schemeClr val="tx1"/>
                </a:solidFill>
              </a:rPr>
              <a:t>Total</a:t>
            </a:r>
          </a:p>
          <a:p>
            <a:pPr>
              <a:spcBef>
                <a:spcPts val="0"/>
              </a:spcBef>
              <a:spcAft>
                <a:spcPts val="0"/>
              </a:spcAft>
            </a:pPr>
            <a:r>
              <a:rPr lang="en-US" sz="1600" dirty="0">
                <a:solidFill>
                  <a:schemeClr val="tx1"/>
                </a:solidFill>
              </a:rPr>
              <a:t>SS = </a:t>
            </a:r>
            <a:r>
              <a:rPr lang="en-US" sz="1600" dirty="0" smtClean="0">
                <a:solidFill>
                  <a:schemeClr val="tx1"/>
                </a:solidFill>
              </a:rPr>
              <a:t>1,40,13,555.95, </a:t>
            </a:r>
            <a:r>
              <a:rPr lang="en-US" sz="1600" dirty="0" err="1" smtClean="0">
                <a:solidFill>
                  <a:schemeClr val="tx1"/>
                </a:solidFill>
              </a:rPr>
              <a:t>df</a:t>
            </a:r>
            <a:r>
              <a:rPr lang="en-US" sz="1600" dirty="0" smtClean="0">
                <a:solidFill>
                  <a:schemeClr val="tx1"/>
                </a:solidFill>
              </a:rPr>
              <a:t> </a:t>
            </a:r>
            <a:r>
              <a:rPr lang="en-US" sz="1600" dirty="0">
                <a:solidFill>
                  <a:schemeClr val="tx1"/>
                </a:solidFill>
              </a:rPr>
              <a:t>= 23</a:t>
            </a:r>
          </a:p>
          <a:p>
            <a:pPr>
              <a:spcBef>
                <a:spcPts val="0"/>
              </a:spcBef>
              <a:spcAft>
                <a:spcPts val="0"/>
              </a:spcAft>
            </a:pPr>
            <a:r>
              <a:rPr lang="en-US" sz="1600" dirty="0">
                <a:solidFill>
                  <a:schemeClr val="tx1"/>
                </a:solidFill>
              </a:rPr>
              <a:t>Audit Trail - Coefficient Table (Trend (Linear) Regression Selected</a:t>
            </a:r>
          </a:p>
          <a:p>
            <a:pPr>
              <a:spcBef>
                <a:spcPts val="0"/>
              </a:spcBef>
              <a:spcAft>
                <a:spcPts val="0"/>
              </a:spcAft>
            </a:pPr>
            <a:r>
              <a:rPr lang="en-US" sz="1600" dirty="0">
                <a:solidFill>
                  <a:schemeClr val="tx1"/>
                </a:solidFill>
              </a:rPr>
              <a:t>Intercept</a:t>
            </a:r>
          </a:p>
          <a:p>
            <a:pPr>
              <a:spcBef>
                <a:spcPts val="0"/>
              </a:spcBef>
              <a:spcAft>
                <a:spcPts val="0"/>
              </a:spcAft>
            </a:pPr>
            <a:r>
              <a:rPr lang="en-US" sz="1600" dirty="0">
                <a:solidFill>
                  <a:schemeClr val="tx1"/>
                </a:solidFill>
              </a:rPr>
              <a:t>Value = </a:t>
            </a:r>
            <a:r>
              <a:rPr lang="en-US" sz="1600" dirty="0" smtClean="0">
                <a:solidFill>
                  <a:schemeClr val="tx1"/>
                </a:solidFill>
              </a:rPr>
              <a:t>11,042.86, Standard </a:t>
            </a:r>
            <a:r>
              <a:rPr lang="en-US" sz="1600" dirty="0">
                <a:solidFill>
                  <a:schemeClr val="tx1"/>
                </a:solidFill>
              </a:rPr>
              <a:t>Error = </a:t>
            </a:r>
            <a:r>
              <a:rPr lang="en-US" sz="1600" dirty="0" smtClean="0">
                <a:solidFill>
                  <a:schemeClr val="tx1"/>
                </a:solidFill>
              </a:rPr>
              <a:t>64.76, T-test </a:t>
            </a:r>
            <a:r>
              <a:rPr lang="en-US" sz="1600" dirty="0">
                <a:solidFill>
                  <a:schemeClr val="tx1"/>
                </a:solidFill>
              </a:rPr>
              <a:t>= </a:t>
            </a:r>
            <a:r>
              <a:rPr lang="en-US" sz="1600" dirty="0" smtClean="0">
                <a:solidFill>
                  <a:schemeClr val="tx1"/>
                </a:solidFill>
              </a:rPr>
              <a:t>170.53, P-value </a:t>
            </a:r>
            <a:r>
              <a:rPr lang="en-US" sz="1600" dirty="0">
                <a:solidFill>
                  <a:schemeClr val="tx1"/>
                </a:solidFill>
              </a:rPr>
              <a:t>= 0.00</a:t>
            </a:r>
          </a:p>
          <a:p>
            <a:pPr>
              <a:spcBef>
                <a:spcPts val="0"/>
              </a:spcBef>
              <a:spcAft>
                <a:spcPts val="0"/>
              </a:spcAft>
            </a:pPr>
            <a:r>
              <a:rPr lang="en-US" sz="1600" dirty="0">
                <a:solidFill>
                  <a:schemeClr val="tx1"/>
                </a:solidFill>
              </a:rPr>
              <a:t>Slope</a:t>
            </a:r>
          </a:p>
          <a:p>
            <a:pPr>
              <a:spcBef>
                <a:spcPts val="0"/>
              </a:spcBef>
              <a:spcAft>
                <a:spcPts val="0"/>
              </a:spcAft>
            </a:pPr>
            <a:r>
              <a:rPr lang="en-US" sz="1600" dirty="0">
                <a:solidFill>
                  <a:schemeClr val="tx1"/>
                </a:solidFill>
              </a:rPr>
              <a:t>Value = </a:t>
            </a:r>
            <a:r>
              <a:rPr lang="en-US" sz="1600" dirty="0" smtClean="0">
                <a:solidFill>
                  <a:schemeClr val="tx1"/>
                </a:solidFill>
              </a:rPr>
              <a:t>108.32, Standard </a:t>
            </a:r>
            <a:r>
              <a:rPr lang="en-US" sz="1600" dirty="0">
                <a:solidFill>
                  <a:schemeClr val="tx1"/>
                </a:solidFill>
              </a:rPr>
              <a:t>Error = </a:t>
            </a:r>
            <a:r>
              <a:rPr lang="en-US" sz="1600" dirty="0" smtClean="0">
                <a:solidFill>
                  <a:schemeClr val="tx1"/>
                </a:solidFill>
              </a:rPr>
              <a:t>4.53, T-test </a:t>
            </a:r>
            <a:r>
              <a:rPr lang="en-US" sz="1600" dirty="0">
                <a:solidFill>
                  <a:schemeClr val="tx1"/>
                </a:solidFill>
              </a:rPr>
              <a:t>= </a:t>
            </a:r>
            <a:r>
              <a:rPr lang="en-US" sz="1600" dirty="0" smtClean="0">
                <a:solidFill>
                  <a:schemeClr val="tx1"/>
                </a:solidFill>
              </a:rPr>
              <a:t>23.90, P-value </a:t>
            </a:r>
            <a:r>
              <a:rPr lang="en-US" sz="1600" dirty="0">
                <a:solidFill>
                  <a:schemeClr val="tx1"/>
                </a:solidFill>
              </a:rPr>
              <a:t>= </a:t>
            </a:r>
            <a:r>
              <a:rPr lang="en-US" sz="1600" dirty="0" smtClean="0">
                <a:solidFill>
                  <a:schemeClr val="tx1"/>
                </a:solidFill>
              </a:rPr>
              <a:t>0.00</a:t>
            </a:r>
            <a:endParaRPr lang="en-US" sz="1600" dirty="0">
              <a:solidFill>
                <a:schemeClr val="tx1"/>
              </a:solidFill>
            </a:endParaRPr>
          </a:p>
          <a:p>
            <a:pPr>
              <a:spcBef>
                <a:spcPts val="0"/>
              </a:spcBef>
              <a:spcAft>
                <a:spcPts val="0"/>
              </a:spcAft>
            </a:pPr>
            <a:r>
              <a:rPr lang="en-US" sz="1600" dirty="0">
                <a:solidFill>
                  <a:schemeClr val="tx1"/>
                </a:solidFill>
              </a:rPr>
              <a:t>Audit Trail - Statistics</a:t>
            </a:r>
          </a:p>
          <a:p>
            <a:pPr>
              <a:spcBef>
                <a:spcPts val="0"/>
              </a:spcBef>
              <a:spcAft>
                <a:spcPts val="0"/>
              </a:spcAft>
            </a:pPr>
            <a:r>
              <a:rPr lang="en-US" sz="1600" dirty="0">
                <a:solidFill>
                  <a:schemeClr val="tx1"/>
                </a:solidFill>
              </a:rPr>
              <a:t>Accuracy Measures</a:t>
            </a:r>
          </a:p>
          <a:p>
            <a:pPr>
              <a:spcBef>
                <a:spcPts val="0"/>
              </a:spcBef>
              <a:spcAft>
                <a:spcPts val="0"/>
              </a:spcAft>
            </a:pPr>
            <a:r>
              <a:rPr lang="en-US" sz="1600" dirty="0">
                <a:solidFill>
                  <a:schemeClr val="tx1"/>
                </a:solidFill>
              </a:rPr>
              <a:t>MAPE = 0.94</a:t>
            </a:r>
            <a:r>
              <a:rPr lang="en-US" sz="1600" dirty="0" smtClean="0">
                <a:solidFill>
                  <a:schemeClr val="tx1"/>
                </a:solidFill>
              </a:rPr>
              <a:t>%, R-Square </a:t>
            </a:r>
            <a:r>
              <a:rPr lang="en-US" sz="1600" dirty="0">
                <a:solidFill>
                  <a:schemeClr val="tx1"/>
                </a:solidFill>
              </a:rPr>
              <a:t>= 96.29%</a:t>
            </a:r>
          </a:p>
          <a:p>
            <a:pPr>
              <a:spcBef>
                <a:spcPts val="0"/>
              </a:spcBef>
              <a:spcAft>
                <a:spcPts val="0"/>
              </a:spcAft>
            </a:pPr>
            <a:r>
              <a:rPr lang="en-US" sz="1600" dirty="0">
                <a:solidFill>
                  <a:schemeClr val="tx1"/>
                </a:solidFill>
              </a:rPr>
              <a:t>Forecast Statistics</a:t>
            </a:r>
          </a:p>
          <a:p>
            <a:pPr>
              <a:spcBef>
                <a:spcPts val="0"/>
              </a:spcBef>
              <a:spcAft>
                <a:spcPts val="0"/>
              </a:spcAft>
            </a:pPr>
            <a:r>
              <a:rPr lang="en-US" sz="1600" dirty="0">
                <a:solidFill>
                  <a:schemeClr val="tx1"/>
                </a:solidFill>
              </a:rPr>
              <a:t>Durbin Watson (1) = 1.03</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385210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Data for a </a:t>
            </a:r>
            <a:r>
              <a:rPr lang="en-US" sz="2800" b="1" dirty="0"/>
              <a:t>Causal</a:t>
            </a:r>
            <a:r>
              <a:rPr lang="en-US" sz="2800" dirty="0"/>
              <a:t> Regression</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jewelry store sales were cyclical, peaking each year around December with a smaller peak around Valentines Day. The general trend over time is slightly positive with sales growing from about 6 million in 2010 to about 7 or 8 million in 2016.</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201581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4.5 Jewelry Sales </a:t>
            </a:r>
            <a:r>
              <a:rPr lang="en-US" sz="2800" b="1" dirty="0"/>
              <a:t>Causal</a:t>
            </a:r>
            <a:r>
              <a:rPr lang="en-US" sz="2800" dirty="0"/>
              <a:t> Regression</a:t>
            </a:r>
            <a:r>
              <a:rPr lang="en-US" sz="2800" dirty="0" smtClean="0"/>
              <a:t> - Appendix</a:t>
            </a:r>
            <a:endParaRPr lang="en-US" sz="2800" dirty="0"/>
          </a:p>
        </p:txBody>
      </p:sp>
      <p:sp>
        <p:nvSpPr>
          <p:cNvPr id="3" name="Content Placeholder 2"/>
          <p:cNvSpPr>
            <a:spLocks noGrp="1"/>
          </p:cNvSpPr>
          <p:nvPr>
            <p:ph idx="1"/>
          </p:nvPr>
        </p:nvSpPr>
        <p:spPr>
          <a:xfrm>
            <a:off x="624136" y="1665288"/>
            <a:ext cx="10558214" cy="4572000"/>
          </a:xfrm>
          <a:solidFill>
            <a:schemeClr val="bg1"/>
          </a:solidFill>
        </p:spPr>
        <p:txBody>
          <a:bodyPr/>
          <a:lstStyle/>
          <a:p>
            <a:pPr>
              <a:spcBef>
                <a:spcPts val="0"/>
              </a:spcBef>
              <a:spcAft>
                <a:spcPts val="300"/>
              </a:spcAft>
            </a:pPr>
            <a:r>
              <a:rPr lang="en-US" sz="2000" dirty="0">
                <a:solidFill>
                  <a:schemeClr val="tx1"/>
                </a:solidFill>
              </a:rPr>
              <a:t>The jewelry store sales were cyclical, peaking each year around December with a smaller peak around Valentines Day. The general trend over time is slightly positive with sales growing from about 6 million in 2010 to about 7 or 8 million in </a:t>
            </a:r>
            <a:r>
              <a:rPr lang="en-US" sz="2000" dirty="0" smtClean="0">
                <a:solidFill>
                  <a:schemeClr val="tx1"/>
                </a:solidFill>
              </a:rPr>
              <a:t>2016.</a:t>
            </a:r>
          </a:p>
          <a:p>
            <a:pPr>
              <a:spcBef>
                <a:spcPts val="0"/>
              </a:spcBef>
              <a:spcAft>
                <a:spcPts val="300"/>
              </a:spcAft>
            </a:pPr>
            <a:r>
              <a:rPr lang="en-US" sz="2000" dirty="0" smtClean="0">
                <a:solidFill>
                  <a:schemeClr val="tx1"/>
                </a:solidFill>
              </a:rPr>
              <a:t>Audit </a:t>
            </a:r>
            <a:r>
              <a:rPr lang="en-US" sz="2000" dirty="0">
                <a:solidFill>
                  <a:schemeClr val="tx1"/>
                </a:solidFill>
              </a:rPr>
              <a:t>Trail - Coefficient Table (Multiple Regression Selected)</a:t>
            </a:r>
          </a:p>
          <a:p>
            <a:pPr>
              <a:spcBef>
                <a:spcPts val="0"/>
              </a:spcBef>
              <a:spcAft>
                <a:spcPts val="300"/>
              </a:spcAft>
            </a:pPr>
            <a:r>
              <a:rPr lang="en-US" sz="2000" dirty="0">
                <a:solidFill>
                  <a:schemeClr val="tx1"/>
                </a:solidFill>
              </a:rPr>
              <a:t>Intercept:</a:t>
            </a:r>
          </a:p>
          <a:p>
            <a:pPr>
              <a:spcBef>
                <a:spcPts val="0"/>
              </a:spcBef>
              <a:spcAft>
                <a:spcPts val="300"/>
              </a:spcAft>
            </a:pPr>
            <a:r>
              <a:rPr lang="en-US" sz="2000" dirty="0">
                <a:solidFill>
                  <a:schemeClr val="tx1"/>
                </a:solidFill>
              </a:rPr>
              <a:t>Coefficient –</a:t>
            </a:r>
            <a:r>
              <a:rPr lang="en-US" sz="2000" dirty="0" smtClean="0">
                <a:solidFill>
                  <a:schemeClr val="tx1"/>
                </a:solidFill>
              </a:rPr>
              <a:t>3,812.18, Standard </a:t>
            </a:r>
            <a:r>
              <a:rPr lang="en-US" sz="2000" dirty="0">
                <a:solidFill>
                  <a:schemeClr val="tx1"/>
                </a:solidFill>
              </a:rPr>
              <a:t>error </a:t>
            </a:r>
            <a:r>
              <a:rPr lang="en-US" sz="2000" dirty="0" smtClean="0">
                <a:solidFill>
                  <a:schemeClr val="tx1"/>
                </a:solidFill>
              </a:rPr>
              <a:t>5,766.40, T-test </a:t>
            </a:r>
            <a:r>
              <a:rPr lang="en-US" sz="2000" dirty="0">
                <a:solidFill>
                  <a:schemeClr val="tx1"/>
                </a:solidFill>
              </a:rPr>
              <a:t>–</a:t>
            </a:r>
            <a:r>
              <a:rPr lang="en-US" sz="2000" dirty="0" smtClean="0">
                <a:solidFill>
                  <a:schemeClr val="tx1"/>
                </a:solidFill>
              </a:rPr>
              <a:t>0.66, P-Value 0.52</a:t>
            </a:r>
            <a:endParaRPr lang="en-US" sz="2000" dirty="0">
              <a:solidFill>
                <a:schemeClr val="tx1"/>
              </a:solidFill>
            </a:endParaRPr>
          </a:p>
          <a:p>
            <a:pPr>
              <a:spcBef>
                <a:spcPts val="0"/>
              </a:spcBef>
              <a:spcAft>
                <a:spcPts val="300"/>
              </a:spcAft>
            </a:pPr>
            <a:r>
              <a:rPr lang="en-US" sz="2000" dirty="0">
                <a:solidFill>
                  <a:schemeClr val="tx1"/>
                </a:solidFill>
              </a:rPr>
              <a:t>DPI:</a:t>
            </a:r>
          </a:p>
          <a:p>
            <a:pPr>
              <a:spcBef>
                <a:spcPts val="0"/>
              </a:spcBef>
              <a:spcAft>
                <a:spcPts val="300"/>
              </a:spcAft>
            </a:pPr>
            <a:r>
              <a:rPr lang="en-US" sz="2000" dirty="0">
                <a:solidFill>
                  <a:schemeClr val="tx1"/>
                </a:solidFill>
              </a:rPr>
              <a:t>Coefficient </a:t>
            </a:r>
            <a:r>
              <a:rPr lang="en-US" sz="2000" dirty="0" smtClean="0">
                <a:solidFill>
                  <a:schemeClr val="tx1"/>
                </a:solidFill>
              </a:rPr>
              <a:t>0.91, Standard </a:t>
            </a:r>
            <a:r>
              <a:rPr lang="en-US" sz="2000" dirty="0">
                <a:solidFill>
                  <a:schemeClr val="tx1"/>
                </a:solidFill>
              </a:rPr>
              <a:t>error </a:t>
            </a:r>
            <a:r>
              <a:rPr lang="en-US" sz="2000" dirty="0" smtClean="0">
                <a:solidFill>
                  <a:schemeClr val="tx1"/>
                </a:solidFill>
              </a:rPr>
              <a:t>0.46, T-test 1.95, P-Value 0.06</a:t>
            </a:r>
            <a:endParaRPr lang="en-US" sz="2000" dirty="0">
              <a:solidFill>
                <a:schemeClr val="tx1"/>
              </a:solidFill>
            </a:endParaRPr>
          </a:p>
          <a:p>
            <a:pPr>
              <a:spcBef>
                <a:spcPts val="0"/>
              </a:spcBef>
              <a:spcAft>
                <a:spcPts val="300"/>
              </a:spcAft>
            </a:pPr>
            <a:r>
              <a:rPr lang="en-US" sz="2000" dirty="0">
                <a:solidFill>
                  <a:schemeClr val="tx1"/>
                </a:solidFill>
              </a:rPr>
              <a:t>Audit Trail - Statistics</a:t>
            </a:r>
          </a:p>
          <a:p>
            <a:pPr>
              <a:spcBef>
                <a:spcPts val="0"/>
              </a:spcBef>
              <a:spcAft>
                <a:spcPts val="300"/>
              </a:spcAft>
            </a:pPr>
            <a:r>
              <a:rPr lang="en-US" sz="2000" dirty="0">
                <a:solidFill>
                  <a:schemeClr val="tx1"/>
                </a:solidFill>
              </a:rPr>
              <a:t>Accuracy Value</a:t>
            </a:r>
          </a:p>
          <a:p>
            <a:pPr>
              <a:spcBef>
                <a:spcPts val="0"/>
              </a:spcBef>
              <a:spcAft>
                <a:spcPts val="300"/>
              </a:spcAft>
            </a:pPr>
            <a:r>
              <a:rPr lang="en-US" sz="2000" dirty="0">
                <a:solidFill>
                  <a:schemeClr val="tx1"/>
                </a:solidFill>
              </a:rPr>
              <a:t>MAPE 17.78</a:t>
            </a:r>
            <a:r>
              <a:rPr lang="en-US" sz="2000" dirty="0" smtClean="0">
                <a:solidFill>
                  <a:schemeClr val="tx1"/>
                </a:solidFill>
              </a:rPr>
              <a:t>%, R-Square </a:t>
            </a:r>
            <a:r>
              <a:rPr lang="en-US" sz="2000" dirty="0">
                <a:solidFill>
                  <a:schemeClr val="tx1"/>
                </a:solidFill>
              </a:rPr>
              <a:t>14.75</a:t>
            </a:r>
            <a:r>
              <a:rPr lang="en-US" sz="2000" dirty="0" smtClean="0">
                <a:solidFill>
                  <a:schemeClr val="tx1"/>
                </a:solidFill>
              </a:rPr>
              <a:t>%</a:t>
            </a:r>
            <a:endParaRPr lang="en-US" sz="2000" dirty="0">
              <a:solidFill>
                <a:schemeClr val="tx1"/>
              </a:solidFill>
            </a:endParaRPr>
          </a:p>
          <a:p>
            <a:pPr>
              <a:spcBef>
                <a:spcPts val="0"/>
              </a:spcBef>
              <a:spcAft>
                <a:spcPts val="300"/>
              </a:spcAft>
            </a:pPr>
            <a:r>
              <a:rPr lang="en-US" sz="2000" dirty="0">
                <a:solidFill>
                  <a:schemeClr val="tx1"/>
                </a:solidFill>
              </a:rPr>
              <a:t>Forecast Statistics Value</a:t>
            </a:r>
          </a:p>
          <a:p>
            <a:pPr>
              <a:spcBef>
                <a:spcPts val="0"/>
              </a:spcBef>
              <a:spcAft>
                <a:spcPts val="300"/>
              </a:spcAft>
            </a:pPr>
            <a:r>
              <a:rPr lang="en-US" sz="2000" dirty="0">
                <a:solidFill>
                  <a:schemeClr val="tx1"/>
                </a:solidFill>
              </a:rPr>
              <a:t>Durbin Watson (4) 0.04</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1861437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Regression Models (Demand Planning Models</a:t>
            </a:r>
            <a:r>
              <a:rPr lang="en-US" dirty="0" smtClean="0"/>
              <a:t>)</a:t>
            </a:r>
            <a:r>
              <a:rPr lang="en-US" sz="1500" dirty="0"/>
              <a:t> </a:t>
            </a:r>
            <a:r>
              <a:rPr lang="en-US" sz="1500" dirty="0" smtClean="0"/>
              <a:t>3</a:t>
            </a:r>
            <a:endParaRPr lang="en-US" dirty="0"/>
          </a:p>
        </p:txBody>
      </p:sp>
      <p:sp>
        <p:nvSpPr>
          <p:cNvPr id="2" name="Content Placeholder 2"/>
          <p:cNvSpPr>
            <a:spLocks noGrp="1"/>
          </p:cNvSpPr>
          <p:nvPr>
            <p:ph idx="1"/>
          </p:nvPr>
        </p:nvSpPr>
        <p:spPr>
          <a:xfrm>
            <a:off x="624136" y="1665288"/>
            <a:ext cx="9144000" cy="4572000"/>
          </a:xfrm>
        </p:spPr>
        <p:txBody>
          <a:bodyPr/>
          <a:lstStyle/>
          <a:p>
            <a:pPr>
              <a:spcBef>
                <a:spcPts val="1800"/>
              </a:spcBef>
              <a:spcAft>
                <a:spcPts val="1800"/>
              </a:spcAft>
            </a:pPr>
            <a:r>
              <a:rPr lang="en-US" dirty="0">
                <a:solidFill>
                  <a:schemeClr val="tx1"/>
                </a:solidFill>
              </a:rPr>
              <a:t>A regression model is a simplified or ideal representation of the real world</a:t>
            </a:r>
            <a:r>
              <a:rPr lang="en-US" dirty="0" smtClean="0">
                <a:solidFill>
                  <a:schemeClr val="tx1"/>
                </a:solidFill>
              </a:rPr>
              <a:t>.</a:t>
            </a:r>
            <a:endParaRPr lang="en-US" dirty="0">
              <a:solidFill>
                <a:schemeClr val="tx1"/>
              </a:solidFill>
            </a:endParaRPr>
          </a:p>
          <a:p>
            <a:pPr>
              <a:spcBef>
                <a:spcPts val="1800"/>
              </a:spcBef>
              <a:spcAft>
                <a:spcPts val="1800"/>
              </a:spcAft>
            </a:pPr>
            <a:r>
              <a:rPr lang="en-US" dirty="0">
                <a:solidFill>
                  <a:schemeClr val="tx1"/>
                </a:solidFill>
              </a:rPr>
              <a:t>All scientific inquiry is based to some extent on models - that is the set of simplifying assumptions  -  on which regression is based.</a:t>
            </a:r>
          </a:p>
        </p:txBody>
      </p:sp>
    </p:spTree>
    <p:extLst>
      <p:ext uri="{BB962C8B-B14F-4D97-AF65-F5344CB8AC3E}">
        <p14:creationId xmlns:p14="http://schemas.microsoft.com/office/powerpoint/2010/main" val="4077613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Figures 4.7 and 4.8 Seasonally Adjusted Jewelry Sales Model and </a:t>
            </a:r>
            <a:r>
              <a:rPr lang="en-US" sz="2800" dirty="0" err="1"/>
              <a:t>Reseasonalized</a:t>
            </a:r>
            <a:r>
              <a:rPr lang="en-US" sz="2800" dirty="0"/>
              <a:t> Forecast Values</a:t>
            </a:r>
            <a:r>
              <a:rPr lang="en-US" sz="2800" dirty="0" smtClean="0"/>
              <a:t> - Appendix</a:t>
            </a:r>
            <a:endParaRPr lang="en-US" sz="2800" dirty="0"/>
          </a:p>
        </p:txBody>
      </p:sp>
      <p:sp>
        <p:nvSpPr>
          <p:cNvPr id="3" name="Content Placeholder 2"/>
          <p:cNvSpPr>
            <a:spLocks noGrp="1"/>
          </p:cNvSpPr>
          <p:nvPr>
            <p:ph idx="1"/>
          </p:nvPr>
        </p:nvSpPr>
        <p:spPr>
          <a:xfrm>
            <a:off x="624135" y="1665288"/>
            <a:ext cx="8985692" cy="4572000"/>
          </a:xfrm>
        </p:spPr>
        <p:txBody>
          <a:bodyPr/>
          <a:lstStyle/>
          <a:p>
            <a:pPr>
              <a:spcBef>
                <a:spcPts val="0"/>
              </a:spcBef>
              <a:spcAft>
                <a:spcPts val="0"/>
              </a:spcAft>
            </a:pPr>
            <a:r>
              <a:rPr lang="en-US" sz="1200" dirty="0" smtClean="0">
                <a:solidFill>
                  <a:schemeClr val="tx1"/>
                </a:solidFill>
              </a:rPr>
              <a:t>(Top left image) </a:t>
            </a:r>
            <a:r>
              <a:rPr lang="en-US" sz="1200" dirty="0">
                <a:solidFill>
                  <a:schemeClr val="tx1"/>
                </a:solidFill>
              </a:rPr>
              <a:t>Time plot showing the </a:t>
            </a:r>
            <a:r>
              <a:rPr lang="en-US" sz="1200" dirty="0" err="1">
                <a:solidFill>
                  <a:schemeClr val="tx1"/>
                </a:solidFill>
              </a:rPr>
              <a:t>deseasonalized</a:t>
            </a:r>
            <a:r>
              <a:rPr lang="en-US" sz="1200" dirty="0">
                <a:solidFill>
                  <a:schemeClr val="tx1"/>
                </a:solidFill>
              </a:rPr>
              <a:t> sales and regression predictions for February 2010 to November 2015 along with the fitted values and forecast.</a:t>
            </a:r>
            <a:endParaRPr lang="en-US" sz="1200" dirty="0" smtClean="0">
              <a:solidFill>
                <a:schemeClr val="tx1"/>
              </a:solidFill>
            </a:endParaRPr>
          </a:p>
          <a:p>
            <a:pPr>
              <a:spcBef>
                <a:spcPts val="0"/>
              </a:spcBef>
              <a:spcAft>
                <a:spcPts val="0"/>
              </a:spcAft>
            </a:pPr>
            <a:r>
              <a:rPr lang="en-US" sz="1200" dirty="0" smtClean="0">
                <a:solidFill>
                  <a:schemeClr val="tx1"/>
                </a:solidFill>
              </a:rPr>
              <a:t>(Bottom left image) </a:t>
            </a:r>
            <a:r>
              <a:rPr lang="en-US" sz="1200" dirty="0">
                <a:solidFill>
                  <a:schemeClr val="tx1"/>
                </a:solidFill>
              </a:rPr>
              <a:t>Time plot showing the jewelry store sales in millions of dollars from February 2010 to October 2016 along with fitted and forecasted values</a:t>
            </a:r>
            <a:r>
              <a:rPr lang="en-US" sz="1200" dirty="0" smtClean="0">
                <a:solidFill>
                  <a:schemeClr val="tx1"/>
                </a:solidFill>
              </a:rPr>
              <a:t>.</a:t>
            </a:r>
          </a:p>
          <a:p>
            <a:pPr>
              <a:spcBef>
                <a:spcPts val="0"/>
              </a:spcBef>
              <a:spcAft>
                <a:spcPts val="0"/>
              </a:spcAft>
            </a:pPr>
            <a:r>
              <a:rPr lang="en-US" sz="1200" dirty="0" smtClean="0">
                <a:solidFill>
                  <a:schemeClr val="tx1"/>
                </a:solidFill>
              </a:rPr>
              <a:t>(Right </a:t>
            </a:r>
            <a:r>
              <a:rPr lang="en-US" sz="1200" dirty="0">
                <a:solidFill>
                  <a:schemeClr val="tx1"/>
                </a:solidFill>
              </a:rPr>
              <a:t>image) Date with Forecast:</a:t>
            </a:r>
          </a:p>
          <a:p>
            <a:pPr>
              <a:spcBef>
                <a:spcPts val="0"/>
              </a:spcBef>
              <a:spcAft>
                <a:spcPts val="0"/>
              </a:spcAft>
            </a:pPr>
            <a:r>
              <a:rPr lang="en-US" sz="1200" dirty="0">
                <a:solidFill>
                  <a:schemeClr val="tx1"/>
                </a:solidFill>
              </a:rPr>
              <a:t>February 2016, </a:t>
            </a:r>
            <a:r>
              <a:rPr lang="en-US" sz="1200" dirty="0" smtClean="0">
                <a:solidFill>
                  <a:schemeClr val="tx1"/>
                </a:solidFill>
              </a:rPr>
              <a:t>8,254.53, May </a:t>
            </a:r>
            <a:r>
              <a:rPr lang="en-US" sz="1200" dirty="0">
                <a:solidFill>
                  <a:schemeClr val="tx1"/>
                </a:solidFill>
              </a:rPr>
              <a:t>2016, </a:t>
            </a:r>
            <a:r>
              <a:rPr lang="en-US" sz="1200" dirty="0" smtClean="0">
                <a:solidFill>
                  <a:schemeClr val="tx1"/>
                </a:solidFill>
              </a:rPr>
              <a:t>8,320.64, August </a:t>
            </a:r>
            <a:r>
              <a:rPr lang="en-US" sz="1200" dirty="0">
                <a:solidFill>
                  <a:schemeClr val="tx1"/>
                </a:solidFill>
              </a:rPr>
              <a:t>2016, </a:t>
            </a:r>
            <a:r>
              <a:rPr lang="en-US" sz="1200" dirty="0" smtClean="0">
                <a:solidFill>
                  <a:schemeClr val="tx1"/>
                </a:solidFill>
              </a:rPr>
              <a:t>8,386.76, November </a:t>
            </a:r>
            <a:r>
              <a:rPr lang="en-US" sz="1200" dirty="0">
                <a:solidFill>
                  <a:schemeClr val="tx1"/>
                </a:solidFill>
              </a:rPr>
              <a:t>2016, </a:t>
            </a:r>
            <a:r>
              <a:rPr lang="en-US" sz="1200" dirty="0" smtClean="0">
                <a:solidFill>
                  <a:schemeClr val="tx1"/>
                </a:solidFill>
              </a:rPr>
              <a:t>8,452.88</a:t>
            </a:r>
            <a:endParaRPr lang="en-US" sz="1200" dirty="0">
              <a:solidFill>
                <a:schemeClr val="tx1"/>
              </a:solidFill>
            </a:endParaRPr>
          </a:p>
          <a:p>
            <a:pPr>
              <a:spcBef>
                <a:spcPts val="0"/>
              </a:spcBef>
              <a:spcAft>
                <a:spcPts val="0"/>
              </a:spcAft>
            </a:pPr>
            <a:r>
              <a:rPr lang="en-US" sz="1200" dirty="0">
                <a:solidFill>
                  <a:schemeClr val="tx1"/>
                </a:solidFill>
              </a:rPr>
              <a:t>Audit Trail - ANOVA Table (Multiple Regression Selected)</a:t>
            </a:r>
          </a:p>
          <a:p>
            <a:pPr>
              <a:spcBef>
                <a:spcPts val="0"/>
              </a:spcBef>
              <a:spcAft>
                <a:spcPts val="0"/>
              </a:spcAft>
            </a:pPr>
            <a:r>
              <a:rPr lang="en-US" sz="1200" dirty="0">
                <a:solidFill>
                  <a:schemeClr val="tx1"/>
                </a:solidFill>
              </a:rPr>
              <a:t>Regression:</a:t>
            </a:r>
          </a:p>
          <a:p>
            <a:pPr>
              <a:spcBef>
                <a:spcPts val="0"/>
              </a:spcBef>
              <a:spcAft>
                <a:spcPts val="0"/>
              </a:spcAft>
            </a:pPr>
            <a:r>
              <a:rPr lang="en-US" sz="1200" dirty="0">
                <a:solidFill>
                  <a:schemeClr val="tx1"/>
                </a:solidFill>
              </a:rPr>
              <a:t>SS </a:t>
            </a:r>
            <a:r>
              <a:rPr lang="en-US" sz="1200" dirty="0" smtClean="0">
                <a:solidFill>
                  <a:schemeClr val="tx1"/>
                </a:solidFill>
              </a:rPr>
              <a:t>49,16,436.99, </a:t>
            </a:r>
            <a:r>
              <a:rPr lang="en-US" sz="1200" dirty="0" err="1" smtClean="0">
                <a:solidFill>
                  <a:schemeClr val="tx1"/>
                </a:solidFill>
              </a:rPr>
              <a:t>df</a:t>
            </a:r>
            <a:r>
              <a:rPr lang="en-US" sz="1200" dirty="0" smtClean="0">
                <a:solidFill>
                  <a:schemeClr val="tx1"/>
                </a:solidFill>
              </a:rPr>
              <a:t> 1, MS 49,16,436.99, F-ratio 79.43</a:t>
            </a:r>
            <a:endParaRPr lang="en-US" sz="1200" dirty="0">
              <a:solidFill>
                <a:schemeClr val="tx1"/>
              </a:solidFill>
            </a:endParaRPr>
          </a:p>
          <a:p>
            <a:pPr>
              <a:spcBef>
                <a:spcPts val="0"/>
              </a:spcBef>
              <a:spcAft>
                <a:spcPts val="0"/>
              </a:spcAft>
            </a:pPr>
            <a:r>
              <a:rPr lang="en-US" sz="1200" dirty="0">
                <a:solidFill>
                  <a:schemeClr val="tx1"/>
                </a:solidFill>
              </a:rPr>
              <a:t>Error:</a:t>
            </a:r>
          </a:p>
          <a:p>
            <a:pPr>
              <a:spcBef>
                <a:spcPts val="0"/>
              </a:spcBef>
              <a:spcAft>
                <a:spcPts val="0"/>
              </a:spcAft>
            </a:pPr>
            <a:r>
              <a:rPr lang="en-US" sz="1200" dirty="0">
                <a:solidFill>
                  <a:schemeClr val="tx1"/>
                </a:solidFill>
              </a:rPr>
              <a:t>SS </a:t>
            </a:r>
            <a:r>
              <a:rPr lang="en-US" sz="1200" dirty="0" smtClean="0">
                <a:solidFill>
                  <a:schemeClr val="tx1"/>
                </a:solidFill>
              </a:rPr>
              <a:t>13,61,670.56, </a:t>
            </a:r>
            <a:r>
              <a:rPr lang="en-US" sz="1200" dirty="0" err="1" smtClean="0">
                <a:solidFill>
                  <a:schemeClr val="tx1"/>
                </a:solidFill>
              </a:rPr>
              <a:t>df</a:t>
            </a:r>
            <a:r>
              <a:rPr lang="en-US" sz="1200" dirty="0" smtClean="0">
                <a:solidFill>
                  <a:schemeClr val="tx1"/>
                </a:solidFill>
              </a:rPr>
              <a:t> 22, MS 61,894,12, SEE 248.79</a:t>
            </a:r>
            <a:endParaRPr lang="en-US" sz="1200" dirty="0">
              <a:solidFill>
                <a:schemeClr val="tx1"/>
              </a:solidFill>
            </a:endParaRPr>
          </a:p>
          <a:p>
            <a:pPr>
              <a:spcBef>
                <a:spcPts val="0"/>
              </a:spcBef>
              <a:spcAft>
                <a:spcPts val="0"/>
              </a:spcAft>
            </a:pPr>
            <a:r>
              <a:rPr lang="en-US" sz="1200" dirty="0">
                <a:solidFill>
                  <a:schemeClr val="tx1"/>
                </a:solidFill>
              </a:rPr>
              <a:t>Total:</a:t>
            </a:r>
          </a:p>
          <a:p>
            <a:pPr>
              <a:spcBef>
                <a:spcPts val="0"/>
              </a:spcBef>
              <a:spcAft>
                <a:spcPts val="0"/>
              </a:spcAft>
            </a:pPr>
            <a:r>
              <a:rPr lang="en-US" sz="1200" dirty="0">
                <a:solidFill>
                  <a:schemeClr val="tx1"/>
                </a:solidFill>
              </a:rPr>
              <a:t>SS </a:t>
            </a:r>
            <a:r>
              <a:rPr lang="en-US" sz="1200" dirty="0" smtClean="0">
                <a:solidFill>
                  <a:schemeClr val="tx1"/>
                </a:solidFill>
              </a:rPr>
              <a:t>62,78,107.55, </a:t>
            </a:r>
            <a:r>
              <a:rPr lang="en-US" sz="1200" dirty="0" err="1" smtClean="0">
                <a:solidFill>
                  <a:schemeClr val="tx1"/>
                </a:solidFill>
              </a:rPr>
              <a:t>df</a:t>
            </a:r>
            <a:r>
              <a:rPr lang="en-US" sz="1200" dirty="0" smtClean="0">
                <a:solidFill>
                  <a:schemeClr val="tx1"/>
                </a:solidFill>
              </a:rPr>
              <a:t> 23</a:t>
            </a:r>
            <a:endParaRPr lang="en-US" sz="1200" dirty="0">
              <a:solidFill>
                <a:schemeClr val="tx1"/>
              </a:solidFill>
            </a:endParaRPr>
          </a:p>
          <a:p>
            <a:pPr>
              <a:spcBef>
                <a:spcPts val="0"/>
              </a:spcBef>
              <a:spcAft>
                <a:spcPts val="0"/>
              </a:spcAft>
            </a:pPr>
            <a:r>
              <a:rPr lang="en-US" sz="1200" dirty="0">
                <a:solidFill>
                  <a:schemeClr val="tx1"/>
                </a:solidFill>
              </a:rPr>
              <a:t>Audit Trail - Coefficient Table (Multiple Regression Selected)</a:t>
            </a:r>
          </a:p>
          <a:p>
            <a:pPr>
              <a:spcBef>
                <a:spcPts val="0"/>
              </a:spcBef>
              <a:spcAft>
                <a:spcPts val="0"/>
              </a:spcAft>
            </a:pPr>
            <a:r>
              <a:rPr lang="en-US" sz="1200" dirty="0">
                <a:solidFill>
                  <a:schemeClr val="tx1"/>
                </a:solidFill>
              </a:rPr>
              <a:t>Intercept:</a:t>
            </a:r>
          </a:p>
          <a:p>
            <a:pPr>
              <a:spcBef>
                <a:spcPts val="0"/>
              </a:spcBef>
              <a:spcAft>
                <a:spcPts val="0"/>
              </a:spcAft>
            </a:pPr>
            <a:r>
              <a:rPr lang="en-US" sz="1200" dirty="0">
                <a:solidFill>
                  <a:schemeClr val="tx1"/>
                </a:solidFill>
              </a:rPr>
              <a:t>Coefficient </a:t>
            </a:r>
            <a:r>
              <a:rPr lang="en-US" sz="1200" dirty="0" smtClean="0">
                <a:solidFill>
                  <a:schemeClr val="tx1"/>
                </a:solidFill>
              </a:rPr>
              <a:t>61.53, Standard </a:t>
            </a:r>
            <a:r>
              <a:rPr lang="en-US" sz="1200" dirty="0">
                <a:solidFill>
                  <a:schemeClr val="tx1"/>
                </a:solidFill>
              </a:rPr>
              <a:t>Error </a:t>
            </a:r>
            <a:r>
              <a:rPr lang="en-US" sz="1200" dirty="0" smtClean="0">
                <a:solidFill>
                  <a:schemeClr val="tx1"/>
                </a:solidFill>
              </a:rPr>
              <a:t>825.44, T-test 0.07, P-value </a:t>
            </a:r>
            <a:r>
              <a:rPr lang="en-US" sz="1200" dirty="0">
                <a:solidFill>
                  <a:schemeClr val="tx1"/>
                </a:solidFill>
              </a:rPr>
              <a:t>0.94</a:t>
            </a:r>
          </a:p>
          <a:p>
            <a:pPr>
              <a:spcBef>
                <a:spcPts val="0"/>
              </a:spcBef>
              <a:spcAft>
                <a:spcPts val="0"/>
              </a:spcAft>
            </a:pPr>
            <a:r>
              <a:rPr lang="en-US" sz="1200" dirty="0" smtClean="0">
                <a:solidFill>
                  <a:schemeClr val="tx1"/>
                </a:solidFill>
              </a:rPr>
              <a:t>DPI </a:t>
            </a:r>
            <a:r>
              <a:rPr lang="en-US" sz="1200" dirty="0">
                <a:solidFill>
                  <a:schemeClr val="tx1"/>
                </a:solidFill>
              </a:rPr>
              <a:t>(B$):</a:t>
            </a:r>
          </a:p>
          <a:p>
            <a:pPr>
              <a:spcBef>
                <a:spcPts val="0"/>
              </a:spcBef>
              <a:spcAft>
                <a:spcPts val="0"/>
              </a:spcAft>
            </a:pPr>
            <a:r>
              <a:rPr lang="en-US" sz="1200" dirty="0">
                <a:solidFill>
                  <a:schemeClr val="tx1"/>
                </a:solidFill>
              </a:rPr>
              <a:t>Coefficient </a:t>
            </a:r>
            <a:r>
              <a:rPr lang="en-US" sz="1200" dirty="0" smtClean="0">
                <a:solidFill>
                  <a:schemeClr val="tx1"/>
                </a:solidFill>
              </a:rPr>
              <a:t>0.59, Standard </a:t>
            </a:r>
            <a:r>
              <a:rPr lang="en-US" sz="1200" dirty="0">
                <a:solidFill>
                  <a:schemeClr val="tx1"/>
                </a:solidFill>
              </a:rPr>
              <a:t>Error </a:t>
            </a:r>
            <a:r>
              <a:rPr lang="en-US" sz="1200" dirty="0" smtClean="0">
                <a:solidFill>
                  <a:schemeClr val="tx1"/>
                </a:solidFill>
              </a:rPr>
              <a:t>0.07, T-test 8.91, P-value 0.00</a:t>
            </a:r>
            <a:endParaRPr lang="en-US" sz="1200" dirty="0">
              <a:solidFill>
                <a:schemeClr val="tx1"/>
              </a:solidFill>
            </a:endParaRPr>
          </a:p>
          <a:p>
            <a:pPr>
              <a:spcBef>
                <a:spcPts val="0"/>
              </a:spcBef>
              <a:spcAft>
                <a:spcPts val="0"/>
              </a:spcAft>
            </a:pPr>
            <a:r>
              <a:rPr lang="en-US" sz="1200" dirty="0">
                <a:solidFill>
                  <a:schemeClr val="tx1"/>
                </a:solidFill>
              </a:rPr>
              <a:t>Audit Trail - Statistics</a:t>
            </a:r>
          </a:p>
          <a:p>
            <a:pPr>
              <a:spcBef>
                <a:spcPts val="0"/>
              </a:spcBef>
              <a:spcAft>
                <a:spcPts val="0"/>
              </a:spcAft>
            </a:pPr>
            <a:r>
              <a:rPr lang="en-US" sz="1200" dirty="0">
                <a:solidFill>
                  <a:schemeClr val="tx1"/>
                </a:solidFill>
              </a:rPr>
              <a:t>Accuracy Measures with Value</a:t>
            </a:r>
          </a:p>
          <a:p>
            <a:pPr>
              <a:spcBef>
                <a:spcPts val="0"/>
              </a:spcBef>
              <a:spcAft>
                <a:spcPts val="0"/>
              </a:spcAft>
            </a:pPr>
            <a:r>
              <a:rPr lang="en-US" sz="1200" dirty="0">
                <a:solidFill>
                  <a:schemeClr val="tx1"/>
                </a:solidFill>
              </a:rPr>
              <a:t>MAPE 2.82</a:t>
            </a:r>
            <a:r>
              <a:rPr lang="en-US" sz="1200" dirty="0" smtClean="0">
                <a:solidFill>
                  <a:schemeClr val="tx1"/>
                </a:solidFill>
              </a:rPr>
              <a:t>%, R-Square </a:t>
            </a:r>
            <a:r>
              <a:rPr lang="en-US" sz="1200" dirty="0">
                <a:solidFill>
                  <a:schemeClr val="tx1"/>
                </a:solidFill>
              </a:rPr>
              <a:t>78.31</a:t>
            </a:r>
            <a:r>
              <a:rPr lang="en-US" sz="1200" dirty="0" smtClean="0">
                <a:solidFill>
                  <a:schemeClr val="tx1"/>
                </a:solidFill>
              </a:rPr>
              <a:t>%</a:t>
            </a:r>
            <a:endParaRPr lang="en-US" sz="1200" dirty="0">
              <a:solidFill>
                <a:schemeClr val="tx1"/>
              </a:solidFill>
            </a:endParaRPr>
          </a:p>
          <a:p>
            <a:pPr>
              <a:spcBef>
                <a:spcPts val="0"/>
              </a:spcBef>
              <a:spcAft>
                <a:spcPts val="0"/>
              </a:spcAft>
            </a:pPr>
            <a:r>
              <a:rPr lang="en-US" sz="1200" dirty="0">
                <a:solidFill>
                  <a:schemeClr val="tx1"/>
                </a:solidFill>
              </a:rPr>
              <a:t>Forecast Statistics:</a:t>
            </a:r>
          </a:p>
          <a:p>
            <a:pPr>
              <a:spcBef>
                <a:spcPts val="0"/>
              </a:spcBef>
              <a:spcAft>
                <a:spcPts val="0"/>
              </a:spcAft>
            </a:pPr>
            <a:r>
              <a:rPr lang="en-US" sz="1200" dirty="0">
                <a:solidFill>
                  <a:schemeClr val="tx1"/>
                </a:solidFill>
              </a:rPr>
              <a:t>Durbin Watson (1)</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072505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Fourth Quick </a:t>
            </a:r>
            <a:r>
              <a:rPr lang="en-US" sz="2800" dirty="0" smtClean="0"/>
              <a:t>Check</a:t>
            </a:r>
            <a:r>
              <a:rPr lang="en-US" sz="1500" dirty="0"/>
              <a:t> 1</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first scatterplot shows points that consistently alternate between being above and below the regression line. Vertical lines are drawn between the points and the regression line. The second scatterplot shows a nonlinear relationship with three points above the regression line, then 5 points below the regression line, followed by 2 points above the regression line. Vertical lines are drawn between each point and the regression line.</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71921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4.9 The Standard Error of the Estimate</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Also shown are two curves. One curve is above the upper limit and is concave up. The other curve is below the lower confidence limit and is concave down. This is the true 95% confidence band. Also shown is the fact that the regression line passes through the point x-bar, y-bar.</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699584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4.13 Heteroscedasticity</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first graph shows that the residuals will ideally fall uniformly around the x-axis, meaning that they will not exceed or go below specific y-values. The second graph shows residuals that are increasing in size as x increases. This makes a funnel shape, or fanning out as x increases, indicating </a:t>
            </a:r>
            <a:r>
              <a:rPr lang="en-US" sz="2400" dirty="0" err="1">
                <a:solidFill>
                  <a:schemeClr val="tx1"/>
                </a:solidFill>
              </a:rPr>
              <a:t>heteroscedasticity</a:t>
            </a:r>
            <a:r>
              <a:rPr lang="en-US" sz="2400" dirty="0">
                <a:solidFill>
                  <a:schemeClr val="tx1"/>
                </a:solidFill>
              </a:rPr>
              <a:t>.</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47544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4.13 Cross- Sectional Regression</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first graph displays city on the horizontal axis and is scaled from 1 to 8 and sandwich sales on the vertical axis and is scaled from 0 to 400,000. A line is drawn between the points along with a dashed line connecting the values of the predicted sales for each city. The second graph is a scatterplot with sandwich sales on the vertical axis and population (from 0 to 600) on the horizontal axis. The relationship is fairly strong, positive, and linear. There is a cluster of points around a population of 100 to 200 and sandwich sales around 50,000 to 200,000. There are two points that are towards the top right, one with a population of about 350 and sales of about 300 and one with a population of about 500,000 and sales of about 400,000.</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3198804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4.15</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fitted values and forecast are also shown. The fitted values are linear and model the positive trend.</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2122192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Table 4.15 </a:t>
            </a:r>
            <a:r>
              <a:rPr lang="en-US" sz="2800" dirty="0" smtClean="0"/>
              <a:t>- Appendix</a:t>
            </a:r>
            <a:endParaRPr lang="en-US" sz="2800" dirty="0"/>
          </a:p>
        </p:txBody>
      </p:sp>
      <p:sp>
        <p:nvSpPr>
          <p:cNvPr id="3" name="Content Placeholder 2"/>
          <p:cNvSpPr>
            <a:spLocks noGrp="1"/>
          </p:cNvSpPr>
          <p:nvPr>
            <p:ph idx="1"/>
          </p:nvPr>
        </p:nvSpPr>
        <p:spPr>
          <a:xfrm>
            <a:off x="624135" y="1665288"/>
            <a:ext cx="8977065" cy="4617720"/>
          </a:xfrm>
        </p:spPr>
        <p:txBody>
          <a:bodyPr/>
          <a:lstStyle/>
          <a:p>
            <a:pPr>
              <a:spcBef>
                <a:spcPts val="0"/>
              </a:spcBef>
              <a:spcAft>
                <a:spcPts val="0"/>
              </a:spcAft>
            </a:pPr>
            <a:r>
              <a:rPr lang="en-US" sz="2000" dirty="0">
                <a:solidFill>
                  <a:schemeClr val="tx1"/>
                </a:solidFill>
              </a:rPr>
              <a:t>Audit Trail- ANOVA Table (Multiple Regression Selected)</a:t>
            </a:r>
          </a:p>
          <a:p>
            <a:pPr>
              <a:spcBef>
                <a:spcPts val="0"/>
              </a:spcBef>
              <a:spcAft>
                <a:spcPts val="0"/>
              </a:spcAft>
            </a:pPr>
            <a:r>
              <a:rPr lang="en-US" sz="2000" dirty="0">
                <a:solidFill>
                  <a:schemeClr val="tx1"/>
                </a:solidFill>
              </a:rPr>
              <a:t>Regression:</a:t>
            </a:r>
          </a:p>
          <a:p>
            <a:pPr>
              <a:spcBef>
                <a:spcPts val="0"/>
              </a:spcBef>
              <a:spcAft>
                <a:spcPts val="0"/>
              </a:spcAft>
            </a:pPr>
            <a:r>
              <a:rPr lang="en-US" sz="2000" dirty="0">
                <a:solidFill>
                  <a:schemeClr val="tx1"/>
                </a:solidFill>
              </a:rPr>
              <a:t>SS </a:t>
            </a:r>
            <a:r>
              <a:rPr lang="en-US" sz="2000" dirty="0" smtClean="0">
                <a:solidFill>
                  <a:schemeClr val="tx1"/>
                </a:solidFill>
              </a:rPr>
              <a:t>6,600.56, </a:t>
            </a:r>
            <a:r>
              <a:rPr lang="en-US" sz="2000" dirty="0" err="1" smtClean="0">
                <a:solidFill>
                  <a:schemeClr val="tx1"/>
                </a:solidFill>
              </a:rPr>
              <a:t>df</a:t>
            </a:r>
            <a:r>
              <a:rPr lang="en-US" sz="2000" dirty="0" smtClean="0">
                <a:solidFill>
                  <a:schemeClr val="tx1"/>
                </a:solidFill>
              </a:rPr>
              <a:t> 1, MS 6,600.56, F-test 125.60</a:t>
            </a:r>
            <a:endParaRPr lang="en-US" sz="2000" dirty="0">
              <a:solidFill>
                <a:schemeClr val="tx1"/>
              </a:solidFill>
            </a:endParaRPr>
          </a:p>
          <a:p>
            <a:pPr>
              <a:spcBef>
                <a:spcPts val="0"/>
              </a:spcBef>
              <a:spcAft>
                <a:spcPts val="0"/>
              </a:spcAft>
            </a:pPr>
            <a:r>
              <a:rPr lang="en-US" sz="2000" dirty="0">
                <a:solidFill>
                  <a:schemeClr val="tx1"/>
                </a:solidFill>
              </a:rPr>
              <a:t>Error:</a:t>
            </a:r>
          </a:p>
          <a:p>
            <a:pPr>
              <a:spcBef>
                <a:spcPts val="0"/>
              </a:spcBef>
              <a:spcAft>
                <a:spcPts val="0"/>
              </a:spcAft>
            </a:pPr>
            <a:r>
              <a:rPr lang="en-US" sz="2000" dirty="0">
                <a:solidFill>
                  <a:schemeClr val="tx1"/>
                </a:solidFill>
              </a:rPr>
              <a:t>SS </a:t>
            </a:r>
            <a:r>
              <a:rPr lang="en-US" sz="2000" dirty="0" smtClean="0">
                <a:solidFill>
                  <a:schemeClr val="tx1"/>
                </a:solidFill>
              </a:rPr>
              <a:t>1,156.11, </a:t>
            </a:r>
            <a:r>
              <a:rPr lang="en-US" sz="2000" dirty="0" err="1" smtClean="0">
                <a:solidFill>
                  <a:schemeClr val="tx1"/>
                </a:solidFill>
              </a:rPr>
              <a:t>df</a:t>
            </a:r>
            <a:r>
              <a:rPr lang="en-US" sz="2000" dirty="0" smtClean="0">
                <a:solidFill>
                  <a:schemeClr val="tx1"/>
                </a:solidFill>
              </a:rPr>
              <a:t> 22, MS 52.555, SEE 7.25</a:t>
            </a:r>
            <a:endParaRPr lang="en-US" sz="2000" dirty="0">
              <a:solidFill>
                <a:schemeClr val="tx1"/>
              </a:solidFill>
            </a:endParaRPr>
          </a:p>
          <a:p>
            <a:pPr>
              <a:spcBef>
                <a:spcPts val="0"/>
              </a:spcBef>
              <a:spcAft>
                <a:spcPts val="0"/>
              </a:spcAft>
            </a:pPr>
            <a:r>
              <a:rPr lang="en-US" sz="2000" dirty="0">
                <a:solidFill>
                  <a:schemeClr val="tx1"/>
                </a:solidFill>
              </a:rPr>
              <a:t>Total</a:t>
            </a:r>
          </a:p>
          <a:p>
            <a:pPr>
              <a:spcBef>
                <a:spcPts val="0"/>
              </a:spcBef>
              <a:spcAft>
                <a:spcPts val="0"/>
              </a:spcAft>
            </a:pPr>
            <a:r>
              <a:rPr lang="en-US" sz="2000" dirty="0">
                <a:solidFill>
                  <a:schemeClr val="tx1"/>
                </a:solidFill>
              </a:rPr>
              <a:t>SS </a:t>
            </a:r>
            <a:r>
              <a:rPr lang="en-US" sz="2000" dirty="0" smtClean="0">
                <a:solidFill>
                  <a:schemeClr val="tx1"/>
                </a:solidFill>
              </a:rPr>
              <a:t>7,756.67, </a:t>
            </a:r>
            <a:r>
              <a:rPr lang="en-US" sz="2000" dirty="0" err="1" smtClean="0">
                <a:solidFill>
                  <a:schemeClr val="tx1"/>
                </a:solidFill>
              </a:rPr>
              <a:t>df</a:t>
            </a:r>
            <a:r>
              <a:rPr lang="en-US" sz="2000" dirty="0" smtClean="0">
                <a:solidFill>
                  <a:schemeClr val="tx1"/>
                </a:solidFill>
              </a:rPr>
              <a:t> 23</a:t>
            </a:r>
            <a:endParaRPr lang="en-US" sz="2000" dirty="0">
              <a:solidFill>
                <a:schemeClr val="tx1"/>
              </a:solidFill>
            </a:endParaRPr>
          </a:p>
          <a:p>
            <a:pPr>
              <a:spcBef>
                <a:spcPts val="0"/>
              </a:spcBef>
              <a:spcAft>
                <a:spcPts val="0"/>
              </a:spcAft>
            </a:pPr>
            <a:r>
              <a:rPr lang="en-US" sz="2000" dirty="0">
                <a:solidFill>
                  <a:schemeClr val="tx1"/>
                </a:solidFill>
              </a:rPr>
              <a:t>Audit Trail - Coefficient Table (Multiple Regression Selected</a:t>
            </a:r>
            <a:r>
              <a:rPr lang="en-US" sz="2000" dirty="0" smtClean="0">
                <a:solidFill>
                  <a:schemeClr val="tx1"/>
                </a:solidFill>
              </a:rPr>
              <a:t>)</a:t>
            </a:r>
            <a:endParaRPr lang="en-US" sz="2000" dirty="0">
              <a:solidFill>
                <a:schemeClr val="tx1"/>
              </a:solidFill>
            </a:endParaRPr>
          </a:p>
          <a:p>
            <a:pPr>
              <a:spcBef>
                <a:spcPts val="0"/>
              </a:spcBef>
              <a:spcAft>
                <a:spcPts val="0"/>
              </a:spcAft>
            </a:pPr>
            <a:r>
              <a:rPr lang="en-US" sz="2000" dirty="0">
                <a:solidFill>
                  <a:schemeClr val="tx1"/>
                </a:solidFill>
              </a:rPr>
              <a:t>Intercept:</a:t>
            </a:r>
          </a:p>
          <a:p>
            <a:pPr>
              <a:spcBef>
                <a:spcPts val="0"/>
              </a:spcBef>
              <a:spcAft>
                <a:spcPts val="0"/>
              </a:spcAft>
            </a:pPr>
            <a:r>
              <a:rPr lang="en-US" sz="2000" dirty="0">
                <a:solidFill>
                  <a:schemeClr val="tx1"/>
                </a:solidFill>
              </a:rPr>
              <a:t>Coefficient </a:t>
            </a:r>
            <a:r>
              <a:rPr lang="en-US" sz="2000" dirty="0" smtClean="0">
                <a:solidFill>
                  <a:schemeClr val="tx1"/>
                </a:solidFill>
              </a:rPr>
              <a:t>68.69, Standard </a:t>
            </a:r>
            <a:r>
              <a:rPr lang="en-US" sz="2000" dirty="0">
                <a:solidFill>
                  <a:schemeClr val="tx1"/>
                </a:solidFill>
              </a:rPr>
              <a:t>error </a:t>
            </a:r>
            <a:r>
              <a:rPr lang="en-US" sz="2000" dirty="0" smtClean="0">
                <a:solidFill>
                  <a:schemeClr val="tx1"/>
                </a:solidFill>
              </a:rPr>
              <a:t>3.05, T-test 22.49, P-value 0.00</a:t>
            </a:r>
            <a:endParaRPr lang="en-US" sz="2000" dirty="0">
              <a:solidFill>
                <a:schemeClr val="tx1"/>
              </a:solidFill>
            </a:endParaRPr>
          </a:p>
          <a:p>
            <a:pPr>
              <a:spcBef>
                <a:spcPts val="0"/>
              </a:spcBef>
              <a:spcAft>
                <a:spcPts val="0"/>
              </a:spcAft>
            </a:pPr>
            <a:r>
              <a:rPr lang="en-US" sz="2000" dirty="0">
                <a:solidFill>
                  <a:schemeClr val="tx1"/>
                </a:solidFill>
              </a:rPr>
              <a:t>Time Index (T):</a:t>
            </a:r>
          </a:p>
          <a:p>
            <a:pPr>
              <a:spcBef>
                <a:spcPts val="0"/>
              </a:spcBef>
              <a:spcAft>
                <a:spcPts val="0"/>
              </a:spcAft>
            </a:pPr>
            <a:r>
              <a:rPr lang="en-US" sz="2000" dirty="0">
                <a:solidFill>
                  <a:schemeClr val="tx1"/>
                </a:solidFill>
              </a:rPr>
              <a:t>Coefficient </a:t>
            </a:r>
            <a:r>
              <a:rPr lang="en-US" sz="2000" dirty="0" smtClean="0">
                <a:solidFill>
                  <a:schemeClr val="tx1"/>
                </a:solidFill>
              </a:rPr>
              <a:t>2.40, Standard </a:t>
            </a:r>
            <a:r>
              <a:rPr lang="en-US" sz="2000" dirty="0">
                <a:solidFill>
                  <a:schemeClr val="tx1"/>
                </a:solidFill>
              </a:rPr>
              <a:t>error </a:t>
            </a:r>
            <a:r>
              <a:rPr lang="en-US" sz="2000" dirty="0" smtClean="0">
                <a:solidFill>
                  <a:schemeClr val="tx1"/>
                </a:solidFill>
              </a:rPr>
              <a:t>0.21, T-test 11.21, P-value 0.00</a:t>
            </a:r>
            <a:endParaRPr lang="en-US" sz="2000" dirty="0">
              <a:solidFill>
                <a:schemeClr val="tx1"/>
              </a:solidFill>
            </a:endParaRPr>
          </a:p>
          <a:p>
            <a:pPr>
              <a:spcBef>
                <a:spcPts val="0"/>
              </a:spcBef>
              <a:spcAft>
                <a:spcPts val="0"/>
              </a:spcAft>
            </a:pPr>
            <a:r>
              <a:rPr lang="en-US" sz="2000" dirty="0">
                <a:solidFill>
                  <a:schemeClr val="tx1"/>
                </a:solidFill>
              </a:rPr>
              <a:t>Audit Trail - Statistics</a:t>
            </a:r>
          </a:p>
          <a:p>
            <a:pPr>
              <a:spcBef>
                <a:spcPts val="0"/>
              </a:spcBef>
              <a:spcAft>
                <a:spcPts val="0"/>
              </a:spcAft>
            </a:pPr>
            <a:r>
              <a:rPr lang="en-US" sz="2000" dirty="0">
                <a:solidFill>
                  <a:schemeClr val="tx1"/>
                </a:solidFill>
              </a:rPr>
              <a:t>MAPE </a:t>
            </a:r>
            <a:r>
              <a:rPr lang="en-US" sz="2000" dirty="0" smtClean="0">
                <a:solidFill>
                  <a:schemeClr val="tx1"/>
                </a:solidFill>
              </a:rPr>
              <a:t>6.06%, R-Square </a:t>
            </a:r>
            <a:r>
              <a:rPr lang="en-US" sz="2000" dirty="0">
                <a:solidFill>
                  <a:schemeClr val="tx1"/>
                </a:solidFill>
              </a:rPr>
              <a:t>85.10</a:t>
            </a:r>
            <a:r>
              <a:rPr lang="en-US" sz="2000" dirty="0" smtClean="0">
                <a:solidFill>
                  <a:schemeClr val="tx1"/>
                </a:solidFill>
              </a:rPr>
              <a:t>%</a:t>
            </a:r>
            <a:endParaRPr lang="en-US" sz="2000" dirty="0">
              <a:solidFill>
                <a:schemeClr val="tx1"/>
              </a:solidFill>
            </a:endParaRPr>
          </a:p>
          <a:p>
            <a:pPr>
              <a:spcBef>
                <a:spcPts val="0"/>
              </a:spcBef>
              <a:spcAft>
                <a:spcPts val="0"/>
              </a:spcAft>
            </a:pPr>
            <a:r>
              <a:rPr lang="en-US" sz="2000" dirty="0">
                <a:solidFill>
                  <a:schemeClr val="tx1"/>
                </a:solidFill>
              </a:rPr>
              <a:t>Durbin-Watson (1) 1.11</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630401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a:t>
            </a:r>
            <a:r>
              <a:rPr lang="en-US" sz="2800" dirty="0" smtClean="0"/>
              <a:t>4.16 -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fitted values and forecast are also shown. The fitted values are not perfectly linear this time, but are not far from linear because the actual data is fairly linear.</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3994596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Table 4.16 - Appendix</a:t>
            </a:r>
            <a:endParaRPr lang="en-US" sz="2800" dirty="0"/>
          </a:p>
        </p:txBody>
      </p:sp>
      <p:sp>
        <p:nvSpPr>
          <p:cNvPr id="3" name="Content Placeholder 2"/>
          <p:cNvSpPr>
            <a:spLocks noGrp="1"/>
          </p:cNvSpPr>
          <p:nvPr>
            <p:ph idx="1"/>
          </p:nvPr>
        </p:nvSpPr>
        <p:spPr>
          <a:xfrm>
            <a:off x="624136" y="1665288"/>
            <a:ext cx="9012233" cy="4572000"/>
          </a:xfrm>
        </p:spPr>
        <p:txBody>
          <a:bodyPr/>
          <a:lstStyle/>
          <a:p>
            <a:pPr>
              <a:spcBef>
                <a:spcPts val="0"/>
              </a:spcBef>
              <a:spcAft>
                <a:spcPts val="0"/>
              </a:spcAft>
            </a:pPr>
            <a:r>
              <a:rPr lang="en-US" sz="1800" dirty="0">
                <a:solidFill>
                  <a:schemeClr val="tx1"/>
                </a:solidFill>
              </a:rPr>
              <a:t>Audit Trail - ANOVA Table (Multiple Regression Selected</a:t>
            </a:r>
            <a:r>
              <a:rPr lang="en-US" sz="1800" dirty="0" smtClean="0">
                <a:solidFill>
                  <a:schemeClr val="tx1"/>
                </a:solidFill>
              </a:rPr>
              <a:t>)</a:t>
            </a:r>
            <a:endParaRPr lang="en-US" sz="1800" dirty="0">
              <a:solidFill>
                <a:schemeClr val="tx1"/>
              </a:solidFill>
            </a:endParaRPr>
          </a:p>
          <a:p>
            <a:pPr>
              <a:spcBef>
                <a:spcPts val="0"/>
              </a:spcBef>
              <a:spcAft>
                <a:spcPts val="0"/>
              </a:spcAft>
            </a:pPr>
            <a:r>
              <a:rPr lang="en-US" sz="1800" dirty="0">
                <a:solidFill>
                  <a:schemeClr val="tx1"/>
                </a:solidFill>
              </a:rPr>
              <a:t>Regression:</a:t>
            </a:r>
          </a:p>
          <a:p>
            <a:pPr>
              <a:spcBef>
                <a:spcPts val="0"/>
              </a:spcBef>
              <a:spcAft>
                <a:spcPts val="0"/>
              </a:spcAft>
            </a:pPr>
            <a:r>
              <a:rPr lang="en-US" sz="1800" dirty="0">
                <a:solidFill>
                  <a:schemeClr val="tx1"/>
                </a:solidFill>
              </a:rPr>
              <a:t>SS </a:t>
            </a:r>
            <a:r>
              <a:rPr lang="en-US" sz="1800" dirty="0" smtClean="0">
                <a:solidFill>
                  <a:schemeClr val="tx1"/>
                </a:solidFill>
              </a:rPr>
              <a:t>5,998.47, </a:t>
            </a:r>
            <a:r>
              <a:rPr lang="en-US" sz="1800" dirty="0" err="1" smtClean="0">
                <a:solidFill>
                  <a:schemeClr val="tx1"/>
                </a:solidFill>
              </a:rPr>
              <a:t>df</a:t>
            </a:r>
            <a:r>
              <a:rPr lang="en-US" sz="1800" dirty="0" smtClean="0">
                <a:solidFill>
                  <a:schemeClr val="tx1"/>
                </a:solidFill>
              </a:rPr>
              <a:t> 1, MS 5,998.47, F-test 75.06</a:t>
            </a:r>
            <a:endParaRPr lang="en-US" sz="1800" dirty="0">
              <a:solidFill>
                <a:schemeClr val="tx1"/>
              </a:solidFill>
            </a:endParaRPr>
          </a:p>
          <a:p>
            <a:pPr>
              <a:spcBef>
                <a:spcPts val="0"/>
              </a:spcBef>
              <a:spcAft>
                <a:spcPts val="0"/>
              </a:spcAft>
            </a:pPr>
            <a:r>
              <a:rPr lang="en-US" sz="1800" dirty="0">
                <a:solidFill>
                  <a:schemeClr val="tx1"/>
                </a:solidFill>
              </a:rPr>
              <a:t>Error:</a:t>
            </a:r>
          </a:p>
          <a:p>
            <a:pPr>
              <a:spcBef>
                <a:spcPts val="0"/>
              </a:spcBef>
              <a:spcAft>
                <a:spcPts val="0"/>
              </a:spcAft>
            </a:pPr>
            <a:r>
              <a:rPr lang="en-US" sz="1800" dirty="0">
                <a:solidFill>
                  <a:schemeClr val="tx1"/>
                </a:solidFill>
              </a:rPr>
              <a:t>SS </a:t>
            </a:r>
            <a:r>
              <a:rPr lang="en-US" sz="1800" dirty="0" smtClean="0">
                <a:solidFill>
                  <a:schemeClr val="tx1"/>
                </a:solidFill>
              </a:rPr>
              <a:t>1,758.20, </a:t>
            </a:r>
            <a:r>
              <a:rPr lang="en-US" sz="1800" dirty="0" err="1" smtClean="0">
                <a:solidFill>
                  <a:schemeClr val="tx1"/>
                </a:solidFill>
              </a:rPr>
              <a:t>df</a:t>
            </a:r>
            <a:r>
              <a:rPr lang="en-US" sz="1800" dirty="0" smtClean="0">
                <a:solidFill>
                  <a:schemeClr val="tx1"/>
                </a:solidFill>
              </a:rPr>
              <a:t> 22, MS 79.92, SEE 8.94</a:t>
            </a:r>
            <a:endParaRPr lang="en-US" sz="1800" dirty="0">
              <a:solidFill>
                <a:schemeClr val="tx1"/>
              </a:solidFill>
            </a:endParaRPr>
          </a:p>
          <a:p>
            <a:pPr>
              <a:spcBef>
                <a:spcPts val="0"/>
              </a:spcBef>
              <a:spcAft>
                <a:spcPts val="0"/>
              </a:spcAft>
            </a:pPr>
            <a:r>
              <a:rPr lang="en-US" sz="1800" dirty="0">
                <a:solidFill>
                  <a:schemeClr val="tx1"/>
                </a:solidFill>
              </a:rPr>
              <a:t>Total:</a:t>
            </a:r>
          </a:p>
          <a:p>
            <a:pPr>
              <a:spcBef>
                <a:spcPts val="0"/>
              </a:spcBef>
              <a:spcAft>
                <a:spcPts val="0"/>
              </a:spcAft>
            </a:pPr>
            <a:r>
              <a:rPr lang="en-US" sz="1800" dirty="0">
                <a:solidFill>
                  <a:schemeClr val="tx1"/>
                </a:solidFill>
              </a:rPr>
              <a:t>SS </a:t>
            </a:r>
            <a:r>
              <a:rPr lang="en-US" sz="1800" dirty="0" smtClean="0">
                <a:solidFill>
                  <a:schemeClr val="tx1"/>
                </a:solidFill>
              </a:rPr>
              <a:t>7.756.67, </a:t>
            </a:r>
            <a:r>
              <a:rPr lang="en-US" sz="1800" dirty="0" err="1" smtClean="0">
                <a:solidFill>
                  <a:schemeClr val="tx1"/>
                </a:solidFill>
              </a:rPr>
              <a:t>df</a:t>
            </a:r>
            <a:r>
              <a:rPr lang="en-US" sz="1800" dirty="0" smtClean="0">
                <a:solidFill>
                  <a:schemeClr val="tx1"/>
                </a:solidFill>
              </a:rPr>
              <a:t> 23</a:t>
            </a:r>
            <a:endParaRPr lang="en-US" sz="1800" dirty="0">
              <a:solidFill>
                <a:schemeClr val="tx1"/>
              </a:solidFill>
            </a:endParaRPr>
          </a:p>
          <a:p>
            <a:pPr>
              <a:spcBef>
                <a:spcPts val="0"/>
              </a:spcBef>
              <a:spcAft>
                <a:spcPts val="0"/>
              </a:spcAft>
            </a:pPr>
            <a:r>
              <a:rPr lang="en-US" sz="1800" dirty="0">
                <a:solidFill>
                  <a:schemeClr val="tx1"/>
                </a:solidFill>
              </a:rPr>
              <a:t>Audit Trail - Coefficient Table (Multiple Regression Selected)</a:t>
            </a:r>
          </a:p>
          <a:p>
            <a:pPr>
              <a:spcBef>
                <a:spcPts val="0"/>
              </a:spcBef>
              <a:spcAft>
                <a:spcPts val="0"/>
              </a:spcAft>
            </a:pPr>
            <a:r>
              <a:rPr lang="en-US" sz="1800" dirty="0">
                <a:solidFill>
                  <a:schemeClr val="tx1"/>
                </a:solidFill>
              </a:rPr>
              <a:t>Intercept:</a:t>
            </a:r>
          </a:p>
          <a:p>
            <a:pPr>
              <a:spcBef>
                <a:spcPts val="0"/>
              </a:spcBef>
              <a:spcAft>
                <a:spcPts val="0"/>
              </a:spcAft>
            </a:pPr>
            <a:r>
              <a:rPr lang="en-US" sz="1800" dirty="0">
                <a:solidFill>
                  <a:schemeClr val="tx1"/>
                </a:solidFill>
              </a:rPr>
              <a:t>Coefficient </a:t>
            </a:r>
            <a:r>
              <a:rPr lang="en-US" sz="1800" dirty="0" smtClean="0">
                <a:solidFill>
                  <a:schemeClr val="tx1"/>
                </a:solidFill>
                <a:latin typeface="Calibri" panose="020F0502020204030204" pitchFamily="34" charset="0"/>
                <a:cs typeface="Calibri" panose="020F0502020204030204" pitchFamily="34" charset="0"/>
              </a:rPr>
              <a:t>−</a:t>
            </a:r>
            <a:r>
              <a:rPr lang="en-US" sz="1800" dirty="0" smtClean="0">
                <a:solidFill>
                  <a:schemeClr val="tx1"/>
                </a:solidFill>
              </a:rPr>
              <a:t>157.85, Standard </a:t>
            </a:r>
            <a:r>
              <a:rPr lang="en-US" sz="1800" dirty="0">
                <a:solidFill>
                  <a:schemeClr val="tx1"/>
                </a:solidFill>
              </a:rPr>
              <a:t>error </a:t>
            </a:r>
            <a:r>
              <a:rPr lang="en-US" sz="1800" dirty="0" smtClean="0">
                <a:solidFill>
                  <a:schemeClr val="tx1"/>
                </a:solidFill>
              </a:rPr>
              <a:t>29.66, T-test </a:t>
            </a:r>
            <a:r>
              <a:rPr lang="en-US" sz="1800" dirty="0" smtClean="0">
                <a:solidFill>
                  <a:schemeClr val="tx1"/>
                </a:solidFill>
                <a:latin typeface="Calibri" panose="020F0502020204030204" pitchFamily="34" charset="0"/>
                <a:cs typeface="Calibri" panose="020F0502020204030204" pitchFamily="34" charset="0"/>
              </a:rPr>
              <a:t>−</a:t>
            </a:r>
            <a:r>
              <a:rPr lang="en-US" sz="1800" dirty="0" smtClean="0">
                <a:solidFill>
                  <a:schemeClr val="tx1"/>
                </a:solidFill>
              </a:rPr>
              <a:t>5.32, P-value 0.00</a:t>
            </a:r>
            <a:endParaRPr lang="en-US" sz="1800" dirty="0">
              <a:solidFill>
                <a:schemeClr val="tx1"/>
              </a:solidFill>
            </a:endParaRPr>
          </a:p>
          <a:p>
            <a:pPr>
              <a:spcBef>
                <a:spcPts val="0"/>
              </a:spcBef>
              <a:spcAft>
                <a:spcPts val="0"/>
              </a:spcAft>
            </a:pPr>
            <a:r>
              <a:rPr lang="en-US" sz="1800" dirty="0">
                <a:solidFill>
                  <a:schemeClr val="tx1"/>
                </a:solidFill>
              </a:rPr>
              <a:t>DPI (B$) </a:t>
            </a:r>
          </a:p>
          <a:p>
            <a:pPr>
              <a:spcBef>
                <a:spcPts val="0"/>
              </a:spcBef>
              <a:spcAft>
                <a:spcPts val="0"/>
              </a:spcAft>
            </a:pPr>
            <a:r>
              <a:rPr lang="en-US" sz="1800" dirty="0">
                <a:solidFill>
                  <a:schemeClr val="tx1"/>
                </a:solidFill>
              </a:rPr>
              <a:t>Coefficient </a:t>
            </a:r>
            <a:r>
              <a:rPr lang="en-US" sz="1800" dirty="0" smtClean="0">
                <a:solidFill>
                  <a:schemeClr val="tx1"/>
                </a:solidFill>
              </a:rPr>
              <a:t>0.02, Standard </a:t>
            </a:r>
            <a:r>
              <a:rPr lang="en-US" sz="1800" dirty="0">
                <a:solidFill>
                  <a:schemeClr val="tx1"/>
                </a:solidFill>
              </a:rPr>
              <a:t>error </a:t>
            </a:r>
            <a:r>
              <a:rPr lang="en-US" sz="1800" dirty="0" smtClean="0">
                <a:solidFill>
                  <a:schemeClr val="tx1"/>
                </a:solidFill>
              </a:rPr>
              <a:t>0.00, T-test 8.6, P-value 0.00</a:t>
            </a:r>
            <a:endParaRPr lang="en-US" sz="1800" dirty="0">
              <a:solidFill>
                <a:schemeClr val="tx1"/>
              </a:solidFill>
            </a:endParaRPr>
          </a:p>
          <a:p>
            <a:pPr>
              <a:spcBef>
                <a:spcPts val="0"/>
              </a:spcBef>
              <a:spcAft>
                <a:spcPts val="0"/>
              </a:spcAft>
            </a:pPr>
            <a:r>
              <a:rPr lang="en-US" sz="1800" dirty="0">
                <a:solidFill>
                  <a:schemeClr val="tx1"/>
                </a:solidFill>
              </a:rPr>
              <a:t>Audit Trail - Statistics</a:t>
            </a:r>
          </a:p>
          <a:p>
            <a:pPr>
              <a:spcBef>
                <a:spcPts val="0"/>
              </a:spcBef>
              <a:spcAft>
                <a:spcPts val="0"/>
              </a:spcAft>
            </a:pPr>
            <a:r>
              <a:rPr lang="en-US" sz="1800" dirty="0">
                <a:solidFill>
                  <a:schemeClr val="tx1"/>
                </a:solidFill>
              </a:rPr>
              <a:t>MAPE 7.72</a:t>
            </a:r>
            <a:r>
              <a:rPr lang="en-US" sz="1800" dirty="0" smtClean="0">
                <a:solidFill>
                  <a:schemeClr val="tx1"/>
                </a:solidFill>
              </a:rPr>
              <a:t>%, R-Square </a:t>
            </a:r>
            <a:r>
              <a:rPr lang="en-US" sz="1800" dirty="0">
                <a:solidFill>
                  <a:schemeClr val="tx1"/>
                </a:solidFill>
              </a:rPr>
              <a:t>77.33</a:t>
            </a:r>
            <a:r>
              <a:rPr lang="en-US" sz="1800" dirty="0" smtClean="0">
                <a:solidFill>
                  <a:schemeClr val="tx1"/>
                </a:solidFill>
              </a:rPr>
              <a:t>%</a:t>
            </a:r>
            <a:endParaRPr lang="en-US" sz="1800" dirty="0">
              <a:solidFill>
                <a:schemeClr val="tx1"/>
              </a:solidFill>
            </a:endParaRPr>
          </a:p>
          <a:p>
            <a:pPr>
              <a:spcBef>
                <a:spcPts val="0"/>
              </a:spcBef>
              <a:spcAft>
                <a:spcPts val="0"/>
              </a:spcAft>
            </a:pPr>
            <a:r>
              <a:rPr lang="en-US" sz="1800" dirty="0">
                <a:solidFill>
                  <a:schemeClr val="tx1"/>
                </a:solidFill>
              </a:rPr>
              <a:t>Durbin Watson (1) 1.09</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111625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Intergrative</a:t>
            </a:r>
            <a:r>
              <a:rPr lang="en-US" sz="2800" dirty="0"/>
              <a:t> Case: The Gap</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Gap sales show seasonal variation, but fairly horizontal over time. The </a:t>
            </a:r>
            <a:r>
              <a:rPr lang="en-US" sz="2400" dirty="0" err="1">
                <a:solidFill>
                  <a:schemeClr val="tx1"/>
                </a:solidFill>
              </a:rPr>
              <a:t>deseasonalized</a:t>
            </a:r>
            <a:r>
              <a:rPr lang="en-US" sz="2400" dirty="0">
                <a:solidFill>
                  <a:schemeClr val="tx1"/>
                </a:solidFill>
              </a:rPr>
              <a:t> sales are considerably smoother, but still fairly horizontal (around 4 million).</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255677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Least Squares Linear Regression</a:t>
            </a:r>
          </a:p>
        </p:txBody>
      </p:sp>
      <p:sp>
        <p:nvSpPr>
          <p:cNvPr id="2" name="Content Placeholder 2"/>
          <p:cNvSpPr>
            <a:spLocks noGrp="1"/>
          </p:cNvSpPr>
          <p:nvPr>
            <p:ph idx="1"/>
          </p:nvPr>
        </p:nvSpPr>
        <p:spPr>
          <a:xfrm>
            <a:off x="624136" y="1665288"/>
            <a:ext cx="5230564" cy="4519612"/>
          </a:xfrm>
        </p:spPr>
        <p:txBody>
          <a:bodyPr/>
          <a:lstStyle/>
          <a:p>
            <a:pPr eaLnBrk="0" hangingPunct="0">
              <a:spcBef>
                <a:spcPts val="1800"/>
              </a:spcBef>
              <a:spcAft>
                <a:spcPts val="1800"/>
              </a:spcAft>
            </a:pPr>
            <a:r>
              <a:rPr lang="en-US" dirty="0">
                <a:solidFill>
                  <a:schemeClr val="tx1"/>
                </a:solidFill>
                <a:latin typeface="+mj-lt"/>
              </a:rPr>
              <a:t>Y  =  a  +  b </a:t>
            </a:r>
            <a:r>
              <a:rPr lang="en-US" dirty="0" smtClean="0">
                <a:solidFill>
                  <a:schemeClr val="tx1"/>
                </a:solidFill>
                <a:latin typeface="+mj-lt"/>
              </a:rPr>
              <a:t>X</a:t>
            </a:r>
            <a:endParaRPr lang="en-US" sz="2000" dirty="0">
              <a:solidFill>
                <a:schemeClr val="tx1"/>
              </a:solidFill>
              <a:latin typeface="+mj-lt"/>
            </a:endParaRPr>
          </a:p>
          <a:p>
            <a:pPr marL="457200" eaLnBrk="0" hangingPunct="0">
              <a:spcBef>
                <a:spcPts val="1800"/>
              </a:spcBef>
              <a:spcAft>
                <a:spcPts val="1800"/>
              </a:spcAft>
            </a:pPr>
            <a:r>
              <a:rPr lang="en-US" dirty="0" smtClean="0">
                <a:solidFill>
                  <a:schemeClr val="tx1"/>
                </a:solidFill>
                <a:latin typeface="+mj-lt"/>
              </a:rPr>
              <a:t>Y  </a:t>
            </a:r>
            <a:r>
              <a:rPr lang="en-US" dirty="0">
                <a:solidFill>
                  <a:schemeClr val="tx1"/>
                </a:solidFill>
                <a:latin typeface="+mj-lt"/>
              </a:rPr>
              <a:t>=  Dependent </a:t>
            </a:r>
            <a:r>
              <a:rPr lang="en-US" dirty="0" smtClean="0">
                <a:solidFill>
                  <a:schemeClr val="tx1"/>
                </a:solidFill>
                <a:latin typeface="+mj-lt"/>
              </a:rPr>
              <a:t>Variable</a:t>
            </a:r>
            <a:endParaRPr lang="en-US" sz="2000" dirty="0">
              <a:solidFill>
                <a:schemeClr val="tx1"/>
              </a:solidFill>
              <a:latin typeface="+mj-lt"/>
            </a:endParaRPr>
          </a:p>
          <a:p>
            <a:pPr marL="457200" eaLnBrk="0" hangingPunct="0">
              <a:spcBef>
                <a:spcPts val="1800"/>
              </a:spcBef>
              <a:spcAft>
                <a:spcPts val="1800"/>
              </a:spcAft>
            </a:pPr>
            <a:r>
              <a:rPr lang="en-US" dirty="0" smtClean="0">
                <a:solidFill>
                  <a:schemeClr val="tx1"/>
                </a:solidFill>
                <a:latin typeface="+mj-lt"/>
              </a:rPr>
              <a:t>X  </a:t>
            </a:r>
            <a:r>
              <a:rPr lang="en-US" dirty="0">
                <a:solidFill>
                  <a:schemeClr val="tx1"/>
                </a:solidFill>
                <a:latin typeface="+mj-lt"/>
              </a:rPr>
              <a:t>=  Independent </a:t>
            </a:r>
            <a:r>
              <a:rPr lang="en-US" dirty="0" smtClean="0">
                <a:solidFill>
                  <a:schemeClr val="tx1"/>
                </a:solidFill>
                <a:latin typeface="+mj-lt"/>
              </a:rPr>
              <a:t>Variable</a:t>
            </a:r>
            <a:endParaRPr lang="en-US" sz="2000" dirty="0">
              <a:solidFill>
                <a:schemeClr val="tx1"/>
              </a:solidFill>
              <a:latin typeface="+mj-lt"/>
            </a:endParaRPr>
          </a:p>
          <a:p>
            <a:pPr marL="457200" eaLnBrk="0" hangingPunct="0">
              <a:spcBef>
                <a:spcPts val="1800"/>
              </a:spcBef>
              <a:spcAft>
                <a:spcPts val="1800"/>
              </a:spcAft>
            </a:pPr>
            <a:r>
              <a:rPr lang="en-US" dirty="0" smtClean="0">
                <a:solidFill>
                  <a:schemeClr val="tx1"/>
                </a:solidFill>
                <a:latin typeface="+mj-lt"/>
              </a:rPr>
              <a:t>a  </a:t>
            </a:r>
            <a:r>
              <a:rPr lang="en-US" dirty="0">
                <a:solidFill>
                  <a:schemeClr val="tx1"/>
                </a:solidFill>
                <a:latin typeface="+mj-lt"/>
              </a:rPr>
              <a:t>=  Intercept of the </a:t>
            </a:r>
            <a:r>
              <a:rPr lang="en-US" dirty="0" smtClean="0">
                <a:solidFill>
                  <a:schemeClr val="tx1"/>
                </a:solidFill>
                <a:latin typeface="+mj-lt"/>
              </a:rPr>
              <a:t>line</a:t>
            </a:r>
            <a:endParaRPr lang="en-US" sz="2000" dirty="0">
              <a:solidFill>
                <a:schemeClr val="tx1"/>
              </a:solidFill>
              <a:latin typeface="+mj-lt"/>
            </a:endParaRPr>
          </a:p>
          <a:p>
            <a:pPr marL="457200" eaLnBrk="0" hangingPunct="0">
              <a:spcBef>
                <a:spcPts val="1800"/>
              </a:spcBef>
              <a:spcAft>
                <a:spcPts val="1800"/>
              </a:spcAft>
            </a:pPr>
            <a:r>
              <a:rPr lang="en-US" dirty="0" smtClean="0">
                <a:solidFill>
                  <a:schemeClr val="tx1"/>
                </a:solidFill>
                <a:latin typeface="+mj-lt"/>
              </a:rPr>
              <a:t>b  </a:t>
            </a:r>
            <a:r>
              <a:rPr lang="en-US" dirty="0">
                <a:solidFill>
                  <a:schemeClr val="tx1"/>
                </a:solidFill>
                <a:latin typeface="+mj-lt"/>
              </a:rPr>
              <a:t>=  Slope of the </a:t>
            </a:r>
            <a:r>
              <a:rPr lang="en-US" dirty="0" smtClean="0">
                <a:solidFill>
                  <a:schemeClr val="tx1"/>
                </a:solidFill>
                <a:latin typeface="+mj-lt"/>
              </a:rPr>
              <a:t>line</a:t>
            </a:r>
            <a:endParaRPr lang="en-US" dirty="0">
              <a:solidFill>
                <a:schemeClr val="tx1"/>
              </a:solidFill>
              <a:latin typeface="+mj-lt"/>
            </a:endParaRPr>
          </a:p>
        </p:txBody>
      </p:sp>
      <p:sp>
        <p:nvSpPr>
          <p:cNvPr id="4" name="Content Placeholder 3"/>
          <p:cNvSpPr>
            <a:spLocks noGrp="1"/>
          </p:cNvSpPr>
          <p:nvPr>
            <p:ph idx="10"/>
          </p:nvPr>
        </p:nvSpPr>
        <p:spPr>
          <a:xfrm>
            <a:off x="6072436" y="1758632"/>
            <a:ext cx="3749040" cy="1005840"/>
          </a:xfrm>
          <a:solidFill>
            <a:schemeClr val="bg1"/>
          </a:solidFill>
          <a:ln w="19050">
            <a:solidFill>
              <a:schemeClr val="tx1"/>
            </a:solidFill>
          </a:ln>
        </p:spPr>
        <p:txBody>
          <a:bodyPr/>
          <a:lstStyle/>
          <a:p>
            <a:r>
              <a:rPr lang="en-US" sz="2000" dirty="0">
                <a:solidFill>
                  <a:schemeClr val="tx1"/>
                </a:solidFill>
              </a:rPr>
              <a:t>When the term “Regression” is used, this is the model that is being referenced</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531121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Trend Forecast: The Gap</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This is the same </a:t>
            </a:r>
            <a:r>
              <a:rPr lang="en-US" sz="2400" dirty="0" err="1">
                <a:solidFill>
                  <a:schemeClr val="tx1"/>
                </a:solidFill>
              </a:rPr>
              <a:t>deseasonalized</a:t>
            </a:r>
            <a:r>
              <a:rPr lang="en-US" sz="2400" dirty="0">
                <a:solidFill>
                  <a:schemeClr val="tx1"/>
                </a:solidFill>
              </a:rPr>
              <a:t> graph as the previous, but with the forecasted values included from November 2015 through September 2016. Also included are the fitted values.</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0643623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Linear Trend with Seasonality</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This graph shows the seasonal variation for the actual gap sales as well as the actual gap forecast, which follows the actual gap sales nearly perfectly.</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811682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4.1</a:t>
            </a:r>
          </a:p>
        </p:txBody>
      </p:sp>
      <p:pic>
        <p:nvPicPr>
          <p:cNvPr id="23554" name="Picture 2" descr="4 Scatterplots that each have the regression equation y = 3 + 0.5x, but are very differ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9372" y="1312466"/>
            <a:ext cx="7736631" cy="493315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0"/>
          </p:nvPr>
        </p:nvSpPr>
        <p:spPr>
          <a:xfrm>
            <a:off x="8256836" y="2342832"/>
            <a:ext cx="3749040" cy="1920240"/>
          </a:xfrm>
          <a:solidFill>
            <a:schemeClr val="bg1"/>
          </a:solidFill>
          <a:ln w="19050">
            <a:solidFill>
              <a:schemeClr val="tx1"/>
            </a:solidFill>
          </a:ln>
        </p:spPr>
        <p:txBody>
          <a:bodyPr/>
          <a:lstStyle/>
          <a:p>
            <a:pPr>
              <a:lnSpc>
                <a:spcPct val="120000"/>
              </a:lnSpc>
            </a:pPr>
            <a:r>
              <a:rPr lang="en-US" sz="2000" dirty="0">
                <a:solidFill>
                  <a:schemeClr val="tx1"/>
                </a:solidFill>
              </a:rPr>
              <a:t>It is important to </a:t>
            </a:r>
            <a:r>
              <a:rPr lang="en-US" sz="2000" i="1" dirty="0">
                <a:solidFill>
                  <a:schemeClr val="tx1"/>
                </a:solidFill>
              </a:rPr>
              <a:t>look</a:t>
            </a:r>
            <a:r>
              <a:rPr lang="en-US" sz="2000" dirty="0">
                <a:solidFill>
                  <a:schemeClr val="tx1"/>
                </a:solidFill>
              </a:rPr>
              <a:t> at </a:t>
            </a:r>
            <a:r>
              <a:rPr lang="en-US" sz="2000" dirty="0" smtClean="0">
                <a:solidFill>
                  <a:schemeClr val="tx1"/>
                </a:solidFill>
              </a:rPr>
              <a:t>the data </a:t>
            </a:r>
            <a:r>
              <a:rPr lang="en-US" sz="2000" dirty="0">
                <a:solidFill>
                  <a:schemeClr val="tx1"/>
                </a:solidFill>
              </a:rPr>
              <a:t>before plunging </a:t>
            </a:r>
            <a:r>
              <a:rPr lang="en-US" sz="2000" dirty="0" smtClean="0">
                <a:solidFill>
                  <a:schemeClr val="tx1"/>
                </a:solidFill>
              </a:rPr>
              <a:t> </a:t>
            </a:r>
            <a:r>
              <a:rPr lang="ar-EG" sz="2000" dirty="0">
                <a:solidFill>
                  <a:schemeClr val="tx1"/>
                </a:solidFill>
              </a:rPr>
              <a:t> </a:t>
            </a:r>
            <a:r>
              <a:rPr lang="ar-EG" sz="1100" dirty="0" smtClean="0">
                <a:solidFill>
                  <a:schemeClr val="tx1"/>
                </a:solidFill>
              </a:rPr>
              <a:t>ان تغوص في </a:t>
            </a:r>
            <a:r>
              <a:rPr lang="en-US" sz="2000" dirty="0" smtClean="0">
                <a:solidFill>
                  <a:schemeClr val="tx1"/>
                </a:solidFill>
              </a:rPr>
              <a:t>into </a:t>
            </a:r>
            <a:r>
              <a:rPr lang="en-US" sz="2000" dirty="0">
                <a:solidFill>
                  <a:schemeClr val="tx1"/>
                </a:solidFill>
              </a:rPr>
              <a:t>data analysis and the selection of an appropriate set of forecasting techniques.</a:t>
            </a:r>
          </a:p>
        </p:txBody>
      </p:sp>
      <p:sp>
        <p:nvSpPr>
          <p:cNvPr id="6" name="Text Placeholder 4"/>
          <p:cNvSpPr>
            <a:spLocks noGrp="1"/>
          </p:cNvSpPr>
          <p:nvPr>
            <p:ph type="body" sz="quarter" idx="11"/>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511639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Figure 4.3 A Trend Regression</a:t>
            </a:r>
          </a:p>
        </p:txBody>
      </p:sp>
      <p:pic>
        <p:nvPicPr>
          <p:cNvPr id="24578" name="Picture 2" descr="Time plot of disposable personal income in billions of dollars from March 2010 to November 2016 with the linear trend foreca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453" y="1914303"/>
            <a:ext cx="8611070" cy="343896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303404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Audit Report result from </a:t>
            </a:r>
            <a:r>
              <a:rPr lang="en-US" dirty="0" err="1"/>
              <a:t>ForecastX</a:t>
            </a:r>
            <a:endParaRPr lang="en-US" dirty="0"/>
          </a:p>
        </p:txBody>
      </p:sp>
      <p:sp>
        <p:nvSpPr>
          <p:cNvPr id="4" name="Content Placeholder 2"/>
          <p:cNvSpPr>
            <a:spLocks noGrp="1"/>
          </p:cNvSpPr>
          <p:nvPr>
            <p:ph idx="10"/>
          </p:nvPr>
        </p:nvSpPr>
        <p:spPr>
          <a:xfrm>
            <a:off x="1257300" y="2101532"/>
            <a:ext cx="5160576" cy="1302068"/>
          </a:xfrm>
          <a:noFill/>
          <a:ln w="19050">
            <a:noFill/>
          </a:ln>
        </p:spPr>
        <p:txBody>
          <a:bodyPr/>
          <a:lstStyle/>
          <a:p>
            <a:pPr>
              <a:lnSpc>
                <a:spcPct val="120000"/>
              </a:lnSpc>
            </a:pPr>
            <a:r>
              <a:rPr lang="en-US" sz="2000" dirty="0">
                <a:solidFill>
                  <a:schemeClr val="tx1"/>
                </a:solidFill>
              </a:rPr>
              <a:t>In most cases it is best to use the Audit Report to examine results in order to see all the diagnostic statistics in one location.</a:t>
            </a:r>
          </a:p>
        </p:txBody>
      </p:sp>
      <p:pic>
        <p:nvPicPr>
          <p:cNvPr id="25602" name="Picture 3" descr="A table shows Regression Trend Statistical Results from ForecastX (Audit Repo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35872" y="1017588"/>
            <a:ext cx="4956361" cy="5760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3006533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lstStyle/>
          <a:p>
            <a:r>
              <a:rPr lang="en-US" dirty="0"/>
              <a:t>Data for a </a:t>
            </a:r>
            <a:r>
              <a:rPr lang="en-US" b="1" dirty="0"/>
              <a:t>Causal</a:t>
            </a:r>
            <a:r>
              <a:rPr lang="en-US" dirty="0"/>
              <a:t> Regression</a:t>
            </a:r>
          </a:p>
        </p:txBody>
      </p:sp>
      <p:pic>
        <p:nvPicPr>
          <p:cNvPr id="26626" name="Picture 2" descr="Time plot showing the jewelry store sales and deseasonalized values in millions of dollars from February 2010 to October 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5230" y="1721535"/>
            <a:ext cx="8369515" cy="39769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3838824" y="6400799"/>
            <a:ext cx="2714625" cy="274320"/>
          </a:xfrm>
        </p:spPr>
        <p:txBody>
          <a:bodyPr/>
          <a:lstStyle/>
          <a:p>
            <a:r>
              <a:rPr lang="en-US" dirty="0">
                <a:hlinkClick r:id="rId3" action="ppaction://hlinksldjump"/>
              </a:rPr>
              <a:t>Jump to long description</a:t>
            </a:r>
            <a:endParaRPr lang="en-US" dirty="0"/>
          </a:p>
        </p:txBody>
      </p:sp>
    </p:spTree>
    <p:extLst>
      <p:ext uri="{BB962C8B-B14F-4D97-AF65-F5344CB8AC3E}">
        <p14:creationId xmlns:p14="http://schemas.microsoft.com/office/powerpoint/2010/main" val="4055512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85">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466032"/>
      </a:hlink>
      <a:folHlink>
        <a:srgbClr val="46603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11394</TotalTime>
  <Words>2681</Words>
  <Application>Microsoft Office PowerPoint</Application>
  <PresentationFormat>Widescreen</PresentationFormat>
  <Paragraphs>332</Paragraphs>
  <Slides>51</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Arial</vt:lpstr>
      <vt:lpstr>Calibri</vt:lpstr>
      <vt:lpstr>Tahoma</vt:lpstr>
      <vt:lpstr>Trebuchet MS</vt:lpstr>
      <vt:lpstr>Wingdings 3</vt:lpstr>
      <vt:lpstr>Facet</vt:lpstr>
      <vt:lpstr>Equation</vt:lpstr>
      <vt:lpstr>Chapter 4</vt:lpstr>
      <vt:lpstr>Regression Models (Demand Planning Models) 1</vt:lpstr>
      <vt:lpstr>Regression Models (Demand Planning Models) 2</vt:lpstr>
      <vt:lpstr>Regression Models (Demand Planning Models) 3</vt:lpstr>
      <vt:lpstr>Least Squares Linear Regression</vt:lpstr>
      <vt:lpstr>Figure 4.1</vt:lpstr>
      <vt:lpstr>Figure 4.3 A Trend Regression</vt:lpstr>
      <vt:lpstr>Audit Report result from ForecastX</vt:lpstr>
      <vt:lpstr>Data for a Causal Regression</vt:lpstr>
      <vt:lpstr>Figure 4.5 Jewelry Sales Causal Regression</vt:lpstr>
      <vt:lpstr>Figures 4.7 and 4.8 Seasonally Adjusted Jewelry Sales Model and Reseasonalized Forecast Values</vt:lpstr>
      <vt:lpstr>Four Quick Checks (for regression models)  4  اختبارات</vt:lpstr>
      <vt:lpstr>Four Quick Checks 1</vt:lpstr>
      <vt:lpstr>Four Quick Checks 2</vt:lpstr>
      <vt:lpstr>First Quick Check  الاختبار الأول   </vt:lpstr>
      <vt:lpstr>Second Quick Check الاختبار الثانى  </vt:lpstr>
      <vt:lpstr>Third Quick Check الاختبار الثالث </vt:lpstr>
      <vt:lpstr>A Fourth Quick Check (perhaps the most important check?) الاختبار  الرابع </vt:lpstr>
      <vt:lpstr>Fourth Quick Check 1</vt:lpstr>
      <vt:lpstr>Fourth Quick Check 2</vt:lpstr>
      <vt:lpstr>Figure 4.9 The Standard Error of the Estimate (The Standard Error of Regression)</vt:lpstr>
      <vt:lpstr>Figure 4.13 Heteroscedasticity</vt:lpstr>
      <vt:lpstr>Figure 4.13 Cross- Sectional Regression</vt:lpstr>
      <vt:lpstr>Cross- Sectional Regression</vt:lpstr>
      <vt:lpstr>Figure 4.15</vt:lpstr>
      <vt:lpstr>Table 4.15</vt:lpstr>
      <vt:lpstr>Trend Forecast</vt:lpstr>
      <vt:lpstr>Figure 4.16</vt:lpstr>
      <vt:lpstr>Table 4.16</vt:lpstr>
      <vt:lpstr>Causal Forecast</vt:lpstr>
      <vt:lpstr>Intergrative Case: The Gap</vt:lpstr>
      <vt:lpstr>Trend Forecast: The Gap</vt:lpstr>
      <vt:lpstr>Linear Trend with Seasonality</vt:lpstr>
      <vt:lpstr>Appendix of Image Long Descriptions</vt:lpstr>
      <vt:lpstr>Figure 4.1 - Appendix</vt:lpstr>
      <vt:lpstr>Figure 4.3 A Trend Regression - Appendix</vt:lpstr>
      <vt:lpstr>Audit Report result from ForecastX - Appendix</vt:lpstr>
      <vt:lpstr>Data for a Causal Regression - Appendix</vt:lpstr>
      <vt:lpstr>Figure 4.5 Jewelry Sales Causal Regression - Appendix</vt:lpstr>
      <vt:lpstr>Figures 4.7 and 4.8 Seasonally Adjusted Jewelry Sales Model and Reseasonalized Forecast Values - Appendix</vt:lpstr>
      <vt:lpstr>Fourth Quick Check 1 - Appendix</vt:lpstr>
      <vt:lpstr>Figure 4.9 The Standard Error of the Estimate - Appendix</vt:lpstr>
      <vt:lpstr>Figure 4.13 Heteroscedasticity - Appendix</vt:lpstr>
      <vt:lpstr>Figure 4.13 Cross- Sectional Regression - Appendix</vt:lpstr>
      <vt:lpstr>Figure 4.15 - Appendix</vt:lpstr>
      <vt:lpstr>Table 4.15 - Appendix</vt:lpstr>
      <vt:lpstr>Figure 4.16 - Appendix</vt:lpstr>
      <vt:lpstr>Table 4.16 - Appendix</vt:lpstr>
      <vt:lpstr>Intergrative Case: The Gap - Appendix</vt:lpstr>
      <vt:lpstr>Trend Forecast: The Gap - Appendix</vt:lpstr>
      <vt:lpstr>Linear Trend with Seasonality - Appendix</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Keating</dc:creator>
  <cp:lastModifiedBy>Mohamed</cp:lastModifiedBy>
  <cp:revision>212</cp:revision>
  <dcterms:created xsi:type="dcterms:W3CDTF">2017-10-17T15:12:04Z</dcterms:created>
  <dcterms:modified xsi:type="dcterms:W3CDTF">2019-09-23T21:04:03Z</dcterms:modified>
</cp:coreProperties>
</file>