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309" r:id="rId6"/>
    <p:sldId id="262" r:id="rId7"/>
    <p:sldId id="263" r:id="rId8"/>
    <p:sldId id="264" r:id="rId9"/>
    <p:sldId id="265" r:id="rId10"/>
    <p:sldId id="304" r:id="rId11"/>
    <p:sldId id="267" r:id="rId12"/>
    <p:sldId id="268" r:id="rId13"/>
    <p:sldId id="269" r:id="rId14"/>
    <p:sldId id="30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6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7" r:id="rId46"/>
    <p:sldId id="302" r:id="rId47"/>
    <p:sldId id="30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60000"/>
    <a:srgbClr val="FFFFFF"/>
    <a:srgbClr val="CCCCCC"/>
    <a:srgbClr val="466032"/>
    <a:srgbClr val="40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BF01-48BE-4F1C-9304-F7A7B5BC84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15DB-F54B-47CC-BE70-AFE0DCF6F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F7546D27-3F3D-4D5D-9F4A-CA527083EF40}" type="slidenum">
              <a:rPr lang="en-US" altLang="en-US" b="0" smtClean="0">
                <a:latin typeface="Arial" panose="020B0604020202020204" pitchFamily="34" charset="0"/>
              </a:rPr>
              <a:pPr/>
              <a:t>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33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8B478AF0-1885-4FDB-B678-76E084054132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E9B800F4-12B1-4461-B1E7-6B0C9647DF2E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/>
            <a:fld id="{6691FC63-2747-446B-9409-10989929DF20}" type="slidenum">
              <a:rPr lang="en-US" altLang="en-US" sz="1200" b="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67" y="232834"/>
            <a:ext cx="4572000" cy="640080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4660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567" y="970173"/>
            <a:ext cx="4572000" cy="4127967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4660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subtitle </a:t>
            </a:r>
            <a:r>
              <a:rPr lang="en-US" dirty="0"/>
              <a:t>style</a:t>
            </a:r>
          </a:p>
        </p:txBody>
      </p:sp>
      <p:sp>
        <p:nvSpPr>
          <p:cNvPr id="9" name="Content Placeholder 8"/>
          <p:cNvSpPr>
            <a:spLocks noGrp="1" noChangeAspect="1"/>
          </p:cNvSpPr>
          <p:nvPr>
            <p:ph sz="quarter" idx="13"/>
          </p:nvPr>
        </p:nvSpPr>
        <p:spPr>
          <a:xfrm>
            <a:off x="5529699" y="970172"/>
            <a:ext cx="4123559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624136" y="6400801"/>
            <a:ext cx="8229600" cy="365760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40404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Add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03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45720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4136" y="6400801"/>
            <a:ext cx="8229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404040"/>
                </a:solidFill>
              </a:rPr>
              <a:t>©2019 McGraw-Hill Education.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4844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03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219456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624136" y="4006532"/>
            <a:ext cx="9144000" cy="219456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24136" y="6400801"/>
            <a:ext cx="8229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404040"/>
                </a:solidFill>
              </a:rPr>
              <a:t>©2019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9832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03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13716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624136" y="3231833"/>
            <a:ext cx="9144000" cy="13716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624136" y="4844733"/>
            <a:ext cx="9144000" cy="13716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24136" y="6400801"/>
            <a:ext cx="8229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404040"/>
                </a:solidFill>
              </a:rPr>
              <a:t>©2019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716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03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10972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624136" y="2863533"/>
            <a:ext cx="9144000" cy="10972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1"/>
          </p:nvPr>
        </p:nvSpPr>
        <p:spPr>
          <a:xfrm>
            <a:off x="624136" y="4057333"/>
            <a:ext cx="9144000" cy="10972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624136" y="5223933"/>
            <a:ext cx="9144000" cy="10972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800"/>
            </a:lvl1pPr>
            <a:lvl2pPr marL="457200" indent="-347472">
              <a:spcBef>
                <a:spcPts val="1200"/>
              </a:spcBef>
              <a:spcAft>
                <a:spcPts val="1200"/>
              </a:spcAft>
              <a:buClr>
                <a:srgbClr val="466032"/>
              </a:buClr>
              <a:buSzPct val="100000"/>
              <a:buFont typeface="Arial" panose="020B0604020202020204" pitchFamily="34" charset="0"/>
              <a:buChar char="•"/>
              <a:defRPr sz="2400"/>
            </a:lvl2pPr>
            <a:lvl3pPr marL="822960" indent="-274320">
              <a:spcBef>
                <a:spcPts val="1200"/>
              </a:spcBef>
              <a:spcAft>
                <a:spcPts val="1200"/>
              </a:spcAft>
              <a:buClr>
                <a:srgbClr val="B60000"/>
              </a:buClr>
              <a:buSzPct val="100000"/>
              <a:buFont typeface="Arial" panose="020B0604020202020204" pitchFamily="34" charset="0"/>
              <a:buChar char="•"/>
              <a:defRPr sz="2200"/>
            </a:lvl3pPr>
            <a:lvl4pPr marL="1188720" indent="-27432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/>
            </a:lvl4pPr>
            <a:lvl5pPr marL="1554480" indent="-228600"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24136" y="6400801"/>
            <a:ext cx="822960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404040"/>
                </a:solidFill>
              </a:rPr>
              <a:t>©2019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5338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1157-9E44-40F8-84A1-C58DD8D7432C}" type="datetime1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2019 McGraw-Hill Education. All rights reserved. Authorized only for instructor use in the classroom. No reproduction or further distribution permitted without the prior written consent of McGraw-Hill Education.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ACCEEB-34E4-4D56-87BF-7D64DF43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80" r:id="rId4"/>
    <p:sldLayoutId id="214748367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D6777E3-A006-491C-A41C-4964B67DF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Chapter </a:t>
            </a:r>
            <a:r>
              <a:rPr lang="en-US" b="1" dirty="0" smtClean="0"/>
              <a:t>3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Extrapolation </a:t>
            </a:r>
            <a:r>
              <a:rPr lang="en-US" sz="4000" dirty="0"/>
              <a:t>1: Moving Averages and Exponential Smoothing</a:t>
            </a:r>
          </a:p>
        </p:txBody>
      </p:sp>
      <p:pic>
        <p:nvPicPr>
          <p:cNvPr id="6146" name="Picture 3" descr="Book cover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© 2019 McGraw-Hill Education. All rights reserved. Authorized only for instructor use in the classroom. 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Holt’s Exponential Smoothing: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50287"/>
              </p:ext>
            </p:extLst>
          </p:nvPr>
        </p:nvGraphicFramePr>
        <p:xfrm>
          <a:off x="624136" y="1650168"/>
          <a:ext cx="4470378" cy="19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3" imgW="1676160" imgH="736560" progId="Equation.DSMT4">
                  <p:embed/>
                </p:oleObj>
              </mc:Choice>
              <mc:Fallback>
                <p:oleObj name="Equation" r:id="rId3" imgW="1676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136" y="1650168"/>
                        <a:ext cx="4470378" cy="196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99665"/>
              </p:ext>
            </p:extLst>
          </p:nvPr>
        </p:nvGraphicFramePr>
        <p:xfrm>
          <a:off x="5622925" y="1649413"/>
          <a:ext cx="611505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5" imgW="3504960" imgH="2057400" progId="Equation.DSMT4">
                  <p:embed/>
                </p:oleObj>
              </mc:Choice>
              <mc:Fallback>
                <p:oleObj name="Equation" r:id="rId5" imgW="350496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2925" y="1649413"/>
                        <a:ext cx="6115050" cy="3590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6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3.5</a:t>
            </a:r>
          </a:p>
        </p:txBody>
      </p:sp>
      <p:pic>
        <p:nvPicPr>
          <p:cNvPr id="10242" name="Picture 2" descr="Time plot showing the personal consumption expenditures in the United States from March 2001 until December 2016.&#10;The U S  Personal Consumption Expenditures have fairly steadily increased over this time period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8" y="1583086"/>
            <a:ext cx="9382046" cy="45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/>
          <a:lstStyle/>
          <a:p>
            <a:r>
              <a:rPr lang="en-US" dirty="0"/>
              <a:t>Figure 3.6</a:t>
            </a:r>
          </a:p>
        </p:txBody>
      </p:sp>
      <p:pic>
        <p:nvPicPr>
          <p:cNvPr id="11266" name="Picture 2" descr="Time plot showing the personal consumption expenditures in the United States from March 2001 until December 2016 along with the fitted values and forecast.&#10;The U S Personal Consumption Expenditures have fairly steadily increased over this time period. The fitted values and forecast are nearly indistinguishabl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2191729"/>
            <a:ext cx="7723810" cy="29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8574336" y="1415732"/>
            <a:ext cx="2926080" cy="3765867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Holt’s two-parameter exponential smoothing method (called "Double Exponential Smoothing Holt" in </a:t>
            </a:r>
            <a:r>
              <a:rPr lang="en-US" sz="2000" dirty="0" err="1">
                <a:solidFill>
                  <a:schemeClr val="tx1"/>
                </a:solidFill>
              </a:rPr>
              <a:t>ForecastX</a:t>
            </a:r>
            <a:r>
              <a:rPr lang="en-US" sz="2000" baseline="30000" dirty="0" err="1">
                <a:solidFill>
                  <a:schemeClr val="tx1"/>
                </a:solidFill>
              </a:rPr>
              <a:t>TM</a:t>
            </a:r>
            <a:r>
              <a:rPr lang="en-US" sz="2000" dirty="0">
                <a:solidFill>
                  <a:schemeClr val="tx1"/>
                </a:solidFill>
              </a:rPr>
              <a:t>) is an extension of simple exponential smoothing; it adds a growth factor (or trend factor) to the smoothing equation as a way of adjusting for the trend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1"/>
          </p:nvPr>
        </p:nvSpPr>
        <p:spPr>
          <a:xfrm>
            <a:off x="624136" y="5340033"/>
            <a:ext cx="7554664" cy="71786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this case, alpha (the level constant) was 0.88 and gamma (the trend constant) was 0.68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Holt Winter’s Exponential </a:t>
            </a:r>
            <a:r>
              <a:rPr lang="en-US" dirty="0" smtClean="0"/>
              <a:t>Smoothing</a:t>
            </a:r>
            <a:r>
              <a:rPr lang="en-US" sz="1500" dirty="0" smtClean="0"/>
              <a:t> 1</a:t>
            </a:r>
            <a:endParaRPr lang="en-US" sz="150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457200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Adjusts for both </a:t>
            </a:r>
            <a:r>
              <a:rPr lang="en-US" b="1" dirty="0">
                <a:solidFill>
                  <a:schemeClr val="tx1"/>
                </a:solidFill>
              </a:rPr>
              <a:t>trend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seasonality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Is just as simple to apply as simple smoothing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Involves the use of three smoothing parameters, a simple smoothing parameter, a trend smoothing parameter and a seasonality smoothing parameter</a:t>
            </a:r>
          </a:p>
        </p:txBody>
      </p:sp>
    </p:spTree>
    <p:extLst>
      <p:ext uri="{BB962C8B-B14F-4D97-AF65-F5344CB8AC3E}">
        <p14:creationId xmlns:p14="http://schemas.microsoft.com/office/powerpoint/2010/main" val="33017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Holt Winter’s Exponential Smoothing</a:t>
            </a:r>
            <a:r>
              <a:rPr lang="en-US" sz="1500" dirty="0"/>
              <a:t> </a:t>
            </a:r>
            <a:r>
              <a:rPr lang="en-US" sz="1500" dirty="0" smtClean="0"/>
              <a:t>2</a:t>
            </a:r>
            <a:endParaRPr lang="en-US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949151"/>
              </p:ext>
            </p:extLst>
          </p:nvPr>
        </p:nvGraphicFramePr>
        <p:xfrm>
          <a:off x="624135" y="1665288"/>
          <a:ext cx="4770045" cy="22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3" imgW="2070000" imgH="990360" progId="Equation.DSMT4">
                  <p:embed/>
                </p:oleObj>
              </mc:Choice>
              <mc:Fallback>
                <p:oleObj name="Equation" r:id="rId3" imgW="20700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135" y="1665288"/>
                        <a:ext cx="4770045" cy="228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39717"/>
              </p:ext>
            </p:extLst>
          </p:nvPr>
        </p:nvGraphicFramePr>
        <p:xfrm>
          <a:off x="5823856" y="1742858"/>
          <a:ext cx="5961743" cy="441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5" imgW="3708360" imgH="2743200" progId="Equation.DSMT4">
                  <p:embed/>
                </p:oleObj>
              </mc:Choice>
              <mc:Fallback>
                <p:oleObj name="Equation" r:id="rId5" imgW="370836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3856" y="1742858"/>
                        <a:ext cx="5961743" cy="4410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6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3.7</a:t>
            </a:r>
          </a:p>
        </p:txBody>
      </p:sp>
      <p:pic>
        <p:nvPicPr>
          <p:cNvPr id="10242" name="Picture 2" descr="Time plot showing the new car dealer sales in millions from March 2001 until December 2016 along with the linear model.&#10;The trend shows seasonal variation but generally increasing over time with the exception of 2007 to 2008 when there was a decrease in sales. Overall the trend is slightly positiv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8" y="1806207"/>
            <a:ext cx="9653121" cy="40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10242" name="Picture 2" descr="Time plot showing the new car dealer sales in millions from March 2001 until December 2016 along with the fitted values and forecast.&#10;The fitted values and forecast follow the actual values very closely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8" y="1669073"/>
            <a:ext cx="10907112" cy="415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Seasonal Indices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65567"/>
              </p:ext>
            </p:extLst>
          </p:nvPr>
        </p:nvGraphicFramePr>
        <p:xfrm>
          <a:off x="571500" y="1913466"/>
          <a:ext cx="5486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Seasonal Indices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Index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Index 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Index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1.05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Index 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0.96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6313736" y="1500188"/>
            <a:ext cx="374904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Winters’ exponential smoothing provides forecasters with one additional piece of information that can be of significant value to a manager. As part of the calculation with an adjustment for seasonality, seasonal indices are calculated and displayed in most forecasting software. </a:t>
            </a:r>
            <a:r>
              <a:rPr lang="en-US" sz="2000" dirty="0" err="1">
                <a:solidFill>
                  <a:schemeClr val="tx1"/>
                </a:solidFill>
              </a:rPr>
              <a:t>ForecastX</a:t>
            </a:r>
            <a:r>
              <a:rPr lang="en-US" sz="2000" dirty="0">
                <a:solidFill>
                  <a:schemeClr val="tx1"/>
                </a:solidFill>
              </a:rPr>
              <a:t>™ produces seasonal indices with each Winters’ model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Seasonal Index</a:t>
            </a:r>
            <a:r>
              <a:rPr lang="en-US" dirty="0" smtClean="0"/>
              <a:t>?</a:t>
            </a:r>
            <a:r>
              <a:rPr lang="en-US" sz="1500" dirty="0" smtClean="0"/>
              <a:t> 1</a:t>
            </a:r>
            <a:endParaRPr lang="en-US" sz="1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4276" y="1855788"/>
            <a:ext cx="3200400" cy="3084512"/>
          </a:xfrm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Q1			100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Q2			100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Q3			100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Q4			100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138082" y="3123724"/>
            <a:ext cx="5029200" cy="5486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 Obvious Seasonal Pattern!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1"/>
          </p:nvPr>
        </p:nvSpPr>
        <p:spPr>
          <a:xfrm>
            <a:off x="738436" y="5606733"/>
            <a:ext cx="5212080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But note that total sales for the year = </a:t>
            </a:r>
            <a:r>
              <a:rPr lang="en-US" sz="2000" dirty="0" smtClean="0">
                <a:solidFill>
                  <a:schemeClr val="tx1"/>
                </a:solidFill>
              </a:rPr>
              <a:t>400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a Seasonal Index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4276" y="1855788"/>
            <a:ext cx="3200400" cy="3084512"/>
          </a:xfrm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Q1			125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Q2			75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Q3			125</a:t>
            </a:r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 smtClean="0">
                <a:solidFill>
                  <a:schemeClr val="tx1"/>
                </a:solidFill>
              </a:rPr>
              <a:t>Q4			75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152596" y="2515156"/>
            <a:ext cx="5029200" cy="1765776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There is a Seasonal Pattern !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Assume it repeats year after year.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1"/>
          </p:nvPr>
        </p:nvSpPr>
        <p:spPr>
          <a:xfrm>
            <a:off x="738436" y="5606733"/>
            <a:ext cx="5212080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Again, total sales for the year = 400</a:t>
            </a:r>
          </a:p>
        </p:txBody>
      </p:sp>
    </p:spTree>
    <p:extLst>
      <p:ext uri="{BB962C8B-B14F-4D97-AF65-F5344CB8AC3E}">
        <p14:creationId xmlns:p14="http://schemas.microsoft.com/office/powerpoint/2010/main" val="17462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NAÏVE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579437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dirty="0">
                <a:solidFill>
                  <a:schemeClr val="tx1"/>
                </a:solidFill>
              </a:rPr>
              <a:t>A starting point and </a:t>
            </a:r>
            <a:r>
              <a:rPr lang="en-US" altLang="en-US" dirty="0" smtClean="0">
                <a:solidFill>
                  <a:schemeClr val="tx1"/>
                </a:solidFill>
              </a:rPr>
              <a:t>benchmark</a:t>
            </a:r>
            <a:endParaRPr lang="en-US" altLang="en-US" baseline="-25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70065"/>
              </p:ext>
            </p:extLst>
          </p:nvPr>
        </p:nvGraphicFramePr>
        <p:xfrm>
          <a:off x="624136" y="2494484"/>
          <a:ext cx="1364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136" y="2494484"/>
                        <a:ext cx="1364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4"/>
          <p:cNvSpPr>
            <a:spLocks noGrp="1"/>
          </p:cNvSpPr>
          <p:nvPr>
            <p:ph idx="10"/>
          </p:nvPr>
        </p:nvSpPr>
        <p:spPr>
          <a:xfrm>
            <a:off x="624136" y="3231833"/>
            <a:ext cx="7503864" cy="54188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Where F</a:t>
            </a:r>
            <a:r>
              <a:rPr lang="en-US" altLang="en-US" baseline="-25000" dirty="0">
                <a:solidFill>
                  <a:schemeClr val="tx1"/>
                </a:solidFill>
              </a:rPr>
              <a:t>t</a:t>
            </a:r>
            <a:r>
              <a:rPr lang="en-US" altLang="en-US" dirty="0">
                <a:solidFill>
                  <a:schemeClr val="tx1"/>
                </a:solidFill>
              </a:rPr>
              <a:t> is the forecast for time period t and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82523"/>
              </p:ext>
            </p:extLst>
          </p:nvPr>
        </p:nvGraphicFramePr>
        <p:xfrm>
          <a:off x="8128000" y="3217023"/>
          <a:ext cx="696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8000" y="3217023"/>
                        <a:ext cx="6969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idx="11"/>
          </p:nvPr>
        </p:nvSpPr>
        <p:spPr>
          <a:xfrm>
            <a:off x="624136" y="3910535"/>
            <a:ext cx="5471864" cy="612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is the actual one period earlier.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625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Seasonal Indices are calculated from the Seasonal Factors.</a:t>
            </a:r>
            <a:br>
              <a:rPr lang="en-US" dirty="0"/>
            </a:br>
            <a:r>
              <a:rPr lang="en-US" dirty="0"/>
              <a:t>What is a Seasonal </a:t>
            </a:r>
            <a:r>
              <a:rPr lang="en-US" b="1" dirty="0">
                <a:solidFill>
                  <a:srgbClr val="000000"/>
                </a:solidFill>
              </a:rPr>
              <a:t>Factor</a:t>
            </a:r>
            <a:r>
              <a:rPr lang="en-US" dirty="0"/>
              <a:t>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49774"/>
              </p:ext>
            </p:extLst>
          </p:nvPr>
        </p:nvGraphicFramePr>
        <p:xfrm>
          <a:off x="871538" y="2324100"/>
          <a:ext cx="63484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3" imgW="2539800" imgH="419040" progId="Equation.DSMT4">
                  <p:embed/>
                </p:oleObj>
              </mc:Choice>
              <mc:Fallback>
                <p:oleObj name="Equation" r:id="rId3" imgW="25398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2324100"/>
                        <a:ext cx="6348412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24136" y="3519488"/>
            <a:ext cx="5890964" cy="2743200"/>
          </a:xfrm>
        </p:spPr>
        <p:txBody>
          <a:bodyPr/>
          <a:lstStyle/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125/100 = 1.25 	 SF for Quarter 1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75/100 = 0.75 	 SF for Quarter 2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125/100 = 1.25 	 SF for Quarter 3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75/100 = 0.75 	 SF for Quarter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4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what is a Seasonal </a:t>
            </a:r>
            <a:r>
              <a:rPr lang="en-US" b="1" dirty="0">
                <a:solidFill>
                  <a:srgbClr val="B60000"/>
                </a:solidFill>
              </a:rPr>
              <a:t>Index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The Final Step: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Sum all the Quarter 1 Seasonal Factors and divide by the number of first quarter; this gives the </a:t>
            </a:r>
            <a:r>
              <a:rPr lang="en-US" dirty="0">
                <a:solidFill>
                  <a:srgbClr val="B60000"/>
                </a:solidFill>
                <a:latin typeface="+mj-lt"/>
              </a:rPr>
              <a:t>Seasonal Index for Quarter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1.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Sum all the Quarter 2 Seasonal Factors and divide by the number of second quarters; this gives the </a:t>
            </a:r>
            <a:r>
              <a:rPr lang="en-US" dirty="0">
                <a:solidFill>
                  <a:srgbClr val="B60000"/>
                </a:solidFill>
                <a:latin typeface="+mj-lt"/>
              </a:rPr>
              <a:t>Seasonal Index for Quarter 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latin typeface="+mj-lt"/>
              </a:rPr>
              <a:t>And so 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...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Seasonal Index</a:t>
            </a:r>
            <a:r>
              <a:rPr lang="en-US" dirty="0" smtClean="0"/>
              <a:t>?</a:t>
            </a:r>
            <a:r>
              <a:rPr lang="en-US" sz="1500" dirty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Our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Quarter 1 Seasonal Index was 1.25</a:t>
            </a: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could be interpreted as saying that, 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average, Quarter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1 is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125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% of the average quarter. </a:t>
            </a: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is an “above average” quarter.</a:t>
            </a:r>
          </a:p>
        </p:txBody>
      </p:sp>
    </p:spTree>
    <p:extLst>
      <p:ext uri="{BB962C8B-B14F-4D97-AF65-F5344CB8AC3E}">
        <p14:creationId xmlns:p14="http://schemas.microsoft.com/office/powerpoint/2010/main" val="39041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Seasonal Index</a:t>
            </a:r>
            <a:r>
              <a:rPr lang="en-US" dirty="0" smtClean="0"/>
              <a:t>?</a:t>
            </a:r>
            <a:r>
              <a:rPr lang="en-US" sz="1500" dirty="0"/>
              <a:t> </a:t>
            </a:r>
            <a:r>
              <a:rPr lang="en-US" sz="15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Seasonal Index for Quarter 2 was 0.75</a:t>
            </a: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could be interpreted as saying that: </a:t>
            </a: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Sales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would be expected to take on a value of only 75% of the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average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quarter. </a:t>
            </a: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is a “below average” quarter.</a:t>
            </a:r>
          </a:p>
        </p:txBody>
      </p:sp>
    </p:spTree>
    <p:extLst>
      <p:ext uri="{BB962C8B-B14F-4D97-AF65-F5344CB8AC3E}">
        <p14:creationId xmlns:p14="http://schemas.microsoft.com/office/powerpoint/2010/main" val="3340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Response Model</a:t>
            </a:r>
          </a:p>
        </p:txBody>
      </p:sp>
      <p:pic>
        <p:nvPicPr>
          <p:cNvPr id="14338" name="Picture 2" descr="Time plot of periods 1 through 12 showing the observed and forecast values.&#10;The trend is relatively horizontal around 100 until period 6 and then the observation jumps to about 130 and remains flat at that value for the rest of the periods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697" y="1319340"/>
            <a:ext cx="5152381" cy="20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35808"/>
              </p:ext>
            </p:extLst>
          </p:nvPr>
        </p:nvGraphicFramePr>
        <p:xfrm>
          <a:off x="2828925" y="3579813"/>
          <a:ext cx="5224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4" imgW="3073320" imgH="253800" progId="Equation.DSMT4">
                  <p:embed/>
                </p:oleObj>
              </mc:Choice>
              <mc:Fallback>
                <p:oleObj name="Equation" r:id="rId4" imgW="3073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8925" y="3579813"/>
                        <a:ext cx="52244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0938"/>
              </p:ext>
            </p:extLst>
          </p:nvPr>
        </p:nvGraphicFramePr>
        <p:xfrm>
          <a:off x="2590800" y="4083050"/>
          <a:ext cx="55435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6" imgW="3695400" imgH="1473120" progId="Equation.DSMT4">
                  <p:embed/>
                </p:oleObj>
              </mc:Choice>
              <mc:Fallback>
                <p:oleObj name="Equation" r:id="rId6" imgW="36954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4083050"/>
                        <a:ext cx="554355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</a:t>
            </a:r>
            <a:r>
              <a:rPr lang="en-US" dirty="0" smtClean="0"/>
              <a:t>Forecasting</a:t>
            </a:r>
            <a:r>
              <a:rPr lang="en-US" sz="1500" dirty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65881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S-Curves of </a:t>
            </a:r>
            <a:r>
              <a:rPr lang="en-US" sz="3200" dirty="0" smtClean="0">
                <a:solidFill>
                  <a:schemeClr val="tx1"/>
                </a:solidFill>
              </a:rPr>
              <a:t>Growth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4136" y="2419032"/>
            <a:ext cx="9144000" cy="36515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S-Curves are also called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Growth Models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Saturation Models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Substitution Models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Diffusion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Cycles as </a:t>
            </a:r>
            <a:r>
              <a:rPr lang="en-US" dirty="0" smtClean="0"/>
              <a:t>S-Curves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 life cycles we associate with products are often related to technology life cycles; these cycles have four phases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Slow growth in the embryonic stage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Rapid growth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Slowing growth in the mature phase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Decline during the final </a:t>
            </a:r>
            <a:r>
              <a:rPr lang="en-US" sz="2800" dirty="0" smtClean="0">
                <a:solidFill>
                  <a:schemeClr val="tx1"/>
                </a:solidFill>
              </a:rPr>
              <a:t>phase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</a:t>
            </a:r>
            <a:r>
              <a:rPr lang="en-US" dirty="0" smtClean="0"/>
              <a:t>Forecasting</a:t>
            </a:r>
            <a:r>
              <a:rPr lang="en-US" sz="1500" dirty="0"/>
              <a:t> </a:t>
            </a:r>
            <a:r>
              <a:rPr lang="en-US" sz="15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658812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S-Curve Models -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4136" y="2419032"/>
            <a:ext cx="9144000" cy="36515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selection of an S-shaped trend model is a common step to model and forecast:</a:t>
            </a:r>
            <a:endParaRPr lang="en-US" dirty="0" smtClean="0">
              <a:solidFill>
                <a:schemeClr val="tx1"/>
              </a:solidFill>
            </a:endParaRP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diffusion of innovations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penetration of a market </a:t>
            </a:r>
            <a:r>
              <a:rPr lang="en-US" dirty="0" smtClean="0">
                <a:solidFill>
                  <a:schemeClr val="tx1"/>
                </a:solidFill>
              </a:rPr>
              <a:t>(for example, </a:t>
            </a:r>
            <a:r>
              <a:rPr lang="en-US" dirty="0">
                <a:solidFill>
                  <a:schemeClr val="tx1"/>
                </a:solidFill>
              </a:rPr>
              <a:t>with HDTV)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Production situations</a:t>
            </a:r>
          </a:p>
          <a:p>
            <a:pPr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Product life cycle situations</a:t>
            </a:r>
          </a:p>
        </p:txBody>
      </p:sp>
    </p:spTree>
    <p:extLst>
      <p:ext uri="{BB962C8B-B14F-4D97-AF65-F5344CB8AC3E}">
        <p14:creationId xmlns:p14="http://schemas.microsoft.com/office/powerpoint/2010/main" val="9673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Models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When manufacturers introduce an innovation such as HDTV to a population, initially only a small number of adopters buy it.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Gradually this process gathers momentum, the adoptions reach a peak and then decrease as Saturation is reached. (</a:t>
            </a:r>
            <a:r>
              <a:rPr lang="en-US" dirty="0" err="1">
                <a:solidFill>
                  <a:schemeClr val="tx1"/>
                </a:solidFill>
              </a:rPr>
              <a:t>ForecastX</a:t>
            </a:r>
            <a:r>
              <a:rPr lang="en-US" dirty="0">
                <a:solidFill>
                  <a:schemeClr val="tx1"/>
                </a:solidFill>
              </a:rPr>
              <a:t> uses “L” for the Saturation constant)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An idealized plot would look like:</a:t>
            </a:r>
          </a:p>
        </p:txBody>
      </p:sp>
    </p:spTree>
    <p:extLst>
      <p:ext uri="{BB962C8B-B14F-4D97-AF65-F5344CB8AC3E}">
        <p14:creationId xmlns:p14="http://schemas.microsoft.com/office/powerpoint/2010/main" val="9547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 Curve – Figure 3.12</a:t>
            </a:r>
          </a:p>
        </p:txBody>
      </p:sp>
      <p:pic>
        <p:nvPicPr>
          <p:cNvPr id="15362" name="Picture 2" descr="Characteristic S-Curve&#10;The curve begins at the origin, rises sharply and then levels out aga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12" y="1553603"/>
            <a:ext cx="572617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MOVING AVERAGE METHOD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457200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b="1" u="sng" dirty="0">
                <a:solidFill>
                  <a:srgbClr val="FF0000"/>
                </a:solidFill>
              </a:rPr>
              <a:t>A moving average </a:t>
            </a:r>
            <a:r>
              <a:rPr lang="en-US" altLang="en-US" dirty="0">
                <a:solidFill>
                  <a:schemeClr val="tx1"/>
                </a:solidFill>
              </a:rPr>
              <a:t>is a series of numbers obtained by overlapping groups of two or more consecutive values in a time series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dirty="0">
                <a:solidFill>
                  <a:schemeClr val="tx1"/>
                </a:solidFill>
              </a:rPr>
              <a:t>The average is “moving” because an ever-new average is calculated by adding a more recent time series value to the group and dropping the oldest one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dirty="0">
                <a:solidFill>
                  <a:schemeClr val="tx1"/>
                </a:solidFill>
              </a:rPr>
              <a:t>Do you use moving averages</a:t>
            </a:r>
            <a:r>
              <a:rPr lang="en-US" altLang="en-US" dirty="0" smtClean="0">
                <a:solidFill>
                  <a:schemeClr val="tx1"/>
                </a:solidFill>
              </a:rPr>
              <a:t>?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Growth Curves To Approximate Nonlinearity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Two S-Curve fitting techniques:</a:t>
            </a:r>
          </a:p>
          <a:p>
            <a:pPr marL="548640" indent="-548640" eaLnBrk="0" hangingPunct="0">
              <a:buClr>
                <a:srgbClr val="466032"/>
              </a:buClr>
              <a:buSzPct val="100000"/>
              <a:buFont typeface="+mj-lt"/>
              <a:buAutoNum type="arabicParenR"/>
            </a:pPr>
            <a:r>
              <a:rPr lang="en-US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Gompertz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Curve</a:t>
            </a:r>
          </a:p>
          <a:p>
            <a:pPr marL="548640" indent="-548640" eaLnBrk="0" hangingPunct="0">
              <a:buClr>
                <a:srgbClr val="466032"/>
              </a:buClr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Logistics Curve</a:t>
            </a:r>
            <a:endParaRPr lang="en-US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Correct Curve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46634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Research has shown that models based on initial data are quite valid in later forecasts if the correct curve and upper limit have been identified.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 general:</a:t>
            </a:r>
          </a:p>
          <a:p>
            <a:pPr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If it is harder to achieve a constant improvement as we approach the maximum value, the </a:t>
            </a:r>
            <a:r>
              <a:rPr lang="en-US" dirty="0" err="1">
                <a:solidFill>
                  <a:schemeClr val="tx1"/>
                </a:solidFill>
              </a:rPr>
              <a:t>Gompertz</a:t>
            </a:r>
            <a:r>
              <a:rPr lang="en-US" dirty="0">
                <a:solidFill>
                  <a:schemeClr val="tx1"/>
                </a:solidFill>
              </a:rPr>
              <a:t> Curve is the better choice. (HDTV?)</a:t>
            </a:r>
          </a:p>
          <a:p>
            <a:pPr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If there are factors that assist in maintaining improvements then the Logistics Curve is the better choice. (cell phone? Network Effects)</a:t>
            </a:r>
          </a:p>
        </p:txBody>
      </p:sp>
    </p:spTree>
    <p:extLst>
      <p:ext uri="{BB962C8B-B14F-4D97-AF65-F5344CB8AC3E}">
        <p14:creationId xmlns:p14="http://schemas.microsoft.com/office/powerpoint/2010/main" val="958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Gompertz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Also called: law of </a:t>
            </a:r>
            <a:r>
              <a:rPr lang="en-US" sz="2400" dirty="0" smtClean="0"/>
              <a:t>mortality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66480"/>
              </p:ext>
            </p:extLst>
          </p:nvPr>
        </p:nvGraphicFramePr>
        <p:xfrm>
          <a:off x="5035550" y="1219200"/>
          <a:ext cx="29019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3" imgW="723600" imgH="266400" progId="Equation.DSMT4">
                  <p:embed/>
                </p:oleObj>
              </mc:Choice>
              <mc:Fallback>
                <p:oleObj name="Equation" r:id="rId3" imgW="72360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219200"/>
                        <a:ext cx="2901950" cy="1069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67136" y="2516188"/>
            <a:ext cx="7498080" cy="2068512"/>
          </a:xfrm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Where: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 = upper limit of Y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 = Natural (or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Naperian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number 2.718282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 and b = estimated coefficients describing the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curve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624135" y="4743133"/>
            <a:ext cx="9284139" cy="82296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Gompertz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curve ranges from zero to L as t varies from 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∞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/>
              </a:rPr>
              <a:t>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+∞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  <a:sym typeface="Symbol" pitchFamily="18" charset="2"/>
              </a:rPr>
              <a:t>The L is the “Maximum” value in the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Times New Roman" pitchFamily="18" charset="0"/>
                <a:sym typeface="Symbol" pitchFamily="18" charset="2"/>
              </a:rPr>
              <a:t>ForecastX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  <a:sym typeface="Symbol" pitchFamily="18" charset="2"/>
              </a:rPr>
              <a:t> dialog box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Symbol" pitchFamily="18" charset="2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1"/>
          </p:nvPr>
        </p:nvSpPr>
        <p:spPr>
          <a:xfrm>
            <a:off x="624136" y="5670233"/>
            <a:ext cx="8503920" cy="457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“Harder to achieve a constant improvement” – No Network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Effect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03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</a:t>
            </a:r>
            <a:r>
              <a:rPr lang="en-US" dirty="0" smtClean="0"/>
              <a:t>Model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59998"/>
              </p:ext>
            </p:extLst>
          </p:nvPr>
        </p:nvGraphicFramePr>
        <p:xfrm>
          <a:off x="4259263" y="1320800"/>
          <a:ext cx="341471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1320800"/>
                        <a:ext cx="3414712" cy="1593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551236" y="3290888"/>
            <a:ext cx="7589520" cy="2103120"/>
          </a:xfrm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Where: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 = upper limit of Y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 = Natural (or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Naperian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number 2.718282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 and b = estimated coefficients describing the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curve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0"/>
          </p:nvPr>
        </p:nvSpPr>
        <p:spPr>
          <a:xfrm>
            <a:off x="624136" y="5670232"/>
            <a:ext cx="8503920" cy="457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“Factors assist in maintaining improvements” = Network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Effect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1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HDTV Introduction</a:t>
            </a: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27019"/>
              </p:ext>
            </p:extLst>
          </p:nvPr>
        </p:nvGraphicFramePr>
        <p:xfrm>
          <a:off x="546100" y="2269066"/>
          <a:ext cx="512064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Cumulative HDTV Shipments (millions)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12/31/1999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0.77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2.23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12/31/2002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3" descr="Time plot showing a smooth curve modeling the estimate of H D T V shipments for the years 19 99 to 2022.&#10;The begins at a y-value of 0, increases between years 2002 and 2012 and then levels out agai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898" y="2189136"/>
            <a:ext cx="6253979" cy="24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Gompertz</a:t>
            </a:r>
            <a:r>
              <a:rPr lang="en-US" dirty="0"/>
              <a:t> Prediction – Figure 3.16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29314"/>
              </p:ext>
            </p:extLst>
          </p:nvPr>
        </p:nvGraphicFramePr>
        <p:xfrm>
          <a:off x="7486650" y="1230313"/>
          <a:ext cx="29003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3" imgW="723600" imgH="266400" progId="Equation.DSMT4">
                  <p:embed/>
                </p:oleObj>
              </mc:Choice>
              <mc:Fallback>
                <p:oleObj name="Equation" r:id="rId3" imgW="72360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230313"/>
                        <a:ext cx="2900363" cy="1069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3" descr="Time plot of the actual, forecast, and fitted values for adoptions of color televisions using the first 5 years of adoptions and a Gompertz Estimate.&#10;The forecast rises in the shape of an S curve over the years 19 65 to 19 89 and always remains between the upper and lower confidence interval limits.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8" y="2380170"/>
            <a:ext cx="9167627" cy="36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Curve _ Figure 3.17</a:t>
            </a:r>
          </a:p>
        </p:txBody>
      </p:sp>
      <p:pic>
        <p:nvPicPr>
          <p:cNvPr id="20482" name="Picture 2" descr="Time plot showing the logistics curve for the cell phone adoptions for the years 19 86 to 2005.&#10;The curve begins at 0, rises slowly at first, then sharply, then levels off near 100%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4"/>
          <a:stretch/>
        </p:blipFill>
        <p:spPr bwMode="auto">
          <a:xfrm>
            <a:off x="2036905" y="1331466"/>
            <a:ext cx="5408913" cy="48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69230"/>
              </p:ext>
            </p:extLst>
          </p:nvPr>
        </p:nvGraphicFramePr>
        <p:xfrm>
          <a:off x="7531100" y="1204913"/>
          <a:ext cx="34131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4" imgW="812520" imgH="393480" progId="Equation.DSMT4">
                  <p:embed/>
                </p:oleObj>
              </mc:Choice>
              <mc:Fallback>
                <p:oleObj name="Equation" r:id="rId4" imgW="8125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1204913"/>
                        <a:ext cx="3413125" cy="1593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00000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8244142" y="3295341"/>
            <a:ext cx="2351293" cy="1044439"/>
          </a:xfrm>
        </p:spPr>
        <p:txBody>
          <a:bodyPr/>
          <a:lstStyle/>
          <a:p>
            <a:r>
              <a:rPr lang="en-US" sz="2000" dirty="0"/>
              <a:t>Note: Probably includes a network characteristic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3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Bass Model </a:t>
            </a:r>
            <a:r>
              <a:rPr lang="en-US" dirty="0"/>
              <a:t>– A Third S-Curve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235440" cy="38465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Bass Model: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100’s </a:t>
            </a:r>
            <a:r>
              <a:rPr lang="en-US" sz="3200" dirty="0">
                <a:solidFill>
                  <a:schemeClr val="tx1"/>
                </a:solidFill>
              </a:rPr>
              <a:t>of Applications-An </a:t>
            </a:r>
            <a:r>
              <a:rPr lang="en-US" sz="3200" dirty="0" smtClean="0">
                <a:solidFill>
                  <a:schemeClr val="tx1"/>
                </a:solidFill>
              </a:rPr>
              <a:t>Empirical Generalization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Widely Cited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Numerous Extensions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Published </a:t>
            </a:r>
            <a:r>
              <a:rPr lang="en-US" sz="3200" dirty="0">
                <a:solidFill>
                  <a:schemeClr val="tx1"/>
                </a:solidFill>
              </a:rPr>
              <a:t>in Several </a:t>
            </a:r>
            <a:r>
              <a:rPr lang="en-US" sz="3200" dirty="0" smtClean="0">
                <a:solidFill>
                  <a:schemeClr val="tx1"/>
                </a:solidFill>
              </a:rPr>
              <a:t>Languages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884736" y="5644832"/>
            <a:ext cx="5394960" cy="54864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Growing Software </a:t>
            </a:r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Bass Model – A Third  S-Curve </a:t>
            </a:r>
            <a:r>
              <a:rPr lang="en-US" dirty="0" smtClean="0"/>
              <a:t>Model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75064"/>
              </p:ext>
            </p:extLst>
          </p:nvPr>
        </p:nvGraphicFramePr>
        <p:xfrm>
          <a:off x="624136" y="1544321"/>
          <a:ext cx="7460321" cy="89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3" imgW="2552400" imgH="304560" progId="Equation.DSMT4">
                  <p:embed/>
                </p:oleObj>
              </mc:Choice>
              <mc:Fallback>
                <p:oleObj name="Equation" r:id="rId3" imgW="2552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136" y="1544321"/>
                        <a:ext cx="7460321" cy="89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4136" y="2462574"/>
            <a:ext cx="9144000" cy="377471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Where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m=ultimate </a:t>
            </a:r>
            <a:r>
              <a:rPr lang="en-US" dirty="0">
                <a:solidFill>
                  <a:schemeClr val="tx1"/>
                </a:solidFill>
              </a:rPr>
              <a:t>market potential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p=coefficient </a:t>
            </a:r>
            <a:r>
              <a:rPr lang="en-US" dirty="0">
                <a:solidFill>
                  <a:schemeClr val="tx1"/>
                </a:solidFill>
              </a:rPr>
              <a:t>of innovation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q=coefficient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imitation</a:t>
            </a:r>
            <a:endParaRPr lang="en-US" dirty="0">
              <a:solidFill>
                <a:schemeClr val="tx1"/>
              </a:solidFill>
            </a:endParaRPr>
          </a:p>
          <a:p>
            <a:pPr marL="457200">
              <a:spcBef>
                <a:spcPts val="24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Y </a:t>
            </a:r>
            <a:r>
              <a:rPr lang="en-US" dirty="0">
                <a:solidFill>
                  <a:schemeClr val="tx1"/>
                </a:solidFill>
              </a:rPr>
              <a:t>= number of previous buyers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Sales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Bass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4136" y="1779588"/>
            <a:ext cx="4389120" cy="54864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Suggestions for Choosing p and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q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624136" y="2489200"/>
            <a:ext cx="9235440" cy="374904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People in collectivist cultures care more about what others think of them and seem to react accordingly. In countries with higher purchasing power, </a:t>
            </a:r>
            <a:r>
              <a:rPr lang="en-US" sz="2400" b="1" dirty="0">
                <a:solidFill>
                  <a:schemeClr val="tx1"/>
                </a:solidFill>
              </a:rPr>
              <a:t>the p tends to be higher.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More disposable income makes it easier to adopt innovations; </a:t>
            </a:r>
            <a:r>
              <a:rPr lang="en-US" sz="2400" b="1" dirty="0">
                <a:solidFill>
                  <a:schemeClr val="tx1"/>
                </a:solidFill>
              </a:rPr>
              <a:t>the p tends to be higher.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Products that exhibit significant </a:t>
            </a:r>
            <a:r>
              <a:rPr lang="en-US" sz="2400" b="1" dirty="0">
                <a:solidFill>
                  <a:schemeClr val="tx1"/>
                </a:solidFill>
              </a:rPr>
              <a:t>network effects</a:t>
            </a:r>
            <a:r>
              <a:rPr lang="en-US" sz="2400" dirty="0">
                <a:solidFill>
                  <a:schemeClr val="tx1"/>
                </a:solidFill>
              </a:rPr>
              <a:t> or require heavy investment in complimentary infrastructure (like television and the cellular telephone) will have </a:t>
            </a:r>
            <a:r>
              <a:rPr lang="en-US" sz="2400" b="1" dirty="0">
                <a:solidFill>
                  <a:schemeClr val="tx1"/>
                </a:solidFill>
              </a:rPr>
              <a:t>higher values for q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9144000" cy="1188720"/>
          </a:xfrm>
        </p:spPr>
        <p:txBody>
          <a:bodyPr/>
          <a:lstStyle/>
          <a:p>
            <a:r>
              <a:rPr lang="en-US" dirty="0"/>
              <a:t>Figure 3.1 Dollar Yen Exchange Rate</a:t>
            </a:r>
          </a:p>
        </p:txBody>
      </p:sp>
      <p:pic>
        <p:nvPicPr>
          <p:cNvPr id="7171" name="Picture 2" descr="Time plot of the exchange rate of the Japanese Yen against the U S  Dollar from March 19 80 to November 2016.&#10;Over time, the exchange rate has fallen from about 250 to about 100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1917883"/>
            <a:ext cx="9144000" cy="34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Bass Model – Figure 3.20</a:t>
            </a:r>
          </a:p>
        </p:txBody>
      </p:sp>
      <p:pic>
        <p:nvPicPr>
          <p:cNvPr id="21506" name="Picture 2" descr="Time plot showing the bass model of telephone answering machine adoptions in the United States from 19 84 to 2004. &#10;The trend is an S curve. Bass p = 0.035, r - 0.406, and qbar = 100. The forecast closely follows the actual adoption percentag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26" y="2156934"/>
            <a:ext cx="8539123" cy="29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Models (events create new patterns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873196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The simple exponential smoothing model can be written in the following manner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738822"/>
              </p:ext>
            </p:extLst>
          </p:nvPr>
        </p:nvGraphicFramePr>
        <p:xfrm>
          <a:off x="624136" y="2659452"/>
          <a:ext cx="3234425" cy="64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136" y="2659452"/>
                        <a:ext cx="3234425" cy="64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9084"/>
              </p:ext>
            </p:extLst>
          </p:nvPr>
        </p:nvGraphicFramePr>
        <p:xfrm>
          <a:off x="3244412" y="3420900"/>
          <a:ext cx="6241964" cy="222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5" imgW="3377880" imgH="1206360" progId="Equation.DSMT4">
                  <p:embed/>
                </p:oleObj>
              </mc:Choice>
              <mc:Fallback>
                <p:oleObj name="Equation" r:id="rId5" imgW="337788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4412" y="3420900"/>
                        <a:ext cx="6241964" cy="2229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624136" y="5848032"/>
            <a:ext cx="8321040" cy="457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Arial" charset="0"/>
              </a:rPr>
              <a:t>This becomes the default “underlying model” for the Event Model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Models</a:t>
            </a:r>
            <a:r>
              <a:rPr lang="en-US" sz="1500" dirty="0"/>
              <a:t> 1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The addition of “</a:t>
            </a:r>
            <a:r>
              <a:rPr lang="en-US" b="1" dirty="0">
                <a:solidFill>
                  <a:schemeClr val="tx1"/>
                </a:solidFill>
              </a:rPr>
              <a:t>Events</a:t>
            </a:r>
            <a:r>
              <a:rPr lang="en-US" dirty="0">
                <a:solidFill>
                  <a:schemeClr val="tx1"/>
                </a:solidFill>
              </a:rPr>
              <a:t>” to the exponential smoothing model allows the modeling of any management controlled event (and </a:t>
            </a:r>
            <a:r>
              <a:rPr lang="en-US" dirty="0" err="1">
                <a:solidFill>
                  <a:schemeClr val="tx1"/>
                </a:solidFill>
              </a:rPr>
              <a:t>nonmanagement</a:t>
            </a:r>
            <a:r>
              <a:rPr lang="en-US" dirty="0">
                <a:solidFill>
                  <a:schemeClr val="tx1"/>
                </a:solidFill>
              </a:rPr>
              <a:t> controlled events as well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eaLnBrk="0" hangingPunct="0"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Event Flags are assigned to particular time periods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Models</a:t>
            </a:r>
            <a:r>
              <a:rPr lang="en-US" sz="1500" dirty="0"/>
              <a:t> </a:t>
            </a:r>
            <a:r>
              <a:rPr lang="en-US" sz="1500" dirty="0" smtClean="0"/>
              <a:t>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Often used to determine the effects of special promotions. 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Since special promotions affect everything from revenue and inventory to the volume of business done, it is necessary to consider them in forecasts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Failure to describe events accurately could seriously degrade the accuracy of forecasts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We calculate the lift factors associated with the event. An event index is built to identify when in the past events have occurred and when in the future they will occur.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Promotional Calendar </a:t>
            </a:r>
            <a:r>
              <a:rPr lang="en-US" sz="2400" dirty="0">
                <a:solidFill>
                  <a:schemeClr val="tx1"/>
                </a:solidFill>
              </a:rPr>
              <a:t>must be correct for the Event Modeling to work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“</a:t>
            </a:r>
            <a:r>
              <a:rPr lang="en-US" b="1" dirty="0"/>
              <a:t>events</a:t>
            </a:r>
            <a:r>
              <a:rPr lang="en-US" dirty="0"/>
              <a:t>” be?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Scheduled promotions by your firm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Expected reactions by competing firms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Events that may (or may not) recur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competitor’s factory burns down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September 11, </a:t>
            </a:r>
            <a:r>
              <a:rPr lang="en-US" dirty="0" smtClean="0">
                <a:solidFill>
                  <a:schemeClr val="tx1"/>
                </a:solidFill>
              </a:rPr>
              <a:t>2001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Model – Figure 3.21</a:t>
            </a:r>
          </a:p>
        </p:txBody>
      </p:sp>
      <p:pic>
        <p:nvPicPr>
          <p:cNvPr id="22530" name="Picture 2" descr="Time plot showing mustard demand from April 2015 to June 2017.&#10;The trend is decreasing, then increasing, then decreasing, then increasing, but is fairly horizontal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9" y="1036034"/>
            <a:ext cx="491261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19561"/>
              </p:ext>
            </p:extLst>
          </p:nvPr>
        </p:nvGraphicFramePr>
        <p:xfrm>
          <a:off x="7467600" y="300566"/>
          <a:ext cx="4389120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Mustard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Apr-15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50,137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May-15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76,030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68,590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Jul-15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80,681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Aug-15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55,228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54,577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Oct-15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44,384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Nov-15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42,337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45,512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Jan-16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45,798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Feb-16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38,045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42,127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Apr-16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44,422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May-16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57,662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71,427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Jul-16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73,269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Aug-16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49,695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49,021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Oct-16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45,263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Nov-16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42,210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43,968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Jan-17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43,778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27432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57615"/>
              </p:ext>
            </p:extLst>
          </p:nvPr>
        </p:nvGraphicFramePr>
        <p:xfrm>
          <a:off x="903536" y="3691466"/>
          <a:ext cx="3657600" cy="14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Legend: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= Nothing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=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Deload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= FSI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= Light Load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=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Thematics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= FSI / Act Media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= Big Load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= Cross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Cpn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= After Load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27432" marB="274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5"/>
          <p:cNvSpPr>
            <a:spLocks noGrp="1"/>
          </p:cNvSpPr>
          <p:nvPr>
            <p:ph idx="10"/>
          </p:nvPr>
        </p:nvSpPr>
        <p:spPr>
          <a:xfrm>
            <a:off x="890836" y="5174933"/>
            <a:ext cx="6126480" cy="1188720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n-US" sz="1200" dirty="0">
                <a:solidFill>
                  <a:prstClr val="black"/>
                </a:solidFill>
              </a:rPr>
              <a:t>FSI = free standing inserts. These are off-cents coupons distributed in newspapers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 err="1">
                <a:solidFill>
                  <a:prstClr val="black"/>
                </a:solidFill>
              </a:rPr>
              <a:t>Thematics</a:t>
            </a:r>
            <a:r>
              <a:rPr lang="en-US" sz="1200" dirty="0">
                <a:solidFill>
                  <a:prstClr val="black"/>
                </a:solidFill>
              </a:rPr>
              <a:t> = Themed add campaign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Big Load = Large trade promotion - often a deep drop in the case price for the retailer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 err="1">
                <a:solidFill>
                  <a:prstClr val="black"/>
                </a:solidFill>
              </a:rPr>
              <a:t>Deload</a:t>
            </a:r>
            <a:r>
              <a:rPr lang="en-US" sz="1200" dirty="0">
                <a:solidFill>
                  <a:prstClr val="black"/>
                </a:solidFill>
              </a:rPr>
              <a:t> = Month after effect of a “load”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Act Media = Radio, television, print add campaign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Cross Coupons = Cents off coupons placed directly on the packaging of other </a:t>
            </a:r>
            <a:r>
              <a:rPr lang="en-US" sz="1200" dirty="0" smtClean="0">
                <a:solidFill>
                  <a:prstClr val="black"/>
                </a:solidFill>
              </a:rPr>
              <a:t>goods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136" y="355600"/>
            <a:ext cx="8778240" cy="1188720"/>
          </a:xfrm>
        </p:spPr>
        <p:txBody>
          <a:bodyPr/>
          <a:lstStyle/>
          <a:p>
            <a:r>
              <a:rPr lang="en-US" dirty="0"/>
              <a:t>With and Without Events – Figures 3.22 and 3.23</a:t>
            </a:r>
          </a:p>
        </p:txBody>
      </p:sp>
      <p:pic>
        <p:nvPicPr>
          <p:cNvPr id="23554" name="Picture 2" descr="Time plot showing the Winters' Forecast for mustard from April 2015 to June 2017 with no events.&#10;The trend is decreasing, then increasing, then decreasing, then increasing, but is fairly horizontal. The forecast closely fits the actual value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1" y="1998037"/>
            <a:ext cx="5980953" cy="26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idx="10"/>
          </p:nvPr>
        </p:nvSpPr>
        <p:spPr>
          <a:xfrm>
            <a:off x="1843087" y="4959033"/>
            <a:ext cx="2743200" cy="5486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MAPE = 5.18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5" name="Picture 4" descr="Time plot showing the Winters' Forecast for mustard from April 2015 to June 2017 with 8 events.&#10;The trend is decreasing, then increasing, then decreasing, then increasing, but is fairly horizontal. The forecast very closely fits the actual values.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88" y="1998037"/>
            <a:ext cx="5800000" cy="2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>
            <a:spLocks noGrp="1"/>
          </p:cNvSpPr>
          <p:nvPr>
            <p:ph idx="12"/>
          </p:nvPr>
        </p:nvSpPr>
        <p:spPr>
          <a:xfrm>
            <a:off x="7812088" y="4881033"/>
            <a:ext cx="2743200" cy="5486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MAPE = 2.62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3.14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21764"/>
              </p:ext>
            </p:extLst>
          </p:nvPr>
        </p:nvGraphicFramePr>
        <p:xfrm>
          <a:off x="495300" y="1227666"/>
          <a:ext cx="612648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Winters’ Model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Winters’ Model with Event Indices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Historical MAPE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5.18%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21031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2.62%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Level Smoothing Factor (alpha)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Seasonal Smoothing Factor (beta)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Trend Smoothing Factor (gamma)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1.03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1.03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 Index 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6856206" y="1233494"/>
            <a:ext cx="2926080" cy="4937760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n-US" sz="2000" dirty="0">
                <a:solidFill>
                  <a:prstClr val="black"/>
                </a:solidFill>
              </a:rPr>
              <a:t>The addition of the events to the historical period caused a tighter fit between the actual mustard demand and predicted mustard demand. Using the knowledge of the planned company promotions for the next six months allows the forecaster to calculate a much better picture of predicted demand than the Winters’ model </a:t>
            </a:r>
            <a:r>
              <a:rPr lang="en-US" sz="2000" dirty="0" smtClean="0">
                <a:solidFill>
                  <a:prstClr val="black"/>
                </a:solidFill>
              </a:rPr>
              <a:t>alone.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3.1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4114800" cy="2194560"/>
          </a:xfrm>
        </p:spPr>
        <p:txBody>
          <a:bodyPr/>
          <a:lstStyle/>
          <a:p>
            <a:r>
              <a:rPr lang="en-US" sz="2400" b="1" u="sng" dirty="0">
                <a:solidFill>
                  <a:srgbClr val="FF0000"/>
                </a:solidFill>
              </a:rPr>
              <a:t>The simple statistical method of moving averages </a:t>
            </a:r>
            <a:r>
              <a:rPr lang="en-US" sz="2400" dirty="0">
                <a:solidFill>
                  <a:schemeClr val="tx1"/>
                </a:solidFill>
              </a:rPr>
              <a:t>may mimic some data better than a complicated mathematical function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624136" y="4006532"/>
            <a:ext cx="4114800" cy="219456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choice of the interval for the moving average depends on the length of the underlying cycle or pattern in the original data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7796"/>
              </p:ext>
            </p:extLst>
          </p:nvPr>
        </p:nvGraphicFramePr>
        <p:xfrm>
          <a:off x="4904386" y="149492"/>
          <a:ext cx="6949440" cy="551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Exchange Rate: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Japanese Yen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Against the US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Dollar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Three Quarter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Moving Average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(MA3)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Forecast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Based on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Five Quarter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Moving Average (MA5)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Forecast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Based on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Mar-80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245.52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227.27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219.17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230.65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209.79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218.74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230.65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Mar-81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207.73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212.23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218.74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221.89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221.45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212.99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212.23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217.08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221.89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233.40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220.86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212.99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218.31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217.08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223.13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225.99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220.86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219.10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218.31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Mar-82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238.09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231.54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225.99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224.76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219.10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244.35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235.19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231.54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232.08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224.76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262.49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248.31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235.19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240.29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232.08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253.79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253.54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248.31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244.37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240.29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Mar-83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237.39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251.22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253.54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247.22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244.37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Jun-83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238.59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243.26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251.22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247.32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247.22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Sep-83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241.59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239.19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243.26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246.77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247.32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Dec-83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233.26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237.81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239.19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240.92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246.77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576" marB="365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091974"/>
              </p:ext>
            </p:extLst>
          </p:nvPr>
        </p:nvGraphicFramePr>
        <p:xfrm>
          <a:off x="4978400" y="5737225"/>
          <a:ext cx="6757092" cy="66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3" imgW="3974760" imgH="393480" progId="Equation.DSMT4">
                  <p:embed/>
                </p:oleObj>
              </mc:Choice>
              <mc:Fallback>
                <p:oleObj name="Equation" r:id="rId3" imgW="3974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400" y="5737225"/>
                        <a:ext cx="6757092" cy="668916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Exponential Smoothing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889226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The simple exponential smoothing model can be written in the following </a:t>
            </a:r>
            <a:r>
              <a:rPr lang="en-US" dirty="0" smtClean="0">
                <a:solidFill>
                  <a:schemeClr val="tx1"/>
                </a:solidFill>
              </a:rPr>
              <a:t>manner: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67342"/>
              </p:ext>
            </p:extLst>
          </p:nvPr>
        </p:nvGraphicFramePr>
        <p:xfrm>
          <a:off x="624136" y="2675482"/>
          <a:ext cx="2906305" cy="59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136" y="2675482"/>
                        <a:ext cx="2906305" cy="598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66916"/>
              </p:ext>
            </p:extLst>
          </p:nvPr>
        </p:nvGraphicFramePr>
        <p:xfrm>
          <a:off x="624136" y="3441738"/>
          <a:ext cx="7968321" cy="269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5" imgW="3377880" imgH="1143000" progId="Equation.DSMT4">
                  <p:embed/>
                </p:oleObj>
              </mc:Choice>
              <mc:Fallback>
                <p:oleObj name="Equation" r:id="rId5" imgW="3377880" imgH="11430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136" y="3441738"/>
                        <a:ext cx="7968321" cy="2697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idx="10"/>
          </p:nvPr>
        </p:nvSpPr>
        <p:spPr>
          <a:xfrm>
            <a:off x="6542342" y="2419032"/>
            <a:ext cx="3749040" cy="146304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Note: Moving Averages give equal weight to past values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while Smoothing gives more weight to recent observations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for Alpha level smoothing = 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262537"/>
                  </p:ext>
                </p:extLst>
              </p:nvPr>
            </p:nvGraphicFramePr>
            <p:xfrm>
              <a:off x="850900" y="1570566"/>
              <a:ext cx="58521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Calculation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Weight for 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Xt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.090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.081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.073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Total =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1.000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262537"/>
                  </p:ext>
                </p:extLst>
              </p:nvPr>
            </p:nvGraphicFramePr>
            <p:xfrm>
              <a:off x="850900" y="1570566"/>
              <a:ext cx="58521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/>
                    <a:gridCol w="2560320"/>
                    <a:gridCol w="210312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Calculation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Weight for 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Xt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210667" r="-82143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.090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310667" r="-82143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.081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410667" r="-82143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.073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Total =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1.000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8124756" y="2287588"/>
            <a:ext cx="1463040" cy="7315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  <a:sym typeface="Symbol" pitchFamily="18" charset="2"/>
              </a:rPr>
              <a:t> = .1</a:t>
            </a:r>
            <a:endParaRPr lang="en-US" sz="3600" dirty="0">
              <a:solidFill>
                <a:schemeClr val="tx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0"/>
          </p:nvPr>
        </p:nvSpPr>
        <p:spPr>
          <a:xfrm>
            <a:off x="6936036" y="3155632"/>
            <a:ext cx="3840480" cy="2286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Regardless of the smoothing constant chosen, the weights will eventually sum to 1. Whether the sum of the weights converges on 1 quickly or slowly depends on the smoothing constant chosen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for Alpha level smoothing = </a:t>
            </a:r>
            <a:r>
              <a:rPr lang="en-US" dirty="0" smtClean="0"/>
              <a:t>.9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155809"/>
                  </p:ext>
                </p:extLst>
              </p:nvPr>
            </p:nvGraphicFramePr>
            <p:xfrm>
              <a:off x="850900" y="1570566"/>
              <a:ext cx="58521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Calculation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Weight for 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Xt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.0009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Total =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1.000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155809"/>
                  </p:ext>
                </p:extLst>
              </p:nvPr>
            </p:nvGraphicFramePr>
            <p:xfrm>
              <a:off x="850900" y="1570566"/>
              <a:ext cx="585216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720"/>
                    <a:gridCol w="2560320"/>
                    <a:gridCol w="210312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Time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Calculation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Weight for 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Xt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t-1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210667" r="-82143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t-2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310667" r="-82143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t-3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6667" t="-410667" r="-82143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.0009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12648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Total =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1.000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8124756" y="2287588"/>
            <a:ext cx="1463040" cy="731520"/>
          </a:xfrm>
          <a:solidFill>
            <a:srgbClr val="CCCC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  <a:sym typeface="Symbol" pitchFamily="18" charset="2"/>
              </a:rPr>
              <a:t> = .9</a:t>
            </a:r>
            <a:endParaRPr lang="en-US" sz="3600" dirty="0">
              <a:solidFill>
                <a:schemeClr val="tx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0"/>
          </p:nvPr>
        </p:nvSpPr>
        <p:spPr>
          <a:xfrm>
            <a:off x="6936036" y="3155633"/>
            <a:ext cx="3840480" cy="22860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Regardless of the smoothing constant chosen, the weights will eventually sum to 1. Whether the sum of the weights converges on 1 quickly or slowly depends on the smoothing constant chosen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Content Placeholder 5"/>
          <p:cNvSpPr>
            <a:spLocks noGrp="1"/>
          </p:cNvSpPr>
          <p:nvPr>
            <p:ph idx="11"/>
          </p:nvPr>
        </p:nvSpPr>
        <p:spPr>
          <a:xfrm>
            <a:off x="814636" y="5784533"/>
            <a:ext cx="5763964" cy="489267"/>
          </a:xfrm>
          <a:solidFill>
            <a:srgbClr val="CCCC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Similar to the Naïve Model if 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equals .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9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0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Holt’s Exponential Smoothing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4136" y="1665288"/>
            <a:ext cx="9144000" cy="457200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Used for data exhibiting some </a:t>
            </a:r>
            <a:r>
              <a:rPr lang="en-US" b="1" dirty="0">
                <a:solidFill>
                  <a:schemeClr val="tx1"/>
                </a:solidFill>
              </a:rPr>
              <a:t>trend</a:t>
            </a:r>
            <a:r>
              <a:rPr lang="en-US" dirty="0">
                <a:solidFill>
                  <a:schemeClr val="tx1"/>
                </a:solidFill>
              </a:rPr>
              <a:t> over time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Is just as simple to apply as simple smoothing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Involves two smoothing factors, a simple smoothing factor and a trend smoothing factor</a:t>
            </a:r>
          </a:p>
        </p:txBody>
      </p:sp>
    </p:spTree>
    <p:extLst>
      <p:ext uri="{BB962C8B-B14F-4D97-AF65-F5344CB8AC3E}">
        <p14:creationId xmlns:p14="http://schemas.microsoft.com/office/powerpoint/2010/main" val="15959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5639</TotalTime>
  <Words>2069</Words>
  <Application>Microsoft Office PowerPoint</Application>
  <PresentationFormat>Widescreen</PresentationFormat>
  <Paragraphs>482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Times New Roman</vt:lpstr>
      <vt:lpstr>Trebuchet MS</vt:lpstr>
      <vt:lpstr>Wingdings 3</vt:lpstr>
      <vt:lpstr>Facet</vt:lpstr>
      <vt:lpstr>Equation</vt:lpstr>
      <vt:lpstr>Chapter 3</vt:lpstr>
      <vt:lpstr>THE NAÏVE METHOD</vt:lpstr>
      <vt:lpstr>THE MOVING AVERAGE METHOD</vt:lpstr>
      <vt:lpstr>Figure 3.1 Dollar Yen Exchange Rate</vt:lpstr>
      <vt:lpstr>Table 3.1</vt:lpstr>
      <vt:lpstr>Simple Exponential Smoothing</vt:lpstr>
      <vt:lpstr>Weights for Alpha level smoothing = .1</vt:lpstr>
      <vt:lpstr>Weights for Alpha level smoothing = .9</vt:lpstr>
      <vt:lpstr>Holt’s Exponential Smoothing</vt:lpstr>
      <vt:lpstr>Holt’s Exponential Smoothing:</vt:lpstr>
      <vt:lpstr>Figure 3.5</vt:lpstr>
      <vt:lpstr>Figure 3.6</vt:lpstr>
      <vt:lpstr>Holt Winter’s Exponential Smoothing 1</vt:lpstr>
      <vt:lpstr>Holt Winter’s Exponential Smoothing 2</vt:lpstr>
      <vt:lpstr>Figure 3.7</vt:lpstr>
      <vt:lpstr>Figure 3.8</vt:lpstr>
      <vt:lpstr>The Seasonal Indices</vt:lpstr>
      <vt:lpstr>What is a Seasonal Index? 1</vt:lpstr>
      <vt:lpstr>What is a Seasonal Index? 2</vt:lpstr>
      <vt:lpstr>The Seasonal Indices are calculated from the Seasonal Factors. What is a Seasonal Factor?</vt:lpstr>
      <vt:lpstr>Finally, what is a Seasonal Index?</vt:lpstr>
      <vt:lpstr>Interpreting the Seasonal Index? 1</vt:lpstr>
      <vt:lpstr>Interpreting the Seasonal Index? 2</vt:lpstr>
      <vt:lpstr>Adaptive Response Model</vt:lpstr>
      <vt:lpstr>New Product Forecasting 1</vt:lpstr>
      <vt:lpstr>Life Cycles as S-Curves</vt:lpstr>
      <vt:lpstr>New Product Forecasting 2</vt:lpstr>
      <vt:lpstr>Growth Models</vt:lpstr>
      <vt:lpstr>The S Curve – Figure 3.12</vt:lpstr>
      <vt:lpstr>Using Growth Curves To Approximate Nonlinearity</vt:lpstr>
      <vt:lpstr>Choosing The Correct Curve</vt:lpstr>
      <vt:lpstr>Gompertz Also called: law of mortality</vt:lpstr>
      <vt:lpstr>Logistics Model</vt:lpstr>
      <vt:lpstr>HDTV Introduction</vt:lpstr>
      <vt:lpstr>Gompertz Prediction – Figure 3.16</vt:lpstr>
      <vt:lpstr>Logistics Curve _ Figure 3.17</vt:lpstr>
      <vt:lpstr>The Bass Model – A Third S-Curve Model</vt:lpstr>
      <vt:lpstr>The Bass Model – A Third  S-Curve Model</vt:lpstr>
      <vt:lpstr>Bass Model</vt:lpstr>
      <vt:lpstr>Bass Model – Figure 3.20</vt:lpstr>
      <vt:lpstr>Event Models (events create new patterns)</vt:lpstr>
      <vt:lpstr>Event Models 1</vt:lpstr>
      <vt:lpstr>Event Models 2</vt:lpstr>
      <vt:lpstr>What could “events” be?</vt:lpstr>
      <vt:lpstr>Event Model – Figure 3.21</vt:lpstr>
      <vt:lpstr>With and Without Events – Figures 3.22 and 3.23</vt:lpstr>
      <vt:lpstr>Table 3.14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Keating</dc:creator>
  <cp:lastModifiedBy>Mohamed</cp:lastModifiedBy>
  <cp:revision>152</cp:revision>
  <dcterms:created xsi:type="dcterms:W3CDTF">2017-10-17T15:12:04Z</dcterms:created>
  <dcterms:modified xsi:type="dcterms:W3CDTF">2019-09-06T20:15:02Z</dcterms:modified>
</cp:coreProperties>
</file>