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20" r:id="rId1"/>
  </p:sldMasterIdLst>
  <p:notesMasterIdLst>
    <p:notesMasterId r:id="rId38"/>
  </p:notesMasterIdLst>
  <p:handoutMasterIdLst>
    <p:handoutMasterId r:id="rId39"/>
  </p:handoutMasterIdLst>
  <p:sldIdLst>
    <p:sldId id="256" r:id="rId2"/>
    <p:sldId id="282" r:id="rId3"/>
    <p:sldId id="283" r:id="rId4"/>
    <p:sldId id="330" r:id="rId5"/>
    <p:sldId id="285" r:id="rId6"/>
    <p:sldId id="259" r:id="rId7"/>
    <p:sldId id="320" r:id="rId8"/>
    <p:sldId id="286" r:id="rId9"/>
    <p:sldId id="331" r:id="rId10"/>
    <p:sldId id="333" r:id="rId11"/>
    <p:sldId id="334" r:id="rId12"/>
    <p:sldId id="289" r:id="rId13"/>
    <p:sldId id="332" r:id="rId14"/>
    <p:sldId id="294" r:id="rId15"/>
    <p:sldId id="335" r:id="rId16"/>
    <p:sldId id="337" r:id="rId17"/>
    <p:sldId id="257" r:id="rId18"/>
    <p:sldId id="298" r:id="rId19"/>
    <p:sldId id="338" r:id="rId20"/>
    <p:sldId id="277" r:id="rId21"/>
    <p:sldId id="339" r:id="rId22"/>
    <p:sldId id="340" r:id="rId23"/>
    <p:sldId id="341" r:id="rId24"/>
    <p:sldId id="342" r:id="rId25"/>
    <p:sldId id="326" r:id="rId26"/>
    <p:sldId id="343" r:id="rId27"/>
    <p:sldId id="344" r:id="rId28"/>
    <p:sldId id="345" r:id="rId29"/>
    <p:sldId id="276" r:id="rId30"/>
    <p:sldId id="348" r:id="rId31"/>
    <p:sldId id="349" r:id="rId32"/>
    <p:sldId id="266" r:id="rId33"/>
    <p:sldId id="275" r:id="rId34"/>
    <p:sldId id="328" r:id="rId35"/>
    <p:sldId id="350" r:id="rId36"/>
    <p:sldId id="318" r:id="rId37"/>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992" autoAdjust="0"/>
    <p:restoredTop sz="94660"/>
  </p:normalViewPr>
  <p:slideViewPr>
    <p:cSldViewPr>
      <p:cViewPr varScale="1">
        <p:scale>
          <a:sx n="86" d="100"/>
          <a:sy n="86" d="100"/>
        </p:scale>
        <p:origin x="-14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ED55FCA-E4AE-4C02-B606-FC9A29E072D8}" type="datetimeFigureOut">
              <a:rPr lang="ar-JO" smtClean="0"/>
              <a:pPr/>
              <a:t>29/04/1434</a:t>
            </a:fld>
            <a:endParaRPr lang="ar-JO"/>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JO" smtClean="0"/>
              <a:t>إعداد : أ.مها الحقـباني</a:t>
            </a:r>
            <a:endParaRPr lang="ar-JO"/>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714C5E1-F1D9-41B7-9E67-919FDA227B86}" type="slidenum">
              <a:rPr lang="ar-JO" smtClean="0"/>
              <a:pPr/>
              <a:t>‹#›</a:t>
            </a:fld>
            <a:endParaRPr lang="ar-JO"/>
          </a:p>
        </p:txBody>
      </p:sp>
    </p:spTree>
    <p:extLst>
      <p:ext uri="{BB962C8B-B14F-4D97-AF65-F5344CB8AC3E}">
        <p14:creationId xmlns:p14="http://schemas.microsoft.com/office/powerpoint/2010/main" val="252498363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704847B-6C7F-4E2C-BF79-020281674348}" type="datetimeFigureOut">
              <a:rPr lang="ar-JO" smtClean="0"/>
              <a:pPr/>
              <a:t>29/04/1434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JO" smtClean="0"/>
              <a:t>إعداد : أ.مها الحقـباني</a:t>
            </a:r>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FBAC36-005C-473E-BB85-42BFD30F29C9}" type="slidenum">
              <a:rPr lang="ar-JO" smtClean="0"/>
              <a:pPr/>
              <a:t>‹#›</a:t>
            </a:fld>
            <a:endParaRPr lang="ar-JO"/>
          </a:p>
        </p:txBody>
      </p:sp>
    </p:spTree>
    <p:extLst>
      <p:ext uri="{BB962C8B-B14F-4D97-AF65-F5344CB8AC3E}">
        <p14:creationId xmlns:p14="http://schemas.microsoft.com/office/powerpoint/2010/main" val="566217022"/>
      </p:ext>
    </p:extLst>
  </p:cSld>
  <p:clrMap bg1="lt1" tx1="dk1" bg2="lt2" tx2="dk2" accent1="accent1" accent2="accent2" accent3="accent3" accent4="accent4" accent5="accent5" accent6="accent6" hlink="hlink" folHlink="folHlink"/>
  <p:hf sldNum="0"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لتذييل 3"/>
          <p:cNvSpPr>
            <a:spLocks noGrp="1"/>
          </p:cNvSpPr>
          <p:nvPr>
            <p:ph type="ftr" sz="quarter" idx="10"/>
          </p:nvPr>
        </p:nvSpPr>
        <p:spPr/>
        <p:txBody>
          <a:bodyPr/>
          <a:lstStyle/>
          <a:p>
            <a:r>
              <a:rPr lang="ar-JO" smtClean="0"/>
              <a:t>إعداد : أ.مها الحقـباني</a:t>
            </a:r>
            <a:endParaRPr lang="ar-JO"/>
          </a:p>
        </p:txBody>
      </p:sp>
    </p:spTree>
    <p:extLst>
      <p:ext uri="{BB962C8B-B14F-4D97-AF65-F5344CB8AC3E}">
        <p14:creationId xmlns:p14="http://schemas.microsoft.com/office/powerpoint/2010/main" val="201392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A0046F8-E336-4F36-BFC3-397FD7F92425}" type="datetime8">
              <a:rPr lang="ar-JO" smtClean="0"/>
              <a:pPr/>
              <a:t>11 آذار، 13</a:t>
            </a:fld>
            <a:endParaRPr lang="ar-JO"/>
          </a:p>
        </p:txBody>
      </p:sp>
      <p:sp>
        <p:nvSpPr>
          <p:cNvPr id="20" name="Footer Placeholder 19"/>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10" name="Slide Number Placeholder 9"/>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4E3B24-BB27-44A6-9DC2-57F998EDE0FC}" type="datetime8">
              <a:rPr lang="ar-JO" smtClean="0"/>
              <a:pPr/>
              <a:t>11 آذار، 13</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A97230-EC59-4EB2-A7F1-23DFD8FAAE30}" type="datetime8">
              <a:rPr lang="ar-JO" smtClean="0"/>
              <a:pPr/>
              <a:t>11 آذار، 13</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F5A90F-5EFA-49A0-9118-ED3DF3AEAA16}" type="datetime8">
              <a:rPr lang="ar-JO" smtClean="0"/>
              <a:pPr/>
              <a:t>11 آذار، 13</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4BA0E6-1B09-4585-B83A-F471328AB0EE}" type="datetime8">
              <a:rPr lang="ar-JO" smtClean="0"/>
              <a:pPr/>
              <a:t>11 آذار، 13</a:t>
            </a:fld>
            <a:endParaRPr lang="ar-JO"/>
          </a:p>
        </p:txBody>
      </p:sp>
      <p:sp>
        <p:nvSpPr>
          <p:cNvPr id="5" name="Footer Placeholder 4"/>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6" name="Slide Number Placeholder 5"/>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BE1C77-BCDA-4C9E-992A-3A4939A6E626}" type="datetime8">
              <a:rPr lang="ar-JO" smtClean="0"/>
              <a:pPr/>
              <a:t>11 آذار، 13</a:t>
            </a:fld>
            <a:endParaRPr lang="ar-JO"/>
          </a:p>
        </p:txBody>
      </p:sp>
      <p:sp>
        <p:nvSpPr>
          <p:cNvPr id="6" name="Footer Placeholder 5"/>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7" name="Slide Number Placeholder 6"/>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19364E-1BD2-4ABC-9F90-3A995BE69712}" type="datetime8">
              <a:rPr lang="ar-JO" smtClean="0"/>
              <a:pPr/>
              <a:t>11 آذار، 13</a:t>
            </a:fld>
            <a:endParaRPr lang="ar-JO"/>
          </a:p>
        </p:txBody>
      </p:sp>
      <p:sp>
        <p:nvSpPr>
          <p:cNvPr id="8" name="Footer Placeholder 7"/>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9" name="Slide Number Placeholder 8"/>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0D924B-EA05-4CAB-B933-BE03338236D0}" type="datetime8">
              <a:rPr lang="ar-JO" smtClean="0"/>
              <a:pPr/>
              <a:t>11 آذار، 13</a:t>
            </a:fld>
            <a:endParaRPr lang="ar-JO"/>
          </a:p>
        </p:txBody>
      </p:sp>
      <p:sp>
        <p:nvSpPr>
          <p:cNvPr id="4" name="Footer Placeholder 3"/>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5" name="Slide Number Placeholder 4"/>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0A72A7B-BBE5-4B4C-87D8-BC601ADF00E7}" type="datetime8">
              <a:rPr lang="ar-JO" smtClean="0"/>
              <a:pPr/>
              <a:t>11 آذار، 13</a:t>
            </a:fld>
            <a:endParaRPr lang="ar-JO"/>
          </a:p>
        </p:txBody>
      </p:sp>
      <p:sp>
        <p:nvSpPr>
          <p:cNvPr id="3" name="Footer Placeholder 2"/>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4" name="Slide Number Placeholder 3"/>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F59F4D-5913-48FC-A0EC-AAFBFCCE153B}" type="datetime8">
              <a:rPr lang="ar-JO" smtClean="0"/>
              <a:pPr/>
              <a:t>11 آذار، 13</a:t>
            </a:fld>
            <a:endParaRPr lang="ar-JO"/>
          </a:p>
        </p:txBody>
      </p:sp>
      <p:sp>
        <p:nvSpPr>
          <p:cNvPr id="6" name="Footer Placeholder 5"/>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7" name="Slide Number Placeholder 6"/>
          <p:cNvSpPr>
            <a:spLocks noGrp="1"/>
          </p:cNvSpPr>
          <p:nvPr>
            <p:ph type="sldNum" sz="quarter" idx="12"/>
          </p:nvPr>
        </p:nvSpPr>
        <p:spPr/>
        <p:txBody>
          <a:bodyPr/>
          <a:lstStyle>
            <a:extLst/>
          </a:lstStyle>
          <a:p>
            <a:fld id="{42FAB382-28EF-4572-B8C8-1AC06FCCBD2B}"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A78BF19-F195-4A87-8149-14112A2F098F}" type="datetime8">
              <a:rPr lang="ar-JO" smtClean="0"/>
              <a:pPr/>
              <a:t>11 آذار، 13</a:t>
            </a:fld>
            <a:endParaRPr lang="ar-JO"/>
          </a:p>
        </p:txBody>
      </p:sp>
      <p:sp>
        <p:nvSpPr>
          <p:cNvPr id="6" name="Footer Placeholder 5"/>
          <p:cNvSpPr>
            <a:spLocks noGrp="1"/>
          </p:cNvSpPr>
          <p:nvPr>
            <p:ph type="ftr" sz="quarter" idx="11"/>
          </p:nvPr>
        </p:nvSpPr>
        <p:spPr/>
        <p:txBody>
          <a:bodyPr/>
          <a:lstStyle>
            <a:extLst/>
          </a:lstStyle>
          <a:p>
            <a:r>
              <a:rPr lang="ar-JO" smtClean="0"/>
              <a:t>إعداد: أ. مها الحقباني- جامعة الملك سعود 2010 م</a:t>
            </a:r>
            <a:endParaRPr lang="ar-JO"/>
          </a:p>
        </p:txBody>
      </p:sp>
      <p:sp>
        <p:nvSpPr>
          <p:cNvPr id="7" name="Slide Number Placeholder 6"/>
          <p:cNvSpPr>
            <a:spLocks noGrp="1"/>
          </p:cNvSpPr>
          <p:nvPr>
            <p:ph type="sldNum" sz="quarter" idx="12"/>
          </p:nvPr>
        </p:nvSpPr>
        <p:spPr/>
        <p:txBody>
          <a:bodyPr/>
          <a:lstStyle>
            <a:extLst/>
          </a:lstStyle>
          <a:p>
            <a:fld id="{42FAB382-28EF-4572-B8C8-1AC06FCCBD2B}" type="slidenum">
              <a:rPr lang="ar-JO" smtClean="0"/>
              <a:pPr/>
              <a:t>‹#›</a:t>
            </a:fld>
            <a:endParaRPr lang="ar-JO"/>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E1C7B5-3324-480D-A933-B8BA30B38525}" type="datetime8">
              <a:rPr lang="ar-JO" smtClean="0"/>
              <a:pPr/>
              <a:t>11 آذار، 13</a:t>
            </a:fld>
            <a:endParaRPr lang="ar-JO"/>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ar-JO" smtClean="0"/>
              <a:t>إعداد: أ. مها الحقباني- جامعة الملك سعود 2010 م</a:t>
            </a:r>
            <a:endParaRPr lang="ar-JO"/>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FAB382-28EF-4572-B8C8-1AC06FCCBD2B}" type="slidenum">
              <a:rPr lang="ar-JO" smtClean="0"/>
              <a:pPr/>
              <a:t>‹#›</a:t>
            </a:fld>
            <a:endParaRPr lang="ar-JO"/>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4" y="1214422"/>
            <a:ext cx="2743200" cy="450534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150000"/>
              </a:lnSpc>
            </a:pPr>
            <a:r>
              <a:rPr lang="ar-SA" sz="5400" dirty="0" smtClean="0">
                <a:solidFill>
                  <a:srgbClr val="FF0000"/>
                </a:solidFill>
              </a:rPr>
              <a:t>الخصائص المعرفية لطفل الروضة</a:t>
            </a:r>
            <a:endParaRPr lang="ar-JO" sz="5400" dirty="0">
              <a:ln/>
              <a:solidFill>
                <a:schemeClr val="accent3"/>
              </a:solidFill>
              <a:effectLst>
                <a:glow rad="228600">
                  <a:schemeClr val="accent2">
                    <a:satMod val="175000"/>
                    <a:alpha val="40000"/>
                  </a:schemeClr>
                </a:glow>
              </a:effectLst>
              <a:latin typeface="Arial Unicode MS" pitchFamily="34" charset="-128"/>
              <a:ea typeface="Arial Unicode MS" pitchFamily="34" charset="-128"/>
              <a:cs typeface="Arial Unicode MS" pitchFamily="34" charset="-128"/>
            </a:endParaRPr>
          </a:p>
        </p:txBody>
      </p:sp>
      <p:pic>
        <p:nvPicPr>
          <p:cNvPr id="8" name="Picture Placeholder 7" descr="toys%20(198).jpg"/>
          <p:cNvPicPr>
            <a:picLocks noGrp="1" noChangeAspect="1"/>
          </p:cNvPicPr>
          <p:nvPr>
            <p:ph type="pic" idx="1"/>
          </p:nvPr>
        </p:nvPicPr>
        <p:blipFill>
          <a:blip r:embed="rId2" cstate="email"/>
          <a:srcRect/>
          <a:stretch>
            <a:fillRect/>
          </a:stretch>
        </p:blipFill>
        <p:spPr>
          <a:xfrm>
            <a:off x="857224" y="1142984"/>
            <a:ext cx="4419600" cy="342902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7" name="Picture 6" descr="الشعار"/>
          <p:cNvPicPr>
            <a:picLocks noChangeAspect="1"/>
          </p:cNvPicPr>
          <p:nvPr/>
        </p:nvPicPr>
        <p:blipFill>
          <a:blip r:embed="rId3" cstate="email">
            <a:duotone>
              <a:schemeClr val="accent2">
                <a:shade val="45000"/>
                <a:satMod val="135000"/>
              </a:schemeClr>
              <a:prstClr val="white"/>
            </a:duotone>
          </a:blip>
          <a:stretch>
            <a:fillRect/>
          </a:stretch>
        </p:blipFill>
        <p:spPr>
          <a:xfrm>
            <a:off x="714348" y="4357694"/>
            <a:ext cx="1000132" cy="102211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sz="4400" b="1" dirty="0" smtClean="0">
                <a:solidFill>
                  <a:srgbClr val="FF0000"/>
                </a:solidFill>
              </a:rPr>
              <a:t>1- مهارة الملاحظة</a:t>
            </a:r>
            <a:endParaRPr lang="ar-J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a:xfrm>
            <a:off x="1428728" y="1643050"/>
            <a:ext cx="7498080" cy="4800600"/>
          </a:xfrm>
        </p:spPr>
        <p:txBody>
          <a:bodyPr>
            <a:normAutofit fontScale="92500"/>
          </a:bodyPr>
          <a:lstStyle/>
          <a:p>
            <a:pPr algn="just">
              <a:buNone/>
            </a:pPr>
            <a:r>
              <a:rPr lang="ar-SA" b="1" dirty="0" smtClean="0"/>
              <a:t>      </a:t>
            </a:r>
            <a:r>
              <a:rPr lang="ar-SA" sz="3000" b="1" dirty="0" smtClean="0"/>
              <a:t>هي قدرة الطفل على استخدام واحدة أو أكثر من الحواس للحصول على معلومات عن الشيء الذي يلاحظه.</a:t>
            </a:r>
          </a:p>
          <a:p>
            <a:pPr algn="just">
              <a:buFont typeface="Wingdings" pitchFamily="2" charset="2"/>
              <a:buChar char="ü"/>
            </a:pPr>
            <a:r>
              <a:rPr lang="ar-SA" sz="3000" b="1" dirty="0" smtClean="0"/>
              <a:t>تعتبر الملاحظة أساس المنهجية العلمية حيث أنها من الوسائل المهمة  في جمع المعلومات وهي الخطوة الأولى لإدراك ماهية الأشياء أو الأحداث أو العلاقات.</a:t>
            </a:r>
          </a:p>
          <a:p>
            <a:pPr algn="just">
              <a:buFont typeface="Wingdings" pitchFamily="2" charset="2"/>
              <a:buChar char="ü"/>
            </a:pPr>
            <a:r>
              <a:rPr lang="ar-SA" sz="3000" b="1" dirty="0" smtClean="0"/>
              <a:t>يتوقع الكثير أن هذه المهارة بسيطة إلا أن مهارة تدوين الملاحظات من المهارات التي تتطلب تدريب منظم.</a:t>
            </a:r>
          </a:p>
          <a:p>
            <a:pPr algn="just">
              <a:buFont typeface="Wingdings" pitchFamily="2" charset="2"/>
              <a:buChar char="ü"/>
            </a:pPr>
            <a:r>
              <a:rPr lang="ar-SA" sz="3000" b="1" dirty="0" smtClean="0"/>
              <a:t>ينبغي أن تكون الملاحظة منظمة ومخططة.</a:t>
            </a:r>
          </a:p>
          <a:p>
            <a:pPr algn="just">
              <a:buFont typeface="Wingdings" pitchFamily="2" charset="2"/>
              <a:buChar char="ü"/>
            </a:pPr>
            <a:r>
              <a:rPr lang="ar-SA" sz="3000" b="1" dirty="0" smtClean="0"/>
              <a:t>من المفيد للأطفال تحديد الهدف من الملاحظة,والتي يتم من خلالها تحديد الحاسة التي سيستخدمها أثناء الملاحظة. </a:t>
            </a:r>
          </a:p>
          <a:p>
            <a:endParaRPr lang="ar-JO" dirty="0"/>
          </a:p>
        </p:txBody>
      </p:sp>
      <p:sp>
        <p:nvSpPr>
          <p:cNvPr id="4" name="Left Arrow 3"/>
          <p:cNvSpPr/>
          <p:nvPr/>
        </p:nvSpPr>
        <p:spPr>
          <a:xfrm flipV="1">
            <a:off x="8172400" y="1700808"/>
            <a:ext cx="648072" cy="36003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sz="4400" b="1" dirty="0" smtClean="0">
                <a:solidFill>
                  <a:srgbClr val="FF0000"/>
                </a:solidFill>
              </a:rPr>
              <a:t>مهارة الملاحظة</a:t>
            </a:r>
            <a:endParaRPr lang="ar-J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a:xfrm>
            <a:off x="1428728" y="1643050"/>
            <a:ext cx="7498080" cy="4800600"/>
          </a:xfrm>
        </p:spPr>
        <p:txBody>
          <a:bodyPr>
            <a:normAutofit/>
          </a:bodyPr>
          <a:lstStyle/>
          <a:p>
            <a:pPr>
              <a:buFont typeface="Wingdings" pitchFamily="2" charset="2"/>
              <a:buChar char="ü"/>
            </a:pPr>
            <a:r>
              <a:rPr lang="ar-SA" b="1" dirty="0" smtClean="0"/>
              <a:t> </a:t>
            </a:r>
            <a:r>
              <a:rPr lang="ar-SA" sz="2800" b="1" dirty="0" smtClean="0"/>
              <a:t>توفير فرص عديدة للملاحظة يساعد الطفل على التدرب على مهارة الملاحظة.</a:t>
            </a:r>
          </a:p>
          <a:p>
            <a:pPr>
              <a:buFont typeface="Wingdings" pitchFamily="2" charset="2"/>
              <a:buChar char="ü"/>
            </a:pPr>
            <a:r>
              <a:rPr lang="ar-SA" sz="2800" b="1" dirty="0" smtClean="0"/>
              <a:t>كلما تم التركيز على جميع الحواس في الملاحظة كلما أصبح لدى الطفل مرونة في توظيف جميع حواسه عند جمع المعلومات.</a:t>
            </a:r>
          </a:p>
          <a:p>
            <a:pPr>
              <a:buFont typeface="Wingdings" pitchFamily="2" charset="2"/>
              <a:buChar char="ü"/>
            </a:pPr>
            <a:r>
              <a:rPr lang="ar-SA" sz="2800" b="1" dirty="0" smtClean="0"/>
              <a:t>ابدأ مع الأطفال بملاحظة الأجزاء أو العناصر الرئيسية ثم ركز على الفرعية.</a:t>
            </a:r>
          </a:p>
          <a:p>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Autofit/>
          </a:bodyPr>
          <a:lstStyle/>
          <a:p>
            <a:pPr algn="ctr"/>
            <a:r>
              <a:rPr lang="ar-SA" sz="4000" dirty="0" err="1" smtClean="0">
                <a:effectLst>
                  <a:glow rad="139700">
                    <a:schemeClr val="accent3">
                      <a:satMod val="175000"/>
                      <a:alpha val="40000"/>
                    </a:schemeClr>
                  </a:glow>
                </a:effectLst>
                <a:latin typeface="Arial Unicode MS" pitchFamily="34" charset="-128"/>
                <a:ea typeface="Arial Unicode MS" pitchFamily="34" charset="-128"/>
                <a:cs typeface="Arial Unicode MS" pitchFamily="34" charset="-128"/>
              </a:rPr>
              <a:t>مرادفات</a:t>
            </a:r>
            <a:endParaRPr lang="ar-JO" sz="4000" dirty="0">
              <a:effectLst>
                <a:glow rad="139700">
                  <a:schemeClr val="accent3">
                    <a:satMod val="175000"/>
                    <a:alpha val="40000"/>
                  </a:schemeClr>
                </a:glow>
              </a:effectLst>
              <a:latin typeface="Arial Unicode MS" pitchFamily="34" charset="-128"/>
              <a:ea typeface="Arial Unicode MS" pitchFamily="34" charset="-128"/>
              <a:cs typeface="Arial Unicode MS" pitchFamily="34" charset="-128"/>
            </a:endParaRPr>
          </a:p>
        </p:txBody>
      </p:sp>
      <p:sp>
        <p:nvSpPr>
          <p:cNvPr id="4" name="Text Placeholder 3"/>
          <p:cNvSpPr>
            <a:spLocks noGrp="1"/>
          </p:cNvSpPr>
          <p:nvPr>
            <p:ph type="body" sz="half" idx="3"/>
          </p:nvPr>
        </p:nvSpPr>
        <p:spPr>
          <a:xfrm>
            <a:off x="4644008" y="404664"/>
            <a:ext cx="4023360" cy="640080"/>
          </a:xfrm>
        </p:spPr>
        <p:txBody>
          <a:bodyPr>
            <a:noAutofit/>
          </a:bodyPr>
          <a:lstStyle/>
          <a:p>
            <a:pPr algn="ctr"/>
            <a:r>
              <a:rPr lang="ar-SA" sz="4000" dirty="0" smtClean="0">
                <a:effectLst>
                  <a:glow rad="228600">
                    <a:schemeClr val="accent2">
                      <a:satMod val="175000"/>
                      <a:alpha val="40000"/>
                    </a:schemeClr>
                  </a:glow>
                </a:effectLst>
                <a:latin typeface="Arial Unicode MS" pitchFamily="34" charset="-128"/>
                <a:ea typeface="Arial Unicode MS" pitchFamily="34" charset="-128"/>
                <a:cs typeface="Arial Unicode MS" pitchFamily="34" charset="-128"/>
              </a:rPr>
              <a:t>2- مهارة</a:t>
            </a:r>
            <a:r>
              <a:rPr lang="ar-SA" sz="4000" b="1" dirty="0" smtClean="0">
                <a:solidFill>
                  <a:srgbClr val="FF0000"/>
                </a:solidFill>
              </a:rPr>
              <a:t> </a:t>
            </a:r>
            <a:r>
              <a:rPr lang="ar-SA" sz="4000" dirty="0" smtClean="0">
                <a:effectLst>
                  <a:glow rad="228600">
                    <a:schemeClr val="accent2">
                      <a:satMod val="175000"/>
                      <a:alpha val="40000"/>
                    </a:schemeClr>
                  </a:glow>
                </a:effectLst>
                <a:latin typeface="Arial Unicode MS" pitchFamily="34" charset="-128"/>
                <a:ea typeface="Arial Unicode MS" pitchFamily="34" charset="-128"/>
                <a:cs typeface="Arial Unicode MS" pitchFamily="34" charset="-128"/>
              </a:rPr>
              <a:t>المقارنة</a:t>
            </a:r>
            <a:r>
              <a:rPr lang="ar-SA" sz="4000" b="1" dirty="0" smtClean="0">
                <a:solidFill>
                  <a:srgbClr val="FF0000"/>
                </a:solidFill>
              </a:rPr>
              <a:t> </a:t>
            </a:r>
            <a:endParaRPr lang="ar-JO" sz="4000" dirty="0">
              <a:effectLst>
                <a:glow rad="228600">
                  <a:schemeClr val="accent2">
                    <a:satMod val="175000"/>
                    <a:alpha val="40000"/>
                  </a:schemeClr>
                </a:glow>
              </a:effectLst>
              <a:latin typeface="Arial Unicode MS" pitchFamily="34" charset="-128"/>
              <a:ea typeface="Arial Unicode MS" pitchFamily="34" charset="-128"/>
              <a:cs typeface="Arial Unicode MS" pitchFamily="34" charset="-128"/>
            </a:endParaRPr>
          </a:p>
        </p:txBody>
      </p:sp>
      <p:sp>
        <p:nvSpPr>
          <p:cNvPr id="8" name="Text Placeholder 3"/>
          <p:cNvSpPr txBox="1">
            <a:spLocks/>
          </p:cNvSpPr>
          <p:nvPr/>
        </p:nvSpPr>
        <p:spPr>
          <a:xfrm>
            <a:off x="611560" y="2348880"/>
            <a:ext cx="4176464" cy="4032448"/>
          </a:xfrm>
          <a:prstGeom prst="rect">
            <a:avLst/>
          </a:prstGeom>
          <a:ln/>
        </p:spPr>
        <p:style>
          <a:lnRef idx="1">
            <a:schemeClr val="accent1"/>
          </a:lnRef>
          <a:fillRef idx="2">
            <a:schemeClr val="accent1"/>
          </a:fillRef>
          <a:effectRef idx="1">
            <a:schemeClr val="accent1"/>
          </a:effectRef>
          <a:fontRef idx="minor">
            <a:schemeClr val="dk1"/>
          </a:fontRef>
        </p:style>
        <p:txBody>
          <a:bodyPr anchor="ctr">
            <a:noAutofit/>
          </a:bodyPr>
          <a:lstStyle/>
          <a:p>
            <a:pPr>
              <a:buFont typeface="Wingdings" pitchFamily="2" charset="2"/>
              <a:buChar char="ü"/>
            </a:pPr>
            <a:r>
              <a:rPr lang="ar-SA" b="1" dirty="0" smtClean="0"/>
              <a:t>مفتاح المقارنة هو التمييز الحسي بأبعاده المختلفة(السمع,البصر....)لذا احرص عند التدريب على المقارنة أن تركز على </a:t>
            </a:r>
            <a:r>
              <a:rPr lang="ar-SA" b="1" dirty="0" smtClean="0">
                <a:solidFill>
                  <a:srgbClr val="FF0000"/>
                </a:solidFill>
              </a:rPr>
              <a:t>أشياء محسوسة </a:t>
            </a:r>
            <a:r>
              <a:rPr lang="ar-SA" b="1" dirty="0" smtClean="0"/>
              <a:t>كأن يقارن الطفل بين التفاحة والبرتقالة.</a:t>
            </a:r>
          </a:p>
          <a:p>
            <a:pPr>
              <a:buFont typeface="Wingdings" pitchFamily="2" charset="2"/>
              <a:buChar char="ü"/>
            </a:pPr>
            <a:r>
              <a:rPr lang="ar-SA" b="1" dirty="0" smtClean="0"/>
              <a:t>يمكن أن تكون المقارنة بين الأشياء </a:t>
            </a:r>
            <a:r>
              <a:rPr lang="ar-SA" b="1" dirty="0" smtClean="0">
                <a:solidFill>
                  <a:srgbClr val="FF0000"/>
                </a:solidFill>
              </a:rPr>
              <a:t>مقارنة مفتوحة</a:t>
            </a:r>
            <a:r>
              <a:rPr lang="ar-SA" b="1" dirty="0" smtClean="0"/>
              <a:t>,أي يتشعب فيها التفكير باتجاهات عديدة أو تكون المقارنة بصورة</a:t>
            </a:r>
            <a:r>
              <a:rPr lang="ar-SA" b="1" dirty="0" smtClean="0">
                <a:solidFill>
                  <a:srgbClr val="FF0000"/>
                </a:solidFill>
              </a:rPr>
              <a:t> مغلقة </a:t>
            </a:r>
            <a:r>
              <a:rPr lang="ar-SA" b="1" dirty="0" smtClean="0"/>
              <a:t>أي تكون محصورة في جوانب محددة.</a:t>
            </a:r>
          </a:p>
          <a:p>
            <a:pPr>
              <a:buFont typeface="Wingdings" pitchFamily="2" charset="2"/>
              <a:buChar char="ü"/>
            </a:pPr>
            <a:r>
              <a:rPr lang="ar-SA" b="1" dirty="0" smtClean="0"/>
              <a:t>تتدرج المقارنة في الصعوبة,وقد تتناول أشياء محسوسة أو أشياء مجردة.</a:t>
            </a:r>
          </a:p>
          <a:p>
            <a:endParaRPr lang="ar-SA" b="1" dirty="0" smtClean="0"/>
          </a:p>
        </p:txBody>
      </p:sp>
      <p:sp>
        <p:nvSpPr>
          <p:cNvPr id="11" name="Rectangle 10"/>
          <p:cNvSpPr/>
          <p:nvPr/>
        </p:nvSpPr>
        <p:spPr>
          <a:xfrm>
            <a:off x="5004048" y="1412776"/>
            <a:ext cx="3456384" cy="3416320"/>
          </a:xfrm>
          <a:prstGeom prst="rect">
            <a:avLst/>
          </a:prstGeom>
        </p:spPr>
        <p:txBody>
          <a:bodyPr wrap="square">
            <a:spAutoFit/>
          </a:bodyPr>
          <a:lstStyle/>
          <a:p>
            <a:pPr algn="just">
              <a:buFont typeface="Wingdings" pitchFamily="2" charset="2"/>
              <a:buChar char="ü"/>
            </a:pPr>
            <a:r>
              <a:rPr lang="ar-SA" b="1" dirty="0" smtClean="0"/>
              <a:t>هي التعرف على أوجه الشبه والاختلاف بين شيئين </a:t>
            </a:r>
            <a:r>
              <a:rPr lang="ar-SA" b="1" dirty="0" err="1" smtClean="0"/>
              <a:t>أوعناصر</a:t>
            </a:r>
            <a:r>
              <a:rPr lang="ar-SA" b="1" dirty="0" smtClean="0"/>
              <a:t> الشيء الواحد عن طريق تفحص وفهم العلاقات بينهما والبحث عن نقاط الشبه والاختلاف ورؤية </a:t>
            </a:r>
            <a:r>
              <a:rPr lang="ar-SA" b="1" dirty="0" err="1" smtClean="0"/>
              <a:t>ماهو</a:t>
            </a:r>
            <a:r>
              <a:rPr lang="ar-SA" b="1" dirty="0" smtClean="0"/>
              <a:t> موجود في أحدهما ومفقود في الآخر.</a:t>
            </a:r>
          </a:p>
          <a:p>
            <a:pPr algn="just">
              <a:buFont typeface="Wingdings" pitchFamily="2" charset="2"/>
              <a:buChar char="ü"/>
            </a:pPr>
            <a:r>
              <a:rPr lang="ar-SA" b="1" dirty="0" smtClean="0"/>
              <a:t>تبرز أهمية مهارة المقارنة في أنها تساعد على تنظيم البيئة المحيطة من أجل التكيف معها وهي تعتبر أساسا للعديد من العمليات اللاحقة فالطفل لا يمكن أن يطابق أو يسلسل أو يصنف أو يرتب المواد قبل أن يقارن بينهما.</a:t>
            </a:r>
          </a:p>
          <a:p>
            <a:pPr algn="just"/>
            <a:endParaRPr lang="ar-SA" b="1" dirty="0" smtClean="0"/>
          </a:p>
        </p:txBody>
      </p:sp>
      <p:sp>
        <p:nvSpPr>
          <p:cNvPr id="14" name="Rectangle 13"/>
          <p:cNvSpPr/>
          <p:nvPr/>
        </p:nvSpPr>
        <p:spPr>
          <a:xfrm>
            <a:off x="539552" y="1268760"/>
            <a:ext cx="3888431" cy="646331"/>
          </a:xfrm>
          <a:prstGeom prst="rect">
            <a:avLst/>
          </a:prstGeom>
        </p:spPr>
        <p:txBody>
          <a:bodyPr wrap="square">
            <a:spAutoFit/>
          </a:bodyPr>
          <a:lstStyle/>
          <a:p>
            <a:r>
              <a:rPr lang="ar-SA" b="1" dirty="0" smtClean="0"/>
              <a:t>التشابه ,الاختلاف,الموجود والمفقود,الاتفاق والاختلاف.</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a:xfrm>
            <a:off x="755576" y="404664"/>
            <a:ext cx="7911792" cy="640080"/>
          </a:xfrm>
        </p:spPr>
        <p:txBody>
          <a:bodyPr>
            <a:noAutofit/>
          </a:bodyPr>
          <a:lstStyle/>
          <a:p>
            <a:pPr algn="ctr"/>
            <a:r>
              <a:rPr lang="ar-SA" sz="4000" dirty="0" smtClean="0">
                <a:effectLst>
                  <a:glow rad="228600">
                    <a:schemeClr val="accent2">
                      <a:satMod val="175000"/>
                      <a:alpha val="40000"/>
                    </a:schemeClr>
                  </a:glow>
                </a:effectLst>
                <a:latin typeface="Arial Unicode MS" pitchFamily="34" charset="-128"/>
                <a:ea typeface="Arial Unicode MS" pitchFamily="34" charset="-128"/>
                <a:cs typeface="Arial Unicode MS" pitchFamily="34" charset="-128"/>
              </a:rPr>
              <a:t>مهارة</a:t>
            </a:r>
            <a:r>
              <a:rPr lang="ar-SA" sz="4000" b="1" dirty="0" smtClean="0">
                <a:solidFill>
                  <a:srgbClr val="FF0000"/>
                </a:solidFill>
              </a:rPr>
              <a:t> </a:t>
            </a:r>
            <a:r>
              <a:rPr lang="ar-SA" sz="4000" dirty="0" smtClean="0">
                <a:effectLst>
                  <a:glow rad="228600">
                    <a:schemeClr val="accent2">
                      <a:satMod val="175000"/>
                      <a:alpha val="40000"/>
                    </a:schemeClr>
                  </a:glow>
                </a:effectLst>
                <a:latin typeface="Arial Unicode MS" pitchFamily="34" charset="-128"/>
                <a:ea typeface="Arial Unicode MS" pitchFamily="34" charset="-128"/>
                <a:cs typeface="Arial Unicode MS" pitchFamily="34" charset="-128"/>
              </a:rPr>
              <a:t>المقارنة</a:t>
            </a:r>
            <a:r>
              <a:rPr lang="ar-SA" sz="4000" b="1" dirty="0" smtClean="0">
                <a:solidFill>
                  <a:srgbClr val="FF0000"/>
                </a:solidFill>
              </a:rPr>
              <a:t> </a:t>
            </a:r>
            <a:endParaRPr lang="ar-JO" sz="4000" dirty="0">
              <a:effectLst>
                <a:glow rad="228600">
                  <a:schemeClr val="accent2">
                    <a:satMod val="175000"/>
                    <a:alpha val="40000"/>
                  </a:schemeClr>
                </a:glow>
              </a:effectLst>
              <a:latin typeface="Arial Unicode MS" pitchFamily="34" charset="-128"/>
              <a:ea typeface="Arial Unicode MS" pitchFamily="34" charset="-128"/>
              <a:cs typeface="Arial Unicode MS" pitchFamily="34" charset="-128"/>
            </a:endParaRPr>
          </a:p>
        </p:txBody>
      </p:sp>
      <p:sp>
        <p:nvSpPr>
          <p:cNvPr id="8" name="Text Placeholder 3"/>
          <p:cNvSpPr txBox="1">
            <a:spLocks/>
          </p:cNvSpPr>
          <p:nvPr/>
        </p:nvSpPr>
        <p:spPr>
          <a:xfrm>
            <a:off x="611560" y="1628800"/>
            <a:ext cx="4752528" cy="4752528"/>
          </a:xfrm>
          <a:prstGeom prst="rect">
            <a:avLst/>
          </a:prstGeom>
          <a:ln/>
        </p:spPr>
        <p:style>
          <a:lnRef idx="1">
            <a:schemeClr val="accent1"/>
          </a:lnRef>
          <a:fillRef idx="2">
            <a:schemeClr val="accent1"/>
          </a:fillRef>
          <a:effectRef idx="1">
            <a:schemeClr val="accent1"/>
          </a:effectRef>
          <a:fontRef idx="minor">
            <a:schemeClr val="dk1"/>
          </a:fontRef>
        </p:style>
        <p:txBody>
          <a:bodyPr anchor="ctr">
            <a:noAutofit/>
          </a:bodyPr>
          <a:lstStyle/>
          <a:p>
            <a:pPr>
              <a:buFont typeface="Wingdings" pitchFamily="2" charset="2"/>
              <a:buChar char="ü"/>
            </a:pPr>
            <a:r>
              <a:rPr lang="ar-SA" b="1" dirty="0" smtClean="0"/>
              <a:t>عملية المقارنة لا تتطور بالشكل المقبول دون التدريب والممارسة لاستخراج أوجه الشبه والاختلاف حتى تصبح عملية تلقائية عند الفرد.</a:t>
            </a:r>
          </a:p>
          <a:p>
            <a:pPr>
              <a:buFont typeface="Wingdings" pitchFamily="2" charset="2"/>
              <a:buChar char="ü"/>
            </a:pPr>
            <a:r>
              <a:rPr lang="ar-SA" b="1" dirty="0" smtClean="0"/>
              <a:t>عند صياغة أسئلة المقارنة,قم بصياغة أسئلة مفتوحة وأخرى مغلقه.</a:t>
            </a:r>
          </a:p>
          <a:p>
            <a:pPr>
              <a:buFont typeface="Wingdings" pitchFamily="2" charset="2"/>
              <a:buChar char="ü"/>
            </a:pPr>
            <a:r>
              <a:rPr lang="ar-SA" b="1" dirty="0" smtClean="0">
                <a:solidFill>
                  <a:srgbClr val="0D0696"/>
                </a:solidFill>
              </a:rPr>
              <a:t>مثال للمغلقة:قارن بين التفاحة والبرتقالة من حيث اللون والطعم.</a:t>
            </a:r>
          </a:p>
          <a:p>
            <a:pPr>
              <a:buFont typeface="Wingdings" pitchFamily="2" charset="2"/>
              <a:buChar char="ü"/>
            </a:pPr>
            <a:r>
              <a:rPr lang="ar-SA" b="1" dirty="0" smtClean="0">
                <a:solidFill>
                  <a:srgbClr val="0D0696"/>
                </a:solidFill>
              </a:rPr>
              <a:t>مثال للمفتوحة:قارن بين البرتقالة والتفاحة.</a:t>
            </a:r>
          </a:p>
          <a:p>
            <a:pPr>
              <a:buFont typeface="Wingdings" pitchFamily="2" charset="2"/>
              <a:buChar char="ü"/>
            </a:pPr>
            <a:r>
              <a:rPr lang="ar-SA" b="1" dirty="0" smtClean="0"/>
              <a:t>لا تطالب الأطفال بعمل مقارنة بين أشياء لا يعرفونها  أو لا يعرفون خصائصها.</a:t>
            </a:r>
          </a:p>
          <a:p>
            <a:pPr>
              <a:buFont typeface="Wingdings" pitchFamily="2" charset="2"/>
              <a:buChar char="ü"/>
            </a:pPr>
            <a:r>
              <a:rPr lang="ar-SA" b="1" dirty="0" smtClean="0"/>
              <a:t>أصغ إلى الأطفال وادعم مقارناتهم أثناء اللعب,“سيارتك أكبر من سيارتي“ لماذا؟</a:t>
            </a:r>
          </a:p>
          <a:p>
            <a:pPr>
              <a:buNone/>
            </a:pPr>
            <a:endParaRPr lang="ar-SA" b="1" dirty="0" smtClean="0"/>
          </a:p>
          <a:p>
            <a:endParaRPr lang="ar-SA" b="1" dirty="0" smtClean="0"/>
          </a:p>
        </p:txBody>
      </p:sp>
      <p:pic>
        <p:nvPicPr>
          <p:cNvPr id="9" name="Content Placeholder 4" descr="IMG_7568.JPG"/>
          <p:cNvPicPr>
            <a:picLocks noGrp="1" noChangeAspect="1"/>
          </p:cNvPicPr>
          <p:nvPr>
            <p:ph idx="1"/>
          </p:nvPr>
        </p:nvPicPr>
        <p:blipFill>
          <a:blip r:embed="rId2" cstate="email"/>
          <a:stretch>
            <a:fillRect/>
          </a:stretch>
        </p:blipFill>
        <p:spPr>
          <a:xfrm>
            <a:off x="5508103" y="3284984"/>
            <a:ext cx="3204757" cy="29634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p:txBody>
          <a:bodyPr>
            <a:noAutofit/>
          </a:bodyPr>
          <a:lstStyle/>
          <a:p>
            <a:pPr algn="ctr"/>
            <a:r>
              <a:rPr lang="ar-SA" sz="4000" dirty="0" smtClean="0">
                <a:effectLst>
                  <a:glow rad="228600">
                    <a:schemeClr val="accent4">
                      <a:satMod val="175000"/>
                      <a:alpha val="40000"/>
                    </a:schemeClr>
                  </a:glow>
                </a:effectLst>
                <a:latin typeface="Arial Unicode MS" pitchFamily="34" charset="-128"/>
                <a:ea typeface="Arial Unicode MS" pitchFamily="34" charset="-128"/>
                <a:cs typeface="Arial Unicode MS" pitchFamily="34" charset="-128"/>
              </a:rPr>
              <a:t>3- مهارة الوصف</a:t>
            </a:r>
          </a:p>
        </p:txBody>
      </p:sp>
      <p:sp>
        <p:nvSpPr>
          <p:cNvPr id="7" name="Footer Placeholder 6"/>
          <p:cNvSpPr>
            <a:spLocks noGrp="1"/>
          </p:cNvSpPr>
          <p:nvPr>
            <p:ph type="ftr" sz="quarter" idx="11"/>
          </p:nvPr>
        </p:nvSpPr>
        <p:spPr>
          <a:xfrm>
            <a:off x="4644008" y="3284984"/>
            <a:ext cx="3975720" cy="3428578"/>
          </a:xfrm>
        </p:spPr>
        <p:txBody>
          <a:bodyPr/>
          <a:lstStyle/>
          <a:p>
            <a:pPr lvl="3">
              <a:buFont typeface="Wingdings" pitchFamily="2" charset="2"/>
              <a:buChar char="ü"/>
            </a:pPr>
            <a:r>
              <a:rPr lang="ar-SA" b="1" dirty="0" smtClean="0"/>
              <a:t>تعتبر مهارة الوصف من المهارات الأساسية في تنظيم تفكير الطفل حول موضوع ما صورة,حادثة,موقف,وهي من أهم المهارات اللازمة للتواصل مع الآخرين.</a:t>
            </a:r>
          </a:p>
          <a:p>
            <a:pPr lvl="3"/>
            <a:endParaRPr lang="ar-SA" b="1" dirty="0" smtClean="0"/>
          </a:p>
          <a:p>
            <a:pPr marL="393192" indent="-274320">
              <a:lnSpc>
                <a:spcPct val="80000"/>
              </a:lnSpc>
              <a:spcBef>
                <a:spcPts val="700"/>
              </a:spcBef>
              <a:buClr>
                <a:schemeClr val="accent1"/>
              </a:buClr>
              <a:buSzPct val="80000"/>
              <a:buFont typeface="Wingdings" pitchFamily="2" charset="2"/>
              <a:buChar char="ü"/>
            </a:pPr>
            <a:r>
              <a:rPr lang="ar-SA" sz="1800" b="1" dirty="0" smtClean="0">
                <a:solidFill>
                  <a:schemeClr val="tx1"/>
                </a:solidFill>
              </a:rPr>
              <a:t>الهدف الأساسي للوصف هو تحديد معالم الأشياء التفصيلية ,لا الرئيسية فحسب.</a:t>
            </a:r>
          </a:p>
          <a:p>
            <a:pPr marL="393192" indent="-274320">
              <a:lnSpc>
                <a:spcPct val="80000"/>
              </a:lnSpc>
              <a:spcBef>
                <a:spcPts val="700"/>
              </a:spcBef>
              <a:buClr>
                <a:schemeClr val="accent1"/>
              </a:buClr>
              <a:buSzPct val="80000"/>
              <a:buFont typeface="Wingdings" pitchFamily="2" charset="2"/>
              <a:buChar char="ü"/>
            </a:pPr>
            <a:r>
              <a:rPr lang="ar-SA" sz="1800" b="1" dirty="0" smtClean="0">
                <a:solidFill>
                  <a:schemeClr val="tx1"/>
                </a:solidFill>
              </a:rPr>
              <a:t>الوصف مهارة تنمو مع الطفل منذ أن يبدأ الكلام.</a:t>
            </a:r>
          </a:p>
          <a:p>
            <a:endParaRPr lang="ar-JO" dirty="0"/>
          </a:p>
        </p:txBody>
      </p:sp>
      <p:sp>
        <p:nvSpPr>
          <p:cNvPr id="10" name="Content Placeholder 9"/>
          <p:cNvSpPr>
            <a:spLocks noGrp="1"/>
          </p:cNvSpPr>
          <p:nvPr>
            <p:ph sz="quarter" idx="4"/>
          </p:nvPr>
        </p:nvSpPr>
        <p:spPr>
          <a:xfrm>
            <a:off x="5436096" y="969336"/>
            <a:ext cx="3250704" cy="1883600"/>
          </a:xfrm>
          <a:solidFill>
            <a:schemeClr val="accent2">
              <a:lumMod val="40000"/>
              <a:lumOff val="60000"/>
            </a:schemeClr>
          </a:solidFill>
        </p:spPr>
        <p:txBody>
          <a:bodyPr>
            <a:normAutofit lnSpcReduction="10000"/>
          </a:bodyPr>
          <a:lstStyle/>
          <a:p>
            <a:pPr algn="just">
              <a:buNone/>
            </a:pPr>
            <a:r>
              <a:rPr lang="ar-SA" b="1" dirty="0" smtClean="0"/>
              <a:t>        هي تحديد سمات موضوع أو فكرة,بحيث يستطيع المتلقي تكوين صورة هي أقرب ما يمكن للموصوف.</a:t>
            </a:r>
          </a:p>
          <a:p>
            <a:pPr algn="just">
              <a:buNone/>
            </a:pPr>
            <a:endParaRPr lang="en-US" dirty="0"/>
          </a:p>
        </p:txBody>
      </p:sp>
      <p:cxnSp>
        <p:nvCxnSpPr>
          <p:cNvPr id="12" name="Elbow Connector 11"/>
          <p:cNvCxnSpPr/>
          <p:nvPr/>
        </p:nvCxnSpPr>
        <p:spPr>
          <a:xfrm rot="10800000" flipV="1">
            <a:off x="7884368" y="1124744"/>
            <a:ext cx="504056" cy="14401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3" name="Content Placeholder 12"/>
          <p:cNvSpPr>
            <a:spLocks noGrp="1"/>
          </p:cNvSpPr>
          <p:nvPr>
            <p:ph sz="quarter" idx="2"/>
          </p:nvPr>
        </p:nvSpPr>
        <p:spPr>
          <a:xfrm>
            <a:off x="323528" y="620688"/>
            <a:ext cx="4023360" cy="2520280"/>
          </a:xfrm>
          <a:solidFill>
            <a:schemeClr val="tx2">
              <a:lumMod val="20000"/>
              <a:lumOff val="80000"/>
            </a:schemeClr>
          </a:solidFill>
        </p:spPr>
        <p:txBody>
          <a:bodyPr>
            <a:normAutofit fontScale="25000" lnSpcReduction="20000"/>
          </a:bodyPr>
          <a:lstStyle/>
          <a:p>
            <a:pPr>
              <a:buFont typeface="Wingdings" pitchFamily="2" charset="2"/>
              <a:buChar char="ü"/>
            </a:pPr>
            <a:r>
              <a:rPr lang="ar-SA" sz="8000" b="1" dirty="0" smtClean="0"/>
              <a:t>إذا أردنا أن نتكلم عن شيء شد انتباهنا,فعلينا وصفه لغيرنا.</a:t>
            </a:r>
          </a:p>
          <a:p>
            <a:pPr>
              <a:buFont typeface="Wingdings" pitchFamily="2" charset="2"/>
              <a:buChar char="ü"/>
            </a:pPr>
            <a:r>
              <a:rPr lang="ar-SA" sz="8000" b="1" dirty="0" smtClean="0"/>
              <a:t>يتطلب الوصف أن تستخدم كلمات وجمل مفهومة ومترابطة.</a:t>
            </a:r>
          </a:p>
          <a:p>
            <a:pPr>
              <a:buFont typeface="Wingdings" pitchFamily="2" charset="2"/>
              <a:buChar char="ü"/>
            </a:pPr>
            <a:r>
              <a:rPr lang="ar-SA" sz="8000" b="1" dirty="0" smtClean="0"/>
              <a:t>يزيد الوصف من التركيز والانتباه,ويجعل الطفل يعتني أكثر بالتفاصيل.</a:t>
            </a:r>
          </a:p>
          <a:p>
            <a:pPr>
              <a:buFont typeface="Wingdings" pitchFamily="2" charset="2"/>
              <a:buChar char="ü"/>
            </a:pPr>
            <a:r>
              <a:rPr lang="ar-SA" sz="8000" b="1" dirty="0" smtClean="0"/>
              <a:t>وصف الشيء يجعلنا أكثر دقة,ويمنحنا القدرة على التمييز بين أجزاء الشيء الواحد. </a:t>
            </a:r>
          </a:p>
          <a:p>
            <a:pPr>
              <a:buFont typeface="Wingdings" pitchFamily="2" charset="2"/>
              <a:buChar char="ü"/>
            </a:pPr>
            <a:endParaRPr lang="ar-SA" sz="8000" b="1" dirty="0" smtClean="0"/>
          </a:p>
          <a:p>
            <a:pPr>
              <a:buFont typeface="Wingdings" pitchFamily="2" charset="2"/>
              <a:buChar char="ü"/>
            </a:pPr>
            <a:r>
              <a:rPr lang="ar-SA" sz="8000" b="1" dirty="0" smtClean="0"/>
              <a:t>في بداية تعليم المهارة لا تطلب من الطفل أن يصف شيئا من الذاكرة.</a:t>
            </a:r>
          </a:p>
          <a:p>
            <a:pPr>
              <a:buFont typeface="Wingdings" pitchFamily="2" charset="2"/>
              <a:buChar char="ü"/>
            </a:pPr>
            <a:r>
              <a:rPr lang="ar-SA" sz="8000" b="1" dirty="0" smtClean="0"/>
              <a:t>لا تطلب من الأطفال وصف أشياء مجردة.</a:t>
            </a:r>
          </a:p>
          <a:p>
            <a:pPr>
              <a:buFont typeface="Wingdings" pitchFamily="2" charset="2"/>
              <a:buChar char="ü"/>
            </a:pPr>
            <a:r>
              <a:rPr lang="ar-SA" sz="8000" b="1" dirty="0" smtClean="0"/>
              <a:t>لا تكتف الطفل في سن الرابعة بتسمية عناصر الصورة فقط,بل </a:t>
            </a:r>
            <a:r>
              <a:rPr lang="ar-SA" sz="8000" b="1" dirty="0" err="1" smtClean="0"/>
              <a:t>دعه</a:t>
            </a:r>
            <a:r>
              <a:rPr lang="ar-SA" sz="8000" b="1" dirty="0" smtClean="0"/>
              <a:t> يستمر حتى يصف ما يحدث في الصورة.</a:t>
            </a:r>
          </a:p>
          <a:p>
            <a:pPr>
              <a:buFont typeface="Wingdings" pitchFamily="2" charset="2"/>
              <a:buChar char="ü"/>
            </a:pPr>
            <a:r>
              <a:rPr lang="ar-SA" sz="8000" b="1" dirty="0" smtClean="0"/>
              <a:t>في بداية تعليم المهارة ساعد الأطفال على </a:t>
            </a:r>
            <a:r>
              <a:rPr lang="ar-SA" sz="8000" b="1" dirty="0" err="1" smtClean="0"/>
              <a:t>تحديدعناصرالمادةالموصوفة</a:t>
            </a:r>
            <a:r>
              <a:rPr lang="ar-SA" sz="8000" b="1" dirty="0" smtClean="0"/>
              <a:t>(لونها,حجمها,عدد أجزائها,المادة المصنوعة منها....)</a:t>
            </a:r>
          </a:p>
          <a:p>
            <a:pPr>
              <a:buFont typeface="Wingdings" pitchFamily="2" charset="2"/>
              <a:buChar char="ü"/>
            </a:pPr>
            <a:endParaRPr lang="ar-SA" sz="8000" b="1"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Autofit/>
          </a:bodyPr>
          <a:lstStyle/>
          <a:p>
            <a:pPr algn="ctr"/>
            <a:r>
              <a:rPr lang="ar-SA" sz="4000" dirty="0" err="1" smtClean="0">
                <a:effectLst>
                  <a:glow rad="139700">
                    <a:schemeClr val="accent3">
                      <a:satMod val="175000"/>
                      <a:alpha val="40000"/>
                    </a:schemeClr>
                  </a:glow>
                </a:effectLst>
                <a:latin typeface="Arial Unicode MS" pitchFamily="34" charset="-128"/>
                <a:ea typeface="Arial Unicode MS" pitchFamily="34" charset="-128"/>
                <a:cs typeface="Arial Unicode MS" pitchFamily="34" charset="-128"/>
              </a:rPr>
              <a:t>مرادفات</a:t>
            </a:r>
            <a:endParaRPr lang="ar-JO" sz="4000" dirty="0">
              <a:effectLst>
                <a:glow rad="139700">
                  <a:schemeClr val="accent3">
                    <a:satMod val="175000"/>
                    <a:alpha val="40000"/>
                  </a:schemeClr>
                </a:glow>
              </a:effectLst>
              <a:latin typeface="Arial Unicode MS" pitchFamily="34" charset="-128"/>
              <a:ea typeface="Arial Unicode MS" pitchFamily="34" charset="-128"/>
              <a:cs typeface="Arial Unicode MS" pitchFamily="34" charset="-128"/>
            </a:endParaRPr>
          </a:p>
        </p:txBody>
      </p:sp>
      <p:sp>
        <p:nvSpPr>
          <p:cNvPr id="4" name="Text Placeholder 3"/>
          <p:cNvSpPr>
            <a:spLocks noGrp="1"/>
          </p:cNvSpPr>
          <p:nvPr>
            <p:ph type="body" sz="half" idx="3"/>
          </p:nvPr>
        </p:nvSpPr>
        <p:spPr>
          <a:xfrm>
            <a:off x="4644008" y="404664"/>
            <a:ext cx="4023360" cy="640080"/>
          </a:xfrm>
        </p:spPr>
        <p:txBody>
          <a:bodyPr>
            <a:noAutofit/>
          </a:bodyPr>
          <a:lstStyle/>
          <a:p>
            <a:pPr algn="ctr"/>
            <a:r>
              <a:rPr lang="ar-SA" sz="4000" dirty="0" smtClean="0">
                <a:effectLst>
                  <a:glow rad="228600">
                    <a:schemeClr val="accent2">
                      <a:satMod val="175000"/>
                      <a:alpha val="40000"/>
                    </a:schemeClr>
                  </a:glow>
                </a:effectLst>
                <a:latin typeface="Arial Unicode MS" pitchFamily="34" charset="-128"/>
                <a:ea typeface="Arial Unicode MS" pitchFamily="34" charset="-128"/>
                <a:cs typeface="Arial Unicode MS" pitchFamily="34" charset="-128"/>
              </a:rPr>
              <a:t>4- مهارة</a:t>
            </a:r>
            <a:r>
              <a:rPr lang="ar-SA" sz="4000" b="1" dirty="0" smtClean="0">
                <a:solidFill>
                  <a:srgbClr val="FF0000"/>
                </a:solidFill>
              </a:rPr>
              <a:t> </a:t>
            </a:r>
            <a:r>
              <a:rPr lang="ar-SA" sz="4000" dirty="0" smtClean="0">
                <a:effectLst>
                  <a:glow rad="228600">
                    <a:schemeClr val="accent2">
                      <a:satMod val="175000"/>
                      <a:alpha val="40000"/>
                    </a:schemeClr>
                  </a:glow>
                </a:effectLst>
                <a:latin typeface="Arial Unicode MS" pitchFamily="34" charset="-128"/>
                <a:ea typeface="Arial Unicode MS" pitchFamily="34" charset="-128"/>
                <a:cs typeface="Arial Unicode MS" pitchFamily="34" charset="-128"/>
              </a:rPr>
              <a:t>التصنيف</a:t>
            </a:r>
            <a:r>
              <a:rPr lang="ar-SA" sz="4000" b="1" dirty="0" smtClean="0">
                <a:solidFill>
                  <a:srgbClr val="FF0000"/>
                </a:solidFill>
              </a:rPr>
              <a:t> </a:t>
            </a:r>
            <a:endParaRPr lang="ar-JO" sz="4000" dirty="0">
              <a:effectLst>
                <a:glow rad="228600">
                  <a:schemeClr val="accent2">
                    <a:satMod val="175000"/>
                    <a:alpha val="40000"/>
                  </a:schemeClr>
                </a:glow>
              </a:effectLst>
              <a:latin typeface="Arial Unicode MS" pitchFamily="34" charset="-128"/>
              <a:ea typeface="Arial Unicode MS" pitchFamily="34" charset="-128"/>
              <a:cs typeface="Arial Unicode MS" pitchFamily="34" charset="-128"/>
            </a:endParaRPr>
          </a:p>
        </p:txBody>
      </p:sp>
      <p:sp>
        <p:nvSpPr>
          <p:cNvPr id="8" name="Text Placeholder 3"/>
          <p:cNvSpPr txBox="1">
            <a:spLocks/>
          </p:cNvSpPr>
          <p:nvPr/>
        </p:nvSpPr>
        <p:spPr>
          <a:xfrm>
            <a:off x="611560" y="1700808"/>
            <a:ext cx="4176464" cy="4680520"/>
          </a:xfrm>
          <a:prstGeom prst="rect">
            <a:avLst/>
          </a:prstGeom>
          <a:ln/>
        </p:spPr>
        <p:style>
          <a:lnRef idx="1">
            <a:schemeClr val="accent1"/>
          </a:lnRef>
          <a:fillRef idx="2">
            <a:schemeClr val="accent1"/>
          </a:fillRef>
          <a:effectRef idx="1">
            <a:schemeClr val="accent1"/>
          </a:effectRef>
          <a:fontRef idx="minor">
            <a:schemeClr val="dk1"/>
          </a:fontRef>
        </p:style>
        <p:txBody>
          <a:bodyPr anchor="ctr">
            <a:noAutofit/>
          </a:bodyPr>
          <a:lstStyle/>
          <a:p>
            <a:pPr>
              <a:buFont typeface="Wingdings" pitchFamily="2" charset="2"/>
              <a:buChar char="ü"/>
            </a:pPr>
            <a:r>
              <a:rPr lang="ar-SA" b="1" dirty="0" smtClean="0"/>
              <a:t>تعتبر مهارة التصنيف مهارة تفكير أساسية لبناء فهم الأطفال للعالم المادي والاجتماعي وهي الإطار المرجعي المعرفي للفرد,كما أنها تساعد على التفكير التحليلي وكيفية التعبير عن أفكار الطفل بطريقة واضحة وهي أساسية في تطوير التفكير المنطقي في المراحل اللاحقة </a:t>
            </a:r>
          </a:p>
          <a:p>
            <a:pPr>
              <a:buFont typeface="Wingdings" pitchFamily="2" charset="2"/>
              <a:buChar char="ü"/>
            </a:pPr>
            <a:r>
              <a:rPr lang="ar-SA" b="1" dirty="0" smtClean="0"/>
              <a:t>تتطلب مهارة التصنيف معرفة الطفل بصفات المواد وخصائصها.</a:t>
            </a:r>
          </a:p>
          <a:p>
            <a:pPr>
              <a:buFont typeface="Wingdings" pitchFamily="2" charset="2"/>
              <a:buChar char="ü"/>
            </a:pPr>
            <a:r>
              <a:rPr lang="ar-SA" b="1" dirty="0" smtClean="0"/>
              <a:t>تتطلب عملية الترتيب دمجا وتكاملا بين المعلومات والمعارف السابقة لدى الفرد.</a:t>
            </a:r>
          </a:p>
          <a:p>
            <a:r>
              <a:rPr lang="ar-SA" b="1" dirty="0" smtClean="0"/>
              <a:t>       أطلب من الطفل أن يصنف الأشياء وفقا لخاصية واحدة في المرحلة </a:t>
            </a:r>
            <a:r>
              <a:rPr lang="ar-SA" b="1" dirty="0" err="1" smtClean="0"/>
              <a:t>الاولى</a:t>
            </a:r>
            <a:r>
              <a:rPr lang="ar-SA" b="1" dirty="0" smtClean="0"/>
              <a:t> ثم اطلب منه أن يصنف وفقا لخاصيتين أو أكثر إذا أتقن المرحلة الأولى.</a:t>
            </a:r>
          </a:p>
          <a:p>
            <a:r>
              <a:rPr lang="ar-SA" b="1" dirty="0" smtClean="0"/>
              <a:t>تحتاج إلى تدريب مستمر.</a:t>
            </a:r>
          </a:p>
          <a:p>
            <a:r>
              <a:rPr lang="ar-SA" b="1" dirty="0" smtClean="0"/>
              <a:t>ثناء على الطفل .</a:t>
            </a:r>
          </a:p>
          <a:p>
            <a:endParaRPr lang="ar-SA" b="1" dirty="0" smtClean="0"/>
          </a:p>
        </p:txBody>
      </p:sp>
      <p:sp>
        <p:nvSpPr>
          <p:cNvPr id="11" name="Rectangle 10"/>
          <p:cNvSpPr/>
          <p:nvPr/>
        </p:nvSpPr>
        <p:spPr>
          <a:xfrm>
            <a:off x="5004048" y="1412776"/>
            <a:ext cx="3456384" cy="2585323"/>
          </a:xfrm>
          <a:prstGeom prst="rect">
            <a:avLst/>
          </a:prstGeom>
        </p:spPr>
        <p:txBody>
          <a:bodyPr wrap="square">
            <a:spAutoFit/>
          </a:bodyPr>
          <a:lstStyle/>
          <a:p>
            <a:pPr algn="just">
              <a:buFont typeface="Wingdings" pitchFamily="2" charset="2"/>
              <a:buChar char="ü"/>
            </a:pPr>
            <a:r>
              <a:rPr lang="ar-SA" b="1" dirty="0" smtClean="0"/>
              <a:t>هي العملية التي يتم </a:t>
            </a:r>
            <a:r>
              <a:rPr lang="ar-SA" b="1" dirty="0" err="1" smtClean="0"/>
              <a:t>بها</a:t>
            </a:r>
            <a:r>
              <a:rPr lang="ar-SA" b="1" dirty="0" smtClean="0"/>
              <a:t> تجميع أشياء معينة وفقا لخصائص مشتركة بينها. </a:t>
            </a:r>
          </a:p>
          <a:p>
            <a:pPr algn="just">
              <a:buFont typeface="Wingdings" pitchFamily="2" charset="2"/>
              <a:buChar char="ü"/>
            </a:pPr>
            <a:r>
              <a:rPr lang="ar-SA" b="1" dirty="0" smtClean="0"/>
              <a:t>يستمتع الأطفال الصغار بهذه المهارة فهم يمارسونها بشكل يومي في العديد من أنشطتهم ,فقد يفرز الطفل جميع السيارات المعدنية,وذلك بناء على قاعدته المختارة في الفرز,ويتغير الفرز وفقا للقاعدة المختارة.</a:t>
            </a:r>
          </a:p>
          <a:p>
            <a:pPr algn="just">
              <a:buFont typeface="Wingdings" pitchFamily="2" charset="2"/>
              <a:buChar char="ü"/>
            </a:pPr>
            <a:endParaRPr lang="ar-SA" b="1" dirty="0" smtClean="0"/>
          </a:p>
          <a:p>
            <a:pPr algn="just"/>
            <a:endParaRPr lang="ar-SA" b="1" dirty="0" smtClean="0"/>
          </a:p>
        </p:txBody>
      </p:sp>
      <p:sp>
        <p:nvSpPr>
          <p:cNvPr id="14" name="Rectangle 13"/>
          <p:cNvSpPr/>
          <p:nvPr/>
        </p:nvSpPr>
        <p:spPr>
          <a:xfrm>
            <a:off x="539552" y="1268760"/>
            <a:ext cx="3888431" cy="369332"/>
          </a:xfrm>
          <a:prstGeom prst="rect">
            <a:avLst/>
          </a:prstGeom>
        </p:spPr>
        <p:txBody>
          <a:bodyPr wrap="square">
            <a:spAutoFit/>
          </a:bodyPr>
          <a:lstStyle/>
          <a:p>
            <a:r>
              <a:rPr lang="ar-SA" b="1" dirty="0" smtClean="0"/>
              <a:t>                   فرز,ترتيب,تجميع</a:t>
            </a:r>
            <a:endParaRPr lang="en-US" dirty="0"/>
          </a:p>
        </p:txBody>
      </p:sp>
      <p:pic>
        <p:nvPicPr>
          <p:cNvPr id="7" name="Picture 2" descr="C:\Users\Dell\Desktop\مقررات الفصل الدراسي 1423\عروض باوربوينت\ورش تدريب 1\ملف صور\فن\499512325[1].jpg"/>
          <p:cNvPicPr>
            <a:picLocks noChangeAspect="1" noChangeArrowheads="1"/>
          </p:cNvPicPr>
          <p:nvPr/>
        </p:nvPicPr>
        <p:blipFill>
          <a:blip r:embed="rId3" cstate="print"/>
          <a:srcRect/>
          <a:stretch>
            <a:fillRect/>
          </a:stretch>
        </p:blipFill>
        <p:spPr bwMode="auto">
          <a:xfrm rot="11373275" flipH="1" flipV="1">
            <a:off x="5906515" y="3809440"/>
            <a:ext cx="1306206" cy="2306761"/>
          </a:xfrm>
          <a:prstGeom prst="rect">
            <a:avLst/>
          </a:prstGeom>
          <a:noFill/>
        </p:spPr>
      </p:pic>
      <p:sp>
        <p:nvSpPr>
          <p:cNvPr id="9" name="Right Arrow 8"/>
          <p:cNvSpPr/>
          <p:nvPr/>
        </p:nvSpPr>
        <p:spPr>
          <a:xfrm>
            <a:off x="4355976" y="4581128"/>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42852"/>
            <a:ext cx="7498080" cy="857272"/>
          </a:xfrm>
        </p:spPr>
        <p:txBody>
          <a:bodyPr/>
          <a:lstStyle/>
          <a:p>
            <a:pPr algn="ctr"/>
            <a:r>
              <a:rPr lang="ar-SA" dirty="0" smtClean="0">
                <a:effectLst>
                  <a:glow rad="101600">
                    <a:schemeClr val="accent4">
                      <a:satMod val="175000"/>
                      <a:alpha val="40000"/>
                    </a:schemeClr>
                  </a:glow>
                  <a:outerShdw blurRad="50000" dist="30000" dir="5400000" algn="tl" rotWithShape="0">
                    <a:srgbClr val="000000">
                      <a:alpha val="30000"/>
                    </a:srgbClr>
                  </a:outerShdw>
                </a:effectLst>
              </a:rPr>
              <a:t>خارطة ذهنية للتصنيف</a:t>
            </a:r>
            <a:endParaRPr lang="ar-JO" dirty="0">
              <a:effectLst>
                <a:glow rad="101600">
                  <a:schemeClr val="accent4">
                    <a:satMod val="175000"/>
                    <a:alpha val="40000"/>
                  </a:schemeClr>
                </a:glow>
                <a:outerShdw blurRad="50000" dist="30000" dir="5400000" algn="tl" rotWithShape="0">
                  <a:srgbClr val="000000">
                    <a:alpha val="30000"/>
                  </a:srgbClr>
                </a:outerShdw>
              </a:effectLst>
            </a:endParaRPr>
          </a:p>
        </p:txBody>
      </p:sp>
      <p:pic>
        <p:nvPicPr>
          <p:cNvPr id="6" name="Picture 5" descr="1204374727.jpg"/>
          <p:cNvPicPr>
            <a:picLocks noChangeAspect="1"/>
          </p:cNvPicPr>
          <p:nvPr/>
        </p:nvPicPr>
        <p:blipFill>
          <a:blip r:embed="rId2" cstate="email"/>
          <a:stretch>
            <a:fillRect/>
          </a:stretch>
        </p:blipFill>
        <p:spPr>
          <a:xfrm>
            <a:off x="357158" y="4077072"/>
            <a:ext cx="1704975" cy="223324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8" name="مستطيل 21"/>
          <p:cNvSpPr/>
          <p:nvPr/>
        </p:nvSpPr>
        <p:spPr>
          <a:xfrm>
            <a:off x="1785918" y="1643050"/>
            <a:ext cx="1700218" cy="914400"/>
          </a:xfrm>
          <a:prstGeom prst="rect">
            <a:avLst/>
          </a:prstGeom>
          <a:ln/>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solidFill>
                  <a:schemeClr val="tx1"/>
                </a:solidFill>
              </a:rPr>
              <a:t>تمييز الأشكال ووصفها</a:t>
            </a:r>
            <a:endParaRPr lang="ar-SA" sz="2000" b="1" dirty="0">
              <a:solidFill>
                <a:schemeClr val="tx1"/>
              </a:solidFill>
            </a:endParaRPr>
          </a:p>
        </p:txBody>
      </p:sp>
      <p:sp>
        <p:nvSpPr>
          <p:cNvPr id="15" name="مستطيل 19"/>
          <p:cNvSpPr>
            <a:spLocks noGrp="1"/>
          </p:cNvSpPr>
          <p:nvPr>
            <p:ph idx="1"/>
          </p:nvPr>
        </p:nvSpPr>
        <p:spPr>
          <a:xfrm>
            <a:off x="6228184" y="1484784"/>
            <a:ext cx="2706266" cy="936104"/>
          </a:xfrm>
          <a:prstGeom prst="rect">
            <a:avLst/>
          </a:prstGeom>
        </p:spPr>
        <p:style>
          <a:lnRef idx="1">
            <a:schemeClr val="accent1"/>
          </a:lnRef>
          <a:fillRef idx="2">
            <a:schemeClr val="accent1"/>
          </a:fillRef>
          <a:effectRef idx="1">
            <a:schemeClr val="accent1"/>
          </a:effectRef>
          <a:fontRef idx="minor">
            <a:schemeClr val="dk1"/>
          </a:fontRef>
        </p:style>
        <p:txBody>
          <a:bodyPr rtlCol="1" anchor="ctr">
            <a:normAutofit/>
          </a:bodyPr>
          <a:lstStyle/>
          <a:p>
            <a:pPr algn="ctr"/>
            <a:r>
              <a:rPr lang="ar-SA" sz="2400" b="1" dirty="0" smtClean="0">
                <a:solidFill>
                  <a:schemeClr val="tx1"/>
                </a:solidFill>
              </a:rPr>
              <a:t>معرفة علاقة الجزء بالكل</a:t>
            </a:r>
            <a:endParaRPr lang="ar-SA" sz="2400" b="1" dirty="0">
              <a:solidFill>
                <a:schemeClr val="tx1"/>
              </a:solidFill>
            </a:endParaRPr>
          </a:p>
        </p:txBody>
      </p:sp>
      <p:sp>
        <p:nvSpPr>
          <p:cNvPr id="16" name="شكل بيضاوي 3"/>
          <p:cNvSpPr/>
          <p:nvPr/>
        </p:nvSpPr>
        <p:spPr>
          <a:xfrm>
            <a:off x="3923928" y="3068960"/>
            <a:ext cx="3214710" cy="928694"/>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dirty="0" smtClean="0">
                <a:solidFill>
                  <a:schemeClr val="tx1"/>
                </a:solidFill>
              </a:rPr>
              <a:t>التصنيف يساعد الطفل على</a:t>
            </a:r>
            <a:endParaRPr lang="ar-SA" sz="2800" b="1" dirty="0">
              <a:solidFill>
                <a:schemeClr val="tx1"/>
              </a:solidFill>
            </a:endParaRPr>
          </a:p>
        </p:txBody>
      </p:sp>
      <p:sp>
        <p:nvSpPr>
          <p:cNvPr id="17" name="مستطيل 22"/>
          <p:cNvSpPr/>
          <p:nvPr/>
        </p:nvSpPr>
        <p:spPr>
          <a:xfrm>
            <a:off x="1619672" y="3356992"/>
            <a:ext cx="1571636" cy="86409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solidFill>
                  <a:schemeClr val="tx1"/>
                </a:solidFill>
              </a:rPr>
              <a:t>الفرز والمطابقة</a:t>
            </a:r>
            <a:endParaRPr lang="ar-SA" sz="2400" b="1" dirty="0">
              <a:solidFill>
                <a:schemeClr val="tx1"/>
              </a:solidFill>
            </a:endParaRPr>
          </a:p>
        </p:txBody>
      </p:sp>
      <p:sp>
        <p:nvSpPr>
          <p:cNvPr id="18" name="مستطيل 23"/>
          <p:cNvSpPr/>
          <p:nvPr/>
        </p:nvSpPr>
        <p:spPr>
          <a:xfrm>
            <a:off x="2555776" y="4869160"/>
            <a:ext cx="2088232" cy="112871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solidFill>
                  <a:schemeClr val="tx1"/>
                </a:solidFill>
              </a:rPr>
              <a:t>استخدام شيء ووصفه بطرق عدة</a:t>
            </a:r>
            <a:endParaRPr lang="ar-SA" sz="2400" b="1" dirty="0">
              <a:solidFill>
                <a:schemeClr val="tx1"/>
              </a:solidFill>
            </a:endParaRPr>
          </a:p>
        </p:txBody>
      </p:sp>
      <p:sp>
        <p:nvSpPr>
          <p:cNvPr id="19" name="مستطيل 20"/>
          <p:cNvSpPr/>
          <p:nvPr/>
        </p:nvSpPr>
        <p:spPr>
          <a:xfrm>
            <a:off x="6588224" y="4581128"/>
            <a:ext cx="2160240" cy="115212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200" b="1" dirty="0" smtClean="0">
                <a:solidFill>
                  <a:schemeClr val="tx1"/>
                </a:solidFill>
              </a:rPr>
              <a:t>استكشاف أوجه الشبه والاختلاف</a:t>
            </a:r>
            <a:endParaRPr lang="ar-SA" sz="2200" b="1" dirty="0">
              <a:solidFill>
                <a:schemeClr val="tx1"/>
              </a:solidFill>
            </a:endParaRPr>
          </a:p>
        </p:txBody>
      </p:sp>
      <p:cxnSp>
        <p:nvCxnSpPr>
          <p:cNvPr id="21" name="Straight Arrow Connector 20"/>
          <p:cNvCxnSpPr/>
          <p:nvPr/>
        </p:nvCxnSpPr>
        <p:spPr>
          <a:xfrm>
            <a:off x="6516216" y="4077072"/>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167844" y="3969060"/>
            <a:ext cx="9361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796136" y="2564904"/>
            <a:ext cx="64807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3635896" y="2564904"/>
            <a:ext cx="5760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7" idx="3"/>
          </p:cNvCxnSpPr>
          <p:nvPr/>
        </p:nvCxnSpPr>
        <p:spPr>
          <a:xfrm rot="10800000" flipV="1">
            <a:off x="3191308" y="3429000"/>
            <a:ext cx="66061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lstStyle/>
          <a:p>
            <a:pPr algn="ctr"/>
            <a:r>
              <a:rPr lang="ar-SA" b="1" dirty="0" smtClean="0">
                <a:solidFill>
                  <a:schemeClr val="bg1"/>
                </a:solidFill>
              </a:rPr>
              <a:t>5- مهارة التسلسل</a:t>
            </a:r>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a:t>
            </a:r>
            <a:endParaRPr lang="ar-JO"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500034" y="1500174"/>
            <a:ext cx="8501122" cy="5072098"/>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None/>
            </a:pPr>
            <a:r>
              <a:rPr lang="ar-SA" b="1" dirty="0" smtClean="0"/>
              <a:t>            </a:t>
            </a:r>
            <a:r>
              <a:rPr lang="ar-SA" b="1" u="sng" dirty="0" smtClean="0">
                <a:solidFill>
                  <a:srgbClr val="996633"/>
                </a:solidFill>
              </a:rPr>
              <a:t>هي أن يجد الطفل ترتيبا منطقيا لسلسلة من الأشياء استنادا إلى التغييرات المتدرجة في سمة ما. </a:t>
            </a:r>
          </a:p>
          <a:p>
            <a:pPr algn="just"/>
            <a:r>
              <a:rPr lang="ar-SA" sz="2800" b="1" dirty="0" smtClean="0"/>
              <a:t>في عملية التصنيف يجمع الأطفال الأشياء استنادا إلى سماتها المشتركة,أما في عملية التسلسل فإن الاختلافات المستخدمة في الترتيب هي </a:t>
            </a:r>
            <a:r>
              <a:rPr lang="ar-SA" sz="2800" b="1" dirty="0" err="1" smtClean="0"/>
              <a:t>فروقات</a:t>
            </a:r>
            <a:r>
              <a:rPr lang="ar-SA" sz="2800" b="1" dirty="0" smtClean="0"/>
              <a:t> في الدرجة(التتابع بين الكبير والصغير,الثقيل والخفيف,أو التتابع من الخشن إلى الناعم)</a:t>
            </a:r>
          </a:p>
          <a:p>
            <a:pPr algn="just"/>
            <a:r>
              <a:rPr lang="ar-SA" sz="2800" b="1" dirty="0" smtClean="0"/>
              <a:t>إن علاقات الاختلاف بين الأشياء هي التي تشكل أساس التسلسل,والتي هي أساس فهم الطفل للعدد أيضا.</a:t>
            </a:r>
          </a:p>
          <a:p>
            <a:pPr algn="just"/>
            <a:r>
              <a:rPr lang="ar-SA" sz="2800" b="1" dirty="0" smtClean="0"/>
              <a:t> التسلسل هو عمل ترتيبي يعتمد على مهارة الطفل في الملاحظة والتصنيف ويضع الأساس لعمل أكثر تنظيما وهو الأعداد والقياسات.</a:t>
            </a:r>
          </a:p>
          <a:p>
            <a:pPr algn="just"/>
            <a:r>
              <a:rPr lang="ar-SA" sz="2800" b="1" dirty="0" smtClean="0"/>
              <a:t>كي يتمكن الطفل من إجراء سلسلة معينة,يحتاج إلى أن يكون لديه قدرة على التمييز حسب خاصية معينة كالطول مثلا.</a:t>
            </a:r>
          </a:p>
          <a:p>
            <a:pPr marL="596646" indent="-514350">
              <a:buNone/>
            </a:pPr>
            <a:endParaRPr lang="ar-SA" b="1" dirty="0" smtClean="0">
              <a:solidFill>
                <a:schemeClr val="tx1"/>
              </a:solidFill>
            </a:endParaRPr>
          </a:p>
          <a:p>
            <a:endParaRPr lang="ar-SA" dirty="0" smtClean="0"/>
          </a:p>
          <a:p>
            <a:endParaRPr lang="ar-SA" dirty="0" smtClean="0"/>
          </a:p>
          <a:p>
            <a:endParaRPr lang="ar-SA" dirty="0" smtClean="0"/>
          </a:p>
          <a:p>
            <a:endParaRPr lang="ar-SA" dirty="0" smtClean="0"/>
          </a:p>
          <a:p>
            <a:endParaRPr lang="ar-SA" dirty="0" smtClean="0"/>
          </a:p>
        </p:txBody>
      </p:sp>
      <p:sp>
        <p:nvSpPr>
          <p:cNvPr id="6" name="Left Arrow 5"/>
          <p:cNvSpPr/>
          <p:nvPr/>
        </p:nvSpPr>
        <p:spPr>
          <a:xfrm>
            <a:off x="7884368" y="1628800"/>
            <a:ext cx="576064" cy="2617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429652" cy="519591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buNone/>
            </a:pPr>
            <a:r>
              <a:rPr lang="ar-SA" sz="2400" b="1" dirty="0" smtClean="0">
                <a:solidFill>
                  <a:schemeClr val="accent3">
                    <a:lumMod val="75000"/>
                  </a:schemeClr>
                </a:solidFill>
              </a:rPr>
              <a:t>هي ترتيب مجموعة من الأشكال اعتمادا على خاصية اللون </a:t>
            </a:r>
            <a:r>
              <a:rPr lang="ar-SA" sz="2400" b="1" dirty="0" err="1" smtClean="0">
                <a:solidFill>
                  <a:schemeClr val="accent3">
                    <a:lumMod val="75000"/>
                  </a:schemeClr>
                </a:solidFill>
              </a:rPr>
              <a:t>أوالشكل</a:t>
            </a:r>
            <a:r>
              <a:rPr lang="ar-SA" sz="2400" b="1" dirty="0" smtClean="0">
                <a:solidFill>
                  <a:schemeClr val="accent3">
                    <a:lumMod val="75000"/>
                  </a:schemeClr>
                </a:solidFill>
              </a:rPr>
              <a:t> أو العدد,ليقوم الطفل باكتشاف العلاقة بينهما,من خلال ملاحظة الأشكال المقدمة له,لفهمها ومعرفة طريقة ترتيبها أو ارتباطها بالتمرين ثم إكمالها.</a:t>
            </a:r>
          </a:p>
          <a:p>
            <a:pPr algn="just">
              <a:buFont typeface="Wingdings" pitchFamily="2" charset="2"/>
              <a:buChar char="ü"/>
            </a:pPr>
            <a:r>
              <a:rPr lang="ar-SA" sz="2400" b="1" dirty="0" smtClean="0"/>
              <a:t> تعتبر هذه المهارة أكثر تقدما في التسلسل ,وتعتبر من المهارات الهامة في تطوير التفكير الرياضي للأطفال,ما يساعده على حل المشكلات الرياضية التي قد تواجهه.</a:t>
            </a:r>
          </a:p>
          <a:p>
            <a:pPr algn="just">
              <a:buFont typeface="Wingdings" pitchFamily="2" charset="2"/>
              <a:buChar char="ü"/>
            </a:pPr>
            <a:r>
              <a:rPr lang="ar-SA" sz="2400" b="1" dirty="0" smtClean="0"/>
              <a:t>عملية التسلسل المنطقي تشتمل على ترتيب أشياء عديدة واحدا بعد الآخر في سلسلة أو نمط.</a:t>
            </a:r>
          </a:p>
          <a:p>
            <a:pPr algn="just">
              <a:buFont typeface="Wingdings" pitchFamily="2" charset="2"/>
              <a:buChar char="ü"/>
            </a:pPr>
            <a:r>
              <a:rPr lang="ar-SA" sz="2400" b="1" dirty="0" smtClean="0"/>
              <a:t>يكون أطفال ما قبل المدرسة سلاسل تتضمن ثلاثة أو أربعة عناصر(كبير,</a:t>
            </a:r>
            <a:r>
              <a:rPr lang="ar-SA" sz="2400" b="1" dirty="0" err="1" smtClean="0"/>
              <a:t>كبير</a:t>
            </a:r>
            <a:r>
              <a:rPr lang="ar-SA" sz="2400" b="1" dirty="0" smtClean="0"/>
              <a:t> جدا,</a:t>
            </a:r>
            <a:r>
              <a:rPr lang="ar-SA" sz="2400" b="1" dirty="0" err="1" smtClean="0"/>
              <a:t>الاكبر</a:t>
            </a:r>
            <a:r>
              <a:rPr lang="ar-SA" sz="2400" b="1" dirty="0" smtClean="0"/>
              <a:t>)ولكن أنماطهم عموما تتضمن عنصرين متبادلين كالدوائر والمربعات,الخرز الأحمر والأزرق.</a:t>
            </a:r>
          </a:p>
          <a:p>
            <a:pPr algn="just">
              <a:buFont typeface="Wingdings" pitchFamily="2" charset="2"/>
              <a:buChar char="ü"/>
            </a:pPr>
            <a:r>
              <a:rPr lang="ar-SA" sz="2400" b="1" dirty="0" smtClean="0"/>
              <a:t>تتطلب هذه المهارة إتقان الطفل لمهارة المقارنة والتصنيف.</a:t>
            </a:r>
          </a:p>
          <a:p>
            <a:pPr algn="just">
              <a:buFont typeface="Wingdings" pitchFamily="2" charset="2"/>
              <a:buChar char="ü"/>
            </a:pPr>
            <a:r>
              <a:rPr lang="ar-SA" sz="2400" b="1" dirty="0" smtClean="0"/>
              <a:t>التفكير بطريقة التسلسل المنطقي يعني التفكير وفق خطوات منتظمة ومتسلسلة.</a:t>
            </a:r>
          </a:p>
          <a:p>
            <a:pPr marL="596646" indent="-514350">
              <a:buFont typeface="+mj-lt"/>
              <a:buAutoNum type="arabicPeriod"/>
            </a:pPr>
            <a:endParaRPr lang="ar-SA" dirty="0" smtClean="0"/>
          </a:p>
          <a:p>
            <a:pPr marL="596646" indent="-514350">
              <a:buNone/>
            </a:pPr>
            <a:endParaRPr lang="ar-SA" dirty="0" smtClean="0"/>
          </a:p>
          <a:p>
            <a:pPr marL="596646" indent="-514350">
              <a:buFont typeface="+mj-lt"/>
              <a:buAutoNum type="arabicPeriod"/>
            </a:pPr>
            <a:endParaRPr lang="ar-SA" dirty="0" smtClean="0"/>
          </a:p>
          <a:p>
            <a:pPr marL="596646" indent="-514350">
              <a:buFont typeface="+mj-lt"/>
              <a:buAutoNum type="arabicPeriod"/>
            </a:pPr>
            <a:endParaRPr lang="ar-JO" dirty="0"/>
          </a:p>
        </p:txBody>
      </p:sp>
      <p:sp>
        <p:nvSpPr>
          <p:cNvPr id="5" name="Title 1"/>
          <p:cNvSpPr>
            <a:spLocks noGrp="1"/>
          </p:cNvSpPr>
          <p:nvPr>
            <p:ph type="title"/>
          </p:nvPr>
        </p:nvSpPr>
        <p:spPr>
          <a:xfrm>
            <a:off x="1142976" y="142852"/>
            <a:ext cx="7498080" cy="1143000"/>
          </a:xfrm>
        </p:spPr>
        <p:style>
          <a:lnRef idx="0">
            <a:scrgbClr r="0" g="0" b="0"/>
          </a:lnRef>
          <a:fillRef idx="1003">
            <a:schemeClr val="dk2"/>
          </a:fillRef>
          <a:effectRef idx="0">
            <a:scrgbClr r="0" g="0" b="0"/>
          </a:effectRef>
          <a:fontRef idx="major"/>
        </p:style>
        <p:txBody>
          <a:bodyPr/>
          <a:lstStyle/>
          <a:p>
            <a:pPr algn="ctr"/>
            <a:r>
              <a:rPr lang="ar-SA" sz="4400" b="1" dirty="0" smtClean="0">
                <a:solidFill>
                  <a:schemeClr val="bg1"/>
                </a:solidFill>
              </a:rPr>
              <a:t>6- مهارة التسلسل المنطقي:</a:t>
            </a:r>
            <a:endParaRPr lang="ar-JO" dirty="0">
              <a:ln w="18415" cmpd="sng">
                <a:solidFill>
                  <a:srgbClr val="FFFFFF"/>
                </a:solidFill>
                <a:prstDash val="solid"/>
              </a:ln>
              <a:solidFill>
                <a:schemeClr val="bg1"/>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714744" y="3071810"/>
            <a:ext cx="2428892" cy="785818"/>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b="1" dirty="0" smtClean="0"/>
              <a:t>تتطلب هذه المهارة</a:t>
            </a:r>
            <a:endParaRPr lang="ar-SA" sz="2400" b="1" dirty="0"/>
          </a:p>
        </p:txBody>
      </p:sp>
      <p:cxnSp>
        <p:nvCxnSpPr>
          <p:cNvPr id="6" name="رابط كسهم مستقيم 5"/>
          <p:cNvCxnSpPr/>
          <p:nvPr/>
        </p:nvCxnSpPr>
        <p:spPr>
          <a:xfrm flipV="1">
            <a:off x="6143636" y="2428868"/>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6000760" y="3643314"/>
            <a:ext cx="85725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10800000">
            <a:off x="2857488" y="2643182"/>
            <a:ext cx="78581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rot="10800000" flipV="1">
            <a:off x="2786050" y="3714752"/>
            <a:ext cx="92869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مستطيل 16"/>
          <p:cNvSpPr/>
          <p:nvPr/>
        </p:nvSpPr>
        <p:spPr>
          <a:xfrm>
            <a:off x="6858016" y="1857364"/>
            <a:ext cx="1785950" cy="642942"/>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smtClean="0"/>
              <a:t>2-ترتيب الأشياء بالمصادفة</a:t>
            </a:r>
            <a:endParaRPr lang="ar-SA" sz="2000" b="1" dirty="0"/>
          </a:p>
        </p:txBody>
      </p:sp>
      <p:sp>
        <p:nvSpPr>
          <p:cNvPr id="18" name="مستطيل 17"/>
          <p:cNvSpPr/>
          <p:nvPr/>
        </p:nvSpPr>
        <p:spPr>
          <a:xfrm>
            <a:off x="6786578" y="4572008"/>
            <a:ext cx="1785950" cy="57150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smtClean="0"/>
              <a:t>4-اتباع قاعدة في التصنيف</a:t>
            </a:r>
            <a:endParaRPr lang="ar-SA" sz="2000" b="1" dirty="0"/>
          </a:p>
        </p:txBody>
      </p:sp>
      <p:sp>
        <p:nvSpPr>
          <p:cNvPr id="19" name="مستطيل 18"/>
          <p:cNvSpPr/>
          <p:nvPr/>
        </p:nvSpPr>
        <p:spPr>
          <a:xfrm>
            <a:off x="928662" y="4286256"/>
            <a:ext cx="1785950" cy="642942"/>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smtClean="0"/>
              <a:t>3-المقارنة بين الأشياء</a:t>
            </a:r>
            <a:endParaRPr lang="ar-SA" sz="2000" b="1" dirty="0"/>
          </a:p>
        </p:txBody>
      </p:sp>
      <p:sp>
        <p:nvSpPr>
          <p:cNvPr id="20" name="مستطيل 19"/>
          <p:cNvSpPr/>
          <p:nvPr/>
        </p:nvSpPr>
        <p:spPr>
          <a:xfrm>
            <a:off x="928662" y="2143116"/>
            <a:ext cx="1857388" cy="55721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smtClean="0"/>
              <a:t>1-التعرف على الأشياء</a:t>
            </a:r>
            <a:endParaRPr lang="ar-SA"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ctr"/>
            <a:r>
              <a:rPr lang="ar-SA" sz="5400" dirty="0" smtClean="0">
                <a:solidFill>
                  <a:srgbClr val="FF0000"/>
                </a:solidFill>
              </a:rPr>
              <a:t>الخيال</a:t>
            </a:r>
            <a:endParaRPr lang="ar-JO"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Content Placeholder 5"/>
          <p:cNvSpPr>
            <a:spLocks noGrp="1"/>
          </p:cNvSpPr>
          <p:nvPr>
            <p:ph idx="1"/>
          </p:nvPr>
        </p:nvSpPr>
        <p:spPr>
          <a:xfrm>
            <a:off x="1435608" y="1556792"/>
            <a:ext cx="7498080" cy="4086786"/>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a:buFont typeface="Wingdings" pitchFamily="2" charset="2"/>
              <a:buChar char="ü"/>
            </a:pPr>
            <a:endParaRPr lang="ar-SA" sz="3600" dirty="0" smtClean="0">
              <a:solidFill>
                <a:schemeClr val="tx1"/>
              </a:solidFill>
            </a:endParaRPr>
          </a:p>
          <a:p>
            <a:pPr algn="just">
              <a:buFont typeface="Wingdings" pitchFamily="2" charset="2"/>
              <a:buChar char="ü"/>
            </a:pPr>
            <a:r>
              <a:rPr lang="ar-SA" sz="3600" dirty="0" smtClean="0">
                <a:solidFill>
                  <a:schemeClr val="tx1"/>
                </a:solidFill>
              </a:rPr>
              <a:t>إن سمة الخيال خاصية معرفية في هذا العمر,ولعل اللعب الإيهامي هو أوضح مجال تتجلى فيه هذه الخاصية,ففيه يتحول الكرسي إلى سيارة وقطع الحجار الصغيرة إلى حبات حلوى,ففي مثل هذه الأنشطة يمارس طفل الروضة نشاطا تخيليا رمزيا.</a:t>
            </a:r>
          </a:p>
          <a:p>
            <a:pPr algn="just">
              <a:buFont typeface="Wingdings" pitchFamily="2" charset="2"/>
              <a:buChar char="ü"/>
            </a:pPr>
            <a:r>
              <a:rPr lang="ar-SA" sz="3600" dirty="0" smtClean="0">
                <a:solidFill>
                  <a:srgbClr val="0D0696"/>
                </a:solidFill>
              </a:rPr>
              <a:t>وقد حصر </a:t>
            </a:r>
            <a:r>
              <a:rPr lang="ar-SA" sz="3600" dirty="0" err="1" smtClean="0">
                <a:solidFill>
                  <a:srgbClr val="0D0696"/>
                </a:solidFill>
              </a:rPr>
              <a:t>بياجيه</a:t>
            </a:r>
            <a:r>
              <a:rPr lang="ar-SA" sz="3600" dirty="0" smtClean="0">
                <a:solidFill>
                  <a:srgbClr val="0D0696"/>
                </a:solidFill>
              </a:rPr>
              <a:t> النشاط التخيلي الرمزي للطفل في خمسة أشكال:</a:t>
            </a:r>
          </a:p>
          <a:p>
            <a:pPr algn="just">
              <a:buFont typeface="Wingdings" pitchFamily="2" charset="2"/>
              <a:buChar char="ü"/>
            </a:pPr>
            <a:r>
              <a:rPr lang="ar-SA" sz="3600" dirty="0" smtClean="0">
                <a:solidFill>
                  <a:schemeClr val="tx1"/>
                </a:solidFill>
              </a:rPr>
              <a:t>التقليد في غير وجود النموذج,استحضار الصور الذهنية للأشياء في حال غيابها,الرسم التخيلي,اللعب الإيهامي,اللغة.</a:t>
            </a:r>
          </a:p>
          <a:p>
            <a:pPr algn="just">
              <a:buFont typeface="Wingdings" pitchFamily="2" charset="2"/>
              <a:buChar char="ü"/>
            </a:pPr>
            <a:r>
              <a:rPr lang="ar-SA" sz="3600" dirty="0" smtClean="0">
                <a:solidFill>
                  <a:schemeClr val="tx1"/>
                </a:solidFill>
              </a:rPr>
              <a:t>ويظهر الخيال الواسع لدى طفل هذه المرحلة في الإحيائية لاعتقاده أن الأشياء الجامدة لها نفس خصائص وقدرات البشر,فعصا المكنسة تصير حصانا.</a:t>
            </a:r>
          </a:p>
          <a:p>
            <a:endParaRPr lang="ar-JO" sz="3600" dirty="0"/>
          </a:p>
        </p:txBody>
      </p:sp>
      <p:pic>
        <p:nvPicPr>
          <p:cNvPr id="8" name="Picture 7" descr="1153598371.jpg"/>
          <p:cNvPicPr>
            <a:picLocks noChangeAspect="1"/>
          </p:cNvPicPr>
          <p:nvPr/>
        </p:nvPicPr>
        <p:blipFill>
          <a:blip r:embed="rId2" cstate="email"/>
          <a:stretch>
            <a:fillRect/>
          </a:stretch>
        </p:blipFill>
        <p:spPr>
          <a:xfrm>
            <a:off x="642910" y="5085184"/>
            <a:ext cx="1785950" cy="144016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ox(i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07704" y="3068960"/>
            <a:ext cx="3168352" cy="720080"/>
          </a:xfrm>
        </p:spPr>
        <p:style>
          <a:lnRef idx="0">
            <a:schemeClr val="accent5"/>
          </a:lnRef>
          <a:fillRef idx="3">
            <a:schemeClr val="accent5"/>
          </a:fillRef>
          <a:effectRef idx="3">
            <a:schemeClr val="accent5"/>
          </a:effectRef>
          <a:fontRef idx="minor">
            <a:schemeClr val="lt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400" cap="none" dirty="0" smtClean="0">
                <a:ln/>
                <a:solidFill>
                  <a:schemeClr val="accent3"/>
                </a:solidFill>
                <a:effectLst/>
              </a:rPr>
              <a:t>من المهم أن :</a:t>
            </a:r>
            <a:endParaRPr lang="ar-JO" sz="4400" cap="none" dirty="0">
              <a:ln/>
              <a:solidFill>
                <a:schemeClr val="accent3"/>
              </a:solidFill>
              <a:effectLst/>
            </a:endParaRPr>
          </a:p>
        </p:txBody>
      </p:sp>
      <p:sp>
        <p:nvSpPr>
          <p:cNvPr id="6" name="Rectangle 5"/>
          <p:cNvSpPr/>
          <p:nvPr/>
        </p:nvSpPr>
        <p:spPr>
          <a:xfrm>
            <a:off x="2555776" y="404664"/>
            <a:ext cx="6048672" cy="400110"/>
          </a:xfrm>
          <a:prstGeom prst="rect">
            <a:avLst/>
          </a:prstGeom>
        </p:spPr>
        <p:txBody>
          <a:bodyPr wrap="square">
            <a:spAutoFit/>
          </a:bodyPr>
          <a:lstStyle/>
          <a:p>
            <a:pPr algn="ctr"/>
            <a:r>
              <a:rPr lang="ar-SA" b="1" dirty="0" smtClean="0">
                <a:solidFill>
                  <a:srgbClr val="FF0000"/>
                </a:solidFill>
              </a:rPr>
              <a:t>8</a:t>
            </a:r>
            <a:r>
              <a:rPr lang="ar-SA" sz="2000" b="1" dirty="0" smtClean="0">
                <a:solidFill>
                  <a:srgbClr val="FF0000"/>
                </a:solidFill>
              </a:rPr>
              <a:t>- مهارة التطبيق:</a:t>
            </a:r>
            <a:endParaRPr lang="en-US" sz="2000" dirty="0"/>
          </a:p>
        </p:txBody>
      </p:sp>
      <p:sp>
        <p:nvSpPr>
          <p:cNvPr id="9" name="Rectangle 8"/>
          <p:cNvSpPr/>
          <p:nvPr/>
        </p:nvSpPr>
        <p:spPr>
          <a:xfrm>
            <a:off x="2286000" y="1196752"/>
            <a:ext cx="4572000" cy="923330"/>
          </a:xfrm>
          <a:prstGeom prst="rect">
            <a:avLst/>
          </a:prstGeom>
        </p:spPr>
        <p:txBody>
          <a:bodyPr wrap="square">
            <a:spAutoFit/>
          </a:bodyPr>
          <a:lstStyle/>
          <a:p>
            <a:r>
              <a:rPr lang="ar-SA" b="1" dirty="0" smtClean="0"/>
              <a:t>هي توظيف القواعد والمفاهيم والمعلومات التي تم تعليمها للطفل,ليستخدمها في حل مسألة أو مشكلة أو مواجهة موقف معين.</a:t>
            </a:r>
            <a:endParaRPr lang="en-US" dirty="0"/>
          </a:p>
        </p:txBody>
      </p:sp>
      <p:cxnSp>
        <p:nvCxnSpPr>
          <p:cNvPr id="11" name="Elbow Connector 10"/>
          <p:cNvCxnSpPr/>
          <p:nvPr/>
        </p:nvCxnSpPr>
        <p:spPr>
          <a:xfrm rot="10800000" flipV="1">
            <a:off x="4139952" y="836712"/>
            <a:ext cx="1152128" cy="288032"/>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059832" y="2276873"/>
            <a:ext cx="5616624" cy="923330"/>
          </a:xfrm>
          <a:prstGeom prst="rect">
            <a:avLst/>
          </a:prstGeom>
        </p:spPr>
        <p:txBody>
          <a:bodyPr wrap="square">
            <a:spAutoFit/>
          </a:bodyPr>
          <a:lstStyle/>
          <a:p>
            <a:pPr>
              <a:buNone/>
            </a:pPr>
            <a:r>
              <a:rPr lang="ar-SA" b="1" dirty="0" smtClean="0"/>
              <a:t>كما أنها مؤشر فعال لمدى اكتساب الطالب للخبرة أو المفهوم,وهذه المهارة ترقى بالطالب إلى مستوى الإفادة من المعرفة والمعلومات التي أعطيت له سابقا.</a:t>
            </a:r>
          </a:p>
        </p:txBody>
      </p:sp>
      <p:cxnSp>
        <p:nvCxnSpPr>
          <p:cNvPr id="14" name="Elbow Connector 13"/>
          <p:cNvCxnSpPr/>
          <p:nvPr/>
        </p:nvCxnSpPr>
        <p:spPr>
          <a:xfrm>
            <a:off x="7380312" y="2132856"/>
            <a:ext cx="864096" cy="7200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0800000" flipV="1">
            <a:off x="2286000" y="3890664"/>
            <a:ext cx="4572000" cy="923330"/>
          </a:xfrm>
          <a:prstGeom prst="rect">
            <a:avLst/>
          </a:prstGeom>
        </p:spPr>
        <p:txBody>
          <a:bodyPr wrap="square">
            <a:spAutoFit/>
          </a:bodyPr>
          <a:lstStyle/>
          <a:p>
            <a:r>
              <a:rPr lang="ar-SA" b="1" dirty="0" smtClean="0"/>
              <a:t>لا نطرح المثال الذي سبق استخدامه في التطبيق(صنع طبق طعام لأول مرة من الكتاب يعتبر تطبيقا,لكن تكراره يعتبر استدعاء لخبرة سابقة).</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07704" y="935009"/>
            <a:ext cx="3168352" cy="765799"/>
          </a:xfrm>
        </p:spPr>
        <p:style>
          <a:lnRef idx="0">
            <a:schemeClr val="accent5"/>
          </a:lnRef>
          <a:fillRef idx="3">
            <a:schemeClr val="accent5"/>
          </a:fillRef>
          <a:effectRef idx="3">
            <a:schemeClr val="accent5"/>
          </a:effectRef>
          <a:fontRef idx="minor">
            <a:schemeClr val="lt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400" cap="none" dirty="0" smtClean="0">
                <a:ln/>
                <a:solidFill>
                  <a:schemeClr val="accent3"/>
                </a:solidFill>
                <a:effectLst/>
              </a:rPr>
              <a:t>من المهم أن :</a:t>
            </a:r>
            <a:endParaRPr lang="ar-JO" sz="4400" cap="none" dirty="0">
              <a:ln/>
              <a:solidFill>
                <a:schemeClr val="accent3"/>
              </a:solidFill>
              <a:effectLst/>
            </a:endParaRPr>
          </a:p>
        </p:txBody>
      </p:sp>
      <p:sp>
        <p:nvSpPr>
          <p:cNvPr id="15" name="Rectangle 14"/>
          <p:cNvSpPr/>
          <p:nvPr/>
        </p:nvSpPr>
        <p:spPr>
          <a:xfrm rot="10800000" flipV="1">
            <a:off x="2286000" y="3097559"/>
            <a:ext cx="6462464" cy="2308324"/>
          </a:xfrm>
          <a:prstGeom prst="rect">
            <a:avLst/>
          </a:prstGeom>
        </p:spPr>
        <p:txBody>
          <a:bodyPr wrap="square">
            <a:spAutoFit/>
          </a:bodyPr>
          <a:lstStyle/>
          <a:p>
            <a:pPr algn="just">
              <a:buFont typeface="Wingdings" pitchFamily="2" charset="2"/>
              <a:buChar char="ü"/>
            </a:pPr>
            <a:r>
              <a:rPr lang="ar-SA" b="1" dirty="0" smtClean="0"/>
              <a:t>يتعلم الأطفال في الروضة العديد من المفاهيم والمعارف(كبير-صغير-يطفو-يغوص...) لتثبيت هذه المفاهيم  عند الطفل نحتاج إلى تطبيقها في مواقف عديدة.</a:t>
            </a:r>
          </a:p>
          <a:p>
            <a:pPr algn="just">
              <a:buFont typeface="Wingdings" pitchFamily="2" charset="2"/>
              <a:buChar char="ü"/>
            </a:pPr>
            <a:r>
              <a:rPr lang="ar-SA" b="1" dirty="0" smtClean="0"/>
              <a:t>باستخدام عملية التطبيق يتمكن المتعلم من الوصول إلى مرحلة الاستدلال,الاستقراء,التفسير.</a:t>
            </a:r>
          </a:p>
          <a:p>
            <a:pPr algn="just">
              <a:buFont typeface="Wingdings" pitchFamily="2" charset="2"/>
              <a:buChar char="ü"/>
            </a:pPr>
            <a:r>
              <a:rPr lang="ar-SA" b="1" dirty="0" smtClean="0"/>
              <a:t>كلما قدمنا للأطفال تدريبات تصلح لاستخدامها في الحياة اليومية ومواقف التفاعل المختلفة كلما ابتعدنا عن مستوى التذكر جعلنا هذه التدريبات بمستوى التطبيق.</a:t>
            </a:r>
          </a:p>
          <a:p>
            <a:pPr algn="just">
              <a:buFont typeface="Wingdings" pitchFamily="2" charset="2"/>
              <a:buChar char="ü"/>
            </a:pPr>
            <a:r>
              <a:rPr lang="ar-SA" b="1" dirty="0" smtClean="0"/>
              <a:t>تمثيل الأدوار,التجارب,الألعاب جميعها أنشطة تصلح للتدرب على مهارة التطبيق وهي من الأنشطة التي يستمتع </a:t>
            </a:r>
            <a:r>
              <a:rPr lang="ar-SA" b="1" dirty="0" err="1" smtClean="0"/>
              <a:t>بها</a:t>
            </a:r>
            <a:r>
              <a:rPr lang="ar-SA" b="1" dirty="0" smtClean="0"/>
              <a:t> الأطفال.</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83568" y="908721"/>
            <a:ext cx="8229600" cy="5949280"/>
          </a:xfrm>
        </p:spPr>
        <p:txBody>
          <a:bodyPr>
            <a:normAutofit/>
          </a:bodyPr>
          <a:lstStyle/>
          <a:p>
            <a:pPr>
              <a:buNone/>
            </a:pPr>
            <a:r>
              <a:rPr lang="ar-SA" sz="2000" b="1" dirty="0" smtClean="0"/>
              <a:t>تعد مهارة التفسير من المهارات اللازمة لتحليل الظواهر والأحداث المحيطة بالفرد,وبتعلمها يزداد وعيه لما يجري حوله,وتمكنه من إعطاء أسباب لما يقوم </a:t>
            </a:r>
            <a:r>
              <a:rPr lang="ar-SA" sz="2000" b="1" dirty="0" err="1" smtClean="0"/>
              <a:t>به</a:t>
            </a:r>
            <a:r>
              <a:rPr lang="ar-SA" sz="2000" b="1" dirty="0" smtClean="0"/>
              <a:t> الآخرين وبالتالي يسهل تواصله.</a:t>
            </a:r>
          </a:p>
          <a:p>
            <a:pPr>
              <a:buNone/>
            </a:pPr>
            <a:r>
              <a:rPr lang="ar-SA" sz="2000" b="1" u="sng" dirty="0" smtClean="0">
                <a:solidFill>
                  <a:schemeClr val="accent2">
                    <a:lumMod val="75000"/>
                  </a:schemeClr>
                </a:solidFill>
              </a:rPr>
              <a:t>هي</a:t>
            </a:r>
            <a:r>
              <a:rPr lang="ar-SA" sz="2000" b="1" dirty="0" smtClean="0">
                <a:solidFill>
                  <a:schemeClr val="accent2">
                    <a:lumMod val="75000"/>
                  </a:schemeClr>
                </a:solidFill>
              </a:rPr>
              <a:t> شرح المعنى الذي أوحت </a:t>
            </a:r>
            <a:r>
              <a:rPr lang="ar-SA" sz="2000" b="1" dirty="0" err="1" smtClean="0">
                <a:solidFill>
                  <a:schemeClr val="accent2">
                    <a:lumMod val="75000"/>
                  </a:schemeClr>
                </a:solidFill>
              </a:rPr>
              <a:t>به</a:t>
            </a:r>
            <a:r>
              <a:rPr lang="ar-SA" sz="2000" b="1" dirty="0" smtClean="0">
                <a:solidFill>
                  <a:schemeClr val="accent2">
                    <a:lumMod val="75000"/>
                  </a:schemeClr>
                </a:solidFill>
              </a:rPr>
              <a:t> الخبرة المقدمة للفرد,واستخدام خبراته ومعرفته,وتوظيفها بشكل فاعل لتفسير الأشياء والظواهر والأفكار والصور....</a:t>
            </a:r>
          </a:p>
          <a:p>
            <a:pPr>
              <a:buFont typeface="Wingdings" pitchFamily="2" charset="2"/>
              <a:buChar char="ü"/>
            </a:pPr>
            <a:r>
              <a:rPr lang="ar-SA" sz="2000" b="1" dirty="0" smtClean="0"/>
              <a:t>نوع الخبرات المطلوب تفسيرها:صور,رسوم,بيانات,جداول.......الخ</a:t>
            </a:r>
          </a:p>
          <a:p>
            <a:pPr>
              <a:buFont typeface="Wingdings" pitchFamily="2" charset="2"/>
              <a:buChar char="ü"/>
            </a:pPr>
            <a:r>
              <a:rPr lang="ar-SA" sz="2000" b="1" dirty="0" smtClean="0"/>
              <a:t>أسئلة علل,ولماذا,وإعطاء الأسباب هي من الأسئلة التي تتطلب تفسير شيء ما.</a:t>
            </a:r>
          </a:p>
          <a:p>
            <a:pPr>
              <a:buFont typeface="Wingdings" pitchFamily="2" charset="2"/>
              <a:buChar char="ü"/>
            </a:pPr>
            <a:r>
              <a:rPr lang="ar-SA" sz="2000" b="1" dirty="0" smtClean="0"/>
              <a:t>تتطلب هذه المهارة تدريب الأطفال على مهارة الملاحظة.</a:t>
            </a:r>
          </a:p>
          <a:p>
            <a:pPr>
              <a:buFont typeface="Wingdings" pitchFamily="2" charset="2"/>
              <a:buChar char="ü"/>
            </a:pPr>
            <a:r>
              <a:rPr lang="ar-SA" sz="2000" b="1" dirty="0" smtClean="0"/>
              <a:t>يمكن البدء بتعليم هذه المهارة من خلال تفسير المواقف العملية التي تجري من حوله(لماذا كسرت النافذة)</a:t>
            </a:r>
          </a:p>
          <a:p>
            <a:pPr>
              <a:buFont typeface="Wingdings" pitchFamily="2" charset="2"/>
              <a:buChar char="ü"/>
            </a:pPr>
            <a:r>
              <a:rPr lang="ar-SA" sz="2000" b="1" dirty="0" smtClean="0"/>
              <a:t>تفسير الظواهر والأحداث يتطلب معرفة سابقة </a:t>
            </a:r>
            <a:r>
              <a:rPr lang="ar-SA" sz="2000" b="1" dirty="0" err="1" smtClean="0"/>
              <a:t>بها</a:t>
            </a:r>
            <a:r>
              <a:rPr lang="ar-SA" sz="2000" b="1" dirty="0" smtClean="0"/>
              <a:t>.</a:t>
            </a:r>
          </a:p>
          <a:p>
            <a:pPr>
              <a:buFont typeface="Wingdings" pitchFamily="2" charset="2"/>
              <a:buChar char="ü"/>
            </a:pPr>
            <a:r>
              <a:rPr lang="ar-SA" sz="2000" b="1" dirty="0" smtClean="0"/>
              <a:t>التفسير يختصر المعلومات المعطاة من خلال :رسم بياني أوجدول إحصائي ...</a:t>
            </a:r>
          </a:p>
          <a:p>
            <a:pPr>
              <a:buFont typeface="Wingdings" pitchFamily="2" charset="2"/>
              <a:buChar char="ü"/>
            </a:pPr>
            <a:r>
              <a:rPr lang="ar-SA" sz="2000" b="1" dirty="0" smtClean="0"/>
              <a:t>إن البدء بتدريب الأطفال على تفسير البيانات من الصغر يساعد على التدرج في تعقيد هذه البيانات لتناسب مستوى أعلى.</a:t>
            </a:r>
          </a:p>
          <a:p>
            <a:endParaRPr lang="ar-SA" sz="2800" dirty="0" smtClean="0"/>
          </a:p>
        </p:txBody>
      </p:sp>
      <p:sp>
        <p:nvSpPr>
          <p:cNvPr id="4" name="Rectangle 3"/>
          <p:cNvSpPr/>
          <p:nvPr/>
        </p:nvSpPr>
        <p:spPr>
          <a:xfrm>
            <a:off x="1475656" y="260648"/>
            <a:ext cx="6552727" cy="584775"/>
          </a:xfrm>
          <a:prstGeom prst="rect">
            <a:avLst/>
          </a:prstGeom>
          <a:noFill/>
        </p:spPr>
        <p:txBody>
          <a:bodyPr wrap="square" lIns="91440" tIns="45720" rIns="91440" bIns="45720">
            <a:spAutoFit/>
          </a:bodyPr>
          <a:lstStyle/>
          <a:p>
            <a:pPr algn="ctr"/>
            <a:r>
              <a:rPr lang="ar-SA"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8- مهارة التفسير:</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043608" y="908721"/>
            <a:ext cx="7869560" cy="5472607"/>
          </a:xfrm>
        </p:spPr>
        <p:txBody>
          <a:bodyPr>
            <a:normAutofit/>
          </a:bodyPr>
          <a:lstStyle/>
          <a:p>
            <a:pPr>
              <a:buNone/>
            </a:pPr>
            <a:r>
              <a:rPr lang="ar-SA" sz="2400" b="1" dirty="0" smtClean="0"/>
              <a:t>هي جملة استفهامية تستدعي جوابا,أو تتطلب الحصول على إيضاح حول أمر ما,وهي مهارة فطرية,وتعتبر خير وسيلة لجمع المعلومات واستكشاف المواقف الغامضة. </a:t>
            </a:r>
          </a:p>
          <a:p>
            <a:pPr>
              <a:buNone/>
            </a:pPr>
            <a:endParaRPr lang="ar-SA" sz="2400" b="1" dirty="0" smtClean="0"/>
          </a:p>
          <a:p>
            <a:pPr>
              <a:buNone/>
            </a:pPr>
            <a:r>
              <a:rPr lang="ar-SA" sz="2000" b="1" u="sng" dirty="0" smtClean="0">
                <a:solidFill>
                  <a:schemeClr val="accent6">
                    <a:lumMod val="50000"/>
                  </a:schemeClr>
                </a:solidFill>
              </a:rPr>
              <a:t>استخدامات الأسئلة ؟؟؟؟؟؟؟؟؟؟؟؟؟؟؟؟؟؟؟؟؟؟؟؟؟؟؟؟؟؟</a:t>
            </a:r>
          </a:p>
          <a:p>
            <a:pPr>
              <a:buNone/>
            </a:pPr>
            <a:r>
              <a:rPr lang="ar-SA" sz="2000" b="1" dirty="0" smtClean="0">
                <a:solidFill>
                  <a:srgbClr val="0D0696"/>
                </a:solidFill>
              </a:rPr>
              <a:t>متى                  للسؤال عن الوقت ,والتاريخ.</a:t>
            </a:r>
          </a:p>
          <a:p>
            <a:pPr>
              <a:buNone/>
            </a:pPr>
            <a:r>
              <a:rPr lang="ar-SA" sz="2000" b="1" dirty="0" smtClean="0">
                <a:solidFill>
                  <a:srgbClr val="0D0696"/>
                </a:solidFill>
              </a:rPr>
              <a:t>لماذا                 للاستفسار والتعرف عن السبب.</a:t>
            </a:r>
          </a:p>
          <a:p>
            <a:pPr>
              <a:buNone/>
            </a:pPr>
            <a:r>
              <a:rPr lang="ar-SA" sz="2000" b="1" dirty="0" smtClean="0">
                <a:solidFill>
                  <a:srgbClr val="0D0696"/>
                </a:solidFill>
              </a:rPr>
              <a:t>ماذا                 للمعرفة وجمع معلومات أكثر عن الشيء.</a:t>
            </a:r>
          </a:p>
          <a:p>
            <a:pPr>
              <a:buNone/>
            </a:pPr>
            <a:r>
              <a:rPr lang="ar-SA" sz="2000" b="1" dirty="0" smtClean="0">
                <a:solidFill>
                  <a:srgbClr val="0D0696"/>
                </a:solidFill>
              </a:rPr>
              <a:t>أين                  للسؤال عن المكان.</a:t>
            </a:r>
          </a:p>
          <a:p>
            <a:pPr>
              <a:buNone/>
            </a:pPr>
            <a:r>
              <a:rPr lang="ar-SA" sz="2000" b="1" dirty="0" smtClean="0">
                <a:solidFill>
                  <a:srgbClr val="0D0696"/>
                </a:solidFill>
              </a:rPr>
              <a:t>من                  لتحديد من قام بالفعل.</a:t>
            </a:r>
          </a:p>
          <a:p>
            <a:pPr>
              <a:buNone/>
            </a:pPr>
            <a:r>
              <a:rPr lang="ar-SA" sz="2000" b="1" dirty="0" smtClean="0">
                <a:solidFill>
                  <a:srgbClr val="0D0696"/>
                </a:solidFill>
              </a:rPr>
              <a:t>هل                  للتعرف على إجابة محددة.</a:t>
            </a:r>
          </a:p>
          <a:p>
            <a:pPr>
              <a:buNone/>
            </a:pPr>
            <a:r>
              <a:rPr lang="ar-SA" sz="2000" b="1" dirty="0" smtClean="0">
                <a:solidFill>
                  <a:srgbClr val="0D0696"/>
                </a:solidFill>
              </a:rPr>
              <a:t>كيف                للتعرف على طريقة ما,ومعرفة الحال.</a:t>
            </a:r>
            <a:endParaRPr lang="ar-SA" sz="2800" dirty="0" smtClean="0"/>
          </a:p>
        </p:txBody>
      </p:sp>
      <p:sp>
        <p:nvSpPr>
          <p:cNvPr id="4" name="Rectangle 3"/>
          <p:cNvSpPr/>
          <p:nvPr/>
        </p:nvSpPr>
        <p:spPr>
          <a:xfrm>
            <a:off x="1475656" y="260648"/>
            <a:ext cx="6552727" cy="584775"/>
          </a:xfrm>
          <a:prstGeom prst="rect">
            <a:avLst/>
          </a:prstGeom>
          <a:noFill/>
        </p:spPr>
        <p:txBody>
          <a:bodyPr wrap="square" lIns="91440" tIns="45720" rIns="91440" bIns="45720">
            <a:spAutoFit/>
          </a:bodyPr>
          <a:lstStyle/>
          <a:p>
            <a:pPr algn="ctr"/>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9- مهارة التساؤل:</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Cloud Callout 4"/>
          <p:cNvSpPr/>
          <p:nvPr/>
        </p:nvSpPr>
        <p:spPr>
          <a:xfrm>
            <a:off x="1763688" y="2780928"/>
            <a:ext cx="2088232" cy="16561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1187624" y="908721"/>
            <a:ext cx="7725544" cy="5760639"/>
          </a:xfrm>
        </p:spPr>
        <p:txBody>
          <a:bodyPr>
            <a:normAutofit/>
          </a:bodyPr>
          <a:lstStyle/>
          <a:p>
            <a:pPr algn="just">
              <a:buFont typeface="Wingdings" pitchFamily="2" charset="2"/>
              <a:buChar char="ü"/>
            </a:pPr>
            <a:r>
              <a:rPr lang="ar-SA" sz="2400" b="1" dirty="0" smtClean="0"/>
              <a:t>في بداية تعليم المهارة يجب أن يميز الطفل استخدامات الأسئلة لطرح السؤال الملائم والذي يتناسب مع الموقف الاستفساري.</a:t>
            </a:r>
          </a:p>
          <a:p>
            <a:pPr algn="just">
              <a:buFont typeface="Wingdings" pitchFamily="2" charset="2"/>
              <a:buChar char="ü"/>
            </a:pPr>
            <a:r>
              <a:rPr lang="ar-SA" sz="2400" b="1" dirty="0" smtClean="0"/>
              <a:t>أسئلة الأطفال ترشد المعلم إلى مدى فهمهم للدرس,وتساعده على تعرف قدرات أطفاله والفروق الفردية بينهم.</a:t>
            </a:r>
          </a:p>
          <a:p>
            <a:pPr algn="just">
              <a:buFont typeface="Wingdings" pitchFamily="2" charset="2"/>
              <a:buChar char="ü"/>
            </a:pPr>
            <a:r>
              <a:rPr lang="ar-SA" sz="2400" b="1" dirty="0" smtClean="0"/>
              <a:t>مهارة الأسئلة متطلب أساسي,يجب أن يسبق مهارات أخرى مثل:حل المشكلات,الانتباه,اتخاذ القرار.....</a:t>
            </a:r>
          </a:p>
          <a:p>
            <a:pPr algn="just">
              <a:buFont typeface="Wingdings" pitchFamily="2" charset="2"/>
              <a:buChar char="ü"/>
            </a:pPr>
            <a:r>
              <a:rPr lang="ar-SA" sz="2400" b="1" dirty="0" smtClean="0"/>
              <a:t>درب الأطفال على صياغة الأسئلة المفتوحة والمغلقة وعلمه التمييز بينهما.</a:t>
            </a:r>
          </a:p>
          <a:p>
            <a:pPr algn="just">
              <a:buFont typeface="Wingdings" pitchFamily="2" charset="2"/>
              <a:buChar char="ü"/>
            </a:pPr>
            <a:r>
              <a:rPr lang="ar-SA" sz="2400" b="1" dirty="0" smtClean="0"/>
              <a:t>لا تعتبر سؤال الطفل تحديا لك.</a:t>
            </a:r>
          </a:p>
          <a:p>
            <a:pPr algn="just">
              <a:buFont typeface="Wingdings" pitchFamily="2" charset="2"/>
              <a:buChar char="ü"/>
            </a:pPr>
            <a:r>
              <a:rPr lang="ar-SA" sz="2400" b="1" dirty="0" smtClean="0"/>
              <a:t>لا تصدر أحكاما تقويمية على أسئلة الأطفال مثال(هذا السؤال غير ملائم)</a:t>
            </a:r>
          </a:p>
          <a:p>
            <a:pPr algn="just">
              <a:buNone/>
            </a:pPr>
            <a:endParaRPr lang="ar-SA" sz="2400" b="1" dirty="0"/>
          </a:p>
        </p:txBody>
      </p:sp>
      <p:sp>
        <p:nvSpPr>
          <p:cNvPr id="4" name="Rectangle 3"/>
          <p:cNvSpPr/>
          <p:nvPr/>
        </p:nvSpPr>
        <p:spPr>
          <a:xfrm>
            <a:off x="1475656" y="260648"/>
            <a:ext cx="6552727" cy="584775"/>
          </a:xfrm>
          <a:prstGeom prst="rect">
            <a:avLst/>
          </a:prstGeom>
          <a:noFill/>
        </p:spPr>
        <p:txBody>
          <a:bodyPr wrap="square" lIns="91440" tIns="45720" rIns="91440" bIns="45720">
            <a:spAutoFit/>
          </a:bodyPr>
          <a:lstStyle/>
          <a:p>
            <a:pPr algn="ctr"/>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9- مهارة التساؤل:</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5" name="Picture 4" descr="G230.gif"/>
          <p:cNvPicPr>
            <a:picLocks noChangeAspect="1"/>
          </p:cNvPicPr>
          <p:nvPr/>
        </p:nvPicPr>
        <p:blipFill>
          <a:blip r:embed="rId2" cstate="email"/>
          <a:stretch>
            <a:fillRect/>
          </a:stretch>
        </p:blipFill>
        <p:spPr>
          <a:xfrm>
            <a:off x="0" y="4714884"/>
            <a:ext cx="1390490" cy="1785950"/>
          </a:xfrm>
          <a:prstGeom prst="rect">
            <a:avLst/>
          </a:prstGeom>
        </p:spPr>
      </p:pic>
      <p:sp>
        <p:nvSpPr>
          <p:cNvPr id="6" name="Cloud Callout 5"/>
          <p:cNvSpPr/>
          <p:nvPr/>
        </p:nvSpPr>
        <p:spPr>
          <a:xfrm>
            <a:off x="571472" y="4143380"/>
            <a:ext cx="1000132" cy="64294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600" b="1" dirty="0" smtClean="0"/>
              <a:t>؟</a:t>
            </a:r>
            <a:endParaRPr lang="ar-JO"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142852"/>
            <a:ext cx="7498080" cy="939784"/>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4000" dirty="0" smtClean="0">
                <a:latin typeface="Arial Unicode MS" pitchFamily="34" charset="-128"/>
                <a:ea typeface="Arial Unicode MS" pitchFamily="34" charset="-128"/>
                <a:cs typeface="Arial Unicode MS" pitchFamily="34" charset="-128"/>
              </a:rPr>
              <a:t>10-</a:t>
            </a:r>
            <a:r>
              <a:rPr lang="en-US" sz="4000" dirty="0" smtClean="0">
                <a:latin typeface="Arial Unicode MS" pitchFamily="34" charset="-128"/>
                <a:ea typeface="Arial Unicode MS" pitchFamily="34" charset="-128"/>
                <a:cs typeface="Arial Unicode MS" pitchFamily="34" charset="-128"/>
              </a:rPr>
              <a:t> </a:t>
            </a:r>
            <a:r>
              <a:rPr lang="ar-SA" sz="4000" dirty="0" smtClean="0">
                <a:latin typeface="Arial Unicode MS" pitchFamily="34" charset="-128"/>
                <a:ea typeface="Arial Unicode MS" pitchFamily="34" charset="-128"/>
                <a:cs typeface="Arial Unicode MS" pitchFamily="34" charset="-128"/>
              </a:rPr>
              <a:t>مهارة التنبؤ:</a:t>
            </a:r>
            <a:endParaRPr lang="ar-JO" sz="4000" dirty="0">
              <a:latin typeface="Arial Unicode MS" pitchFamily="34" charset="-128"/>
              <a:ea typeface="Arial Unicode MS" pitchFamily="34" charset="-128"/>
              <a:cs typeface="Arial Unicode MS" pitchFamily="34" charset="-128"/>
            </a:endParaRPr>
          </a:p>
        </p:txBody>
      </p:sp>
      <p:pic>
        <p:nvPicPr>
          <p:cNvPr id="5" name="Picture 4" descr="G230.gif"/>
          <p:cNvPicPr>
            <a:picLocks noChangeAspect="1"/>
          </p:cNvPicPr>
          <p:nvPr/>
        </p:nvPicPr>
        <p:blipFill>
          <a:blip r:embed="rId2" cstate="email"/>
          <a:stretch>
            <a:fillRect/>
          </a:stretch>
        </p:blipFill>
        <p:spPr>
          <a:xfrm>
            <a:off x="0" y="4714884"/>
            <a:ext cx="1390490" cy="1785950"/>
          </a:xfrm>
          <a:prstGeom prst="rect">
            <a:avLst/>
          </a:prstGeom>
        </p:spPr>
      </p:pic>
      <p:sp>
        <p:nvSpPr>
          <p:cNvPr id="6" name="Cloud Callout 5"/>
          <p:cNvSpPr/>
          <p:nvPr/>
        </p:nvSpPr>
        <p:spPr>
          <a:xfrm>
            <a:off x="571472" y="4143380"/>
            <a:ext cx="1000132" cy="64294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600" b="1" dirty="0" smtClean="0"/>
              <a:t>؟</a:t>
            </a:r>
            <a:endParaRPr lang="ar-JO" b="1" dirty="0"/>
          </a:p>
        </p:txBody>
      </p:sp>
      <p:sp>
        <p:nvSpPr>
          <p:cNvPr id="7" name="Content Placeholder 6"/>
          <p:cNvSpPr>
            <a:spLocks noGrp="1"/>
          </p:cNvSpPr>
          <p:nvPr>
            <p:ph idx="1"/>
          </p:nvPr>
        </p:nvSpPr>
        <p:spPr>
          <a:xfrm>
            <a:off x="1142976" y="1214422"/>
            <a:ext cx="7790712" cy="5357850"/>
          </a:xfrm>
        </p:spPr>
        <p:txBody>
          <a:bodyPr>
            <a:normAutofit/>
          </a:bodyPr>
          <a:lstStyle/>
          <a:p>
            <a:pPr>
              <a:buNone/>
            </a:pPr>
            <a:endParaRPr lang="ar-SA" b="1" dirty="0" smtClean="0"/>
          </a:p>
          <a:p>
            <a:pPr>
              <a:buNone/>
            </a:pPr>
            <a:r>
              <a:rPr lang="ar-SA" b="1" dirty="0" smtClean="0"/>
              <a:t>     هو توقع حدوث أمر في المستقبل ينتج عن ملاحظات الفرد أو استنتاجات يخرج </a:t>
            </a:r>
            <a:r>
              <a:rPr lang="ar-SA" b="1" dirty="0" err="1" smtClean="0"/>
              <a:t>بها</a:t>
            </a:r>
            <a:r>
              <a:rPr lang="ar-SA" b="1" dirty="0" smtClean="0"/>
              <a:t> من تجارب معينة</a:t>
            </a:r>
            <a:endParaRPr lang="ar-SA" dirty="0" smtClean="0"/>
          </a:p>
          <a:p>
            <a:r>
              <a:rPr lang="ar-SA" dirty="0" smtClean="0"/>
              <a:t>  </a:t>
            </a:r>
            <a:r>
              <a:rPr lang="ar-SA" b="1" dirty="0" smtClean="0"/>
              <a:t>تعد مهارة التنبؤ من المهارات الهامة في التعليم الحديث والتي تساعد الطالب على استكشاف المستقبل وتطوير استعداده للأحداث القادمة,حيث تعمل هذه المهارة على تهيئة ذهنه للاحتمالات والتخطيط المسبق واستخدام بعد النظر.</a:t>
            </a:r>
          </a:p>
        </p:txBody>
      </p:sp>
      <p:sp>
        <p:nvSpPr>
          <p:cNvPr id="13" name="5-Point Star 12"/>
          <p:cNvSpPr/>
          <p:nvPr/>
        </p:nvSpPr>
        <p:spPr>
          <a:xfrm>
            <a:off x="8388424" y="1772816"/>
            <a:ext cx="360040"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ox(in)">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ox(in)">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142852"/>
            <a:ext cx="7498080" cy="939784"/>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4000" dirty="0" smtClean="0">
                <a:latin typeface="Arial Unicode MS" pitchFamily="34" charset="-128"/>
                <a:ea typeface="Arial Unicode MS" pitchFamily="34" charset="-128"/>
                <a:cs typeface="Arial Unicode MS" pitchFamily="34" charset="-128"/>
              </a:rPr>
              <a:t>10-</a:t>
            </a:r>
            <a:r>
              <a:rPr lang="en-US" sz="4000" dirty="0" smtClean="0">
                <a:latin typeface="Arial Unicode MS" pitchFamily="34" charset="-128"/>
                <a:ea typeface="Arial Unicode MS" pitchFamily="34" charset="-128"/>
                <a:cs typeface="Arial Unicode MS" pitchFamily="34" charset="-128"/>
              </a:rPr>
              <a:t> </a:t>
            </a:r>
            <a:r>
              <a:rPr lang="ar-SA" sz="4000" dirty="0" smtClean="0">
                <a:latin typeface="Arial Unicode MS" pitchFamily="34" charset="-128"/>
                <a:ea typeface="Arial Unicode MS" pitchFamily="34" charset="-128"/>
                <a:cs typeface="Arial Unicode MS" pitchFamily="34" charset="-128"/>
              </a:rPr>
              <a:t>مهارة التنبؤ:</a:t>
            </a:r>
            <a:endParaRPr lang="ar-JO" sz="4000" dirty="0">
              <a:latin typeface="Arial Unicode MS" pitchFamily="34" charset="-128"/>
              <a:ea typeface="Arial Unicode MS" pitchFamily="34" charset="-128"/>
              <a:cs typeface="Arial Unicode MS" pitchFamily="34" charset="-128"/>
            </a:endParaRPr>
          </a:p>
        </p:txBody>
      </p:sp>
      <p:pic>
        <p:nvPicPr>
          <p:cNvPr id="5" name="Picture 4" descr="G230.gif"/>
          <p:cNvPicPr>
            <a:picLocks noChangeAspect="1"/>
          </p:cNvPicPr>
          <p:nvPr/>
        </p:nvPicPr>
        <p:blipFill>
          <a:blip r:embed="rId2" cstate="email"/>
          <a:stretch>
            <a:fillRect/>
          </a:stretch>
        </p:blipFill>
        <p:spPr>
          <a:xfrm>
            <a:off x="0" y="4714884"/>
            <a:ext cx="1390490" cy="1785950"/>
          </a:xfrm>
          <a:prstGeom prst="rect">
            <a:avLst/>
          </a:prstGeom>
        </p:spPr>
      </p:pic>
      <p:sp>
        <p:nvSpPr>
          <p:cNvPr id="6" name="Cloud Callout 5"/>
          <p:cNvSpPr/>
          <p:nvPr/>
        </p:nvSpPr>
        <p:spPr>
          <a:xfrm>
            <a:off x="571472" y="4143380"/>
            <a:ext cx="1000132" cy="64294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600" b="1" dirty="0" smtClean="0"/>
              <a:t>؟</a:t>
            </a:r>
            <a:endParaRPr lang="ar-JO" b="1" dirty="0"/>
          </a:p>
        </p:txBody>
      </p:sp>
      <p:sp>
        <p:nvSpPr>
          <p:cNvPr id="7" name="Content Placeholder 6"/>
          <p:cNvSpPr>
            <a:spLocks noGrp="1"/>
          </p:cNvSpPr>
          <p:nvPr>
            <p:ph idx="1"/>
          </p:nvPr>
        </p:nvSpPr>
        <p:spPr>
          <a:xfrm>
            <a:off x="1142976" y="1214422"/>
            <a:ext cx="7790712" cy="5357850"/>
          </a:xfrm>
        </p:spPr>
        <p:txBody>
          <a:bodyPr>
            <a:normAutofit/>
          </a:bodyPr>
          <a:lstStyle/>
          <a:p>
            <a:pPr>
              <a:buNone/>
            </a:pPr>
            <a:endParaRPr lang="ar-SA" b="1" dirty="0" smtClean="0"/>
          </a:p>
          <a:p>
            <a:r>
              <a:rPr lang="ar-SA" sz="3600" b="1" dirty="0" smtClean="0"/>
              <a:t> بعد أن يجيب الطفل أو يعطي توقعا,اسأله عن الأسباب التي دفعته لذلك التوقع(التفكير).</a:t>
            </a:r>
          </a:p>
          <a:p>
            <a:pPr>
              <a:buNone/>
            </a:pPr>
            <a:endParaRPr lang="ar-SA" sz="3600" b="1" dirty="0" smtClean="0"/>
          </a:p>
          <a:p>
            <a:r>
              <a:rPr lang="ar-SA" sz="3600" b="1" dirty="0" smtClean="0"/>
              <a:t>تزيد هذه المهارة من قدرة الطفل في التعرف على العلاقة بين الأسباب والنتائج.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ox(in)">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box(in)">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ct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Unicode MS" pitchFamily="34" charset="-128"/>
                <a:ea typeface="Arial Unicode MS" pitchFamily="34" charset="-128"/>
                <a:cs typeface="Arial Unicode MS" pitchFamily="34" charset="-128"/>
              </a:rPr>
              <a:t/>
            </a:r>
            <a:b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Unicode MS" pitchFamily="34" charset="-128"/>
                <a:ea typeface="Arial Unicode MS" pitchFamily="34" charset="-128"/>
                <a:cs typeface="Arial Unicode MS" pitchFamily="34" charset="-128"/>
              </a:rPr>
            </a:br>
            <a:r>
              <a:rPr lang="ar-SA"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Unicode MS" pitchFamily="34" charset="-128"/>
                <a:ea typeface="Arial Unicode MS" pitchFamily="34" charset="-128"/>
                <a:cs typeface="Arial Unicode MS" pitchFamily="34" charset="-128"/>
              </a:rPr>
              <a:t>11- مهارات التفكير الإبداعي:</a:t>
            </a:r>
            <a:r>
              <a:rPr lang="ar-SA" sz="3600" b="1" dirty="0" smtClean="0">
                <a:solidFill>
                  <a:srgbClr val="FF0000"/>
                </a:solidFill>
              </a:rPr>
              <a:t/>
            </a:r>
            <a:br>
              <a:rPr lang="ar-SA" sz="3600" b="1" dirty="0" smtClean="0">
                <a:solidFill>
                  <a:srgbClr val="FF0000"/>
                </a:solidFill>
              </a:rPr>
            </a:br>
            <a:endParaRPr lang="ar-JO"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1357290" y="1643050"/>
            <a:ext cx="7498080" cy="48006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ar-SA" b="1" dirty="0" smtClean="0"/>
              <a:t> </a:t>
            </a:r>
          </a:p>
          <a:p>
            <a:pPr>
              <a:buNone/>
            </a:pPr>
            <a:endParaRPr lang="ar-SA" b="1" u="sng" dirty="0"/>
          </a:p>
          <a:p>
            <a:pPr>
              <a:buNone/>
            </a:pPr>
            <a:r>
              <a:rPr lang="ar-SA" b="1" u="sng" dirty="0" smtClean="0"/>
              <a:t>يرى </a:t>
            </a:r>
            <a:r>
              <a:rPr lang="ar-SA" b="1" u="sng" dirty="0" err="1" smtClean="0"/>
              <a:t>تورانس</a:t>
            </a:r>
            <a:r>
              <a:rPr lang="ar-SA" b="1" u="sng" dirty="0" smtClean="0"/>
              <a:t> أن الإبداع هو: </a:t>
            </a:r>
          </a:p>
          <a:p>
            <a:pPr algn="just">
              <a:buNone/>
            </a:pPr>
            <a:r>
              <a:rPr lang="ar-SA" b="1" dirty="0" smtClean="0"/>
              <a:t>التوصل إلى حلول وعلاقات أصيلة بالاعتماد على معطيات محددة,وذلك بعد أن يتحسس الفرد مشكلة أو نقصا أو ضعفا في المعلومات أو الفكرة.</a:t>
            </a:r>
          </a:p>
          <a:p>
            <a:pPr marL="82296" indent="0">
              <a:buNone/>
            </a:pPr>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3143240" y="928670"/>
            <a:ext cx="2857520" cy="9144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t>مهارات التفكير الإبداعي</a:t>
            </a:r>
            <a:endParaRPr lang="ar-SA" sz="2000" b="1" dirty="0"/>
          </a:p>
        </p:txBody>
      </p:sp>
      <p:cxnSp>
        <p:nvCxnSpPr>
          <p:cNvPr id="4" name="رابط مستقيم 3"/>
          <p:cNvCxnSpPr>
            <a:stCxn id="2" idx="4"/>
          </p:cNvCxnSpPr>
          <p:nvPr/>
        </p:nvCxnSpPr>
        <p:spPr>
          <a:xfrm rot="5400000">
            <a:off x="4171944" y="2243126"/>
            <a:ext cx="800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V="1">
            <a:off x="1214414" y="2571744"/>
            <a:ext cx="664373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7572396" y="2857496"/>
            <a:ext cx="5715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a:off x="5464975" y="2893215"/>
            <a:ext cx="6429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a:off x="3250397" y="2893215"/>
            <a:ext cx="5000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5400000" flipH="1" flipV="1">
            <a:off x="964381" y="2893215"/>
            <a:ext cx="50006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مستطيل 18"/>
          <p:cNvSpPr/>
          <p:nvPr/>
        </p:nvSpPr>
        <p:spPr>
          <a:xfrm>
            <a:off x="7429520" y="3143248"/>
            <a:ext cx="914400" cy="91440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t>الطلاقة</a:t>
            </a:r>
            <a:endParaRPr lang="ar-SA" sz="2000" b="1" dirty="0"/>
          </a:p>
        </p:txBody>
      </p:sp>
      <p:sp>
        <p:nvSpPr>
          <p:cNvPr id="20" name="مستطيل 19"/>
          <p:cNvSpPr/>
          <p:nvPr/>
        </p:nvSpPr>
        <p:spPr>
          <a:xfrm>
            <a:off x="5357818" y="3214686"/>
            <a:ext cx="914400" cy="91440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dirty="0" smtClean="0"/>
              <a:t>ا</a:t>
            </a:r>
            <a:r>
              <a:rPr lang="ar-SA" sz="2000" b="1" dirty="0" smtClean="0"/>
              <a:t>لمرونة</a:t>
            </a:r>
            <a:endParaRPr lang="ar-SA" sz="2000" b="1" dirty="0"/>
          </a:p>
        </p:txBody>
      </p:sp>
      <p:sp>
        <p:nvSpPr>
          <p:cNvPr id="21" name="مستطيل 20"/>
          <p:cNvSpPr/>
          <p:nvPr/>
        </p:nvSpPr>
        <p:spPr>
          <a:xfrm>
            <a:off x="3071802" y="3143248"/>
            <a:ext cx="914400" cy="91440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t>الأصالة</a:t>
            </a:r>
            <a:endParaRPr lang="ar-SA" sz="2000" b="1" dirty="0"/>
          </a:p>
        </p:txBody>
      </p:sp>
      <p:sp>
        <p:nvSpPr>
          <p:cNvPr id="22" name="مستطيل 21"/>
          <p:cNvSpPr/>
          <p:nvPr/>
        </p:nvSpPr>
        <p:spPr>
          <a:xfrm>
            <a:off x="642910" y="3143248"/>
            <a:ext cx="914400" cy="91440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t>التفاصيل</a:t>
            </a:r>
            <a:endParaRPr lang="ar-SA" sz="2000" b="1" dirty="0"/>
          </a:p>
        </p:txBody>
      </p:sp>
      <p:pic>
        <p:nvPicPr>
          <p:cNvPr id="13" name="Content Placeholder 8" descr="IMG_7587.JPG"/>
          <p:cNvPicPr>
            <a:picLocks noChangeAspect="1"/>
          </p:cNvPicPr>
          <p:nvPr/>
        </p:nvPicPr>
        <p:blipFill>
          <a:blip r:embed="rId2" cstate="email"/>
          <a:stretch>
            <a:fillRect/>
          </a:stretch>
        </p:blipFill>
        <p:spPr>
          <a:xfrm rot="1162533">
            <a:off x="2123728" y="4797152"/>
            <a:ext cx="2808312" cy="155284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611560" y="1700808"/>
            <a:ext cx="7999040" cy="4425355"/>
          </a:xfrm>
          <a:solidFill>
            <a:schemeClr val="accent3"/>
          </a:solidFill>
        </p:spPr>
        <p:txBody>
          <a:bodyPr>
            <a:normAutofit fontScale="92500" lnSpcReduction="10000"/>
          </a:bodyPr>
          <a:lstStyle/>
          <a:p>
            <a:pPr>
              <a:buNone/>
            </a:pPr>
            <a:r>
              <a:rPr lang="ar-SA" sz="4200" b="1" cap="all" dirty="0" smtClean="0">
                <a:solidFill>
                  <a:schemeClr val="lt1"/>
                </a:solidFill>
                <a:effectLst>
                  <a:outerShdw blurRad="50000" dist="30000" dir="5400000" algn="tl" rotWithShape="0">
                    <a:srgbClr val="000000">
                      <a:alpha val="30000"/>
                    </a:srgbClr>
                  </a:outerShdw>
                </a:effectLst>
              </a:rPr>
              <a:t>تظهر في القدرة على توليد عدد كبير من  :  </a:t>
            </a:r>
          </a:p>
          <a:p>
            <a:pPr>
              <a:buFont typeface="Wingdings" pitchFamily="2" charset="2"/>
              <a:buChar char="ü"/>
            </a:pPr>
            <a:r>
              <a:rPr lang="ar-SA" sz="4200" b="1" cap="all" dirty="0" smtClean="0">
                <a:solidFill>
                  <a:schemeClr val="lt1"/>
                </a:solidFill>
                <a:effectLst>
                  <a:outerShdw blurRad="50000" dist="30000" dir="5400000" algn="tl" rotWithShape="0">
                    <a:srgbClr val="000000">
                      <a:alpha val="30000"/>
                    </a:srgbClr>
                  </a:outerShdw>
                </a:effectLst>
              </a:rPr>
              <a:t>المترادفات </a:t>
            </a:r>
          </a:p>
          <a:p>
            <a:pPr>
              <a:buFont typeface="Wingdings" pitchFamily="2" charset="2"/>
              <a:buChar char="ü"/>
            </a:pPr>
            <a:r>
              <a:rPr lang="ar-SA" sz="4200" b="1" cap="all" dirty="0" smtClean="0">
                <a:solidFill>
                  <a:schemeClr val="lt1"/>
                </a:solidFill>
                <a:effectLst>
                  <a:outerShdw blurRad="50000" dist="30000" dir="5400000" algn="tl" rotWithShape="0">
                    <a:srgbClr val="000000">
                      <a:alpha val="30000"/>
                    </a:srgbClr>
                  </a:outerShdw>
                </a:effectLst>
              </a:rPr>
              <a:t>البدائل</a:t>
            </a:r>
          </a:p>
          <a:p>
            <a:pPr>
              <a:buFont typeface="Wingdings" pitchFamily="2" charset="2"/>
              <a:buChar char="ü"/>
            </a:pPr>
            <a:r>
              <a:rPr lang="ar-SA" sz="4200" b="1" cap="all" dirty="0" smtClean="0">
                <a:solidFill>
                  <a:schemeClr val="lt1"/>
                </a:solidFill>
                <a:effectLst>
                  <a:outerShdw blurRad="50000" dist="30000" dir="5400000" algn="tl" rotWithShape="0">
                    <a:srgbClr val="000000">
                      <a:alpha val="30000"/>
                    </a:srgbClr>
                  </a:outerShdw>
                </a:effectLst>
              </a:rPr>
              <a:t>الأفكار </a:t>
            </a:r>
          </a:p>
          <a:p>
            <a:pPr>
              <a:buFont typeface="Wingdings" pitchFamily="2" charset="2"/>
              <a:buChar char="ü"/>
            </a:pPr>
            <a:r>
              <a:rPr lang="ar-SA" sz="4200" b="1" cap="all" dirty="0" smtClean="0">
                <a:solidFill>
                  <a:schemeClr val="lt1"/>
                </a:solidFill>
                <a:effectLst>
                  <a:outerShdw blurRad="50000" dist="30000" dir="5400000" algn="tl" rotWithShape="0">
                    <a:srgbClr val="000000">
                      <a:alpha val="30000"/>
                    </a:srgbClr>
                  </a:outerShdw>
                </a:effectLst>
              </a:rPr>
              <a:t>المشكلات </a:t>
            </a:r>
          </a:p>
          <a:p>
            <a:pPr>
              <a:buFont typeface="Wingdings" pitchFamily="2" charset="2"/>
              <a:buChar char="ü"/>
            </a:pPr>
            <a:r>
              <a:rPr lang="ar-SA" sz="4200" b="1" cap="all" dirty="0" smtClean="0">
                <a:solidFill>
                  <a:schemeClr val="lt1"/>
                </a:solidFill>
                <a:effectLst>
                  <a:outerShdw blurRad="50000" dist="30000" dir="5400000" algn="tl" rotWithShape="0">
                    <a:srgbClr val="000000">
                      <a:alpha val="30000"/>
                    </a:srgbClr>
                  </a:outerShdw>
                </a:effectLst>
              </a:rPr>
              <a:t>الاستعمالات عند الاستجابة لمثير معين, والسرعة والسهولة في توليدها.</a:t>
            </a:r>
          </a:p>
          <a:p>
            <a:pPr>
              <a:buNone/>
            </a:pPr>
            <a:endParaRPr lang="en-US" dirty="0" smtClean="0">
              <a:latin typeface="Andalus" pitchFamily="2" charset="-78"/>
              <a:cs typeface="Andalus" pitchFamily="2" charset="-78"/>
            </a:endParaRPr>
          </a:p>
        </p:txBody>
      </p:sp>
      <p:sp>
        <p:nvSpPr>
          <p:cNvPr id="11" name="Rectangle 10"/>
          <p:cNvSpPr/>
          <p:nvPr/>
        </p:nvSpPr>
        <p:spPr>
          <a:xfrm>
            <a:off x="683568" y="404664"/>
            <a:ext cx="7848872" cy="923330"/>
          </a:xfrm>
          <a:prstGeom prst="rect">
            <a:avLst/>
          </a:prstGeom>
          <a:noFill/>
        </p:spPr>
        <p:txBody>
          <a:bodyPr wrap="square" lIns="91440" tIns="45720" rIns="91440" bIns="45720">
            <a:spAutoFit/>
          </a:bodyPr>
          <a:lstStyle/>
          <a:p>
            <a:pPr algn="ctr"/>
            <a:r>
              <a:rPr lang="ar-SA"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الطلاقة:</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effectLst>
                  <a:glow rad="139700">
                    <a:schemeClr val="accent4">
                      <a:satMod val="175000"/>
                      <a:alpha val="40000"/>
                    </a:schemeClr>
                  </a:glow>
                  <a:outerShdw blurRad="50000" dist="30000" dir="5400000" algn="tl" rotWithShape="0">
                    <a:srgbClr val="000000">
                      <a:alpha val="30000"/>
                    </a:srgbClr>
                  </a:outerShdw>
                </a:effectLst>
              </a:rPr>
              <a:t>التمركز حول الذات:</a:t>
            </a:r>
            <a:endParaRPr lang="ar-JO" dirty="0">
              <a:effectLst>
                <a:glow rad="139700">
                  <a:schemeClr val="accent4">
                    <a:satMod val="175000"/>
                    <a:alpha val="40000"/>
                  </a:schemeClr>
                </a:glow>
                <a:outerShdw blurRad="50000" dist="30000" dir="5400000" algn="tl" rotWithShape="0">
                  <a:srgbClr val="000000">
                    <a:alpha val="30000"/>
                  </a:srgbClr>
                </a:outerShdw>
              </a:effectLst>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buNone/>
            </a:pPr>
            <a:endParaRPr lang="ar-SA" dirty="0" smtClean="0"/>
          </a:p>
          <a:p>
            <a:pPr algn="just">
              <a:buFont typeface="Wingdings" pitchFamily="2" charset="2"/>
              <a:buChar char="ü"/>
            </a:pPr>
            <a:r>
              <a:rPr lang="ar-SA" dirty="0" smtClean="0"/>
              <a:t>إن الطفل يدرك  العالم من منظوره الخاص فالتمركز حول الذات قد يحول دون نجاح الطفل في التواصل مع الآخرين لأنه غير قادر عل تصور ما يشعر </a:t>
            </a:r>
            <a:r>
              <a:rPr lang="ar-SA" dirty="0" err="1" smtClean="0"/>
              <a:t>به</a:t>
            </a:r>
            <a:r>
              <a:rPr lang="ar-SA" dirty="0" smtClean="0"/>
              <a:t> أو يفكر فيه الآخرون.ويسلك الطفل كما لو أن الآخرين يدركون عالمه بنفس الطريق التي يدرك </a:t>
            </a:r>
            <a:r>
              <a:rPr lang="ar-SA" dirty="0" err="1" smtClean="0"/>
              <a:t>بها</a:t>
            </a:r>
            <a:r>
              <a:rPr lang="ar-SA" dirty="0" smtClean="0"/>
              <a:t> هو هذا العالم.</a:t>
            </a:r>
          </a:p>
          <a:p>
            <a:pPr algn="just">
              <a:buFont typeface="Wingdings" pitchFamily="2" charset="2"/>
              <a:buChar char="ü"/>
            </a:pPr>
            <a:r>
              <a:rPr lang="ar-SA" dirty="0" smtClean="0"/>
              <a:t>التمركز حول الذات يتناقص مع زيادة التفاعل الاجتماعي للأطفال.</a:t>
            </a:r>
          </a:p>
        </p:txBody>
      </p:sp>
      <p:pic>
        <p:nvPicPr>
          <p:cNvPr id="6" name="Picture 5" descr="puzzle.jpg"/>
          <p:cNvPicPr>
            <a:picLocks noChangeAspect="1"/>
          </p:cNvPicPr>
          <p:nvPr/>
        </p:nvPicPr>
        <p:blipFill>
          <a:blip r:embed="rId2" cstate="email"/>
          <a:stretch>
            <a:fillRect/>
          </a:stretch>
        </p:blipFill>
        <p:spPr>
          <a:xfrm>
            <a:off x="357158" y="5013176"/>
            <a:ext cx="2166941" cy="13847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1556792"/>
            <a:ext cx="7128792" cy="5040560"/>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lnSpc>
                <a:spcPct val="150000"/>
              </a:lnSpc>
            </a:pP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3600" dirty="0" smtClean="0"/>
              <a:t>هي القدرة على تغيير نمط التفكير وأسلوبه,لمواجهة المواقف الجديدة.أو تجاوز العقبات الصعبة التي تواجه الفرد عند محاولة حل المشكلات أو هي عملية تغيير مسار التفكير عند الحاجة ليتناسب مع المستجدات والمعلومات الجديدة التي يواجهها المتعلم.</a:t>
            </a:r>
            <a:br>
              <a:rPr lang="ar-SA" sz="3600" dirty="0" smtClean="0"/>
            </a:br>
            <a:endParaRPr lang="ar-JO" sz="3600" dirty="0"/>
          </a:p>
        </p:txBody>
      </p:sp>
      <p:sp>
        <p:nvSpPr>
          <p:cNvPr id="6" name="Rectangle 5"/>
          <p:cNvSpPr/>
          <p:nvPr/>
        </p:nvSpPr>
        <p:spPr>
          <a:xfrm>
            <a:off x="2004950" y="332656"/>
            <a:ext cx="5134099" cy="923330"/>
          </a:xfrm>
          <a:prstGeom prst="rect">
            <a:avLst/>
          </a:prstGeom>
          <a:noFill/>
        </p:spPr>
        <p:txBody>
          <a:bodyPr wrap="square" lIns="91440" tIns="45720" rIns="91440" bIns="45720">
            <a:spAutoFit/>
          </a:bodyPr>
          <a:lstStyle/>
          <a:p>
            <a:pPr algn="ctr"/>
            <a:r>
              <a:rPr lang="ar-SA"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المرونة</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1556792"/>
            <a:ext cx="7128792" cy="5040560"/>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lnSpc>
                <a:spcPct val="150000"/>
              </a:lnSpc>
            </a:pP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2700" dirty="0" smtClean="0"/>
              <a:t/>
            </a:r>
            <a:br>
              <a:rPr lang="ar-SA" sz="2700" dirty="0" smtClean="0"/>
            </a:br>
            <a:r>
              <a:rPr lang="ar-SA" sz="3200" dirty="0" smtClean="0"/>
              <a:t>هي قدرة الفرد على توليد أفكار جديدة ,وعدم تكرار أفكار الأشخاص المحيطين به.ويحكم على الفكرة بالاصالة في ضوء عدم خضوعها للأفكار الشائعة,وخروجها عن التقليد وتميزها.</a:t>
            </a:r>
            <a:r>
              <a:rPr lang="ar-SA" sz="3200" dirty="0" smtClean="0">
                <a:solidFill>
                  <a:srgbClr val="FF0000"/>
                </a:solidFill>
              </a:rPr>
              <a:t/>
            </a:r>
            <a:br>
              <a:rPr lang="ar-SA" sz="3200" dirty="0" smtClean="0">
                <a:solidFill>
                  <a:srgbClr val="FF0000"/>
                </a:solidFill>
              </a:rPr>
            </a:br>
            <a:r>
              <a:rPr lang="ar-SA" sz="3600" dirty="0" smtClean="0"/>
              <a:t/>
            </a:r>
            <a:br>
              <a:rPr lang="ar-SA" sz="3600" dirty="0" smtClean="0"/>
            </a:br>
            <a:endParaRPr lang="ar-JO" sz="3600" dirty="0"/>
          </a:p>
        </p:txBody>
      </p:sp>
      <p:sp>
        <p:nvSpPr>
          <p:cNvPr id="6" name="Rectangle 5"/>
          <p:cNvSpPr/>
          <p:nvPr/>
        </p:nvSpPr>
        <p:spPr>
          <a:xfrm>
            <a:off x="2004950" y="332656"/>
            <a:ext cx="5134099" cy="923330"/>
          </a:xfrm>
          <a:prstGeom prst="rect">
            <a:avLst/>
          </a:prstGeom>
          <a:noFill/>
        </p:spPr>
        <p:txBody>
          <a:bodyPr wrap="square" lIns="91440" tIns="45720" rIns="91440" bIns="45720">
            <a:spAutoFit/>
          </a:bodyPr>
          <a:lstStyle/>
          <a:p>
            <a:pPr algn="ctr"/>
            <a:r>
              <a:rPr lang="ar-SA"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الأصالة</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20688"/>
            <a:ext cx="7498080" cy="648072"/>
          </a:xfrm>
        </p:spPr>
        <p:txBody>
          <a:bodyPr>
            <a:normAutofit fontScale="90000"/>
          </a:bodyPr>
          <a:lstStyle/>
          <a:p>
            <a:pPr algn="ctr"/>
            <a:r>
              <a:rPr lang="ar-SA" dirty="0" smtClean="0"/>
              <a:t/>
            </a:r>
            <a:br>
              <a:rPr lang="ar-SA" dirty="0" smtClean="0"/>
            </a:br>
            <a:r>
              <a:rPr lang="ar-SA" dirty="0" smtClean="0"/>
              <a:t/>
            </a:r>
            <a:br>
              <a:rPr lang="ar-SA" dirty="0" smtClean="0"/>
            </a:br>
            <a:r>
              <a:rPr lang="ar-SA" dirty="0" smtClean="0"/>
              <a:t>مهارات التفكير الناقد:</a:t>
            </a:r>
            <a:r>
              <a:rPr lang="ar-SA" b="1" dirty="0" smtClean="0">
                <a:solidFill>
                  <a:srgbClr val="FF0000"/>
                </a:solidFill>
              </a:rPr>
              <a:t/>
            </a:r>
            <a:br>
              <a:rPr lang="ar-SA" b="1" dirty="0" smtClean="0">
                <a:solidFill>
                  <a:srgbClr val="FF0000"/>
                </a:solidFill>
              </a:rPr>
            </a:br>
            <a:r>
              <a:rPr lang="ar-SA" dirty="0" smtClean="0"/>
              <a:t/>
            </a:r>
            <a:br>
              <a:rPr lang="ar-SA" dirty="0" smtClean="0"/>
            </a:br>
            <a:endParaRPr lang="ar-JO" dirty="0"/>
          </a:p>
        </p:txBody>
      </p:sp>
      <p:sp>
        <p:nvSpPr>
          <p:cNvPr id="7" name="Content Placeholder 6"/>
          <p:cNvSpPr>
            <a:spLocks noGrp="1"/>
          </p:cNvSpPr>
          <p:nvPr>
            <p:ph idx="1"/>
          </p:nvPr>
        </p:nvSpPr>
        <p:spPr/>
        <p:txBody>
          <a:bodyPr>
            <a:normAutofit/>
          </a:bodyPr>
          <a:lstStyle/>
          <a:p>
            <a:pPr algn="just">
              <a:buFont typeface="Wingdings" pitchFamily="2" charset="2"/>
              <a:buChar char="ü"/>
            </a:pPr>
            <a:r>
              <a:rPr lang="ar-SA" b="1" dirty="0" smtClean="0"/>
              <a:t>التفكير الناقد لا يكتفي بما تراه في الموقف أو فيما تقرأه بل يغوص ليكتشف ما لم يقله النص أو الموقف أو ما يخفيه,فهو يتطلب أكثر من أن تكون ناقدا,فلا بد أن تكون واضحا وواقعيا في تفكيرك .</a:t>
            </a:r>
          </a:p>
          <a:p>
            <a:pPr algn="just">
              <a:buFont typeface="Wingdings" pitchFamily="2" charset="2"/>
              <a:buChar char="ü"/>
            </a:pPr>
            <a:r>
              <a:rPr lang="ar-SA" b="1" dirty="0" smtClean="0"/>
              <a:t>وحتى نتمكن من جعل الطفل مفكر وناقدا جيدا فلا بد من تعليمه بعض المهارات اللازمة لتساعده في الحكم على آراء الآخرين وإصدار أحكام أفضل على المعلومات من حيث إنصافها ودقتها وفائدتها وصدقها والتأكد منها .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IMG_7571.JPG"/>
          <p:cNvPicPr>
            <a:picLocks noGrp="1" noChangeAspect="1"/>
          </p:cNvPicPr>
          <p:nvPr>
            <p:ph sz="half" idx="1"/>
          </p:nvPr>
        </p:nvPicPr>
        <p:blipFill>
          <a:blip r:embed="rId2" cstate="email"/>
          <a:stretch>
            <a:fillRect/>
          </a:stretch>
        </p:blipFill>
        <p:spPr>
          <a:xfrm>
            <a:off x="357158" y="4653136"/>
            <a:ext cx="1910586" cy="18722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Content Placeholder 7"/>
          <p:cNvSpPr>
            <a:spLocks noGrp="1"/>
          </p:cNvSpPr>
          <p:nvPr>
            <p:ph sz="half" idx="2"/>
          </p:nvPr>
        </p:nvSpPr>
        <p:spPr>
          <a:xfrm>
            <a:off x="2339752" y="1124744"/>
            <a:ext cx="6593936" cy="5062696"/>
          </a:xfrm>
        </p:spPr>
        <p:txBody>
          <a:bodyPr>
            <a:normAutofit lnSpcReduction="10000"/>
          </a:bodyPr>
          <a:lstStyle/>
          <a:p>
            <a:pPr algn="just">
              <a:buNone/>
            </a:pPr>
            <a:r>
              <a:rPr lang="ar-SA" b="1" dirty="0" smtClean="0"/>
              <a:t>هو عملية تفكير يستخدم فيه الفرد معلوماته ومهاراته المكتسبة سابقا من أجل الخروج بقرار للاستجابة لموقف غير مألوف.</a:t>
            </a:r>
          </a:p>
          <a:p>
            <a:pPr>
              <a:buNone/>
            </a:pPr>
            <a:r>
              <a:rPr lang="ar-SA" b="1" dirty="0" smtClean="0">
                <a:solidFill>
                  <a:srgbClr val="FF0000"/>
                </a:solidFill>
              </a:rPr>
              <a:t>خطوات حل المشكلة:</a:t>
            </a:r>
          </a:p>
          <a:p>
            <a:pPr>
              <a:buFont typeface="Wingdings" pitchFamily="2" charset="2"/>
              <a:buChar char="Ø"/>
            </a:pPr>
            <a:r>
              <a:rPr lang="ar-SA" b="1" dirty="0" smtClean="0"/>
              <a:t>تحديد المشكلة.</a:t>
            </a:r>
          </a:p>
          <a:p>
            <a:pPr>
              <a:buFont typeface="Wingdings" pitchFamily="2" charset="2"/>
              <a:buChar char="Ø"/>
            </a:pPr>
            <a:r>
              <a:rPr lang="ar-SA" b="1" dirty="0" smtClean="0"/>
              <a:t>عمل عصف ذهني للحلول المحتملة .</a:t>
            </a:r>
          </a:p>
          <a:p>
            <a:pPr>
              <a:buFont typeface="Wingdings" pitchFamily="2" charset="2"/>
              <a:buChar char="Ø"/>
            </a:pPr>
            <a:r>
              <a:rPr lang="ar-SA" b="1" dirty="0" smtClean="0"/>
              <a:t>تقييم الحلول المحتملة بناء على المصادر المتوفرة.</a:t>
            </a:r>
          </a:p>
          <a:p>
            <a:pPr>
              <a:buFont typeface="Wingdings" pitchFamily="2" charset="2"/>
              <a:buChar char="Ø"/>
            </a:pPr>
            <a:r>
              <a:rPr lang="ar-SA" b="1" dirty="0" smtClean="0"/>
              <a:t>اختر  واحد من الاختيارات.</a:t>
            </a:r>
          </a:p>
          <a:p>
            <a:pPr>
              <a:buFont typeface="Wingdings" pitchFamily="2" charset="2"/>
              <a:buChar char="Ø"/>
            </a:pPr>
            <a:r>
              <a:rPr lang="ar-SA" b="1" dirty="0" smtClean="0"/>
              <a:t>تجريب الحل الذي اخترته.</a:t>
            </a:r>
          </a:p>
          <a:p>
            <a:pPr>
              <a:buFont typeface="Wingdings" pitchFamily="2" charset="2"/>
              <a:buChar char="Ø"/>
            </a:pPr>
            <a:r>
              <a:rPr lang="ar-SA" b="1" dirty="0" smtClean="0"/>
              <a:t>تقييم النتائج.وإذا لم يكن الحل فعالا أو لا يعمل,نعود إلى الخطوة الثالثة ونعيد المحاولة.</a:t>
            </a:r>
          </a:p>
          <a:p>
            <a:pPr algn="just">
              <a:buNone/>
            </a:pPr>
            <a:endParaRPr lang="ar-SA" b="1" dirty="0">
              <a:solidFill>
                <a:srgbClr val="FF0000"/>
              </a:solidFill>
            </a:endParaRPr>
          </a:p>
        </p:txBody>
      </p:sp>
      <p:sp>
        <p:nvSpPr>
          <p:cNvPr id="12" name="Title 3"/>
          <p:cNvSpPr txBox="1">
            <a:spLocks/>
          </p:cNvSpPr>
          <p:nvPr/>
        </p:nvSpPr>
        <p:spPr>
          <a:xfrm>
            <a:off x="1259632" y="260648"/>
            <a:ext cx="7560840" cy="695000"/>
          </a:xfrm>
          <a:prstGeom prst="rect">
            <a:avLst/>
          </a:prstGeom>
        </p:spPr>
        <p:style>
          <a:lnRef idx="2">
            <a:schemeClr val="accent2"/>
          </a:lnRef>
          <a:fillRef idx="1">
            <a:schemeClr val="lt1"/>
          </a:fillRef>
          <a:effectRef idx="0">
            <a:schemeClr val="accent2"/>
          </a:effectRef>
          <a:fontRef idx="minor">
            <a:schemeClr val="dk1"/>
          </a:fontRef>
        </p:style>
        <p:txBody>
          <a:bodyPr anchor="ctr">
            <a:normAutofit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dirty="0" smtClean="0">
                <a:ln>
                  <a:noFill/>
                </a:ln>
                <a:solidFill>
                  <a:schemeClr val="dk1"/>
                </a:solidFill>
                <a:effectLst>
                  <a:outerShdw blurRad="50000" dist="30000" dir="5400000" algn="tl" rotWithShape="0">
                    <a:srgbClr val="000000">
                      <a:alpha val="30000"/>
                    </a:srgbClr>
                  </a:outerShdw>
                </a:effectLst>
                <a:uLnTx/>
                <a:uFillTx/>
                <a:latin typeface="+mn-lt"/>
                <a:ea typeface="+mn-ea"/>
                <a:cs typeface="+mn-cs"/>
              </a:rPr>
              <a:t>مهارة حل المشكلات واتخاذ القرار</a:t>
            </a:r>
            <a:endParaRPr kumimoji="0" lang="ar-JO" sz="4400" b="0" i="0" u="none" strike="noStrike" kern="1200" cap="none" spc="0" normalizeH="0" baseline="0" noProof="0" dirty="0">
              <a:ln>
                <a:noFill/>
              </a:ln>
              <a:solidFill>
                <a:schemeClr val="dk1"/>
              </a:solidFill>
              <a:effectLst>
                <a:outerShdw blurRad="50000" dist="30000" dir="5400000" algn="tl" rotWithShape="0">
                  <a:srgbClr val="000000">
                    <a:alpha val="30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71934" y="1785926"/>
            <a:ext cx="4643470" cy="4000528"/>
          </a:xfrm>
        </p:spPr>
        <p:style>
          <a:lnRef idx="2">
            <a:schemeClr val="accent2"/>
          </a:lnRef>
          <a:fillRef idx="1">
            <a:schemeClr val="lt1"/>
          </a:fillRef>
          <a:effectRef idx="0">
            <a:schemeClr val="accent2"/>
          </a:effectRef>
          <a:fontRef idx="minor">
            <a:schemeClr val="dk1"/>
          </a:fontRef>
        </p:style>
        <p:txBody>
          <a:bodyPr>
            <a:normAutofit/>
          </a:bodyPr>
          <a:lstStyle/>
          <a:p>
            <a:pPr>
              <a:lnSpc>
                <a:spcPct val="150000"/>
              </a:lnSpc>
            </a:pPr>
            <a:r>
              <a:rPr lang="ar-SA" b="1" dirty="0" smtClean="0"/>
              <a:t>مفهوم حل المشكلات يعني الإتيان بأفكار جديدة ومتنوعة.</a:t>
            </a:r>
          </a:p>
          <a:p>
            <a:pPr>
              <a:lnSpc>
                <a:spcPct val="150000"/>
              </a:lnSpc>
            </a:pPr>
            <a:r>
              <a:rPr lang="ar-SA" b="1" dirty="0" smtClean="0"/>
              <a:t>إن قدرة الطفل على حل المشكلات تؤدي إلى تقدير إيجابي في مفهوم الذات.</a:t>
            </a:r>
          </a:p>
          <a:p>
            <a:pPr>
              <a:buNone/>
            </a:pPr>
            <a:endParaRPr lang="ar-SA" b="1" dirty="0" smtClean="0"/>
          </a:p>
        </p:txBody>
      </p:sp>
      <p:sp>
        <p:nvSpPr>
          <p:cNvPr id="4" name="Title 3"/>
          <p:cNvSpPr>
            <a:spLocks noGrp="1"/>
          </p:cNvSpPr>
          <p:nvPr>
            <p:ph type="title"/>
          </p:nvPr>
        </p:nvSpPr>
        <p:spPr>
          <a:xfrm>
            <a:off x="4643438" y="285728"/>
            <a:ext cx="3757610" cy="1011222"/>
          </a:xfrm>
        </p:spPr>
        <p:style>
          <a:lnRef idx="1">
            <a:schemeClr val="accent5"/>
          </a:lnRef>
          <a:fillRef idx="2">
            <a:schemeClr val="accent5"/>
          </a:fillRef>
          <a:effectRef idx="1">
            <a:schemeClr val="accent5"/>
          </a:effectRef>
          <a:fontRef idx="minor">
            <a:schemeClr val="dk1"/>
          </a:fontRef>
        </p:style>
        <p:txBody>
          <a:bodyPr/>
          <a:lstStyle/>
          <a:p>
            <a:pPr algn="ctr"/>
            <a:r>
              <a:rPr lang="ar-SA" sz="4800" dirty="0" smtClean="0"/>
              <a:t>تذكر</a:t>
            </a:r>
            <a:endParaRPr lang="ar-JO" dirty="0"/>
          </a:p>
        </p:txBody>
      </p:sp>
      <p:pic>
        <p:nvPicPr>
          <p:cNvPr id="5" name="Picture 4" descr="499512325.jpg"/>
          <p:cNvPicPr>
            <a:picLocks noChangeAspect="1"/>
          </p:cNvPicPr>
          <p:nvPr/>
        </p:nvPicPr>
        <p:blipFill>
          <a:blip r:embed="rId2" cstate="print"/>
          <a:stretch>
            <a:fillRect/>
          </a:stretch>
        </p:blipFill>
        <p:spPr>
          <a:xfrm>
            <a:off x="1285852" y="857232"/>
            <a:ext cx="2406103" cy="33565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052 0.02521 L -0.00052 0.35824 " pathEditMode="relative" rAng="0" ptsTypes="AA">
                                      <p:cBhvr>
                                        <p:cTn id="6" dur="2000" fill="hold"/>
                                        <p:tgtEl>
                                          <p:spTgt spid="5"/>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27784" y="1628800"/>
            <a:ext cx="6087620" cy="4464496"/>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ar-SA" sz="3600" b="1" dirty="0" smtClean="0"/>
              <a:t>كن نموذجا لأطفال في حل المشكلات ,وعندما تقوم بحل مشكلة ما أو اتخاذ قرار تحدث بصوت عال,وشارك الأطفال في اختيار البديل الملائم.</a:t>
            </a:r>
          </a:p>
          <a:p>
            <a:r>
              <a:rPr lang="ar-SA" sz="3600" b="1" dirty="0" smtClean="0"/>
              <a:t>عندما يسأل الطفل أسئلة شجعه على التفكير بالإجابات المحتملة,وساعده على استخدام خطوات حل المشكلات عندما تواجهه مشكلة مثال(عندما يسكب الطفل العصير على الأرض,اسمح له بتجريب طرق عديدة لتنظيفه(مناديل,اسفنج,قطعة قماش)</a:t>
            </a:r>
          </a:p>
          <a:p>
            <a:pPr>
              <a:buNone/>
            </a:pPr>
            <a:endParaRPr lang="ar-SA" b="1" dirty="0" smtClean="0"/>
          </a:p>
        </p:txBody>
      </p:sp>
      <p:sp>
        <p:nvSpPr>
          <p:cNvPr id="4" name="Title 3"/>
          <p:cNvSpPr>
            <a:spLocks noGrp="1"/>
          </p:cNvSpPr>
          <p:nvPr>
            <p:ph type="title"/>
          </p:nvPr>
        </p:nvSpPr>
        <p:spPr>
          <a:xfrm>
            <a:off x="4643438" y="285728"/>
            <a:ext cx="3757610" cy="1011222"/>
          </a:xfrm>
        </p:spPr>
        <p:style>
          <a:lnRef idx="1">
            <a:schemeClr val="accent5"/>
          </a:lnRef>
          <a:fillRef idx="2">
            <a:schemeClr val="accent5"/>
          </a:fillRef>
          <a:effectRef idx="1">
            <a:schemeClr val="accent5"/>
          </a:effectRef>
          <a:fontRef idx="minor">
            <a:schemeClr val="dk1"/>
          </a:fontRef>
        </p:style>
        <p:txBody>
          <a:bodyPr/>
          <a:lstStyle/>
          <a:p>
            <a:pPr algn="ctr"/>
            <a:r>
              <a:rPr lang="ar-SA" sz="4800" dirty="0" smtClean="0"/>
              <a:t>تذكر</a:t>
            </a:r>
            <a:endParaRPr lang="ar-JO" dirty="0"/>
          </a:p>
        </p:txBody>
      </p:sp>
      <p:pic>
        <p:nvPicPr>
          <p:cNvPr id="5" name="Picture 4" descr="499512325.jpg"/>
          <p:cNvPicPr>
            <a:picLocks noChangeAspect="1"/>
          </p:cNvPicPr>
          <p:nvPr/>
        </p:nvPicPr>
        <p:blipFill>
          <a:blip r:embed="rId2" cstate="print"/>
          <a:stretch>
            <a:fillRect/>
          </a:stretch>
        </p:blipFill>
        <p:spPr>
          <a:xfrm>
            <a:off x="251520" y="332656"/>
            <a:ext cx="2406103" cy="33565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052 0.02521 L -0.00052 0.35824 " pathEditMode="relative" rAng="0" ptsTypes="AA">
                                      <p:cBhvr>
                                        <p:cTn id="6" dur="2000" fill="hold"/>
                                        <p:tgtEl>
                                          <p:spTgt spid="5"/>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_72066.gif"/>
          <p:cNvPicPr>
            <a:picLocks noChangeAspect="1"/>
          </p:cNvPicPr>
          <p:nvPr/>
        </p:nvPicPr>
        <p:blipFill>
          <a:blip r:embed="rId2" cstate="email">
            <a:lum bright="40000" contrast="-10000"/>
          </a:blip>
          <a:stretch>
            <a:fillRect/>
          </a:stretch>
        </p:blipFill>
        <p:spPr>
          <a:xfrm>
            <a:off x="2488248" y="0"/>
            <a:ext cx="6655752" cy="6858000"/>
          </a:xfrm>
          <a:prstGeom prst="rect">
            <a:avLst/>
          </a:prstGeom>
        </p:spPr>
      </p:pic>
      <p:sp>
        <p:nvSpPr>
          <p:cNvPr id="5" name="Title 4"/>
          <p:cNvSpPr>
            <a:spLocks noGrp="1"/>
          </p:cNvSpPr>
          <p:nvPr>
            <p:ph type="title"/>
          </p:nvPr>
        </p:nvSpPr>
        <p:spPr>
          <a:xfrm>
            <a:off x="4071934" y="3429000"/>
            <a:ext cx="4071966" cy="1714512"/>
          </a:xfrm>
        </p:spPr>
        <p:txBody>
          <a:bodyPr>
            <a:normAutofit fontScale="90000"/>
          </a:bodyPr>
          <a:lstStyle/>
          <a:p>
            <a:pPr algn="ctr"/>
            <a:r>
              <a:rPr lang="ar-SA" dirty="0" smtClean="0"/>
              <a:t>إن أخطأنا فمن أنفسنا ومن الشيطان ،</a:t>
            </a:r>
            <a:br>
              <a:rPr lang="ar-SA" dirty="0" smtClean="0"/>
            </a:br>
            <a:r>
              <a:rPr lang="ar-SA" dirty="0" smtClean="0"/>
              <a:t> وإن أصبنا فمن الله ..</a:t>
            </a:r>
            <a:endParaRPr lang="ar-JO" dirty="0"/>
          </a:p>
        </p:txBody>
      </p:sp>
      <p:sp>
        <p:nvSpPr>
          <p:cNvPr id="6" name="Text Placeholder 5"/>
          <p:cNvSpPr>
            <a:spLocks noGrp="1"/>
          </p:cNvSpPr>
          <p:nvPr>
            <p:ph type="body" idx="1"/>
          </p:nvPr>
        </p:nvSpPr>
        <p:spPr>
          <a:xfrm>
            <a:off x="3357554" y="2285992"/>
            <a:ext cx="5214974" cy="790586"/>
          </a:xfrm>
        </p:spPr>
        <p:txBody>
          <a:bodyPr>
            <a:normAutofit/>
          </a:bodyPr>
          <a:lstStyle/>
          <a:p>
            <a:pPr algn="ctr"/>
            <a:r>
              <a:rPr lang="ar-SA" sz="6600" dirty="0" smtClean="0">
                <a:latin typeface="Andalus" pitchFamily="2" charset="-78"/>
                <a:cs typeface="Andalus" pitchFamily="2" charset="-78"/>
              </a:rPr>
              <a:t>تم بحمد الله </a:t>
            </a:r>
            <a:endParaRPr lang="ar-JO" sz="6600"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42852"/>
            <a:ext cx="7498080" cy="1143000"/>
          </a:xfrm>
        </p:spPr>
        <p:txBody>
          <a:bodyPr>
            <a:normAutofit/>
          </a:bodyPr>
          <a:lstStyle/>
          <a:p>
            <a:pPr algn="r"/>
            <a:r>
              <a:rPr lang="ar-SA" sz="3200" dirty="0" smtClean="0">
                <a:effectLst>
                  <a:glow rad="101600">
                    <a:schemeClr val="accent4">
                      <a:satMod val="175000"/>
                      <a:alpha val="40000"/>
                    </a:schemeClr>
                  </a:glow>
                  <a:outerShdw blurRad="50000" dist="30000" dir="5400000" algn="tl" rotWithShape="0">
                    <a:srgbClr val="000000">
                      <a:alpha val="30000"/>
                    </a:srgbClr>
                  </a:outerShdw>
                </a:effectLst>
              </a:rPr>
              <a:t>إدراك الأشياء المحيطة </a:t>
            </a:r>
            <a:r>
              <a:rPr lang="ar-SA" sz="3200" dirty="0" err="1" smtClean="0">
                <a:effectLst>
                  <a:glow rad="101600">
                    <a:schemeClr val="accent4">
                      <a:satMod val="175000"/>
                      <a:alpha val="40000"/>
                    </a:schemeClr>
                  </a:glow>
                  <a:outerShdw blurRad="50000" dist="30000" dir="5400000" algn="tl" rotWithShape="0">
                    <a:srgbClr val="000000">
                      <a:alpha val="30000"/>
                    </a:srgbClr>
                  </a:outerShdw>
                </a:effectLst>
              </a:rPr>
              <a:t>به</a:t>
            </a:r>
            <a:r>
              <a:rPr lang="ar-SA" sz="3200" dirty="0" smtClean="0">
                <a:effectLst>
                  <a:glow rad="101600">
                    <a:schemeClr val="accent4">
                      <a:satMod val="175000"/>
                      <a:alpha val="40000"/>
                    </a:schemeClr>
                  </a:glow>
                  <a:outerShdw blurRad="50000" dist="30000" dir="5400000" algn="tl" rotWithShape="0">
                    <a:srgbClr val="000000">
                      <a:alpha val="30000"/>
                    </a:srgbClr>
                  </a:outerShdw>
                </a:effectLst>
              </a:rPr>
              <a:t> عن طريق الحواس:</a:t>
            </a:r>
          </a:p>
        </p:txBody>
      </p:sp>
      <p:sp>
        <p:nvSpPr>
          <p:cNvPr id="3" name="Content Placeholder 2"/>
          <p:cNvSpPr>
            <a:spLocks noGrp="1"/>
          </p:cNvSpPr>
          <p:nvPr>
            <p:ph idx="1"/>
          </p:nvPr>
        </p:nvSpPr>
        <p:spPr>
          <a:xfrm>
            <a:off x="1435608" y="1285860"/>
            <a:ext cx="7498080" cy="5000660"/>
          </a:xfrm>
        </p:spPr>
        <p:style>
          <a:lnRef idx="1">
            <a:schemeClr val="accent2"/>
          </a:lnRef>
          <a:fillRef idx="2">
            <a:schemeClr val="accent2"/>
          </a:fillRef>
          <a:effectRef idx="1">
            <a:schemeClr val="accent2"/>
          </a:effectRef>
          <a:fontRef idx="minor">
            <a:schemeClr val="dk1"/>
          </a:fontRef>
        </p:style>
        <p:txBody>
          <a:bodyPr>
            <a:normAutofit/>
          </a:bodyPr>
          <a:lstStyle/>
          <a:p>
            <a:pPr>
              <a:buNone/>
            </a:pPr>
            <a:endParaRPr lang="ar-SA" dirty="0" smtClean="0"/>
          </a:p>
          <a:p>
            <a:pPr algn="just">
              <a:buFont typeface="Wingdings" pitchFamily="2" charset="2"/>
              <a:buChar char="ü"/>
            </a:pPr>
            <a:r>
              <a:rPr lang="ar-SA" dirty="0" smtClean="0"/>
              <a:t>تلعب الحواس دورا هاما وأساسيا في تكوين الصور الذهنية للمفاهيم عند الأطفال في مرحلة ما قبل المدرسة,وتعتبر الخبرات المباشرة وغير المباشرة التي يمر </a:t>
            </a:r>
            <a:r>
              <a:rPr lang="ar-SA" dirty="0" err="1" smtClean="0"/>
              <a:t>بها</a:t>
            </a:r>
            <a:r>
              <a:rPr lang="ar-SA" dirty="0" smtClean="0"/>
              <a:t> الطفل هي سبيل تكوين المدركات عنده.</a:t>
            </a:r>
          </a:p>
          <a:p>
            <a:pPr algn="just">
              <a:buFont typeface="Wingdings" pitchFamily="2" charset="2"/>
              <a:buChar char="ü"/>
            </a:pPr>
            <a:r>
              <a:rPr lang="ar-SA" dirty="0" smtClean="0"/>
              <a:t>أشار </a:t>
            </a:r>
            <a:r>
              <a:rPr lang="ar-SA" dirty="0" err="1" smtClean="0"/>
              <a:t>برونر</a:t>
            </a:r>
            <a:r>
              <a:rPr lang="ar-SA" dirty="0" smtClean="0"/>
              <a:t> أن الطفل بمرحلة التمثيل العملي يتمثل عالمه من خلال أفعاله الحركية,كاللمس والمعالجات اليدوية المختلفة  ,فالفعل هو الطريقة التي يتعرف بها الطفل على بيئته.</a:t>
            </a:r>
          </a:p>
        </p:txBody>
      </p:sp>
      <p:pic>
        <p:nvPicPr>
          <p:cNvPr id="6" name="Picture 5" descr="1204376917.jpg"/>
          <p:cNvPicPr>
            <a:picLocks noChangeAspect="1"/>
          </p:cNvPicPr>
          <p:nvPr/>
        </p:nvPicPr>
        <p:blipFill>
          <a:blip r:embed="rId2" cstate="email"/>
          <a:stretch>
            <a:fillRect/>
          </a:stretch>
        </p:blipFill>
        <p:spPr>
          <a:xfrm>
            <a:off x="214282" y="188641"/>
            <a:ext cx="2125470" cy="1800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142852"/>
            <a:ext cx="7498080" cy="857272"/>
          </a:xfrm>
        </p:spPr>
        <p:txBody>
          <a:bodyPr/>
          <a:lstStyle/>
          <a:p>
            <a:pPr algn="ctr"/>
            <a:r>
              <a:rPr lang="ar-SA" dirty="0" smtClean="0">
                <a:effectLst>
                  <a:glow rad="101600">
                    <a:schemeClr val="accent4">
                      <a:satMod val="175000"/>
                      <a:alpha val="40000"/>
                    </a:schemeClr>
                  </a:glow>
                  <a:outerShdw blurRad="50000" dist="30000" dir="5400000" algn="tl" rotWithShape="0">
                    <a:srgbClr val="000000">
                      <a:alpha val="30000"/>
                    </a:srgbClr>
                  </a:outerShdw>
                </a:effectLst>
              </a:rPr>
              <a:t>الفضول:</a:t>
            </a:r>
            <a:endParaRPr lang="ar-JO" dirty="0">
              <a:effectLst>
                <a:glow rad="101600">
                  <a:schemeClr val="accent4">
                    <a:satMod val="175000"/>
                    <a:alpha val="40000"/>
                  </a:schemeClr>
                </a:glow>
                <a:outerShdw blurRad="50000" dist="30000" dir="5400000" algn="tl" rotWithShape="0">
                  <a:srgbClr val="000000">
                    <a:alpha val="30000"/>
                  </a:srgbClr>
                </a:outerShdw>
              </a:effectLst>
            </a:endParaRPr>
          </a:p>
        </p:txBody>
      </p:sp>
      <p:sp>
        <p:nvSpPr>
          <p:cNvPr id="3" name="Content Placeholder 2"/>
          <p:cNvSpPr>
            <a:spLocks noGrp="1"/>
          </p:cNvSpPr>
          <p:nvPr>
            <p:ph idx="1"/>
          </p:nvPr>
        </p:nvSpPr>
        <p:spPr>
          <a:xfrm>
            <a:off x="1142976" y="1000108"/>
            <a:ext cx="7790712" cy="5500726"/>
          </a:xfrm>
        </p:spPr>
        <p:style>
          <a:lnRef idx="1">
            <a:schemeClr val="accent6"/>
          </a:lnRef>
          <a:fillRef idx="2">
            <a:schemeClr val="accent6"/>
          </a:fillRef>
          <a:effectRef idx="1">
            <a:schemeClr val="accent6"/>
          </a:effectRef>
          <a:fontRef idx="minor">
            <a:schemeClr val="dk1"/>
          </a:fontRef>
        </p:style>
        <p:txBody>
          <a:bodyPr>
            <a:noAutofit/>
          </a:bodyPr>
          <a:lstStyle/>
          <a:p>
            <a:pPr>
              <a:buNone/>
            </a:pPr>
            <a:endParaRPr lang="ar-SA" dirty="0" smtClean="0">
              <a:solidFill>
                <a:schemeClr val="tx1"/>
              </a:solidFill>
            </a:endParaRPr>
          </a:p>
          <a:p>
            <a:pPr>
              <a:buNone/>
            </a:pPr>
            <a:r>
              <a:rPr lang="ar-SA" dirty="0" smtClean="0">
                <a:solidFill>
                  <a:schemeClr val="tx1"/>
                </a:solidFill>
              </a:rPr>
              <a:t>يقصد بالفضول       المشاركة في المزيد من الاستكشاف الذي يؤدي إلى حل إبداعي.</a:t>
            </a:r>
          </a:p>
          <a:p>
            <a:pPr>
              <a:buNone/>
            </a:pPr>
            <a:r>
              <a:rPr lang="ar-SA" dirty="0" smtClean="0">
                <a:solidFill>
                  <a:schemeClr val="tx1"/>
                </a:solidFill>
              </a:rPr>
              <a:t>الفضول في هذه المرحلة يؤدي إلى الاكتشاف الحر والذي يساعد الطفل على تطوير مهارات الملاحظة والمراقبة والتجريب وهي       المهارات الأولية التي يستخدمها الطفل في بناء معارفه.</a:t>
            </a:r>
          </a:p>
        </p:txBody>
      </p:sp>
      <p:pic>
        <p:nvPicPr>
          <p:cNvPr id="6" name="Picture 5" descr="1204374727.jpg"/>
          <p:cNvPicPr>
            <a:picLocks noChangeAspect="1"/>
          </p:cNvPicPr>
          <p:nvPr/>
        </p:nvPicPr>
        <p:blipFill>
          <a:blip r:embed="rId2" cstate="email"/>
          <a:stretch>
            <a:fillRect/>
          </a:stretch>
        </p:blipFill>
        <p:spPr>
          <a:xfrm>
            <a:off x="357158" y="4077072"/>
            <a:ext cx="1704975" cy="223324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Left Arrow 8"/>
          <p:cNvSpPr/>
          <p:nvPr/>
        </p:nvSpPr>
        <p:spPr>
          <a:xfrm>
            <a:off x="6156176" y="1628800"/>
            <a:ext cx="576064" cy="40575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5796136" y="3717032"/>
            <a:ext cx="576064" cy="432048"/>
          </a:xfrm>
          <a:prstGeom prst="leftArrow">
            <a:avLst>
              <a:gd name="adj1" fmla="val 4545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14290"/>
            <a:ext cx="7498080" cy="114300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SA" sz="4800" b="1" dirty="0" smtClean="0">
                <a:latin typeface="Arial Unicode MS" pitchFamily="34" charset="-128"/>
                <a:ea typeface="Arial Unicode MS" pitchFamily="34" charset="-128"/>
                <a:cs typeface="Arial Unicode MS" pitchFamily="34" charset="-128"/>
              </a:rPr>
              <a:t>العمليات المعرفية:</a:t>
            </a:r>
            <a:endParaRPr lang="ar-JO" sz="48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1142976" y="1500174"/>
            <a:ext cx="7783832" cy="4857784"/>
          </a:xfrm>
        </p:spPr>
        <p:txBody>
          <a:bodyPr>
            <a:normAutofit fontScale="92500" lnSpcReduction="20000"/>
          </a:bodyPr>
          <a:lstStyle/>
          <a:p>
            <a:pPr>
              <a:lnSpc>
                <a:spcPct val="150000"/>
              </a:lnSpc>
            </a:pPr>
            <a:r>
              <a:rPr lang="ar-SA" sz="2800" b="1" dirty="0" smtClean="0"/>
              <a:t>يستطيع الطفل أداء العمليات المعرفية التالية الانتباه ,الإدراك ,التذكر ,التفكير. </a:t>
            </a:r>
            <a:endParaRPr lang="ar-SA" sz="3000" b="1" dirty="0" smtClean="0"/>
          </a:p>
          <a:p>
            <a:pPr algn="just">
              <a:lnSpc>
                <a:spcPct val="150000"/>
              </a:lnSpc>
            </a:pPr>
            <a:r>
              <a:rPr lang="ar-SA" sz="2800" b="1" dirty="0" smtClean="0"/>
              <a:t>يعتبر الانتباه أول العمليات المعرفية التي يجربها الطفل تمهيدا للعمليات المعرفية الأكثر تعقيدا,فينتبه الطفل إلى الأشياء التي يهتم </a:t>
            </a:r>
            <a:r>
              <a:rPr lang="ar-SA" sz="2800" b="1" dirty="0" err="1" smtClean="0"/>
              <a:t>بها</a:t>
            </a:r>
            <a:r>
              <a:rPr lang="ar-SA" sz="2800" b="1" dirty="0" smtClean="0"/>
              <a:t> ,ويوزع انتباهه تارة للمثير الممتع وتارة </a:t>
            </a:r>
            <a:r>
              <a:rPr lang="ar-SA" sz="2800" b="1" dirty="0" err="1" smtClean="0"/>
              <a:t>لشي</a:t>
            </a:r>
            <a:r>
              <a:rPr lang="ar-SA" sz="2800" b="1" dirty="0" smtClean="0"/>
              <a:t> أخر ,وتظل الأحاسيس هي وسيلته لتلقي المثيرات البيئية ,علما ،أنه مازال انتباهه محدودا فهو لاتلفت انتباهه كل التفاصيل,فعندما يواجه مشكلته لاينتبه إلى كل مايتصل بها لذا فمعلوماته التي يحصل عليها تظل قاصرة</a:t>
            </a:r>
            <a:endParaRPr lang="ar-SA" dirty="0" smtClean="0"/>
          </a:p>
          <a:p>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700808"/>
            <a:ext cx="7712394" cy="4800026"/>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ar-SA" sz="2800" b="1" dirty="0" smtClean="0"/>
              <a:t>  </a:t>
            </a:r>
          </a:p>
          <a:p>
            <a:pPr algn="just">
              <a:buNone/>
            </a:pPr>
            <a:endParaRPr lang="ar-SA" sz="2800" b="1" dirty="0" smtClean="0"/>
          </a:p>
          <a:p>
            <a:pPr algn="just">
              <a:buNone/>
            </a:pPr>
            <a:endParaRPr lang="ar-SA" sz="2800" b="1" dirty="0" smtClean="0"/>
          </a:p>
          <a:p>
            <a:pPr algn="just">
              <a:buNone/>
            </a:pPr>
            <a:r>
              <a:rPr lang="ar-SA" sz="2800" b="1" dirty="0" smtClean="0"/>
              <a:t>يمكن تصور أي برنامج لتنمية التفكير لا بد وأن ينطلق من هذه الخصائص التي تظهر عند غالبية أطفال الروضة وحيث إن تفكير الأطفال في مرحلة رياض الأطفال يعتمد بشكل كبير على حواسهم وتخيلهم أكثر من أي شي أخر,لذا سيتم الاعتماد على الأنشطة التي تعمل على إثارة حواس الطفل وعملياته العقلية للوصول إلى تعلم ذي معنى, وذلك من خلال إتاحة الفرصة للطفل للتفاعل مع البيئة المحيطة باستخدام حواسه.</a:t>
            </a:r>
          </a:p>
          <a:p>
            <a:pPr>
              <a:buNone/>
            </a:pPr>
            <a:endParaRPr lang="ar-JO" dirty="0">
              <a:solidFill>
                <a:srgbClr val="FF0000"/>
              </a:solidFill>
            </a:endParaRPr>
          </a:p>
        </p:txBody>
      </p:sp>
      <p:sp>
        <p:nvSpPr>
          <p:cNvPr id="5"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algn="ctr"/>
            <a:endParaRPr lang="ar-JO" sz="4800" dirty="0">
              <a:latin typeface="Arial Unicode MS" pitchFamily="34" charset="-128"/>
              <a:ea typeface="Arial Unicode MS" pitchFamily="34" charset="-128"/>
              <a:cs typeface="Arial Unicode MS" pitchFamily="34" charset="-128"/>
            </a:endParaRPr>
          </a:p>
        </p:txBody>
      </p:sp>
      <p:pic>
        <p:nvPicPr>
          <p:cNvPr id="1026" name="Picture 2" descr="C:\Users\Dell\Desktop\مقررات الفصل الدراسي 1423\عروض باوربوينت\ورش تدريب 1\ملف صور\فن\499512325[1].jpg"/>
          <p:cNvPicPr>
            <a:picLocks noChangeAspect="1" noChangeArrowheads="1"/>
          </p:cNvPicPr>
          <p:nvPr/>
        </p:nvPicPr>
        <p:blipFill>
          <a:blip r:embed="rId2" cstate="print"/>
          <a:srcRect/>
          <a:stretch>
            <a:fillRect/>
          </a:stretch>
        </p:blipFill>
        <p:spPr bwMode="auto">
          <a:xfrm>
            <a:off x="2843808" y="548680"/>
            <a:ext cx="2376264" cy="2592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sz="4400" dirty="0" smtClean="0">
                <a:solidFill>
                  <a:srgbClr val="FF0000"/>
                </a:solidFill>
              </a:rPr>
              <a:t>مهارات التفكير التي تساعد في عملية تعلم المفاهيم العلمية</a:t>
            </a:r>
            <a:endParaRPr lang="ar-J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a:xfrm>
            <a:off x="1428728" y="1643050"/>
            <a:ext cx="7498080" cy="4800600"/>
          </a:xfrm>
        </p:spPr>
        <p:txBody>
          <a:bodyPr>
            <a:normAutofit/>
          </a:bodyPr>
          <a:lstStyle/>
          <a:p>
            <a:pPr>
              <a:buNone/>
            </a:pPr>
            <a:r>
              <a:rPr lang="ar-SA" dirty="0" smtClean="0">
                <a:solidFill>
                  <a:schemeClr val="accent2"/>
                </a:solidFill>
              </a:rPr>
              <a:t>تعريف المهارة: </a:t>
            </a:r>
            <a:r>
              <a:rPr lang="ar-SA" dirty="0" smtClean="0"/>
              <a:t>مقدرة الطفل على القيام بعمل معين تحت شروط معينة .</a:t>
            </a:r>
          </a:p>
          <a:p>
            <a:pPr>
              <a:buFont typeface="Arial" pitchFamily="34" charset="0"/>
              <a:buChar char="•"/>
            </a:pPr>
            <a:r>
              <a:rPr lang="ar-SA" dirty="0" smtClean="0"/>
              <a:t>مهارة المقارنة .                     </a:t>
            </a:r>
          </a:p>
          <a:p>
            <a:pPr>
              <a:buFont typeface="Arial" pitchFamily="34" charset="0"/>
              <a:buChar char="•"/>
            </a:pPr>
            <a:r>
              <a:rPr lang="ar-SA" dirty="0" smtClean="0"/>
              <a:t>مهارة الملاحظة .                   </a:t>
            </a:r>
          </a:p>
          <a:p>
            <a:pPr>
              <a:buFont typeface="Arial" pitchFamily="34" charset="0"/>
              <a:buChar char="•"/>
            </a:pPr>
            <a:r>
              <a:rPr lang="ar-SA" dirty="0" smtClean="0"/>
              <a:t>مهارة الوصف .                     </a:t>
            </a:r>
          </a:p>
          <a:p>
            <a:pPr>
              <a:buFont typeface="Arial" pitchFamily="34" charset="0"/>
              <a:buChar char="•"/>
            </a:pPr>
            <a:r>
              <a:rPr lang="ar-SA" dirty="0" smtClean="0"/>
              <a:t>مهارة التصنيف .                </a:t>
            </a:r>
          </a:p>
          <a:p>
            <a:pPr>
              <a:buFont typeface="Arial" pitchFamily="34" charset="0"/>
              <a:buChar char="•"/>
            </a:pPr>
            <a:r>
              <a:rPr lang="ar-SA" dirty="0" smtClean="0"/>
              <a:t>مهارة التسلسل .                 </a:t>
            </a:r>
          </a:p>
          <a:p>
            <a:pPr>
              <a:buFont typeface="Arial" pitchFamily="34" charset="0"/>
              <a:buChar char="•"/>
            </a:pPr>
            <a:r>
              <a:rPr lang="ar-SA" dirty="0" smtClean="0"/>
              <a:t>مهارة التسلسل المنطقي .</a:t>
            </a:r>
          </a:p>
          <a:p>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sz="4400" dirty="0" smtClean="0">
                <a:solidFill>
                  <a:srgbClr val="FF0000"/>
                </a:solidFill>
              </a:rPr>
              <a:t>مهارات التفكير التي تساعد في عملية تعلم المفاهيم العلمية</a:t>
            </a:r>
            <a:endParaRPr lang="ar-JO"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a:xfrm>
            <a:off x="1428728" y="1643050"/>
            <a:ext cx="7498080" cy="4800600"/>
          </a:xfrm>
        </p:spPr>
        <p:txBody>
          <a:bodyPr>
            <a:normAutofit/>
          </a:bodyPr>
          <a:lstStyle/>
          <a:p>
            <a:pPr>
              <a:buNone/>
            </a:pPr>
            <a:endParaRPr lang="ar-SA" dirty="0" smtClean="0"/>
          </a:p>
          <a:p>
            <a:pPr>
              <a:buFont typeface="Arial" pitchFamily="34" charset="0"/>
              <a:buChar char="•"/>
            </a:pPr>
            <a:r>
              <a:rPr lang="ar-SA" dirty="0" smtClean="0"/>
              <a:t>مهارة التطبيق .</a:t>
            </a:r>
          </a:p>
          <a:p>
            <a:pPr>
              <a:buFont typeface="Arial" pitchFamily="34" charset="0"/>
              <a:buChar char="•"/>
            </a:pPr>
            <a:r>
              <a:rPr lang="ar-SA" dirty="0" smtClean="0"/>
              <a:t>مهارة التفسير .     </a:t>
            </a:r>
          </a:p>
          <a:p>
            <a:pPr>
              <a:buFont typeface="Arial" pitchFamily="34" charset="0"/>
              <a:buChar char="•"/>
            </a:pPr>
            <a:r>
              <a:rPr lang="ar-SA" dirty="0" smtClean="0"/>
              <a:t>مهارة التنبؤ.   </a:t>
            </a:r>
          </a:p>
          <a:p>
            <a:pPr>
              <a:buFont typeface="Arial" pitchFamily="34" charset="0"/>
              <a:buChar char="•"/>
            </a:pPr>
            <a:r>
              <a:rPr lang="ar-SA" dirty="0" smtClean="0"/>
              <a:t>مهارة التفكير الإبداعي</a:t>
            </a:r>
          </a:p>
          <a:p>
            <a:pPr>
              <a:buFont typeface="Arial" pitchFamily="34" charset="0"/>
              <a:buChar char="•"/>
            </a:pPr>
            <a:r>
              <a:rPr lang="ar-SA" dirty="0" smtClean="0"/>
              <a:t>مهارة التفكير الناقد .</a:t>
            </a:r>
            <a:endParaRPr lang="en-US" dirty="0" smtClean="0"/>
          </a:p>
          <a:p>
            <a:pPr>
              <a:buFont typeface="Arial" pitchFamily="34" charset="0"/>
              <a:buChar char="•"/>
            </a:pPr>
            <a:r>
              <a:rPr lang="ar-SA" dirty="0" smtClean="0"/>
              <a:t>مهارة حل المشكلات .</a:t>
            </a:r>
          </a:p>
          <a:p>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رشة الادراك">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ورشة الادراك</Template>
  <TotalTime>1158</TotalTime>
  <Words>2211</Words>
  <Application>Microsoft Office PowerPoint</Application>
  <PresentationFormat>عرض على الشاشة (3:4)‏</PresentationFormat>
  <Paragraphs>216</Paragraphs>
  <Slides>36</Slides>
  <Notes>1</Notes>
  <HiddenSlides>0</HiddenSlides>
  <MMClips>0</MMClips>
  <ScaleCrop>false</ScaleCrop>
  <HeadingPairs>
    <vt:vector size="4" baseType="variant">
      <vt:variant>
        <vt:lpstr>نسق</vt:lpstr>
      </vt:variant>
      <vt:variant>
        <vt:i4>1</vt:i4>
      </vt:variant>
      <vt:variant>
        <vt:lpstr>عناوين الشرائح</vt:lpstr>
      </vt:variant>
      <vt:variant>
        <vt:i4>36</vt:i4>
      </vt:variant>
    </vt:vector>
  </HeadingPairs>
  <TitlesOfParts>
    <vt:vector size="37" baseType="lpstr">
      <vt:lpstr>ورشة الادراك</vt:lpstr>
      <vt:lpstr>الخصائص المعرفية لطفل الروضة</vt:lpstr>
      <vt:lpstr>الخيال</vt:lpstr>
      <vt:lpstr>التمركز حول الذات:</vt:lpstr>
      <vt:lpstr>إدراك الأشياء المحيطة به عن طريق الحواس:</vt:lpstr>
      <vt:lpstr>الفضول:</vt:lpstr>
      <vt:lpstr>العمليات المعرفية:</vt:lpstr>
      <vt:lpstr>عرض تقديمي في PowerPoint</vt:lpstr>
      <vt:lpstr>مهارات التفكير التي تساعد في عملية تعلم المفاهيم العلمية</vt:lpstr>
      <vt:lpstr>مهارات التفكير التي تساعد في عملية تعلم المفاهيم العلمية</vt:lpstr>
      <vt:lpstr>1- مهارة الملاحظة</vt:lpstr>
      <vt:lpstr>مهارة الملاحظة</vt:lpstr>
      <vt:lpstr>عرض تقديمي في PowerPoint</vt:lpstr>
      <vt:lpstr>عرض تقديمي في PowerPoint</vt:lpstr>
      <vt:lpstr>عرض تقديمي في PowerPoint</vt:lpstr>
      <vt:lpstr>عرض تقديمي في PowerPoint</vt:lpstr>
      <vt:lpstr>خارطة ذهنية للتصنيف</vt:lpstr>
      <vt:lpstr>5- مهارة التسلسل:</vt:lpstr>
      <vt:lpstr>6- مهارة التسلسل المنطقي:</vt:lpstr>
      <vt:lpstr>عرض تقديمي في PowerPoint</vt:lpstr>
      <vt:lpstr>من المهم أن :</vt:lpstr>
      <vt:lpstr>من المهم أن :</vt:lpstr>
      <vt:lpstr>عرض تقديمي في PowerPoint</vt:lpstr>
      <vt:lpstr>عرض تقديمي في PowerPoint</vt:lpstr>
      <vt:lpstr>عرض تقديمي في PowerPoint</vt:lpstr>
      <vt:lpstr>10- مهارة التنبؤ:</vt:lpstr>
      <vt:lpstr>10- مهارة التنبؤ:</vt:lpstr>
      <vt:lpstr> 11- مهارات التفكير الإبداعي: </vt:lpstr>
      <vt:lpstr>عرض تقديمي في PowerPoint</vt:lpstr>
      <vt:lpstr>عرض تقديمي في PowerPoint</vt:lpstr>
      <vt:lpstr>      هي القدرة على تغيير نمط التفكير وأسلوبه,لمواجهة المواقف الجديدة.أو تجاوز العقبات الصعبة التي تواجه الفرد عند محاولة حل المشكلات أو هي عملية تغيير مسار التفكير عند الحاجة ليتناسب مع المستجدات والمعلومات الجديدة التي يواجهها المتعلم. </vt:lpstr>
      <vt:lpstr>      هي قدرة الفرد على توليد أفكار جديدة ,وعدم تكرار أفكار الأشخاص المحيطين به.ويحكم على الفكرة بالاصالة في ضوء عدم خضوعها للأفكار الشائعة,وخروجها عن التقليد وتميزها.  </vt:lpstr>
      <vt:lpstr>  مهارات التفكير الناقد:  </vt:lpstr>
      <vt:lpstr>عرض تقديمي في PowerPoint</vt:lpstr>
      <vt:lpstr>تذكر</vt:lpstr>
      <vt:lpstr>تذكر</vt:lpstr>
      <vt:lpstr>إن أخطأنا فمن أنفسنا ومن الشيطان ،  وإن أصبنا فمن الله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ورشـة ركــن الإدراك</dc:title>
  <dc:creator>Dell</dc:creator>
  <cp:lastModifiedBy>SONY</cp:lastModifiedBy>
  <cp:revision>58</cp:revision>
  <dcterms:created xsi:type="dcterms:W3CDTF">2010-10-09T14:22:40Z</dcterms:created>
  <dcterms:modified xsi:type="dcterms:W3CDTF">2013-03-11T08:15:18Z</dcterms:modified>
</cp:coreProperties>
</file>