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11/19/2017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7.png"/><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2.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7.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8.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9.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20.emf"/></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2.emf"/></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a:xfrm>
            <a:off x="1981200" y="1987550"/>
            <a:ext cx="7442200" cy="1828800"/>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lgn="ctr"/>
            <a:r>
              <a:rPr lang="en-US" sz="5400" b="1" dirty="0" smtClean="0"/>
              <a:t>JavaScript</a:t>
            </a:r>
            <a:r>
              <a:rPr lang="en-US" sz="5400" b="1" dirty="0"/>
              <a:t>: </a:t>
            </a:r>
            <a:endParaRPr lang="en-US" sz="5400" b="1" dirty="0" smtClean="0"/>
          </a:p>
          <a:p>
            <a:pPr algn="ctr"/>
            <a:r>
              <a:rPr lang="en-US" sz="5400" b="1" dirty="0" smtClean="0"/>
              <a:t>Introduction </a:t>
            </a:r>
            <a:r>
              <a:rPr lang="en-US" sz="5400" b="1" dirty="0"/>
              <a:t>to Scripting </a:t>
            </a:r>
          </a:p>
          <a:p>
            <a:pPr algn="ctr">
              <a:buFontTx/>
              <a:buNone/>
            </a:pPr>
            <a:endParaRPr lang="en-US" sz="5400" b="1" dirty="0" smtClean="0"/>
          </a:p>
        </p:txBody>
      </p:sp>
    </p:spTree>
    <p:extLst>
      <p:ext uri="{BB962C8B-B14F-4D97-AF65-F5344CB8AC3E}">
        <p14:creationId xmlns:p14="http://schemas.microsoft.com/office/powerpoint/2010/main" val="73742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5"/>
          <p:cNvGraphicFramePr>
            <a:graphicFrameLocks noChangeAspect="1"/>
          </p:cNvGraphicFramePr>
          <p:nvPr>
            <p:extLst>
              <p:ext uri="{D42A27DB-BD31-4B8C-83A1-F6EECF244321}">
                <p14:modId xmlns:p14="http://schemas.microsoft.com/office/powerpoint/2010/main" val="3755747982"/>
              </p:ext>
            </p:extLst>
          </p:nvPr>
        </p:nvGraphicFramePr>
        <p:xfrm>
          <a:off x="25400" y="61913"/>
          <a:ext cx="9346374" cy="4954587"/>
        </p:xfrm>
        <a:graphic>
          <a:graphicData uri="http://schemas.openxmlformats.org/presentationml/2006/ole">
            <mc:AlternateContent xmlns:mc="http://schemas.openxmlformats.org/markup-compatibility/2006">
              <mc:Choice xmlns:v="urn:schemas-microsoft-com:vml" Requires="v">
                <p:oleObj spid="_x0000_s15367" name="Document" r:id="rId3" imgW="7860100" imgH="4167774" progId="Word.Document.8">
                  <p:embed/>
                </p:oleObj>
              </mc:Choice>
              <mc:Fallback>
                <p:oleObj name="Document" r:id="rId3" imgW="7860100" imgH="4167774"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 y="61913"/>
                        <a:ext cx="9346374" cy="4954587"/>
                      </a:xfrm>
                      <a:prstGeom prst="rect">
                        <a:avLst/>
                      </a:prstGeom>
                    </p:spPr>
                  </p:pic>
                </p:oleObj>
              </mc:Fallback>
            </mc:AlternateContent>
          </a:graphicData>
        </a:graphic>
      </p:graphicFrame>
      <p:pic>
        <p:nvPicPr>
          <p:cNvPr id="3" name="Picture 6" descr="0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0488" y="4821238"/>
            <a:ext cx="5688012"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7"/>
          <p:cNvSpPr txBox="1">
            <a:spLocks noChangeArrowheads="1"/>
          </p:cNvSpPr>
          <p:nvPr/>
        </p:nvSpPr>
        <p:spPr bwMode="auto">
          <a:xfrm>
            <a:off x="9105900" y="1727200"/>
            <a:ext cx="2438400" cy="835025"/>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Two </a:t>
            </a:r>
            <a:r>
              <a:rPr lang="en-US">
                <a:solidFill>
                  <a:schemeClr val="bg1"/>
                </a:solidFill>
                <a:latin typeface="Courier New" panose="02070309020205020404" pitchFamily="49" charset="0"/>
              </a:rPr>
              <a:t>write</a:t>
            </a:r>
            <a:r>
              <a:rPr lang="en-US">
                <a:solidFill>
                  <a:schemeClr val="bg1"/>
                </a:solidFill>
                <a:latin typeface="Times New Roman" panose="02020603050405020304" pitchFamily="18" charset="0"/>
              </a:rPr>
              <a:t> statements create one line of XHTML text</a:t>
            </a:r>
            <a:endParaRPr lang="en-US" b="1">
              <a:solidFill>
                <a:schemeClr val="bg1"/>
              </a:solidFill>
              <a:latin typeface="Courier New" panose="02070309020205020404" pitchFamily="49" charset="0"/>
            </a:endParaRPr>
          </a:p>
        </p:txBody>
      </p:sp>
      <p:sp>
        <p:nvSpPr>
          <p:cNvPr id="5" name="Line 8"/>
          <p:cNvSpPr>
            <a:spLocks noChangeShapeType="1"/>
          </p:cNvSpPr>
          <p:nvPr/>
        </p:nvSpPr>
        <p:spPr bwMode="auto">
          <a:xfrm flipH="1">
            <a:off x="4165600" y="1974850"/>
            <a:ext cx="4930774" cy="84455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
        <p:nvSpPr>
          <p:cNvPr id="6" name="Text Box 9"/>
          <p:cNvSpPr txBox="1">
            <a:spLocks noChangeArrowheads="1"/>
          </p:cNvSpPr>
          <p:nvPr/>
        </p:nvSpPr>
        <p:spPr bwMode="auto">
          <a:xfrm>
            <a:off x="8674100" y="3549650"/>
            <a:ext cx="2438400" cy="835025"/>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Concatenation operator joins the string together, as it is split into multiple lines</a:t>
            </a:r>
            <a:endParaRPr lang="en-US" b="1" dirty="0">
              <a:solidFill>
                <a:schemeClr val="bg1"/>
              </a:solidFill>
              <a:latin typeface="Courier New" panose="02070309020205020404" pitchFamily="49" charset="0"/>
            </a:endParaRPr>
          </a:p>
        </p:txBody>
      </p:sp>
      <p:sp>
        <p:nvSpPr>
          <p:cNvPr id="7" name="Line 10"/>
          <p:cNvSpPr>
            <a:spLocks noChangeShapeType="1"/>
          </p:cNvSpPr>
          <p:nvPr/>
        </p:nvSpPr>
        <p:spPr bwMode="auto">
          <a:xfrm flipH="1" flipV="1">
            <a:off x="5054600" y="3136899"/>
            <a:ext cx="3619500" cy="812799"/>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Tree>
    <p:extLst>
      <p:ext uri="{BB962C8B-B14F-4D97-AF65-F5344CB8AC3E}">
        <p14:creationId xmlns:p14="http://schemas.microsoft.com/office/powerpoint/2010/main" val="1503845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76200"/>
            <a:ext cx="8712200" cy="8128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t>Modifying Our First Program (Cont.)</a:t>
            </a:r>
          </a:p>
        </p:txBody>
      </p:sp>
      <p:sp>
        <p:nvSpPr>
          <p:cNvPr id="3" name="Rectangle 3"/>
          <p:cNvSpPr txBox="1">
            <a:spLocks noChangeArrowheads="1"/>
          </p:cNvSpPr>
          <p:nvPr/>
        </p:nvSpPr>
        <p:spPr>
          <a:xfrm>
            <a:off x="685800" y="1341438"/>
            <a:ext cx="8953500" cy="45259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ea typeface="Times New Roman" panose="02020603050405020304" pitchFamily="18" charset="0"/>
                <a:cs typeface="Goudy Sans Book" pitchFamily="34" charset="0"/>
              </a:rPr>
              <a:t>Dialogs</a:t>
            </a:r>
          </a:p>
          <a:p>
            <a:pPr lvl="1"/>
            <a:r>
              <a:rPr lang="en-US" sz="2400" b="1" dirty="0">
                <a:ea typeface="Times New Roman" panose="02020603050405020304" pitchFamily="18" charset="0"/>
                <a:cs typeface="Goudy Sans Book" pitchFamily="34" charset="0"/>
              </a:rPr>
              <a:t>Useful to display information in windows that “pop up” on the screen to grab the user’s attention</a:t>
            </a:r>
          </a:p>
          <a:p>
            <a:pPr lvl="1"/>
            <a:r>
              <a:rPr lang="en-US" sz="2400" b="1" dirty="0">
                <a:ea typeface="Times New Roman" panose="02020603050405020304" pitchFamily="18" charset="0"/>
                <a:cs typeface="Goudy Sans Book" pitchFamily="34" charset="0"/>
              </a:rPr>
              <a:t>Typically used to display important messages to the user browsing the web page</a:t>
            </a:r>
          </a:p>
          <a:p>
            <a:pPr lvl="1"/>
            <a:r>
              <a:rPr lang="en-US" sz="2400" b="1" dirty="0">
                <a:ea typeface="Times New Roman" panose="02020603050405020304" pitchFamily="18" charset="0"/>
                <a:cs typeface="Goudy Sans Book" pitchFamily="34" charset="0"/>
              </a:rPr>
              <a:t>Browser’s window object uses method alert to display an alert dialog</a:t>
            </a:r>
          </a:p>
          <a:p>
            <a:pPr lvl="1"/>
            <a:r>
              <a:rPr lang="en-US" sz="2400" b="1" dirty="0">
                <a:ea typeface="Times New Roman" panose="02020603050405020304" pitchFamily="18" charset="0"/>
                <a:cs typeface="Goudy Sans Book" pitchFamily="34" charset="0"/>
              </a:rPr>
              <a:t>Method alert requires as its argument the string to be displayed</a:t>
            </a:r>
          </a:p>
        </p:txBody>
      </p:sp>
    </p:spTree>
    <p:extLst>
      <p:ext uri="{BB962C8B-B14F-4D97-AF65-F5344CB8AC3E}">
        <p14:creationId xmlns:p14="http://schemas.microsoft.com/office/powerpoint/2010/main" val="3774526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5"/>
          <p:cNvGraphicFramePr>
            <a:graphicFrameLocks noChangeAspect="1"/>
          </p:cNvGraphicFramePr>
          <p:nvPr>
            <p:extLst>
              <p:ext uri="{D42A27DB-BD31-4B8C-83A1-F6EECF244321}">
                <p14:modId xmlns:p14="http://schemas.microsoft.com/office/powerpoint/2010/main" val="2515017814"/>
              </p:ext>
            </p:extLst>
          </p:nvPr>
        </p:nvGraphicFramePr>
        <p:xfrm>
          <a:off x="-1" y="9524"/>
          <a:ext cx="9165315" cy="5032375"/>
        </p:xfrm>
        <a:graphic>
          <a:graphicData uri="http://schemas.openxmlformats.org/presentationml/2006/ole">
            <mc:AlternateContent xmlns:mc="http://schemas.openxmlformats.org/markup-compatibility/2006">
              <mc:Choice xmlns:v="urn:schemas-microsoft-com:vml" Requires="v">
                <p:oleObj spid="_x0000_s16389" name="Document" r:id="rId3" imgW="7920346" imgH="4348810" progId="Word.Document.8">
                  <p:embed/>
                </p:oleObj>
              </mc:Choice>
              <mc:Fallback>
                <p:oleObj name="Document" r:id="rId3" imgW="7920346" imgH="434881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9524"/>
                        <a:ext cx="9165315" cy="5032375"/>
                      </a:xfrm>
                      <a:prstGeom prst="rect">
                        <a:avLst/>
                      </a:prstGeom>
                    </p:spPr>
                  </p:pic>
                </p:oleObj>
              </mc:Fallback>
            </mc:AlternateContent>
          </a:graphicData>
        </a:graphic>
      </p:graphicFrame>
      <p:pic>
        <p:nvPicPr>
          <p:cNvPr id="3" name="Picture 6" descr="04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0813" y="3390899"/>
            <a:ext cx="5855937" cy="3467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7"/>
          <p:cNvSpPr txBox="1">
            <a:spLocks noChangeArrowheads="1"/>
          </p:cNvSpPr>
          <p:nvPr/>
        </p:nvSpPr>
        <p:spPr bwMode="auto">
          <a:xfrm>
            <a:off x="7366000" y="1282699"/>
            <a:ext cx="2286000" cy="835025"/>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Creates a pop up box that alerts the welcome text to the user</a:t>
            </a:r>
            <a:endParaRPr lang="en-US" b="1">
              <a:solidFill>
                <a:schemeClr val="bg1"/>
              </a:solidFill>
              <a:latin typeface="Courier New" panose="02070309020205020404" pitchFamily="49" charset="0"/>
            </a:endParaRPr>
          </a:p>
        </p:txBody>
      </p:sp>
      <p:sp>
        <p:nvSpPr>
          <p:cNvPr id="5" name="Line 8"/>
          <p:cNvSpPr>
            <a:spLocks noChangeShapeType="1"/>
          </p:cNvSpPr>
          <p:nvPr/>
        </p:nvSpPr>
        <p:spPr bwMode="auto">
          <a:xfrm flipH="1">
            <a:off x="2667000" y="1739899"/>
            <a:ext cx="4699000" cy="1041401"/>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Tree>
    <p:extLst>
      <p:ext uri="{BB962C8B-B14F-4D97-AF65-F5344CB8AC3E}">
        <p14:creationId xmlns:p14="http://schemas.microsoft.com/office/powerpoint/2010/main" val="3403003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35000" y="355600"/>
            <a:ext cx="8813800" cy="6477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t>Modifying Our First Program (Cont.)</a:t>
            </a:r>
          </a:p>
        </p:txBody>
      </p:sp>
      <p:sp>
        <p:nvSpPr>
          <p:cNvPr id="3" name="Rectangle 3"/>
          <p:cNvSpPr txBox="1">
            <a:spLocks noChangeArrowheads="1"/>
          </p:cNvSpPr>
          <p:nvPr/>
        </p:nvSpPr>
        <p:spPr>
          <a:xfrm>
            <a:off x="635000" y="1270000"/>
            <a:ext cx="9575800" cy="2082800"/>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ea typeface="Times New Roman" panose="02020603050405020304" pitchFamily="18" charset="0"/>
                <a:cs typeface="Goudy Sans Book" pitchFamily="34" charset="0"/>
              </a:rPr>
              <a:t>When a backslash is encountered in a string of characters, the next character is combined with the backslash to form an escape sequence. The escape sequence \n is the newline character. It causes the cursor in the XHTML document to move to the beginning of the next line.</a:t>
            </a:r>
          </a:p>
        </p:txBody>
      </p:sp>
    </p:spTree>
    <p:extLst>
      <p:ext uri="{BB962C8B-B14F-4D97-AF65-F5344CB8AC3E}">
        <p14:creationId xmlns:p14="http://schemas.microsoft.com/office/powerpoint/2010/main" val="3750805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5"/>
          <p:cNvGraphicFramePr>
            <a:graphicFrameLocks noChangeAspect="1"/>
          </p:cNvGraphicFramePr>
          <p:nvPr>
            <p:extLst>
              <p:ext uri="{D42A27DB-BD31-4B8C-83A1-F6EECF244321}">
                <p14:modId xmlns:p14="http://schemas.microsoft.com/office/powerpoint/2010/main" val="1809435917"/>
              </p:ext>
            </p:extLst>
          </p:nvPr>
        </p:nvGraphicFramePr>
        <p:xfrm>
          <a:off x="1524000" y="488950"/>
          <a:ext cx="8890000" cy="6169238"/>
        </p:xfrm>
        <a:graphic>
          <a:graphicData uri="http://schemas.openxmlformats.org/presentationml/2006/ole">
            <mc:AlternateContent xmlns:mc="http://schemas.openxmlformats.org/markup-compatibility/2006">
              <mc:Choice xmlns:v="urn:schemas-microsoft-com:vml" Requires="v">
                <p:oleObj spid="_x0000_s17412" name="Document" r:id="rId3" imgW="7685134" imgH="5332448" progId="Word.Document.8">
                  <p:embed/>
                </p:oleObj>
              </mc:Choice>
              <mc:Fallback>
                <p:oleObj name="Document" r:id="rId3" imgW="7685134" imgH="5332448"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88950"/>
                        <a:ext cx="8890000" cy="6169238"/>
                      </a:xfrm>
                      <a:prstGeom prst="rect">
                        <a:avLst/>
                      </a:prstGeom>
                    </p:spPr>
                  </p:pic>
                </p:oleObj>
              </mc:Fallback>
            </mc:AlternateContent>
          </a:graphicData>
        </a:graphic>
      </p:graphicFrame>
    </p:spTree>
    <p:extLst>
      <p:ext uri="{BB962C8B-B14F-4D97-AF65-F5344CB8AC3E}">
        <p14:creationId xmlns:p14="http://schemas.microsoft.com/office/powerpoint/2010/main" val="3163794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82600" y="254000"/>
            <a:ext cx="9550400" cy="9144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t>Obtaining User Input with prompt </a:t>
            </a:r>
            <a:r>
              <a:rPr lang="en-US" sz="3200" b="1" dirty="0" smtClean="0"/>
              <a:t>Dialogs</a:t>
            </a:r>
            <a:endParaRPr lang="en-US" sz="3200" dirty="0" smtClean="0"/>
          </a:p>
        </p:txBody>
      </p:sp>
      <p:sp>
        <p:nvSpPr>
          <p:cNvPr id="3" name="Rectangle 3"/>
          <p:cNvSpPr txBox="1">
            <a:spLocks noChangeArrowheads="1"/>
          </p:cNvSpPr>
          <p:nvPr/>
        </p:nvSpPr>
        <p:spPr>
          <a:xfrm>
            <a:off x="482600" y="1168400"/>
            <a:ext cx="11023600" cy="55165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nSpc>
                <a:spcPct val="90000"/>
              </a:lnSpc>
            </a:pPr>
            <a:r>
              <a:rPr lang="en-US" sz="2400" b="1" dirty="0">
                <a:ea typeface="Times New Roman" panose="02020603050405020304" pitchFamily="18" charset="0"/>
                <a:cs typeface="Goudy Sans Book" pitchFamily="34" charset="0"/>
              </a:rPr>
              <a:t>Declarations end with a semicolon (;) and can be split over several lines, with each variable in the declaration separated by a comma (forming a comma-separated list of variable names)</a:t>
            </a:r>
          </a:p>
          <a:p>
            <a:pPr lvl="1">
              <a:lnSpc>
                <a:spcPct val="90000"/>
              </a:lnSpc>
            </a:pPr>
            <a:r>
              <a:rPr lang="en-US" sz="2400" b="1" dirty="0">
                <a:ea typeface="Times New Roman" panose="02020603050405020304" pitchFamily="18" charset="0"/>
                <a:cs typeface="Goudy Sans Book" pitchFamily="34" charset="0"/>
              </a:rPr>
              <a:t>Several variables may be declared in one declaration or in multiple declarations. </a:t>
            </a:r>
          </a:p>
          <a:p>
            <a:pPr>
              <a:lnSpc>
                <a:spcPct val="90000"/>
              </a:lnSpc>
            </a:pPr>
            <a:r>
              <a:rPr lang="en-US" sz="2400" b="1" dirty="0">
                <a:ea typeface="Times New Roman" panose="02020603050405020304" pitchFamily="18" charset="0"/>
                <a:cs typeface="Goudy Sans Book" pitchFamily="34" charset="0"/>
              </a:rPr>
              <a:t>Comments</a:t>
            </a:r>
          </a:p>
          <a:p>
            <a:pPr lvl="1">
              <a:lnSpc>
                <a:spcPct val="90000"/>
              </a:lnSpc>
            </a:pPr>
            <a:r>
              <a:rPr lang="en-US" sz="2400" b="1" dirty="0">
                <a:ea typeface="Times New Roman" panose="02020603050405020304" pitchFamily="18" charset="0"/>
                <a:cs typeface="Goudy Sans Book" pitchFamily="34" charset="0"/>
              </a:rPr>
              <a:t>A single-line comment begins with the characters // and terminates at the end of the line</a:t>
            </a:r>
          </a:p>
          <a:p>
            <a:pPr lvl="1">
              <a:lnSpc>
                <a:spcPct val="90000"/>
              </a:lnSpc>
            </a:pPr>
            <a:r>
              <a:rPr lang="en-US" sz="2400" b="1" dirty="0">
                <a:ea typeface="Times New Roman" panose="02020603050405020304" pitchFamily="18" charset="0"/>
                <a:cs typeface="Goudy Sans Book" pitchFamily="34" charset="0"/>
              </a:rPr>
              <a:t>Comments do not cause the browser to perform any action when the script is interpreted; rather, comments are ignored by the JavaScript interpreter</a:t>
            </a:r>
          </a:p>
          <a:p>
            <a:pPr lvl="1">
              <a:lnSpc>
                <a:spcPct val="90000"/>
              </a:lnSpc>
            </a:pPr>
            <a:r>
              <a:rPr lang="en-US" sz="2400" b="1" dirty="0">
                <a:ea typeface="Times New Roman" panose="02020603050405020304" pitchFamily="18" charset="0"/>
                <a:cs typeface="Goudy Sans Book" pitchFamily="34" charset="0"/>
              </a:rPr>
              <a:t>Multiline comments begin with delimiter /* and end with delimiter */</a:t>
            </a:r>
          </a:p>
          <a:p>
            <a:pPr lvl="2">
              <a:lnSpc>
                <a:spcPct val="90000"/>
              </a:lnSpc>
            </a:pPr>
            <a:r>
              <a:rPr lang="en-US" sz="2400" b="1" dirty="0">
                <a:ea typeface="Times New Roman" panose="02020603050405020304" pitchFamily="18" charset="0"/>
                <a:cs typeface="Goudy Sans Book" pitchFamily="34" charset="0"/>
              </a:rPr>
              <a:t>All text between the delimiters of the comment is ignored by the interpreter. </a:t>
            </a:r>
          </a:p>
        </p:txBody>
      </p:sp>
    </p:spTree>
    <p:extLst>
      <p:ext uri="{BB962C8B-B14F-4D97-AF65-F5344CB8AC3E}">
        <p14:creationId xmlns:p14="http://schemas.microsoft.com/office/powerpoint/2010/main" val="2568191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460500" y="198438"/>
            <a:ext cx="7810500" cy="11430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t>Obtaining User Input with prompt Dialogs (Cont.)</a:t>
            </a:r>
          </a:p>
        </p:txBody>
      </p:sp>
      <p:sp>
        <p:nvSpPr>
          <p:cNvPr id="3" name="Rectangle 3"/>
          <p:cNvSpPr txBox="1">
            <a:spLocks noChangeArrowheads="1"/>
          </p:cNvSpPr>
          <p:nvPr/>
        </p:nvSpPr>
        <p:spPr>
          <a:xfrm>
            <a:off x="1460500" y="1620838"/>
            <a:ext cx="8547100" cy="36496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ea typeface="Times New Roman" panose="02020603050405020304" pitchFamily="18" charset="0"/>
                <a:cs typeface="Goudy Sans Book" pitchFamily="34" charset="0"/>
              </a:rPr>
              <a:t>The window object’s prompt method displays a dialog into which the user can type a value. </a:t>
            </a:r>
          </a:p>
          <a:p>
            <a:pPr lvl="1"/>
            <a:r>
              <a:rPr lang="en-US" sz="2400" b="1" dirty="0">
                <a:ea typeface="Times New Roman" panose="02020603050405020304" pitchFamily="18" charset="0"/>
                <a:cs typeface="Goudy Sans Book" pitchFamily="34" charset="0"/>
              </a:rPr>
              <a:t>The first argument is a message (called a prompt) that directs the user to take a specific action. </a:t>
            </a:r>
          </a:p>
          <a:p>
            <a:pPr lvl="1"/>
            <a:r>
              <a:rPr lang="en-US" sz="2400" b="1" dirty="0">
                <a:ea typeface="Times New Roman" panose="02020603050405020304" pitchFamily="18" charset="0"/>
                <a:cs typeface="Goudy Sans Book" pitchFamily="34" charset="0"/>
              </a:rPr>
              <a:t>The optional second argument is the default string to display in the text field. </a:t>
            </a:r>
          </a:p>
          <a:p>
            <a:r>
              <a:rPr lang="en-US" sz="2400" b="1" dirty="0">
                <a:ea typeface="Times New Roman" panose="02020603050405020304" pitchFamily="18" charset="0"/>
                <a:cs typeface="Goudy Sans Book" pitchFamily="34" charset="0"/>
              </a:rPr>
              <a:t>Script can then use the value that the user inputs.</a:t>
            </a:r>
          </a:p>
        </p:txBody>
      </p:sp>
    </p:spTree>
    <p:extLst>
      <p:ext uri="{BB962C8B-B14F-4D97-AF65-F5344CB8AC3E}">
        <p14:creationId xmlns:p14="http://schemas.microsoft.com/office/powerpoint/2010/main" val="3021634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17600" y="101600"/>
            <a:ext cx="8229600" cy="11430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smtClean="0"/>
              <a:t>Obtaining </a:t>
            </a:r>
            <a:r>
              <a:rPr lang="en-US" sz="3200" b="1" dirty="0"/>
              <a:t>User Input with prompt Dialogs (Cont.)</a:t>
            </a:r>
          </a:p>
        </p:txBody>
      </p:sp>
      <p:sp>
        <p:nvSpPr>
          <p:cNvPr id="3" name="Rectangle 3"/>
          <p:cNvSpPr txBox="1">
            <a:spLocks noChangeArrowheads="1"/>
          </p:cNvSpPr>
          <p:nvPr/>
        </p:nvSpPr>
        <p:spPr>
          <a:xfrm>
            <a:off x="1117600" y="1506538"/>
            <a:ext cx="8521700" cy="45259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ea typeface="Times New Roman" panose="02020603050405020304" pitchFamily="18" charset="0"/>
                <a:cs typeface="Goudy Sans Book" pitchFamily="34" charset="0"/>
              </a:rPr>
              <a:t>The window object’s prompt method displays a dialog into which the user can type a value. </a:t>
            </a:r>
          </a:p>
          <a:p>
            <a:pPr lvl="1"/>
            <a:r>
              <a:rPr lang="en-US" sz="2400" b="1" dirty="0">
                <a:ea typeface="Times New Roman" panose="02020603050405020304" pitchFamily="18" charset="0"/>
                <a:cs typeface="Goudy Sans Book" pitchFamily="34" charset="0"/>
              </a:rPr>
              <a:t>The first argument is a message (called a prompt) that directs the user to take a specific action. </a:t>
            </a:r>
          </a:p>
          <a:p>
            <a:pPr lvl="1"/>
            <a:r>
              <a:rPr lang="en-US" sz="2400" b="1" dirty="0">
                <a:ea typeface="Times New Roman" panose="02020603050405020304" pitchFamily="18" charset="0"/>
                <a:cs typeface="Goudy Sans Book" pitchFamily="34" charset="0"/>
              </a:rPr>
              <a:t>The optional second argument is the default string to display in the text field. </a:t>
            </a:r>
          </a:p>
          <a:p>
            <a:r>
              <a:rPr lang="en-US" sz="2400" b="1" dirty="0">
                <a:ea typeface="Times New Roman" panose="02020603050405020304" pitchFamily="18" charset="0"/>
                <a:cs typeface="Goudy Sans Book" pitchFamily="34" charset="0"/>
              </a:rPr>
              <a:t>Script can then use the value that the user inputs.</a:t>
            </a:r>
          </a:p>
        </p:txBody>
      </p:sp>
    </p:spTree>
    <p:extLst>
      <p:ext uri="{BB962C8B-B14F-4D97-AF65-F5344CB8AC3E}">
        <p14:creationId xmlns:p14="http://schemas.microsoft.com/office/powerpoint/2010/main" val="1144735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5"/>
          <p:cNvGraphicFramePr>
            <a:graphicFrameLocks noChangeAspect="1"/>
          </p:cNvGraphicFramePr>
          <p:nvPr>
            <p:extLst>
              <p:ext uri="{D42A27DB-BD31-4B8C-83A1-F6EECF244321}">
                <p14:modId xmlns:p14="http://schemas.microsoft.com/office/powerpoint/2010/main" val="370742524"/>
              </p:ext>
            </p:extLst>
          </p:nvPr>
        </p:nvGraphicFramePr>
        <p:xfrm>
          <a:off x="0" y="14288"/>
          <a:ext cx="8715764" cy="6983412"/>
        </p:xfrm>
        <a:graphic>
          <a:graphicData uri="http://schemas.openxmlformats.org/presentationml/2006/ole">
            <mc:AlternateContent xmlns:mc="http://schemas.openxmlformats.org/markup-compatibility/2006">
              <mc:Choice xmlns:v="urn:schemas-microsoft-com:vml" Requires="v">
                <p:oleObj spid="_x0000_s18436" name="Document" r:id="rId3" imgW="7113701" imgH="5699198" progId="Word.Document.8">
                  <p:embed/>
                </p:oleObj>
              </mc:Choice>
              <mc:Fallback>
                <p:oleObj name="Document" r:id="rId3" imgW="7113701" imgH="5699198"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288"/>
                        <a:ext cx="8715764" cy="6983412"/>
                      </a:xfrm>
                      <a:prstGeom prst="rect">
                        <a:avLst/>
                      </a:prstGeom>
                    </p:spPr>
                  </p:pic>
                </p:oleObj>
              </mc:Fallback>
            </mc:AlternateContent>
          </a:graphicData>
        </a:graphic>
      </p:graphicFrame>
      <p:sp>
        <p:nvSpPr>
          <p:cNvPr id="3" name="Text Box 6"/>
          <p:cNvSpPr txBox="1">
            <a:spLocks noChangeArrowheads="1"/>
          </p:cNvSpPr>
          <p:nvPr/>
        </p:nvSpPr>
        <p:spPr bwMode="auto">
          <a:xfrm>
            <a:off x="7275637" y="1298479"/>
            <a:ext cx="3088854" cy="338554"/>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Declares a new variable </a:t>
            </a:r>
            <a:endParaRPr lang="en-US" b="1">
              <a:solidFill>
                <a:schemeClr val="bg1"/>
              </a:solidFill>
              <a:latin typeface="Courier New" panose="02070309020205020404" pitchFamily="49" charset="0"/>
            </a:endParaRPr>
          </a:p>
        </p:txBody>
      </p:sp>
      <p:sp>
        <p:nvSpPr>
          <p:cNvPr id="4" name="Line 7"/>
          <p:cNvSpPr>
            <a:spLocks noChangeShapeType="1"/>
          </p:cNvSpPr>
          <p:nvPr/>
        </p:nvSpPr>
        <p:spPr bwMode="auto">
          <a:xfrm flipH="1">
            <a:off x="1612900" y="1552574"/>
            <a:ext cx="5657441" cy="1391437"/>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
        <p:nvSpPr>
          <p:cNvPr id="5" name="Text Box 8"/>
          <p:cNvSpPr txBox="1">
            <a:spLocks noChangeArrowheads="1"/>
          </p:cNvSpPr>
          <p:nvPr/>
        </p:nvSpPr>
        <p:spPr bwMode="auto">
          <a:xfrm>
            <a:off x="7428037" y="1755678"/>
            <a:ext cx="3088854"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Sets the identifier of the variable to </a:t>
            </a:r>
            <a:r>
              <a:rPr lang="en-US">
                <a:solidFill>
                  <a:schemeClr val="bg1"/>
                </a:solidFill>
                <a:latin typeface="Courier New" panose="02070309020205020404" pitchFamily="49" charset="0"/>
              </a:rPr>
              <a:t>name</a:t>
            </a:r>
            <a:endParaRPr lang="en-US" b="1">
              <a:solidFill>
                <a:schemeClr val="bg1"/>
              </a:solidFill>
              <a:latin typeface="Courier New" panose="02070309020205020404" pitchFamily="49" charset="0"/>
            </a:endParaRPr>
          </a:p>
        </p:txBody>
      </p:sp>
      <p:sp>
        <p:nvSpPr>
          <p:cNvPr id="6" name="Line 9"/>
          <p:cNvSpPr>
            <a:spLocks noChangeShapeType="1"/>
          </p:cNvSpPr>
          <p:nvPr/>
        </p:nvSpPr>
        <p:spPr bwMode="auto">
          <a:xfrm flipH="1">
            <a:off x="2197100" y="2188702"/>
            <a:ext cx="5173438" cy="755309"/>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
        <p:nvSpPr>
          <p:cNvPr id="7" name="Text Box 10"/>
          <p:cNvSpPr txBox="1">
            <a:spLocks noChangeArrowheads="1"/>
          </p:cNvSpPr>
          <p:nvPr/>
        </p:nvSpPr>
        <p:spPr bwMode="auto">
          <a:xfrm>
            <a:off x="8501430" y="5544140"/>
            <a:ext cx="3463261"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Assigns the string entered by the user to the variable </a:t>
            </a:r>
            <a:r>
              <a:rPr lang="en-US">
                <a:solidFill>
                  <a:schemeClr val="bg1"/>
                </a:solidFill>
                <a:latin typeface="Courier New" panose="02070309020205020404" pitchFamily="49" charset="0"/>
              </a:rPr>
              <a:t>name</a:t>
            </a:r>
            <a:endParaRPr lang="en-US" b="1">
              <a:solidFill>
                <a:schemeClr val="bg1"/>
              </a:solidFill>
              <a:latin typeface="Courier New" panose="02070309020205020404" pitchFamily="49" charset="0"/>
            </a:endParaRPr>
          </a:p>
        </p:txBody>
      </p:sp>
      <p:sp>
        <p:nvSpPr>
          <p:cNvPr id="8" name="Line 11"/>
          <p:cNvSpPr>
            <a:spLocks noChangeShapeType="1"/>
          </p:cNvSpPr>
          <p:nvPr/>
        </p:nvSpPr>
        <p:spPr bwMode="auto">
          <a:xfrm flipH="1" flipV="1">
            <a:off x="1612900" y="4111068"/>
            <a:ext cx="6888530" cy="1719576"/>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
        <p:nvSpPr>
          <p:cNvPr id="9" name="Text Box 12"/>
          <p:cNvSpPr txBox="1">
            <a:spLocks noChangeArrowheads="1"/>
          </p:cNvSpPr>
          <p:nvPr/>
        </p:nvSpPr>
        <p:spPr bwMode="auto">
          <a:xfrm>
            <a:off x="8501430" y="3407648"/>
            <a:ext cx="3088854"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Inserts the value given to </a:t>
            </a:r>
            <a:r>
              <a:rPr lang="en-US" dirty="0">
                <a:solidFill>
                  <a:schemeClr val="bg1"/>
                </a:solidFill>
                <a:latin typeface="Courier New" panose="02070309020205020404" pitchFamily="49" charset="0"/>
              </a:rPr>
              <a:t>name</a:t>
            </a:r>
            <a:r>
              <a:rPr lang="en-US" dirty="0">
                <a:solidFill>
                  <a:schemeClr val="bg1"/>
                </a:solidFill>
                <a:latin typeface="Times New Roman" panose="02020603050405020304" pitchFamily="18" charset="0"/>
              </a:rPr>
              <a:t> into the XHTML text</a:t>
            </a:r>
            <a:endParaRPr lang="en-US" b="1" dirty="0">
              <a:solidFill>
                <a:schemeClr val="bg1"/>
              </a:solidFill>
              <a:latin typeface="Courier New" panose="02070309020205020404" pitchFamily="49" charset="0"/>
            </a:endParaRPr>
          </a:p>
        </p:txBody>
      </p:sp>
      <p:sp>
        <p:nvSpPr>
          <p:cNvPr id="10" name="Line 13"/>
          <p:cNvSpPr>
            <a:spLocks noChangeShapeType="1"/>
          </p:cNvSpPr>
          <p:nvPr/>
        </p:nvSpPr>
        <p:spPr bwMode="auto">
          <a:xfrm flipH="1">
            <a:off x="5238938" y="3811448"/>
            <a:ext cx="3262491" cy="558721"/>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Tree>
    <p:extLst>
      <p:ext uri="{BB962C8B-B14F-4D97-AF65-F5344CB8AC3E}">
        <p14:creationId xmlns:p14="http://schemas.microsoft.com/office/powerpoint/2010/main" val="2367368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welcome_prom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7900" y="1095375"/>
            <a:ext cx="5955332" cy="1623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descr="welcome_p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7675" y="2714625"/>
            <a:ext cx="7311958" cy="335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0888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76200"/>
            <a:ext cx="8229600" cy="8382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t>Introduction</a:t>
            </a:r>
          </a:p>
        </p:txBody>
      </p:sp>
      <p:sp>
        <p:nvSpPr>
          <p:cNvPr id="3" name="Rectangle 3"/>
          <p:cNvSpPr txBox="1">
            <a:spLocks noChangeArrowheads="1"/>
          </p:cNvSpPr>
          <p:nvPr/>
        </p:nvSpPr>
        <p:spPr>
          <a:xfrm>
            <a:off x="685800" y="1341438"/>
            <a:ext cx="8978900" cy="51736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ea typeface="Times New Roman" panose="02020603050405020304" pitchFamily="18" charset="0"/>
                <a:cs typeface="Goudy Sans Book" pitchFamily="34" charset="0"/>
              </a:rPr>
              <a:t>JavaScript </a:t>
            </a:r>
          </a:p>
          <a:p>
            <a:pPr lvl="1"/>
            <a:r>
              <a:rPr lang="en-US" sz="2400" b="1" dirty="0">
                <a:ea typeface="Times New Roman" panose="02020603050405020304" pitchFamily="18" charset="0"/>
                <a:cs typeface="Goudy Sans Book" pitchFamily="34" charset="0"/>
              </a:rPr>
              <a:t>Scripting language that facilitates a disciplined approach to designing computer programs that enhance the functionality and appearance of web pages.</a:t>
            </a:r>
          </a:p>
          <a:p>
            <a:r>
              <a:rPr lang="en-US" sz="2400" b="1" dirty="0">
                <a:ea typeface="Times New Roman" panose="02020603050405020304" pitchFamily="18" charset="0"/>
                <a:cs typeface="Goudy Sans Book" pitchFamily="34" charset="0"/>
              </a:rPr>
              <a:t>Before you can run code examples with JavaScript on your computer, you may need to change your browser’s security settings. </a:t>
            </a:r>
          </a:p>
          <a:p>
            <a:pPr lvl="1"/>
            <a:r>
              <a:rPr lang="en-US" sz="2400" b="1" dirty="0">
                <a:ea typeface="Times New Roman" panose="02020603050405020304" pitchFamily="18" charset="0"/>
                <a:cs typeface="Goudy Sans Book" pitchFamily="34" charset="0"/>
              </a:rPr>
              <a:t>IE7 prevents scripts on the local computer from running by default</a:t>
            </a:r>
          </a:p>
          <a:p>
            <a:pPr lvl="1"/>
            <a:r>
              <a:rPr lang="en-US" sz="2400" b="1" dirty="0">
                <a:ea typeface="Times New Roman" panose="02020603050405020304" pitchFamily="18" charset="0"/>
                <a:cs typeface="Goudy Sans Book" pitchFamily="34" charset="0"/>
              </a:rPr>
              <a:t>FF2 enables JavaScript by default</a:t>
            </a:r>
          </a:p>
        </p:txBody>
      </p:sp>
    </p:spTree>
    <p:extLst>
      <p:ext uri="{BB962C8B-B14F-4D97-AF65-F5344CB8AC3E}">
        <p14:creationId xmlns:p14="http://schemas.microsoft.com/office/powerpoint/2010/main" val="2791645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4075036547"/>
              </p:ext>
            </p:extLst>
          </p:nvPr>
        </p:nvGraphicFramePr>
        <p:xfrm>
          <a:off x="0" y="14288"/>
          <a:ext cx="8064500" cy="7024535"/>
        </p:xfrm>
        <a:graphic>
          <a:graphicData uri="http://schemas.openxmlformats.org/presentationml/2006/ole">
            <mc:AlternateContent xmlns:mc="http://schemas.openxmlformats.org/markup-compatibility/2006">
              <mc:Choice xmlns:v="urn:schemas-microsoft-com:vml" Requires="v">
                <p:oleObj spid="_x0000_s19459" name="Document" r:id="rId3" imgW="7513776" imgH="6545349" progId="Word.Document.8">
                  <p:embed/>
                </p:oleObj>
              </mc:Choice>
              <mc:Fallback>
                <p:oleObj name="Document" r:id="rId3" imgW="7513776" imgH="6545349"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288"/>
                        <a:ext cx="8064500" cy="7024535"/>
                      </a:xfrm>
                      <a:prstGeom prst="rect">
                        <a:avLst/>
                      </a:prstGeom>
                    </p:spPr>
                  </p:pic>
                </p:oleObj>
              </mc:Fallback>
            </mc:AlternateContent>
          </a:graphicData>
        </a:graphic>
      </p:graphicFrame>
      <p:sp>
        <p:nvSpPr>
          <p:cNvPr id="3" name="Text Box 5"/>
          <p:cNvSpPr txBox="1">
            <a:spLocks noChangeArrowheads="1"/>
          </p:cNvSpPr>
          <p:nvPr/>
        </p:nvSpPr>
        <p:spPr bwMode="auto">
          <a:xfrm>
            <a:off x="7772400" y="2895600"/>
            <a:ext cx="2514600" cy="835025"/>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Assigns the first input from the user to the variable </a:t>
            </a:r>
            <a:r>
              <a:rPr lang="en-US" dirty="0" err="1">
                <a:solidFill>
                  <a:schemeClr val="bg1"/>
                </a:solidFill>
                <a:latin typeface="Courier New" panose="02070309020205020404" pitchFamily="49" charset="0"/>
              </a:rPr>
              <a:t>firstNumber</a:t>
            </a:r>
            <a:endParaRPr lang="en-US" b="1" dirty="0">
              <a:solidFill>
                <a:schemeClr val="bg1"/>
              </a:solidFill>
              <a:latin typeface="Courier New" panose="02070309020205020404" pitchFamily="49" charset="0"/>
            </a:endParaRPr>
          </a:p>
        </p:txBody>
      </p:sp>
      <p:sp>
        <p:nvSpPr>
          <p:cNvPr id="4" name="Line 6"/>
          <p:cNvSpPr>
            <a:spLocks noChangeShapeType="1"/>
          </p:cNvSpPr>
          <p:nvPr/>
        </p:nvSpPr>
        <p:spPr bwMode="auto">
          <a:xfrm flipH="1">
            <a:off x="2070100" y="3276600"/>
            <a:ext cx="5702300" cy="92710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
        <p:nvSpPr>
          <p:cNvPr id="5" name="Text Box 7"/>
          <p:cNvSpPr txBox="1">
            <a:spLocks noChangeArrowheads="1"/>
          </p:cNvSpPr>
          <p:nvPr/>
        </p:nvSpPr>
        <p:spPr bwMode="auto">
          <a:xfrm>
            <a:off x="8077200" y="3962400"/>
            <a:ext cx="2514600" cy="835025"/>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Assigns the second input from the user to the variable </a:t>
            </a:r>
            <a:r>
              <a:rPr lang="en-US">
                <a:solidFill>
                  <a:schemeClr val="bg1"/>
                </a:solidFill>
                <a:latin typeface="Courier New" panose="02070309020205020404" pitchFamily="49" charset="0"/>
              </a:rPr>
              <a:t>secondNumber</a:t>
            </a:r>
            <a:endParaRPr lang="en-US" b="1">
              <a:solidFill>
                <a:schemeClr val="bg1"/>
              </a:solidFill>
              <a:latin typeface="Courier New" panose="02070309020205020404" pitchFamily="49" charset="0"/>
            </a:endParaRPr>
          </a:p>
        </p:txBody>
      </p:sp>
      <p:sp>
        <p:nvSpPr>
          <p:cNvPr id="6" name="Line 8"/>
          <p:cNvSpPr>
            <a:spLocks noChangeShapeType="1"/>
          </p:cNvSpPr>
          <p:nvPr/>
        </p:nvSpPr>
        <p:spPr bwMode="auto">
          <a:xfrm flipH="1">
            <a:off x="2070100" y="4343400"/>
            <a:ext cx="6007100" cy="593725"/>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
        <p:nvSpPr>
          <p:cNvPr id="7" name="Text Box 11"/>
          <p:cNvSpPr txBox="1">
            <a:spLocks noChangeArrowheads="1"/>
          </p:cNvSpPr>
          <p:nvPr/>
        </p:nvSpPr>
        <p:spPr bwMode="auto">
          <a:xfrm>
            <a:off x="7924800" y="5029200"/>
            <a:ext cx="2514600" cy="590550"/>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Converts the strings entered by the user into integers</a:t>
            </a:r>
            <a:endParaRPr lang="en-US" b="1">
              <a:solidFill>
                <a:schemeClr val="bg1"/>
              </a:solidFill>
              <a:latin typeface="Courier New" panose="02070309020205020404" pitchFamily="49" charset="0"/>
            </a:endParaRPr>
          </a:p>
        </p:txBody>
      </p:sp>
      <p:sp>
        <p:nvSpPr>
          <p:cNvPr id="8" name="Line 12"/>
          <p:cNvSpPr>
            <a:spLocks noChangeShapeType="1"/>
          </p:cNvSpPr>
          <p:nvPr/>
        </p:nvSpPr>
        <p:spPr bwMode="auto">
          <a:xfrm flipH="1">
            <a:off x="4292600" y="5410200"/>
            <a:ext cx="3632200" cy="441325"/>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Tree>
    <p:extLst>
      <p:ext uri="{BB962C8B-B14F-4D97-AF65-F5344CB8AC3E}">
        <p14:creationId xmlns:p14="http://schemas.microsoft.com/office/powerpoint/2010/main" val="2017930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nvGraphicFramePr>
        <p:xfrm>
          <a:off x="0" y="0"/>
          <a:ext cx="7594600" cy="2138363"/>
        </p:xfrm>
        <a:graphic>
          <a:graphicData uri="http://schemas.openxmlformats.org/presentationml/2006/ole">
            <mc:AlternateContent xmlns:mc="http://schemas.openxmlformats.org/markup-compatibility/2006">
              <mc:Choice xmlns:v="urn:schemas-microsoft-com:vml" Requires="v">
                <p:oleObj spid="_x0000_s20483" name="Document" r:id="rId3" imgW="7645091" imgH="2151910" progId="Word.Document.8">
                  <p:embed/>
                </p:oleObj>
              </mc:Choice>
              <mc:Fallback>
                <p:oleObj name="Document" r:id="rId3" imgW="7645091" imgH="215191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7594600" cy="2138363"/>
                      </a:xfrm>
                      <a:prstGeom prst="rect">
                        <a:avLst/>
                      </a:prstGeom>
                    </p:spPr>
                  </p:pic>
                </p:oleObj>
              </mc:Fallback>
            </mc:AlternateContent>
          </a:graphicData>
        </a:graphic>
      </p:graphicFrame>
      <p:pic>
        <p:nvPicPr>
          <p:cNvPr id="3" name="Picture 5" descr="06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4572000"/>
            <a:ext cx="558165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6" descr="06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1981200"/>
            <a:ext cx="46482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06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3276600"/>
            <a:ext cx="46482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6200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44600" y="228600"/>
            <a:ext cx="2895600" cy="7493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t>Arithmetic</a:t>
            </a:r>
          </a:p>
        </p:txBody>
      </p:sp>
      <p:sp>
        <p:nvSpPr>
          <p:cNvPr id="3" name="Rectangle 3"/>
          <p:cNvSpPr txBox="1">
            <a:spLocks noChangeArrowheads="1"/>
          </p:cNvSpPr>
          <p:nvPr/>
        </p:nvSpPr>
        <p:spPr>
          <a:xfrm>
            <a:off x="1244600" y="977900"/>
            <a:ext cx="8001000" cy="22780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ea typeface="Times New Roman" panose="02020603050405020304" pitchFamily="18" charset="0"/>
                <a:cs typeface="Goudy Sans Book" pitchFamily="34" charset="0"/>
              </a:rPr>
              <a:t>The basic arithmetic operators (+, -, *, /, and %) are binary operators, because they each operate on two operands </a:t>
            </a:r>
          </a:p>
          <a:p>
            <a:r>
              <a:rPr lang="en-US" sz="2400" b="1" dirty="0">
                <a:ea typeface="Times New Roman" panose="02020603050405020304" pitchFamily="18" charset="0"/>
                <a:cs typeface="Goudy Sans Book" pitchFamily="34" charset="0"/>
              </a:rPr>
              <a:t>JavaScript provides the remainder operator, %, which yields the remainder after division</a:t>
            </a:r>
          </a:p>
        </p:txBody>
      </p:sp>
      <p:graphicFrame>
        <p:nvGraphicFramePr>
          <p:cNvPr id="4" name="Object 6"/>
          <p:cNvGraphicFramePr>
            <a:graphicFrameLocks noChangeAspect="1"/>
          </p:cNvGraphicFramePr>
          <p:nvPr>
            <p:extLst>
              <p:ext uri="{D42A27DB-BD31-4B8C-83A1-F6EECF244321}">
                <p14:modId xmlns:p14="http://schemas.microsoft.com/office/powerpoint/2010/main" val="530224001"/>
              </p:ext>
            </p:extLst>
          </p:nvPr>
        </p:nvGraphicFramePr>
        <p:xfrm>
          <a:off x="549274" y="3683000"/>
          <a:ext cx="10759615" cy="2667000"/>
        </p:xfrm>
        <a:graphic>
          <a:graphicData uri="http://schemas.openxmlformats.org/presentationml/2006/ole">
            <mc:AlternateContent xmlns:mc="http://schemas.openxmlformats.org/markup-compatibility/2006">
              <mc:Choice xmlns:v="urn:schemas-microsoft-com:vml" Requires="v">
                <p:oleObj spid="_x0000_s21507" name="Document" r:id="rId3" imgW="8443078" imgH="2098644" progId="Word.Document.8">
                  <p:embed/>
                </p:oleObj>
              </mc:Choice>
              <mc:Fallback>
                <p:oleObj name="Document" r:id="rId3" imgW="8443078" imgH="2098644"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274" y="3683000"/>
                        <a:ext cx="10759615" cy="2667000"/>
                      </a:xfrm>
                      <a:prstGeom prst="rect">
                        <a:avLst/>
                      </a:prstGeom>
                    </p:spPr>
                  </p:pic>
                </p:oleObj>
              </mc:Fallback>
            </mc:AlternateContent>
          </a:graphicData>
        </a:graphic>
      </p:graphicFrame>
    </p:spTree>
    <p:extLst>
      <p:ext uri="{BB962C8B-B14F-4D97-AF65-F5344CB8AC3E}">
        <p14:creationId xmlns:p14="http://schemas.microsoft.com/office/powerpoint/2010/main" val="33327033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0"/>
            <a:ext cx="8877300" cy="11430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t>Decision Making: Equality and Relational Operators</a:t>
            </a:r>
          </a:p>
        </p:txBody>
      </p:sp>
      <p:sp>
        <p:nvSpPr>
          <p:cNvPr id="3" name="Rectangle 3"/>
          <p:cNvSpPr txBox="1">
            <a:spLocks noChangeArrowheads="1"/>
          </p:cNvSpPr>
          <p:nvPr/>
        </p:nvSpPr>
        <p:spPr>
          <a:xfrm>
            <a:off x="685800" y="1417638"/>
            <a:ext cx="9182100" cy="45259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ea typeface="Times New Roman" panose="02020603050405020304" pitchFamily="18" charset="0"/>
                <a:cs typeface="Goudy Sans Book" pitchFamily="34" charset="0"/>
              </a:rPr>
              <a:t>if statement allows a program to make a decision based on the truth or falsity of a condition</a:t>
            </a:r>
          </a:p>
          <a:p>
            <a:pPr lvl="1"/>
            <a:r>
              <a:rPr lang="en-US" sz="2400" b="1" dirty="0">
                <a:ea typeface="Times New Roman" panose="02020603050405020304" pitchFamily="18" charset="0"/>
                <a:cs typeface="Goudy Sans Book" pitchFamily="34" charset="0"/>
              </a:rPr>
              <a:t>If the condition is met (i.e., the condition is true), the statement in the body of the if statement is executed</a:t>
            </a:r>
          </a:p>
          <a:p>
            <a:pPr lvl="1"/>
            <a:r>
              <a:rPr lang="en-US" sz="2400" b="1" dirty="0">
                <a:ea typeface="Times New Roman" panose="02020603050405020304" pitchFamily="18" charset="0"/>
                <a:cs typeface="Goudy Sans Book" pitchFamily="34" charset="0"/>
              </a:rPr>
              <a:t>If the condition is not met (i.e., the condition is false), the statement in the body of the if statement is not executed</a:t>
            </a:r>
          </a:p>
          <a:p>
            <a:r>
              <a:rPr lang="en-US" sz="2400" b="1" dirty="0">
                <a:ea typeface="Times New Roman" panose="02020603050405020304" pitchFamily="18" charset="0"/>
                <a:cs typeface="Goudy Sans Book" pitchFamily="34" charset="0"/>
              </a:rPr>
              <a:t>Conditions in if statements can be formed by using the equality operators and relational operators</a:t>
            </a:r>
          </a:p>
        </p:txBody>
      </p:sp>
    </p:spTree>
    <p:extLst>
      <p:ext uri="{BB962C8B-B14F-4D97-AF65-F5344CB8AC3E}">
        <p14:creationId xmlns:p14="http://schemas.microsoft.com/office/powerpoint/2010/main" val="11034462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2086512688"/>
              </p:ext>
            </p:extLst>
          </p:nvPr>
        </p:nvGraphicFramePr>
        <p:xfrm>
          <a:off x="965200" y="750888"/>
          <a:ext cx="9711035" cy="5307012"/>
        </p:xfrm>
        <a:graphic>
          <a:graphicData uri="http://schemas.openxmlformats.org/presentationml/2006/ole">
            <mc:AlternateContent xmlns:mc="http://schemas.openxmlformats.org/markup-compatibility/2006">
              <mc:Choice xmlns:v="urn:schemas-microsoft-com:vml" Requires="v">
                <p:oleObj spid="_x0000_s22531" name="Document" r:id="rId3" imgW="8274967" imgH="4523007" progId="Word.Document.8">
                  <p:embed/>
                </p:oleObj>
              </mc:Choice>
              <mc:Fallback>
                <p:oleObj name="Document" r:id="rId3" imgW="8274967" imgH="4523007" progId="Word.Documen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5200" y="750888"/>
                        <a:ext cx="9711035" cy="530701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3561466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30300" y="127000"/>
            <a:ext cx="8229600" cy="11430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smtClean="0"/>
              <a:t>Decision </a:t>
            </a:r>
            <a:r>
              <a:rPr lang="en-US" sz="3200" b="1" dirty="0"/>
              <a:t>Making: Equality and Relational Operators (Cont.)</a:t>
            </a:r>
          </a:p>
        </p:txBody>
      </p:sp>
      <p:sp>
        <p:nvSpPr>
          <p:cNvPr id="3" name="Rectangle 3"/>
          <p:cNvSpPr txBox="1">
            <a:spLocks noChangeArrowheads="1"/>
          </p:cNvSpPr>
          <p:nvPr/>
        </p:nvSpPr>
        <p:spPr>
          <a:xfrm>
            <a:off x="1130300" y="1760538"/>
            <a:ext cx="8001000" cy="31162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ea typeface="Times New Roman" panose="02020603050405020304" pitchFamily="18" charset="0"/>
                <a:cs typeface="Goudy Sans Book" pitchFamily="34" charset="0"/>
              </a:rPr>
              <a:t>Date object </a:t>
            </a:r>
          </a:p>
          <a:p>
            <a:pPr lvl="1"/>
            <a:r>
              <a:rPr lang="en-US" sz="2400" b="1" dirty="0">
                <a:ea typeface="Times New Roman" panose="02020603050405020304" pitchFamily="18" charset="0"/>
                <a:cs typeface="Goudy Sans Book" pitchFamily="34" charset="0"/>
              </a:rPr>
              <a:t>Used acquire the current local time</a:t>
            </a:r>
          </a:p>
          <a:p>
            <a:pPr lvl="1"/>
            <a:r>
              <a:rPr lang="en-US" sz="2400" b="1" dirty="0">
                <a:ea typeface="Times New Roman" panose="02020603050405020304" pitchFamily="18" charset="0"/>
                <a:cs typeface="Goudy Sans Book" pitchFamily="34" charset="0"/>
              </a:rPr>
              <a:t>Create a new instance of an object by using the new operator followed by the type of the object, Date, and a pair of parentheses</a:t>
            </a:r>
          </a:p>
        </p:txBody>
      </p:sp>
    </p:spTree>
    <p:extLst>
      <p:ext uri="{BB962C8B-B14F-4D97-AF65-F5344CB8AC3E}">
        <p14:creationId xmlns:p14="http://schemas.microsoft.com/office/powerpoint/2010/main" val="42445608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4"/>
          <p:cNvGraphicFramePr>
            <a:graphicFrameLocks noChangeAspect="1"/>
          </p:cNvGraphicFramePr>
          <p:nvPr>
            <p:extLst>
              <p:ext uri="{D42A27DB-BD31-4B8C-83A1-F6EECF244321}">
                <p14:modId xmlns:p14="http://schemas.microsoft.com/office/powerpoint/2010/main" val="497843124"/>
              </p:ext>
            </p:extLst>
          </p:nvPr>
        </p:nvGraphicFramePr>
        <p:xfrm>
          <a:off x="0" y="12700"/>
          <a:ext cx="11337529" cy="6845300"/>
        </p:xfrm>
        <a:graphic>
          <a:graphicData uri="http://schemas.openxmlformats.org/presentationml/2006/ole">
            <mc:AlternateContent xmlns:mc="http://schemas.openxmlformats.org/markup-compatibility/2006">
              <mc:Choice xmlns:v="urn:schemas-microsoft-com:vml" Requires="v">
                <p:oleObj spid="_x0000_s23556" name="Document" r:id="rId3" imgW="8294447" imgH="5007808" progId="Word.Document.8">
                  <p:embed/>
                </p:oleObj>
              </mc:Choice>
              <mc:Fallback>
                <p:oleObj name="Document" r:id="rId3" imgW="8294447" imgH="5007808" progId="Word.Documen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700"/>
                        <a:ext cx="11337529" cy="6845300"/>
                      </a:xfrm>
                      <a:prstGeom prst="rect">
                        <a:avLst/>
                      </a:prstGeom>
                      <a:noFill/>
                      <a:ln>
                        <a:noFill/>
                      </a:ln>
                      <a:effectLst/>
                    </p:spPr>
                  </p:pic>
                </p:oleObj>
              </mc:Fallback>
            </mc:AlternateContent>
          </a:graphicData>
        </a:graphic>
      </p:graphicFrame>
      <p:sp>
        <p:nvSpPr>
          <p:cNvPr id="5" name="Text Box 5"/>
          <p:cNvSpPr txBox="1">
            <a:spLocks noChangeArrowheads="1"/>
          </p:cNvSpPr>
          <p:nvPr/>
        </p:nvSpPr>
        <p:spPr bwMode="auto">
          <a:xfrm>
            <a:off x="8822929" y="2553860"/>
            <a:ext cx="2514600" cy="590550"/>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Set variable </a:t>
            </a:r>
            <a:r>
              <a:rPr lang="en-US" dirty="0">
                <a:solidFill>
                  <a:schemeClr val="bg1"/>
                </a:solidFill>
                <a:latin typeface="Courier New" panose="02070309020205020404" pitchFamily="49" charset="0"/>
              </a:rPr>
              <a:t>now</a:t>
            </a:r>
            <a:r>
              <a:rPr lang="en-US" dirty="0">
                <a:solidFill>
                  <a:schemeClr val="bg1"/>
                </a:solidFill>
                <a:latin typeface="Times New Roman" panose="02020603050405020304" pitchFamily="18" charset="0"/>
              </a:rPr>
              <a:t> to a new </a:t>
            </a:r>
            <a:r>
              <a:rPr lang="en-US" dirty="0">
                <a:solidFill>
                  <a:schemeClr val="bg1"/>
                </a:solidFill>
                <a:latin typeface="Courier New" panose="02070309020205020404" pitchFamily="49" charset="0"/>
              </a:rPr>
              <a:t>Date</a:t>
            </a:r>
            <a:r>
              <a:rPr lang="en-US" dirty="0">
                <a:solidFill>
                  <a:schemeClr val="bg1"/>
                </a:solidFill>
                <a:latin typeface="Times New Roman" panose="02020603050405020304" pitchFamily="18" charset="0"/>
              </a:rPr>
              <a:t> object</a:t>
            </a:r>
            <a:endParaRPr lang="en-US" b="1" dirty="0">
              <a:solidFill>
                <a:schemeClr val="bg1"/>
              </a:solidFill>
              <a:latin typeface="Courier New" panose="02070309020205020404" pitchFamily="49" charset="0"/>
            </a:endParaRPr>
          </a:p>
        </p:txBody>
      </p:sp>
      <p:sp>
        <p:nvSpPr>
          <p:cNvPr id="6" name="Line 6"/>
          <p:cNvSpPr>
            <a:spLocks noChangeShapeType="1"/>
          </p:cNvSpPr>
          <p:nvPr/>
        </p:nvSpPr>
        <p:spPr bwMode="auto">
          <a:xfrm flipH="1">
            <a:off x="4051300" y="2859940"/>
            <a:ext cx="4771629" cy="871692"/>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
        <p:nvSpPr>
          <p:cNvPr id="7" name="Text Box 7"/>
          <p:cNvSpPr txBox="1">
            <a:spLocks noChangeArrowheads="1"/>
          </p:cNvSpPr>
          <p:nvPr/>
        </p:nvSpPr>
        <p:spPr bwMode="auto">
          <a:xfrm>
            <a:off x="8822929" y="3527851"/>
            <a:ext cx="2514600" cy="830997"/>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Assigns </a:t>
            </a:r>
            <a:r>
              <a:rPr lang="en-US" dirty="0">
                <a:solidFill>
                  <a:schemeClr val="bg1"/>
                </a:solidFill>
                <a:latin typeface="Courier New" panose="02070309020205020404" pitchFamily="49" charset="0"/>
              </a:rPr>
              <a:t>hour</a:t>
            </a:r>
            <a:r>
              <a:rPr lang="en-US" dirty="0">
                <a:solidFill>
                  <a:schemeClr val="bg1"/>
                </a:solidFill>
                <a:latin typeface="Times New Roman" panose="02020603050405020304" pitchFamily="18" charset="0"/>
              </a:rPr>
              <a:t> to the value returned by the </a:t>
            </a:r>
            <a:r>
              <a:rPr lang="en-US" dirty="0">
                <a:solidFill>
                  <a:schemeClr val="bg1"/>
                </a:solidFill>
                <a:latin typeface="Courier New" panose="02070309020205020404" pitchFamily="49" charset="0"/>
              </a:rPr>
              <a:t>Date</a:t>
            </a:r>
            <a:r>
              <a:rPr lang="en-US" dirty="0">
                <a:solidFill>
                  <a:schemeClr val="bg1"/>
                </a:solidFill>
                <a:latin typeface="Times New Roman" panose="02020603050405020304" pitchFamily="18" charset="0"/>
              </a:rPr>
              <a:t> object’s </a:t>
            </a:r>
            <a:r>
              <a:rPr lang="en-US" dirty="0" err="1">
                <a:solidFill>
                  <a:schemeClr val="bg1"/>
                </a:solidFill>
                <a:latin typeface="Courier New" panose="02070309020205020404" pitchFamily="49" charset="0"/>
              </a:rPr>
              <a:t>getHours</a:t>
            </a:r>
            <a:r>
              <a:rPr lang="en-US" dirty="0">
                <a:solidFill>
                  <a:schemeClr val="bg1"/>
                </a:solidFill>
                <a:latin typeface="Times New Roman" panose="02020603050405020304" pitchFamily="18" charset="0"/>
              </a:rPr>
              <a:t> method</a:t>
            </a:r>
            <a:endParaRPr lang="en-US" b="1" dirty="0">
              <a:solidFill>
                <a:schemeClr val="bg1"/>
              </a:solidFill>
              <a:latin typeface="Courier New" panose="02070309020205020404" pitchFamily="49" charset="0"/>
            </a:endParaRPr>
          </a:p>
        </p:txBody>
      </p:sp>
      <p:sp>
        <p:nvSpPr>
          <p:cNvPr id="8" name="Line 8"/>
          <p:cNvSpPr>
            <a:spLocks noChangeShapeType="1"/>
          </p:cNvSpPr>
          <p:nvPr/>
        </p:nvSpPr>
        <p:spPr bwMode="auto">
          <a:xfrm flipH="1">
            <a:off x="4521200" y="4017229"/>
            <a:ext cx="4301729" cy="22377"/>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
        <p:nvSpPr>
          <p:cNvPr id="9" name="Text Box 9"/>
          <p:cNvSpPr txBox="1">
            <a:spLocks noChangeArrowheads="1"/>
          </p:cNvSpPr>
          <p:nvPr/>
        </p:nvSpPr>
        <p:spPr bwMode="auto">
          <a:xfrm>
            <a:off x="8280400" y="4669264"/>
            <a:ext cx="2743200" cy="835025"/>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Conditional statement: checks whether the current value of </a:t>
            </a:r>
            <a:r>
              <a:rPr lang="en-US">
                <a:solidFill>
                  <a:schemeClr val="bg1"/>
                </a:solidFill>
                <a:latin typeface="Courier New" panose="02070309020205020404" pitchFamily="49" charset="0"/>
              </a:rPr>
              <a:t>hour</a:t>
            </a:r>
            <a:r>
              <a:rPr lang="en-US">
                <a:solidFill>
                  <a:schemeClr val="bg1"/>
                </a:solidFill>
                <a:latin typeface="Times New Roman" panose="02020603050405020304" pitchFamily="18" charset="0"/>
              </a:rPr>
              <a:t> is less than 12</a:t>
            </a:r>
            <a:endParaRPr lang="en-US" b="1">
              <a:solidFill>
                <a:schemeClr val="bg1"/>
              </a:solidFill>
              <a:latin typeface="Courier New" panose="02070309020205020404" pitchFamily="49" charset="0"/>
            </a:endParaRPr>
          </a:p>
        </p:txBody>
      </p:sp>
      <p:sp>
        <p:nvSpPr>
          <p:cNvPr id="10" name="Line 10"/>
          <p:cNvSpPr>
            <a:spLocks noChangeShapeType="1"/>
          </p:cNvSpPr>
          <p:nvPr/>
        </p:nvSpPr>
        <p:spPr bwMode="auto">
          <a:xfrm flipH="1">
            <a:off x="3454400" y="5127625"/>
            <a:ext cx="4851400" cy="68708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
        <p:nvSpPr>
          <p:cNvPr id="11" name="Text Box 11"/>
          <p:cNvSpPr txBox="1">
            <a:spLocks noChangeArrowheads="1"/>
          </p:cNvSpPr>
          <p:nvPr/>
        </p:nvSpPr>
        <p:spPr bwMode="auto">
          <a:xfrm>
            <a:off x="8394700" y="5678914"/>
            <a:ext cx="2514600" cy="835025"/>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This statement will execute only if the previous condition was true</a:t>
            </a:r>
            <a:endParaRPr lang="en-US" b="1" dirty="0">
              <a:solidFill>
                <a:schemeClr val="bg1"/>
              </a:solidFill>
              <a:latin typeface="Courier New" panose="02070309020205020404" pitchFamily="49" charset="0"/>
            </a:endParaRPr>
          </a:p>
        </p:txBody>
      </p:sp>
      <p:sp>
        <p:nvSpPr>
          <p:cNvPr id="12" name="Line 12"/>
          <p:cNvSpPr>
            <a:spLocks noChangeShapeType="1"/>
          </p:cNvSpPr>
          <p:nvPr/>
        </p:nvSpPr>
        <p:spPr bwMode="auto">
          <a:xfrm flipH="1" flipV="1">
            <a:off x="6388100" y="6172200"/>
            <a:ext cx="2006600" cy="56142"/>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Tree>
    <p:extLst>
      <p:ext uri="{BB962C8B-B14F-4D97-AF65-F5344CB8AC3E}">
        <p14:creationId xmlns:p14="http://schemas.microsoft.com/office/powerpoint/2010/main" val="3763170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601765952"/>
              </p:ext>
            </p:extLst>
          </p:nvPr>
        </p:nvGraphicFramePr>
        <p:xfrm>
          <a:off x="0" y="12700"/>
          <a:ext cx="9623518" cy="6934200"/>
        </p:xfrm>
        <a:graphic>
          <a:graphicData uri="http://schemas.openxmlformats.org/presentationml/2006/ole">
            <mc:AlternateContent xmlns:mc="http://schemas.openxmlformats.org/markup-compatibility/2006">
              <mc:Choice xmlns:v="urn:schemas-microsoft-com:vml" Requires="v">
                <p:oleObj spid="_x0000_s24579" name="Document" r:id="rId3" imgW="7635350" imgH="5502686" progId="Word.Document.8">
                  <p:embed/>
                </p:oleObj>
              </mc:Choice>
              <mc:Fallback>
                <p:oleObj name="Document" r:id="rId3" imgW="7635350" imgH="5502686" progId="Word.Documen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700"/>
                        <a:ext cx="9623518" cy="6934200"/>
                      </a:xfrm>
                      <a:prstGeom prst="rect">
                        <a:avLst/>
                      </a:prstGeom>
                      <a:noFill/>
                      <a:ln>
                        <a:noFill/>
                      </a:ln>
                      <a:effectLst/>
                    </p:spPr>
                  </p:pic>
                </p:oleObj>
              </mc:Fallback>
            </mc:AlternateContent>
          </a:graphicData>
        </a:graphic>
      </p:graphicFrame>
      <p:sp>
        <p:nvSpPr>
          <p:cNvPr id="3" name="Text Box 6"/>
          <p:cNvSpPr txBox="1">
            <a:spLocks noChangeArrowheads="1"/>
          </p:cNvSpPr>
          <p:nvPr/>
        </p:nvSpPr>
        <p:spPr bwMode="auto">
          <a:xfrm>
            <a:off x="7516859" y="304800"/>
            <a:ext cx="2514600" cy="1079500"/>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Conditional statement: checks whether the current value of </a:t>
            </a:r>
            <a:r>
              <a:rPr lang="en-US" dirty="0">
                <a:solidFill>
                  <a:schemeClr val="bg1"/>
                </a:solidFill>
                <a:latin typeface="Courier New" panose="02070309020205020404" pitchFamily="49" charset="0"/>
              </a:rPr>
              <a:t>hour</a:t>
            </a:r>
            <a:r>
              <a:rPr lang="en-US" dirty="0">
                <a:solidFill>
                  <a:schemeClr val="bg1"/>
                </a:solidFill>
                <a:latin typeface="Times New Roman" panose="02020603050405020304" pitchFamily="18" charset="0"/>
              </a:rPr>
              <a:t> is greater than or equal to 12</a:t>
            </a:r>
            <a:endParaRPr lang="en-US" b="1" dirty="0">
              <a:solidFill>
                <a:schemeClr val="bg1"/>
              </a:solidFill>
              <a:latin typeface="Courier New" panose="02070309020205020404" pitchFamily="49" charset="0"/>
            </a:endParaRPr>
          </a:p>
        </p:txBody>
      </p:sp>
      <p:sp>
        <p:nvSpPr>
          <p:cNvPr id="4" name="Line 7"/>
          <p:cNvSpPr>
            <a:spLocks noChangeShapeType="1"/>
          </p:cNvSpPr>
          <p:nvPr/>
        </p:nvSpPr>
        <p:spPr bwMode="auto">
          <a:xfrm flipH="1" flipV="1">
            <a:off x="3238499" y="463549"/>
            <a:ext cx="4278359" cy="36036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
        <p:nvSpPr>
          <p:cNvPr id="5" name="Text Box 8"/>
          <p:cNvSpPr txBox="1">
            <a:spLocks noChangeArrowheads="1"/>
          </p:cNvSpPr>
          <p:nvPr/>
        </p:nvSpPr>
        <p:spPr bwMode="auto">
          <a:xfrm>
            <a:off x="7848600" y="1847850"/>
            <a:ext cx="2590800" cy="1079500"/>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If </a:t>
            </a:r>
            <a:r>
              <a:rPr lang="en-US" dirty="0">
                <a:solidFill>
                  <a:schemeClr val="bg1"/>
                </a:solidFill>
                <a:latin typeface="Courier New" panose="02070309020205020404" pitchFamily="49" charset="0"/>
              </a:rPr>
              <a:t>hour</a:t>
            </a:r>
            <a:r>
              <a:rPr lang="en-US" dirty="0">
                <a:solidFill>
                  <a:schemeClr val="bg1"/>
                </a:solidFill>
                <a:latin typeface="Times New Roman" panose="02020603050405020304" pitchFamily="18" charset="0"/>
              </a:rPr>
              <a:t> is 12 or greater (the previous condition was true), subtract 12 from the value and reassign it to </a:t>
            </a:r>
            <a:r>
              <a:rPr lang="en-US" dirty="0">
                <a:solidFill>
                  <a:schemeClr val="bg1"/>
                </a:solidFill>
                <a:latin typeface="Courier New" panose="02070309020205020404" pitchFamily="49" charset="0"/>
              </a:rPr>
              <a:t>hour</a:t>
            </a:r>
            <a:r>
              <a:rPr lang="en-US" dirty="0">
                <a:solidFill>
                  <a:schemeClr val="bg1"/>
                </a:solidFill>
                <a:latin typeface="Times New Roman" panose="02020603050405020304" pitchFamily="18" charset="0"/>
              </a:rPr>
              <a:t> </a:t>
            </a:r>
            <a:endParaRPr lang="en-US" b="1" dirty="0">
              <a:solidFill>
                <a:schemeClr val="bg1"/>
              </a:solidFill>
              <a:latin typeface="Courier New" panose="02070309020205020404" pitchFamily="49" charset="0"/>
            </a:endParaRPr>
          </a:p>
        </p:txBody>
      </p:sp>
      <p:sp>
        <p:nvSpPr>
          <p:cNvPr id="6" name="Line 9"/>
          <p:cNvSpPr>
            <a:spLocks noChangeShapeType="1"/>
          </p:cNvSpPr>
          <p:nvPr/>
        </p:nvSpPr>
        <p:spPr bwMode="auto">
          <a:xfrm flipH="1" flipV="1">
            <a:off x="3162300" y="1384300"/>
            <a:ext cx="4686300" cy="91440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
        <p:nvSpPr>
          <p:cNvPr id="7" name="Text Box 10"/>
          <p:cNvSpPr txBox="1">
            <a:spLocks noChangeArrowheads="1"/>
          </p:cNvSpPr>
          <p:nvPr/>
        </p:nvSpPr>
        <p:spPr bwMode="auto">
          <a:xfrm>
            <a:off x="7505700" y="3294062"/>
            <a:ext cx="2514600" cy="835025"/>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Conditional statement: checks whether the current value of </a:t>
            </a:r>
            <a:r>
              <a:rPr lang="en-US" dirty="0">
                <a:solidFill>
                  <a:schemeClr val="bg1"/>
                </a:solidFill>
                <a:latin typeface="Courier New" panose="02070309020205020404" pitchFamily="49" charset="0"/>
              </a:rPr>
              <a:t>hour</a:t>
            </a:r>
            <a:r>
              <a:rPr lang="en-US" dirty="0">
                <a:solidFill>
                  <a:schemeClr val="bg1"/>
                </a:solidFill>
                <a:latin typeface="Times New Roman" panose="02020603050405020304" pitchFamily="18" charset="0"/>
              </a:rPr>
              <a:t> is less than 6</a:t>
            </a:r>
            <a:endParaRPr lang="en-US" b="1" dirty="0">
              <a:solidFill>
                <a:schemeClr val="bg1"/>
              </a:solidFill>
              <a:latin typeface="Courier New" panose="02070309020205020404" pitchFamily="49" charset="0"/>
            </a:endParaRPr>
          </a:p>
        </p:txBody>
      </p:sp>
      <p:sp>
        <p:nvSpPr>
          <p:cNvPr id="8" name="Line 11"/>
          <p:cNvSpPr>
            <a:spLocks noChangeShapeType="1"/>
          </p:cNvSpPr>
          <p:nvPr/>
        </p:nvSpPr>
        <p:spPr bwMode="auto">
          <a:xfrm flipH="1" flipV="1">
            <a:off x="3238500" y="2139950"/>
            <a:ext cx="4267200" cy="142875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
        <p:nvSpPr>
          <p:cNvPr id="9" name="Text Box 12"/>
          <p:cNvSpPr txBox="1">
            <a:spLocks noChangeArrowheads="1"/>
          </p:cNvSpPr>
          <p:nvPr/>
        </p:nvSpPr>
        <p:spPr bwMode="auto">
          <a:xfrm>
            <a:off x="7302500" y="4762500"/>
            <a:ext cx="2514600" cy="1079500"/>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Conditional statement: checks whether the current value of </a:t>
            </a:r>
            <a:r>
              <a:rPr lang="en-US">
                <a:solidFill>
                  <a:schemeClr val="bg1"/>
                </a:solidFill>
                <a:latin typeface="Courier New" panose="02070309020205020404" pitchFamily="49" charset="0"/>
              </a:rPr>
              <a:t>hour</a:t>
            </a:r>
            <a:r>
              <a:rPr lang="en-US">
                <a:solidFill>
                  <a:schemeClr val="bg1"/>
                </a:solidFill>
                <a:latin typeface="Times New Roman" panose="02020603050405020304" pitchFamily="18" charset="0"/>
              </a:rPr>
              <a:t> is greater than or equal to 6</a:t>
            </a:r>
            <a:endParaRPr lang="en-US" b="1">
              <a:solidFill>
                <a:schemeClr val="bg1"/>
              </a:solidFill>
              <a:latin typeface="Courier New" panose="02070309020205020404" pitchFamily="49" charset="0"/>
            </a:endParaRPr>
          </a:p>
        </p:txBody>
      </p:sp>
      <p:sp>
        <p:nvSpPr>
          <p:cNvPr id="10" name="Line 13"/>
          <p:cNvSpPr>
            <a:spLocks noChangeShapeType="1"/>
          </p:cNvSpPr>
          <p:nvPr/>
        </p:nvSpPr>
        <p:spPr bwMode="auto">
          <a:xfrm flipH="1" flipV="1">
            <a:off x="3454400" y="3300413"/>
            <a:ext cx="3875041" cy="2084387"/>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wrap="square">
            <a:spAutoFit/>
          </a:bodyPr>
          <a:lstStyle/>
          <a:p>
            <a:endParaRPr lang="en-US">
              <a:solidFill>
                <a:schemeClr val="bg1"/>
              </a:solidFill>
            </a:endParaRPr>
          </a:p>
        </p:txBody>
      </p:sp>
    </p:spTree>
    <p:extLst>
      <p:ext uri="{BB962C8B-B14F-4D97-AF65-F5344CB8AC3E}">
        <p14:creationId xmlns:p14="http://schemas.microsoft.com/office/powerpoint/2010/main" val="38807668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welcome_prom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799" y="1054100"/>
            <a:ext cx="6020033" cy="1640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descr="good_aftern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819400"/>
            <a:ext cx="7391400" cy="3392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17919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3915208190"/>
              </p:ext>
            </p:extLst>
          </p:nvPr>
        </p:nvGraphicFramePr>
        <p:xfrm>
          <a:off x="822324" y="1714500"/>
          <a:ext cx="10517345" cy="3111500"/>
        </p:xfrm>
        <a:graphic>
          <a:graphicData uri="http://schemas.openxmlformats.org/presentationml/2006/ole">
            <mc:AlternateContent xmlns:mc="http://schemas.openxmlformats.org/markup-compatibility/2006">
              <mc:Choice xmlns:v="urn:schemas-microsoft-com:vml" Requires="v">
                <p:oleObj spid="_x0000_s25602" name="Document" r:id="rId3" imgW="7083397" imgH="2098644" progId="Word.Document.8">
                  <p:embed/>
                </p:oleObj>
              </mc:Choice>
              <mc:Fallback>
                <p:oleObj name="Document" r:id="rId3" imgW="7083397" imgH="2098644"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324" y="1714500"/>
                        <a:ext cx="10517345" cy="3111500"/>
                      </a:xfrm>
                      <a:prstGeom prst="rect">
                        <a:avLst/>
                      </a:prstGeom>
                    </p:spPr>
                  </p:pic>
                </p:oleObj>
              </mc:Fallback>
            </mc:AlternateContent>
          </a:graphicData>
        </a:graphic>
      </p:graphicFrame>
    </p:spTree>
    <p:extLst>
      <p:ext uri="{BB962C8B-B14F-4D97-AF65-F5344CB8AC3E}">
        <p14:creationId xmlns:p14="http://schemas.microsoft.com/office/powerpoint/2010/main" val="2901718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enable_j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5275" y="79175"/>
            <a:ext cx="5394325" cy="677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258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76200"/>
            <a:ext cx="10033000" cy="11430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t>Simple Program: Displaying a Line of Text in a Web Page</a:t>
            </a:r>
          </a:p>
        </p:txBody>
      </p:sp>
      <p:sp>
        <p:nvSpPr>
          <p:cNvPr id="3" name="Rectangle 3"/>
          <p:cNvSpPr txBox="1">
            <a:spLocks noChangeArrowheads="1"/>
          </p:cNvSpPr>
          <p:nvPr/>
        </p:nvSpPr>
        <p:spPr>
          <a:xfrm>
            <a:off x="685800" y="1341438"/>
            <a:ext cx="9474200" cy="52371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ea typeface="Times New Roman" panose="02020603050405020304" pitchFamily="18" charset="0"/>
                <a:cs typeface="Goudy Sans Book" pitchFamily="34" charset="0"/>
              </a:rPr>
              <a:t>Spacing displayed by a browser in a web page is determined by the XHTML elements used to format the </a:t>
            </a:r>
            <a:r>
              <a:rPr lang="en-US" sz="2400" b="1" dirty="0" smtClean="0">
                <a:ea typeface="Times New Roman" panose="02020603050405020304" pitchFamily="18" charset="0"/>
                <a:cs typeface="Goudy Sans Book" pitchFamily="34" charset="0"/>
              </a:rPr>
              <a:t>page</a:t>
            </a:r>
          </a:p>
          <a:p>
            <a:endParaRPr lang="en-US" sz="2400" b="1" dirty="0">
              <a:ea typeface="Times New Roman" panose="02020603050405020304" pitchFamily="18" charset="0"/>
              <a:cs typeface="Goudy Sans Book" pitchFamily="34" charset="0"/>
            </a:endParaRPr>
          </a:p>
          <a:p>
            <a:r>
              <a:rPr lang="en-US" sz="2400" b="1" dirty="0">
                <a:ea typeface="Times New Roman" panose="02020603050405020304" pitchFamily="18" charset="0"/>
                <a:cs typeface="Goudy Sans Book" pitchFamily="34" charset="0"/>
              </a:rPr>
              <a:t>Often, </a:t>
            </a:r>
            <a:r>
              <a:rPr lang="en-US" sz="2400" b="1" dirty="0" err="1">
                <a:ea typeface="Times New Roman" panose="02020603050405020304" pitchFamily="18" charset="0"/>
                <a:cs typeface="Goudy Sans Book" pitchFamily="34" charset="0"/>
              </a:rPr>
              <a:t>JavaScripts</a:t>
            </a:r>
            <a:r>
              <a:rPr lang="en-US" sz="2400" b="1" dirty="0">
                <a:ea typeface="Times New Roman" panose="02020603050405020304" pitchFamily="18" charset="0"/>
                <a:cs typeface="Goudy Sans Book" pitchFamily="34" charset="0"/>
              </a:rPr>
              <a:t> appear in the &lt;head&gt; section of the XHTML </a:t>
            </a:r>
            <a:r>
              <a:rPr lang="en-US" sz="2400" b="1" dirty="0" smtClean="0">
                <a:ea typeface="Times New Roman" panose="02020603050405020304" pitchFamily="18" charset="0"/>
                <a:cs typeface="Goudy Sans Book" pitchFamily="34" charset="0"/>
              </a:rPr>
              <a:t>document</a:t>
            </a:r>
          </a:p>
          <a:p>
            <a:endParaRPr lang="en-US" sz="2400" b="1" dirty="0">
              <a:ea typeface="Times New Roman" panose="02020603050405020304" pitchFamily="18" charset="0"/>
              <a:cs typeface="Goudy Sans Book" pitchFamily="34" charset="0"/>
            </a:endParaRPr>
          </a:p>
          <a:p>
            <a:r>
              <a:rPr lang="en-US" sz="2400" b="1" dirty="0">
                <a:ea typeface="Times New Roman" panose="02020603050405020304" pitchFamily="18" charset="0"/>
                <a:cs typeface="Goudy Sans Book" pitchFamily="34" charset="0"/>
              </a:rPr>
              <a:t>The browser interprets the contents of the &lt;head&gt; section </a:t>
            </a:r>
            <a:r>
              <a:rPr lang="en-US" sz="2400" b="1" dirty="0" smtClean="0">
                <a:ea typeface="Times New Roman" panose="02020603050405020304" pitchFamily="18" charset="0"/>
                <a:cs typeface="Goudy Sans Book" pitchFamily="34" charset="0"/>
              </a:rPr>
              <a:t>first</a:t>
            </a:r>
          </a:p>
          <a:p>
            <a:endParaRPr lang="en-US" sz="2400" b="1" dirty="0">
              <a:ea typeface="Times New Roman" panose="02020603050405020304" pitchFamily="18" charset="0"/>
              <a:cs typeface="Goudy Sans Book" pitchFamily="34" charset="0"/>
            </a:endParaRPr>
          </a:p>
          <a:p>
            <a:r>
              <a:rPr lang="en-US" sz="2400" b="1" dirty="0">
                <a:ea typeface="Times New Roman" panose="02020603050405020304" pitchFamily="18" charset="0"/>
                <a:cs typeface="Goudy Sans Book" pitchFamily="34" charset="0"/>
              </a:rPr>
              <a:t>The &lt;script&gt; tag indicates to the browser that the text that follows is part of a script. Attribute type specifies the scripting language used in the script—such as text/</a:t>
            </a:r>
            <a:r>
              <a:rPr lang="en-US" sz="2400" b="1" dirty="0" err="1">
                <a:ea typeface="Times New Roman" panose="02020603050405020304" pitchFamily="18" charset="0"/>
                <a:cs typeface="Goudy Sans Book" pitchFamily="34" charset="0"/>
              </a:rPr>
              <a:t>javascript</a:t>
            </a:r>
            <a:endParaRPr lang="en-US" sz="2400" b="1" dirty="0">
              <a:ea typeface="Times New Roman" panose="02020603050405020304" pitchFamily="18" charset="0"/>
              <a:cs typeface="Goudy Sans Book" pitchFamily="34" charset="0"/>
            </a:endParaRPr>
          </a:p>
        </p:txBody>
      </p:sp>
    </p:spTree>
    <p:extLst>
      <p:ext uri="{BB962C8B-B14F-4D97-AF65-F5344CB8AC3E}">
        <p14:creationId xmlns:p14="http://schemas.microsoft.com/office/powerpoint/2010/main" val="904419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76200"/>
            <a:ext cx="9004300" cy="11430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smtClean="0"/>
              <a:t>Simple </a:t>
            </a:r>
            <a:r>
              <a:rPr lang="en-US" sz="3200" b="1" dirty="0"/>
              <a:t>Program: Displaying a Line of Text in a Web Page (Cont.)</a:t>
            </a:r>
          </a:p>
        </p:txBody>
      </p:sp>
      <p:sp>
        <p:nvSpPr>
          <p:cNvPr id="3" name="Rectangle 3"/>
          <p:cNvSpPr txBox="1">
            <a:spLocks noChangeArrowheads="1"/>
          </p:cNvSpPr>
          <p:nvPr/>
        </p:nvSpPr>
        <p:spPr>
          <a:xfrm>
            <a:off x="685800" y="1341438"/>
            <a:ext cx="9105900" cy="45259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ea typeface="Times New Roman" panose="02020603050405020304" pitchFamily="18" charset="0"/>
                <a:cs typeface="Goudy Sans Book" pitchFamily="34" charset="0"/>
              </a:rPr>
              <a:t>A string of characters can be contained between double (") or single (') quotation marks </a:t>
            </a:r>
            <a:endParaRPr lang="en-US" sz="2400" b="1" dirty="0" smtClean="0">
              <a:ea typeface="Times New Roman" panose="02020603050405020304" pitchFamily="18" charset="0"/>
              <a:cs typeface="Goudy Sans Book" pitchFamily="34" charset="0"/>
            </a:endParaRPr>
          </a:p>
          <a:p>
            <a:endParaRPr lang="en-US" sz="2400" b="1" dirty="0">
              <a:ea typeface="Times New Roman" panose="02020603050405020304" pitchFamily="18" charset="0"/>
              <a:cs typeface="Goudy Sans Book" pitchFamily="34" charset="0"/>
            </a:endParaRPr>
          </a:p>
          <a:p>
            <a:r>
              <a:rPr lang="en-US" sz="2400" b="1" dirty="0">
                <a:ea typeface="Times New Roman" panose="02020603050405020304" pitchFamily="18" charset="0"/>
                <a:cs typeface="Goudy Sans Book" pitchFamily="34" charset="0"/>
              </a:rPr>
              <a:t>A string is sometimes called a character string, a message or a string literal</a:t>
            </a:r>
          </a:p>
        </p:txBody>
      </p:sp>
    </p:spTree>
    <p:extLst>
      <p:ext uri="{BB962C8B-B14F-4D97-AF65-F5344CB8AC3E}">
        <p14:creationId xmlns:p14="http://schemas.microsoft.com/office/powerpoint/2010/main" val="770886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76200"/>
            <a:ext cx="8229600" cy="11430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t>Simple Program: Displaying a Line of Text in a Web Page (Cont.)</a:t>
            </a:r>
          </a:p>
        </p:txBody>
      </p:sp>
      <p:sp>
        <p:nvSpPr>
          <p:cNvPr id="3" name="Rectangle 3"/>
          <p:cNvSpPr txBox="1">
            <a:spLocks noChangeArrowheads="1"/>
          </p:cNvSpPr>
          <p:nvPr/>
        </p:nvSpPr>
        <p:spPr>
          <a:xfrm>
            <a:off x="685800" y="1341438"/>
            <a:ext cx="9359900" cy="45259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ea typeface="Times New Roman" panose="02020603050405020304" pitchFamily="18" charset="0"/>
                <a:cs typeface="Goudy Sans Book" pitchFamily="34" charset="0"/>
              </a:rPr>
              <a:t>The parentheses following the name of a method contain the arguments that the method requires to perform its task (or its action)</a:t>
            </a:r>
          </a:p>
          <a:p>
            <a:r>
              <a:rPr lang="en-US" sz="2400" b="1" dirty="0">
                <a:ea typeface="Times New Roman" panose="02020603050405020304" pitchFamily="18" charset="0"/>
                <a:cs typeface="Goudy Sans Book" pitchFamily="34" charset="0"/>
              </a:rPr>
              <a:t>Every statement should end with a semicolon (also known as the statement terminator), although none is required by JavaScript</a:t>
            </a:r>
          </a:p>
          <a:p>
            <a:r>
              <a:rPr lang="en-US" sz="2400" b="1" dirty="0">
                <a:ea typeface="Times New Roman" panose="02020603050405020304" pitchFamily="18" charset="0"/>
                <a:cs typeface="Goudy Sans Book" pitchFamily="34" charset="0"/>
              </a:rPr>
              <a:t>JavaScript is case sensitive</a:t>
            </a:r>
          </a:p>
          <a:p>
            <a:pPr lvl="1"/>
            <a:r>
              <a:rPr lang="en-US" sz="2400" b="1" dirty="0">
                <a:ea typeface="Times New Roman" panose="02020603050405020304" pitchFamily="18" charset="0"/>
                <a:cs typeface="Goudy Sans Book" pitchFamily="34" charset="0"/>
              </a:rPr>
              <a:t>Not using the proper uppercase and lowercase letters is a syntax error</a:t>
            </a:r>
          </a:p>
        </p:txBody>
      </p:sp>
    </p:spTree>
    <p:extLst>
      <p:ext uri="{BB962C8B-B14F-4D97-AF65-F5344CB8AC3E}">
        <p14:creationId xmlns:p14="http://schemas.microsoft.com/office/powerpoint/2010/main" val="331640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76200"/>
            <a:ext cx="8229600" cy="11430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t>Simple Program: Displaying a Line of Text in a Web Page (Cont.)</a:t>
            </a:r>
          </a:p>
        </p:txBody>
      </p:sp>
      <p:sp>
        <p:nvSpPr>
          <p:cNvPr id="3" name="Rectangle 3"/>
          <p:cNvSpPr txBox="1">
            <a:spLocks noChangeArrowheads="1"/>
          </p:cNvSpPr>
          <p:nvPr/>
        </p:nvSpPr>
        <p:spPr>
          <a:xfrm>
            <a:off x="685800" y="1371600"/>
            <a:ext cx="8826500" cy="4525963"/>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nSpc>
                <a:spcPct val="90000"/>
              </a:lnSpc>
            </a:pPr>
            <a:r>
              <a:rPr lang="en-US" sz="2400" b="1" dirty="0">
                <a:ea typeface="Times New Roman" panose="02020603050405020304" pitchFamily="18" charset="0"/>
                <a:cs typeface="Goudy Sans Book" pitchFamily="34" charset="0"/>
              </a:rPr>
              <a:t>The document object’s </a:t>
            </a:r>
            <a:r>
              <a:rPr lang="en-US" sz="2400" b="1" dirty="0" err="1">
                <a:ea typeface="Times New Roman" panose="02020603050405020304" pitchFamily="18" charset="0"/>
                <a:cs typeface="Goudy Sans Book" pitchFamily="34" charset="0"/>
              </a:rPr>
              <a:t>writeln</a:t>
            </a:r>
            <a:r>
              <a:rPr lang="en-US" sz="2400" b="1" dirty="0">
                <a:ea typeface="Times New Roman" panose="02020603050405020304" pitchFamily="18" charset="0"/>
                <a:cs typeface="Goudy Sans Book" pitchFamily="34" charset="0"/>
              </a:rPr>
              <a:t> method </a:t>
            </a:r>
          </a:p>
          <a:p>
            <a:pPr lvl="1">
              <a:lnSpc>
                <a:spcPct val="90000"/>
              </a:lnSpc>
            </a:pPr>
            <a:r>
              <a:rPr lang="en-US" sz="2400" b="1" dirty="0">
                <a:ea typeface="Times New Roman" panose="02020603050405020304" pitchFamily="18" charset="0"/>
                <a:cs typeface="Goudy Sans Book" pitchFamily="34" charset="0"/>
              </a:rPr>
              <a:t>Writes a line of XHTML text in the XHTML document</a:t>
            </a:r>
          </a:p>
          <a:p>
            <a:pPr lvl="1">
              <a:lnSpc>
                <a:spcPct val="90000"/>
              </a:lnSpc>
            </a:pPr>
            <a:r>
              <a:rPr lang="en-US" sz="2400" b="1" dirty="0">
                <a:ea typeface="Times New Roman" panose="02020603050405020304" pitchFamily="18" charset="0"/>
                <a:cs typeface="Goudy Sans Book" pitchFamily="34" charset="0"/>
              </a:rPr>
              <a:t>Does not guarantee that a corresponding line of text will appear in the XHTML document. </a:t>
            </a:r>
          </a:p>
          <a:p>
            <a:pPr lvl="1">
              <a:lnSpc>
                <a:spcPct val="90000"/>
              </a:lnSpc>
            </a:pPr>
            <a:r>
              <a:rPr lang="en-US" sz="2400" b="1" dirty="0">
                <a:ea typeface="Times New Roman" panose="02020603050405020304" pitchFamily="18" charset="0"/>
                <a:cs typeface="Goudy Sans Book" pitchFamily="34" charset="0"/>
              </a:rPr>
              <a:t>Text displayed is dependent on the contents of the string written, which is subsequently rendered by the browser.</a:t>
            </a:r>
          </a:p>
          <a:p>
            <a:pPr lvl="1">
              <a:lnSpc>
                <a:spcPct val="90000"/>
              </a:lnSpc>
            </a:pPr>
            <a:r>
              <a:rPr lang="en-US" sz="2400" b="1" dirty="0">
                <a:ea typeface="Times New Roman" panose="02020603050405020304" pitchFamily="18" charset="0"/>
                <a:cs typeface="Goudy Sans Book" pitchFamily="34" charset="0"/>
              </a:rPr>
              <a:t>Browser will interpret the XHTML elements as it normally does to render the final text in the document</a:t>
            </a:r>
          </a:p>
        </p:txBody>
      </p:sp>
    </p:spTree>
    <p:extLst>
      <p:ext uri="{BB962C8B-B14F-4D97-AF65-F5344CB8AC3E}">
        <p14:creationId xmlns:p14="http://schemas.microsoft.com/office/powerpoint/2010/main" val="2104863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6"/>
          <p:cNvGraphicFramePr>
            <a:graphicFrameLocks noChangeAspect="1"/>
          </p:cNvGraphicFramePr>
          <p:nvPr>
            <p:extLst>
              <p:ext uri="{D42A27DB-BD31-4B8C-83A1-F6EECF244321}">
                <p14:modId xmlns:p14="http://schemas.microsoft.com/office/powerpoint/2010/main" val="2442908395"/>
              </p:ext>
            </p:extLst>
          </p:nvPr>
        </p:nvGraphicFramePr>
        <p:xfrm>
          <a:off x="-1" y="11112"/>
          <a:ext cx="9440129" cy="4713287"/>
        </p:xfrm>
        <a:graphic>
          <a:graphicData uri="http://schemas.openxmlformats.org/presentationml/2006/ole">
            <mc:AlternateContent xmlns:mc="http://schemas.openxmlformats.org/markup-compatibility/2006">
              <mc:Choice xmlns:v="urn:schemas-microsoft-com:vml" Requires="v">
                <p:oleObj spid="_x0000_s14344" name="Document" r:id="rId3" imgW="7830518" imgH="3909358" progId="Word.Document.8">
                  <p:embed/>
                </p:oleObj>
              </mc:Choice>
              <mc:Fallback>
                <p:oleObj name="Document" r:id="rId3" imgW="7830518" imgH="3909358"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1112"/>
                        <a:ext cx="9440129" cy="4713287"/>
                      </a:xfrm>
                      <a:prstGeom prst="rect">
                        <a:avLst/>
                      </a:prstGeom>
                    </p:spPr>
                  </p:pic>
                </p:oleObj>
              </mc:Fallback>
            </mc:AlternateContent>
          </a:graphicData>
        </a:graphic>
      </p:graphicFrame>
      <p:pic>
        <p:nvPicPr>
          <p:cNvPr id="3" name="Picture 7" descr="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89600" y="4391622"/>
            <a:ext cx="6585745" cy="2573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8"/>
          <p:cNvSpPr txBox="1">
            <a:spLocks noChangeArrowheads="1"/>
          </p:cNvSpPr>
          <p:nvPr/>
        </p:nvSpPr>
        <p:spPr bwMode="auto">
          <a:xfrm>
            <a:off x="6443663" y="673100"/>
            <a:ext cx="1676400" cy="346075"/>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Script begins</a:t>
            </a:r>
            <a:endParaRPr lang="en-US" b="1">
              <a:solidFill>
                <a:schemeClr val="bg1"/>
              </a:solidFill>
              <a:latin typeface="Courier New" panose="02070309020205020404" pitchFamily="49" charset="0"/>
            </a:endParaRPr>
          </a:p>
        </p:txBody>
      </p:sp>
      <p:sp>
        <p:nvSpPr>
          <p:cNvPr id="5" name="Text Box 10"/>
          <p:cNvSpPr txBox="1">
            <a:spLocks noChangeArrowheads="1"/>
          </p:cNvSpPr>
          <p:nvPr/>
        </p:nvSpPr>
        <p:spPr bwMode="auto">
          <a:xfrm>
            <a:off x="8348663" y="368300"/>
            <a:ext cx="2438400" cy="590550"/>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Specifies that we are using the JavaScript language</a:t>
            </a:r>
            <a:endParaRPr lang="en-US" b="1">
              <a:solidFill>
                <a:schemeClr val="bg1"/>
              </a:solidFill>
              <a:latin typeface="Courier New" panose="02070309020205020404" pitchFamily="49" charset="0"/>
            </a:endParaRPr>
          </a:p>
        </p:txBody>
      </p:sp>
      <p:sp>
        <p:nvSpPr>
          <p:cNvPr id="6" name="Text Box 12"/>
          <p:cNvSpPr txBox="1">
            <a:spLocks noChangeArrowheads="1"/>
          </p:cNvSpPr>
          <p:nvPr/>
        </p:nvSpPr>
        <p:spPr bwMode="auto">
          <a:xfrm>
            <a:off x="7615835" y="1757363"/>
            <a:ext cx="1828800" cy="1077913"/>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Writes an </a:t>
            </a:r>
            <a:r>
              <a:rPr lang="en-US" dirty="0">
                <a:solidFill>
                  <a:schemeClr val="bg1"/>
                </a:solidFill>
                <a:latin typeface="Courier New" panose="02070309020205020404" pitchFamily="49" charset="0"/>
              </a:rPr>
              <a:t>h1</a:t>
            </a:r>
            <a:r>
              <a:rPr lang="en-US" dirty="0">
                <a:solidFill>
                  <a:schemeClr val="bg1"/>
                </a:solidFill>
                <a:latin typeface="Times New Roman" panose="02020603050405020304" pitchFamily="18" charset="0"/>
              </a:rPr>
              <a:t> welcome message in the XHTML document</a:t>
            </a:r>
            <a:endParaRPr lang="en-US" b="1" dirty="0">
              <a:solidFill>
                <a:schemeClr val="bg1"/>
              </a:solidFill>
              <a:latin typeface="Courier New" panose="02070309020205020404" pitchFamily="49" charset="0"/>
            </a:endParaRPr>
          </a:p>
        </p:txBody>
      </p:sp>
      <p:sp>
        <p:nvSpPr>
          <p:cNvPr id="7" name="Text Box 14"/>
          <p:cNvSpPr txBox="1">
            <a:spLocks noChangeArrowheads="1"/>
          </p:cNvSpPr>
          <p:nvPr/>
        </p:nvSpPr>
        <p:spPr bwMode="auto">
          <a:xfrm>
            <a:off x="9263063" y="977900"/>
            <a:ext cx="2438400" cy="1079500"/>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Prevents older browsers that do not support scripting from displaying the text of the script</a:t>
            </a:r>
            <a:endParaRPr lang="en-US" b="1">
              <a:solidFill>
                <a:schemeClr val="bg1"/>
              </a:solidFill>
              <a:latin typeface="Courier New" panose="02070309020205020404" pitchFamily="49" charset="0"/>
            </a:endParaRPr>
          </a:p>
        </p:txBody>
      </p:sp>
      <p:sp>
        <p:nvSpPr>
          <p:cNvPr id="8" name="Text Box 16"/>
          <p:cNvSpPr txBox="1">
            <a:spLocks noChangeArrowheads="1"/>
          </p:cNvSpPr>
          <p:nvPr/>
        </p:nvSpPr>
        <p:spPr bwMode="auto">
          <a:xfrm>
            <a:off x="8142289" y="2947591"/>
            <a:ext cx="2438400" cy="1079500"/>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XHTML comment delimiter, commented for correct interpretation by all browsers</a:t>
            </a:r>
            <a:endParaRPr lang="en-US" b="1">
              <a:solidFill>
                <a:schemeClr val="bg1"/>
              </a:solidFill>
              <a:latin typeface="Courier New" panose="02070309020205020404" pitchFamily="49" charset="0"/>
            </a:endParaRPr>
          </a:p>
        </p:txBody>
      </p:sp>
      <p:sp>
        <p:nvSpPr>
          <p:cNvPr id="9" name="Text Box 18"/>
          <p:cNvSpPr txBox="1">
            <a:spLocks noChangeArrowheads="1"/>
          </p:cNvSpPr>
          <p:nvPr/>
        </p:nvSpPr>
        <p:spPr bwMode="auto">
          <a:xfrm>
            <a:off x="6204811" y="4043363"/>
            <a:ext cx="2438400" cy="346075"/>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Script ends</a:t>
            </a:r>
            <a:endParaRPr lang="en-US" b="1">
              <a:solidFill>
                <a:schemeClr val="bg1"/>
              </a:solidFill>
              <a:latin typeface="Courier New" panose="02070309020205020404" pitchFamily="49" charset="0"/>
            </a:endParaRPr>
          </a:p>
        </p:txBody>
      </p:sp>
      <p:cxnSp>
        <p:nvCxnSpPr>
          <p:cNvPr id="11" name="Straight Arrow Connector 10"/>
          <p:cNvCxnSpPr/>
          <p:nvPr/>
        </p:nvCxnSpPr>
        <p:spPr>
          <a:xfrm flipH="1">
            <a:off x="4076700" y="993775"/>
            <a:ext cx="2463800" cy="144462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flipH="1">
            <a:off x="1892300" y="946150"/>
            <a:ext cx="6584290" cy="149224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flipH="1">
            <a:off x="1714500" y="1230313"/>
            <a:ext cx="7544056" cy="156527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8" name="Straight Arrow Connector 17"/>
          <p:cNvCxnSpPr/>
          <p:nvPr/>
        </p:nvCxnSpPr>
        <p:spPr>
          <a:xfrm flipH="1">
            <a:off x="3149600" y="2421732"/>
            <a:ext cx="4466236" cy="58499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1" name="Straight Arrow Connector 20"/>
          <p:cNvCxnSpPr>
            <a:stCxn id="8" idx="1"/>
          </p:cNvCxnSpPr>
          <p:nvPr/>
        </p:nvCxnSpPr>
        <p:spPr>
          <a:xfrm flipH="1">
            <a:off x="2082800" y="3487341"/>
            <a:ext cx="6059489" cy="8771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a:stCxn id="9" idx="1"/>
          </p:cNvCxnSpPr>
          <p:nvPr/>
        </p:nvCxnSpPr>
        <p:spPr>
          <a:xfrm flipH="1" flipV="1">
            <a:off x="1981200" y="3905250"/>
            <a:ext cx="4223611" cy="31115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7857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98500" y="203200"/>
            <a:ext cx="7988300" cy="812800"/>
          </a:xfrm>
          <a:prstGeom prst="rect">
            <a:avLst/>
          </a:prstGeom>
          <a:noFill/>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dirty="0"/>
              <a:t>Modifying Our First Program</a:t>
            </a:r>
          </a:p>
        </p:txBody>
      </p:sp>
      <p:sp>
        <p:nvSpPr>
          <p:cNvPr id="3" name="Rectangle 3"/>
          <p:cNvSpPr txBox="1">
            <a:spLocks noChangeArrowheads="1"/>
          </p:cNvSpPr>
          <p:nvPr/>
        </p:nvSpPr>
        <p:spPr>
          <a:xfrm>
            <a:off x="685800" y="1341438"/>
            <a:ext cx="8585200" cy="45259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ea typeface="Times New Roman" panose="02020603050405020304" pitchFamily="18" charset="0"/>
                <a:cs typeface="Goudy Sans Book" pitchFamily="34" charset="0"/>
              </a:rPr>
              <a:t>Method write displays a string like </a:t>
            </a:r>
            <a:r>
              <a:rPr lang="en-US" sz="2400" b="1" dirty="0" err="1">
                <a:ea typeface="Times New Roman" panose="02020603050405020304" pitchFamily="18" charset="0"/>
                <a:cs typeface="Goudy Sans Book" pitchFamily="34" charset="0"/>
              </a:rPr>
              <a:t>writeln</a:t>
            </a:r>
            <a:r>
              <a:rPr lang="en-US" sz="2400" b="1" dirty="0">
                <a:ea typeface="Times New Roman" panose="02020603050405020304" pitchFamily="18" charset="0"/>
                <a:cs typeface="Goudy Sans Book" pitchFamily="34" charset="0"/>
              </a:rPr>
              <a:t>, but does not position the output cursor in the XHTML document at the beginning of the next line after writing its argument</a:t>
            </a:r>
          </a:p>
          <a:p>
            <a:endParaRPr lang="en-US" sz="2400" b="1" dirty="0">
              <a:ea typeface="Times New Roman" panose="02020603050405020304" pitchFamily="18" charset="0"/>
              <a:cs typeface="Goudy Sans Book" pitchFamily="34" charset="0"/>
            </a:endParaRPr>
          </a:p>
          <a:p>
            <a:r>
              <a:rPr lang="en-US" sz="2400" b="1" dirty="0">
                <a:ea typeface="Times New Roman" panose="02020603050405020304" pitchFamily="18" charset="0"/>
                <a:cs typeface="Goudy Sans Book" pitchFamily="34" charset="0"/>
              </a:rPr>
              <a:t>You cannot split a statement in the middle of a string. The + operator (called the “concatenation operator” when used in this manner) joins two strings together </a:t>
            </a:r>
          </a:p>
          <a:p>
            <a:endParaRPr lang="en-US" dirty="0" smtClean="0"/>
          </a:p>
        </p:txBody>
      </p:sp>
    </p:spTree>
    <p:extLst>
      <p:ext uri="{BB962C8B-B14F-4D97-AF65-F5344CB8AC3E}">
        <p14:creationId xmlns:p14="http://schemas.microsoft.com/office/powerpoint/2010/main" val="1977793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102</TotalTime>
  <Words>1247</Words>
  <Application>Microsoft Office PowerPoint</Application>
  <PresentationFormat>Widescreen</PresentationFormat>
  <Paragraphs>97</Paragraphs>
  <Slides>29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29</vt:i4>
      </vt:variant>
    </vt:vector>
  </HeadingPairs>
  <TitlesOfParts>
    <vt:vector size="38" baseType="lpstr">
      <vt:lpstr>Century Gothic</vt:lpstr>
      <vt:lpstr>Courier New</vt:lpstr>
      <vt:lpstr>Goudy Sans Book</vt:lpstr>
      <vt:lpstr>Times New Roman</vt:lpstr>
      <vt:lpstr>Wingdings 3</vt:lpstr>
      <vt:lpstr>Slice</vt:lpstr>
      <vt:lpstr>Document</vt:lpstr>
      <vt:lpstr>Microsoft Word Document</vt:lpstr>
      <vt:lpstr>Microsoft Office Word 97 - 2003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18</cp:revision>
  <dcterms:created xsi:type="dcterms:W3CDTF">2017-10-01T06:15:42Z</dcterms:created>
  <dcterms:modified xsi:type="dcterms:W3CDTF">2017-11-19T07:07:43Z</dcterms:modified>
</cp:coreProperties>
</file>