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sldIdLst>
    <p:sldId id="256" r:id="rId2"/>
    <p:sldId id="259" r:id="rId3"/>
    <p:sldId id="257" r:id="rId4"/>
    <p:sldId id="258" r:id="rId5"/>
    <p:sldId id="260" r:id="rId6"/>
    <p:sldId id="285" r:id="rId7"/>
    <p:sldId id="261" r:id="rId8"/>
    <p:sldId id="274" r:id="rId9"/>
    <p:sldId id="270" r:id="rId10"/>
    <p:sldId id="287" r:id="rId11"/>
    <p:sldId id="262" r:id="rId12"/>
    <p:sldId id="264" r:id="rId13"/>
    <p:sldId id="265" r:id="rId14"/>
    <p:sldId id="276" r:id="rId15"/>
    <p:sldId id="263" r:id="rId16"/>
    <p:sldId id="277" r:id="rId17"/>
    <p:sldId id="273" r:id="rId18"/>
    <p:sldId id="267" r:id="rId19"/>
    <p:sldId id="268" r:id="rId20"/>
    <p:sldId id="266" r:id="rId21"/>
    <p:sldId id="278" r:id="rId22"/>
    <p:sldId id="279" r:id="rId23"/>
    <p:sldId id="282" r:id="rId24"/>
    <p:sldId id="280" r:id="rId25"/>
    <p:sldId id="281" r:id="rId26"/>
    <p:sldId id="283"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1" d="100"/>
          <a:sy n="91" d="100"/>
        </p:scale>
        <p:origin x="-972" y="-114"/>
      </p:cViewPr>
      <p:guideLst>
        <p:guide orient="horz" pos="2160"/>
        <p:guide pos="2880"/>
      </p:guideLst>
    </p:cSldViewPr>
  </p:slideViewPr>
  <p:notesTextViewPr>
    <p:cViewPr>
      <p:scale>
        <a:sx n="1" d="1"/>
        <a:sy n="1" d="1"/>
      </p:scale>
      <p:origin x="0" y="0"/>
    </p:cViewPr>
  </p:notesTextViewPr>
  <p:sorterViewPr>
    <p:cViewPr>
      <p:scale>
        <a:sx n="54" d="100"/>
        <a:sy n="54"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1DF14B-F1C2-4130-92BB-26296B896280}" type="datetimeFigureOut">
              <a:rPr lang="en-US" smtClean="0"/>
              <a:pPr/>
              <a:t>9/19/2016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9C97CC-968A-4939-AE3B-ECB004C10648}" type="slidenum">
              <a:rPr lang="en-US" smtClean="0"/>
              <a:pPr/>
              <a:t>‹#›</a:t>
            </a:fld>
            <a:endParaRPr lang="en-US"/>
          </a:p>
        </p:txBody>
      </p:sp>
    </p:spTree>
    <p:extLst>
      <p:ext uri="{BB962C8B-B14F-4D97-AF65-F5344CB8AC3E}">
        <p14:creationId xmlns:p14="http://schemas.microsoft.com/office/powerpoint/2010/main" xmlns="" val="205509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9C97CC-968A-4939-AE3B-ECB004C10648}" type="slidenum">
              <a:rPr lang="en-US" smtClean="0"/>
              <a:pPr/>
              <a:t>1</a:t>
            </a:fld>
            <a:endParaRPr lang="en-US"/>
          </a:p>
        </p:txBody>
      </p:sp>
    </p:spTree>
    <p:extLst>
      <p:ext uri="{BB962C8B-B14F-4D97-AF65-F5344CB8AC3E}">
        <p14:creationId xmlns:p14="http://schemas.microsoft.com/office/powerpoint/2010/main" xmlns="" val="306974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C97CC-968A-4939-AE3B-ECB004C10648}" type="slidenum">
              <a:rPr lang="en-US" smtClean="0"/>
              <a:pPr/>
              <a:t>16</a:t>
            </a:fld>
            <a:endParaRPr lang="en-US"/>
          </a:p>
        </p:txBody>
      </p:sp>
    </p:spTree>
    <p:extLst>
      <p:ext uri="{BB962C8B-B14F-4D97-AF65-F5344CB8AC3E}">
        <p14:creationId xmlns:p14="http://schemas.microsoft.com/office/powerpoint/2010/main" xmlns="" val="2499381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FABFF9A-28AD-492D-834D-B04E117AAFBF}" type="datetime1">
              <a:rPr lang="en-US" smtClean="0"/>
              <a:pPr/>
              <a:t>9/19/2016</a:t>
            </a:fld>
            <a:endParaRPr lang="en-US"/>
          </a:p>
        </p:txBody>
      </p:sp>
      <p:sp>
        <p:nvSpPr>
          <p:cNvPr id="8" name="Slide Number Placeholder 7"/>
          <p:cNvSpPr>
            <a:spLocks noGrp="1"/>
          </p:cNvSpPr>
          <p:nvPr>
            <p:ph type="sldNum" sz="quarter" idx="11"/>
          </p:nvPr>
        </p:nvSpPr>
        <p:spPr/>
        <p:txBody>
          <a:bodyPr/>
          <a:lstStyle/>
          <a:p>
            <a:fld id="{AE6EDD88-DF29-40F4-A466-66756F43853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C9A93-D110-4A26-B786-0E63E106B71D}" type="datetime1">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EDD88-DF29-40F4-A466-66756F4385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A0614-8F49-41F1-8B10-3FA2D453471B}" type="datetime1">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EDD88-DF29-40F4-A466-66756F4385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57426-6582-40F7-B775-A3C243E5EB4C}" type="datetime1">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EDD88-DF29-40F4-A466-66756F4385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D49432-0D22-438C-B612-7DC247A4F3EE}" type="datetime1">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EDD88-DF29-40F4-A466-66756F4385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CBDF84-B5E4-4178-9166-B643200F05CD}" type="datetime1">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EDD88-DF29-40F4-A466-66756F43853B}"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41449CF-26FA-429D-90B1-C3B812974D64}" type="datetime1">
              <a:rPr lang="en-US" smtClean="0"/>
              <a:pPr/>
              <a:t>9/19/2016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EDD88-DF29-40F4-A466-66756F43853B}"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0353A8-0BB8-4288-BAA1-3AD82B491799}" type="datetime1">
              <a:rPr lang="en-US" smtClean="0"/>
              <a:pPr/>
              <a:t>9/19/2016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EDD88-DF29-40F4-A466-66756F4385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F271A-133D-41A7-9FA8-54B6B862308B}" type="datetime1">
              <a:rPr lang="en-US" smtClean="0"/>
              <a:pPr/>
              <a:t>9/19/2016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EDD88-DF29-40F4-A466-66756F4385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F5E4C3-7E27-4639-BFCA-E565C3F9B58B}" type="datetime1">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EDD88-DF29-40F4-A466-66756F4385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735DF-B764-4891-87B3-BBC711D748C0}" type="datetime1">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EDD88-DF29-40F4-A466-66756F4385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568F348-5AE9-49D4-84B3-77CF8633DED8}" type="datetime1">
              <a:rPr lang="en-US" smtClean="0"/>
              <a:pPr/>
              <a:t>9/19/2016</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AE6EDD88-DF29-40F4-A466-66756F43853B}"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wmf"/><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50000"/>
              </a:lnSpc>
            </a:pPr>
            <a:r>
              <a:rPr lang="en-US" altLang="en-US" b="1" i="1" dirty="0">
                <a:effectLst>
                  <a:outerShdw blurRad="38100" dist="38100" dir="2700000" algn="tl">
                    <a:srgbClr val="000000">
                      <a:alpha val="43137"/>
                    </a:srgbClr>
                  </a:outerShdw>
                </a:effectLst>
                <a:latin typeface="Bookman Old Style" panose="02050604050505020204" pitchFamily="18" charset="0"/>
                <a:cs typeface="Andalus" panose="02020603050405020304" pitchFamily="18" charset="-78"/>
              </a:rPr>
              <a:t>Introduction to Organic Chemistry</a:t>
            </a:r>
            <a:endParaRPr lang="en-US" b="1" i="1" dirty="0">
              <a:effectLst>
                <a:outerShdw blurRad="38100" dist="38100" dir="2700000" algn="tl">
                  <a:srgbClr val="000000">
                    <a:alpha val="43137"/>
                  </a:srgbClr>
                </a:outerShdw>
              </a:effectLst>
              <a:latin typeface="Bookman Old Style" panose="02050604050505020204" pitchFamily="18" charset="0"/>
              <a:cs typeface="Andalus" panose="02020603050405020304" pitchFamily="18" charset="-78"/>
            </a:endParaRPr>
          </a:p>
        </p:txBody>
      </p:sp>
      <p:sp>
        <p:nvSpPr>
          <p:cNvPr id="3" name="Subtitle 2"/>
          <p:cNvSpPr>
            <a:spLocks noGrp="1"/>
          </p:cNvSpPr>
          <p:nvPr>
            <p:ph type="subTitle" idx="1"/>
          </p:nvPr>
        </p:nvSpPr>
        <p:spPr/>
        <p:txBody>
          <a:bodyPr/>
          <a:lstStyle/>
          <a:p>
            <a:r>
              <a:rPr lang="en-US" altLang="en-US" b="1" i="1" dirty="0">
                <a:latin typeface="Comic Sans MS" panose="030F0702030302020204" pitchFamily="66" charset="0"/>
                <a:cs typeface="Andalus" panose="02020603050405020304" pitchFamily="18" charset="-78"/>
              </a:rPr>
              <a:t>Dr. </a:t>
            </a:r>
            <a:r>
              <a:rPr lang="en-US" altLang="en-US" b="1" i="1" dirty="0" err="1" smtClean="0">
                <a:latin typeface="Comic Sans MS" panose="030F0702030302020204" pitchFamily="66" charset="0"/>
                <a:cs typeface="Andalus" panose="02020603050405020304" pitchFamily="18" charset="-78"/>
              </a:rPr>
              <a:t>Shatha</a:t>
            </a:r>
            <a:r>
              <a:rPr lang="en-US" altLang="en-US" b="1" i="1" dirty="0" smtClean="0">
                <a:latin typeface="Comic Sans MS" panose="030F0702030302020204" pitchFamily="66" charset="0"/>
                <a:cs typeface="Andalus" panose="02020603050405020304" pitchFamily="18" charset="-78"/>
              </a:rPr>
              <a:t> </a:t>
            </a:r>
            <a:r>
              <a:rPr lang="en-US" altLang="en-US" b="1" i="1" dirty="0" err="1" smtClean="0">
                <a:latin typeface="Comic Sans MS" panose="030F0702030302020204" pitchFamily="66" charset="0"/>
                <a:cs typeface="Andalus" panose="02020603050405020304" pitchFamily="18" charset="-78"/>
              </a:rPr>
              <a:t>Alaqeel</a:t>
            </a:r>
            <a:endParaRPr lang="en-US" altLang="en-US" b="1" i="1" dirty="0">
              <a:latin typeface="Comic Sans MS" panose="030F0702030302020204" pitchFamily="66" charset="0"/>
              <a:cs typeface="Andalus" panose="02020603050405020304" pitchFamily="18" charset="-78"/>
            </a:endParaRPr>
          </a:p>
          <a:p>
            <a:pPr algn="r"/>
            <a:r>
              <a:rPr lang="en-US" altLang="en-US" sz="2400" dirty="0">
                <a:latin typeface="Comic Sans MS" panose="030F0702030302020204" pitchFamily="66" charset="0"/>
              </a:rPr>
              <a:t>Chem. 108</a:t>
            </a:r>
          </a:p>
          <a:p>
            <a:pPr algn="r"/>
            <a:endParaRPr lang="en-US" dirty="0"/>
          </a:p>
        </p:txBody>
      </p:sp>
      <p:sp>
        <p:nvSpPr>
          <p:cNvPr id="4" name="AutoShape 2" descr="data:image/jpeg;base64,/9j/4AAQSkZJRgABAQAAAQABAAD/2wCEAAkGBxQSEhQUEhQWFBQUGBQXFRUXFBgXFxgWGRgWFhQXFhoYHSggGBwlGxcYITEhMSorLi4vGB8zODMsNygtLisBCgoKDg0OGxAQGywmICYsLzQ0NSwsLCw0LCwsLC0sLCwsLzAsLSw1LCwsLCwsLCwsLCwsLCwsLCw0LCwsLCwsLP/AABEIAOEA4QMBEQACEQEDEQH/xAAcAAEAAgMBAQEAAAAAAAAAAAAABAYCAwUHAQj/xABMEAACAQIDBQUEBQcJBQkAAAABAgMAEQQSIQUGMUFREyJhcYEjMpGhBxRCUrEkYnKDssHRM3OCkqKzwsPwFTVThOE0Q1RjdKPS0/H/xAAaAQEAAwEBAQAAAAAAAAAAAAAAAQMEAgUG/8QANhEAAgECBAMGBQIGAwEAAAAAAAECAxEEEiExQVFhE3GBscHwIjKRodFC4QUUM1KC8SNicjT/2gAMAwEAAhEDEQA/APcaAUAoBQCgFAKAUAoBQCgFAKAUAoBQCgFAKAUAoBQCgFAKAUAoBQCgFAKAUAoBQCgFAKAUAoBQCgFAasRiVjF3YD/XIc6lJvYhyS3IeH21E5tfL0zaA+tdunJHCqxZ0arLBQCgFAKAUAoBQCgFAKAUAoBQCgFAKAUAoBQCgFAKAUAoCNiccie8deg1P/SulFs5ckjkYvbTnRBlHXif4CrY0lxKpVXwORKSxuSSepNzVq0KnqamWujk3YXaEkXutp906j4cq5lBS3OlNx2O3g940OkgKHqNV/iKplRa2Lo1lxOxFKrC6kMOoN6qaa3LU09jOoJFAKAUAoBQCgFAKAUAoBQCgFAKAUB8Y2FzoBxNAFN9RqDQH2gMJJVX3iB5mpSbIbSIU21VHugt8hXSg+Jy5rgQMRjJH52HQaf9asUUitybITR13c4sanFqkgh/XoibCWMnoHW/wvXeSdr2f0K88L2ujRHtCNg5LBQjshLEAXFrkX5a106clbqiFUi79DKPEI/uOrfosD+FHFrdBST2YYVBJ8imZDdGKnqDb49aNJ7hNrY62E3nddJFDjqO638D8qqlQT2LY12tztYTb0En28p6P3fnw+dUypSRdGrFnSBqssPtAKAUAoBQCgFAKAUAoBQCgK9vMz9thFhzLIzyjOBwQRMz3v3T3ghynjblxGmhbLNy20+t/wDZnr3zRUd9fI5GBbHBgyzYebsnmjYFZB33cO6uULZGFgFFiBcCx0q+fYtWaavZ8OXh4lEO2vdSTs3z536+BY92sO0cAV7g55jYngGldlA6AAjTTyHCsteSlO65LyNVFNQs+b8znvtCRvtW8tP+tdZIo4zyZiq31OtSDcsdc3JsZdnUXJsYMlTcixydsY9IQA2Us97KzBRbgSxbQLr434AE6VfSpynqiirUjBanIwmDSRiY5IgVPfjiTuWPJ1Y2a9vesD5VdKbitU+9+hTGCb0a7l6+0S8VstSLJaI6DMiKGyjgoP2R5fKuI1Wt9TuVJNaaHLw+Nhi1DQspvd07r/0gSTJ4kG/hV0oTnpr4+9PepTGcIa3Xh7196HXvfUag8DWc0Gtqkg1NUkGpqkgygxkkfuOy+RNvUcDUOKe6JUmtmW3dPack3aCRs2TJY2AOua97eQrLWhGNrGqhOUr3M97drS4dIRAqGWeZIV7S+QZgTc215fP0qcNSjNvPslfQjEVZQSybt21OJui2L/2hjFmaIhRD2qpnyhmQsnYhuAIuWvxNaMSqXYwcU+Ntvv6FGGdXtpqduG1/t6l4rzzeKAUAoBQCgFAKAUByN4cIZRGDiDBHm9plKozC2gVzqhvbhra+oq6jPK28t374FNaOa3xWRGXZOEZY4InCKhzdnFNYuFN7PY5mAZgb3vfnqb99rVTc5L6rY57Om0oRf0ZYKzGgqcYrUzKiVGtcM7RJRa5OjZkqLkmp1qSDhbbyIQe6juCGlsM6xJq2U8b3YKPFwda00rtW4cuvvyM9Wy7+fT3p4kXZztmZRGsUSBbLxfM3eOc8AbWJGp72p411USsne7fvQ4g3dq1kvepLl1BsQDbQ8fI25iq11LH0K8MVoHdFRjftANY5FU5ZeP20sTrrYHUi9teTgn3c1y8GZM/Frv5Pn4o6yxhQFUAAaAAWAHhWdtt3ZoskrIwahBqapINTVJBqapILPuLxm/V/46z4ngacNxNm+p7+z/8A1kX4NU4Xap/5YxO8P/SNOycOsmP2qjgMjjCKyngQYWBBrqpJxo0mv+3mc0knWqp9PItiKAABoALAeA4ViNhlQCgFAKAUAoBQCgOFvQYB2Rnwr4rVsuSDtsnd1uOQNh8PCtGHz65JZfGxnr5FZyjfwuQdiPhmnAi2e8DZHvI2FWEAGwtyvfUf/pqyqqih8VRPpe5xSdNz+Gm11tYtEUYUAC9hoLkk/E6msjd9TUlYq8daGZ0S4q5Z0iVGa4Z2bb1BJpkrpHLORj9niSaKRjpEHsvIsxQgnyKXt1seVXQqOMHFcf3KZ01KSk+H7HHxOFLSzhx7I2lI5OTGsaqeoXs2JHO69KvjNKMWt9u7W/r5lDg3KSe2/wBrehHTC5+zto64eMo33WH7jwI5iunO1+V2RkvbnY+Jgu2wxVwUaQyOOZQu7sPOwax63I50dTJUutbW8bIhU89Oz438Ls6BqktNTVJBqapINTVJBqapILJuVKFE7MbKBGSTyHfqjEJuyRpw7Su2fcVvJgHkWR4pHeM9xzhZCVsbgqSumutdRw9eKsmrPqvycyr0W7tbdH+DDcnENPisfiOzeNJThwmdSpORXU8edrHwzVOKioU6cLptX+5zhZOdSpOzSdt+hcawm4UAoBQCgFAKAUAoDgbxzQsitJjHw6RuUYxyBCz29xjYkEcbdPQ1poKadlC7a4oz1nBq7nbXgyHu4MK84aHGy4mREbuPOXAVioLWsOduo4c7Gu63aqFpQSXccUVTc7xm2+8tdYzWVJDWpmVEqNq4Z2iQj1ydXM89LC5rd6kgjyNXSOWQMa3cf9FvwNWQ3RxLZnNwvvx/zC/IrVstn3lUd13EtqrOzU1SQamqTk0tUkGtq6INTUILPuJxm/V/46z4ngacNxO3t/DzyQsMLKIptCrEAg24qbg2B62qqjKEZ3mrouqxm42g7M4W5WPxLz4uLFMxMP1eysYyVLq7N3o1UMDoeHC3O9aMVCmoQlDjfn6mfCzqOc4z4W5ehbqxGwUAoBQCgFAKAUAoCqS7CxH1h2iMCAyNMJ3TtJAWRI+zRLgKuVLE31vyrYq1PIlK+1rLRb3uZHRnnurb3va75ErCbNxX1qN55RLHGkmXInZAO2Ud9c5L93NbkDXEqlPs2oKzbW+un0O406naJyd0k9tPUsNZjQU4GtZkN6PXLR0mblkqLE3Mu0qLE3MGkqbEXNDvUpENkPHt7OT9BvwNWQ+ZFc/lZCi/lI/5k/Ip/GrH8r7/AMnC+ZdxJY1WdGpjXRBqY1JBqapINbVJBqahBaNxOM36v/HWfE8DThuJbKymoq273+8tp/8AJ/3TVsrf/PS/y8zJR/r1P8fItNYzWKAUAoBQCgFAKAUBztqbU7Ep3cyl4kY5rEdq/ZoVFu93uIuLDXXhVtOnnvrz+2pXOplt4fch4PeiN3ClWUO0qxG2bP2TZJGIQEot72JsNDe1dyw0kr91/HY4jiIt277eB3Ab6jhWcvKXethjMw1QSZh6ixNzLtKWFzEvSwuYFqkgh7Sb2Un6D/smrKfzLvOJ/K+4jA+1j/mX/airr9D7/wAnH613P0JLGuDs1Makg1sakg1Makg1Makg1tUkFo3DOs/6v/HWbE8DThuJs3r3glgkWJMkAIL/AFicHsTlGbsly37xtY3sQL2BNq6w9CM1mevRb95GIryg8qsur27iBuDtE4jF4+YoYzIMIchvcWjccwLg2uNOBFWYyn2dOnFO9s3mVYOp2lSpK1tvIvFeeegKAUAoBQCgFAKA1F9beB/dQHE3mwxeTCsVzQxyM8gubkgeyUL9rva25lQBqa00JJRkuLWnqZ68buL4J/6K/u+rpiIhGpDGPaDLHKChETYhGhZhbMgY9QeFaa1nB35x211tr0M9K6mrb2lvppfTqXDd/BtDh4o3JLqvfJN+8dWt4XJsOQsKw1pqc3JbGylFxgkyrZq0mY+SzhFLMbAcTRRbdkG0ldkPD7bic2Q5j0uqH4SFTVjoTjq/f0K41oy+X39Sc0jgXaGYDqImcf8Athq4yp7NfW3mWNtbp/S/kYR4xGOUMCw4rezDzU6ijhJK7RCmm7XNhauTo5O2p5B3EUMJElW17Nny90LfQkjMbfmnXkb6MY7vg0UVpS2XFM17VleMq6KGtHIupsMzNFkHUkkWA69ONdUlGScW+K9Tmq5RaklwfoTwTYX1PPz51SXGuRwBc6DqalENmiKbP/Jq8vjHG8g+KAgfGunFrfTvdjhST217lcYmN0F3jZB1con7TA0ilLZ+f4Jldbry/JAh2hG7ZVa56fwPA+hqyVKUVdorjVjJ2TNrGuDss+4B1n/Vf5lZsTwNOG4lsxECuuV1V10NmAIuDcaHoQDWZSad0aXFNWZWt3/95bT/AOT/ALo1rrf/AD0v8vMy0f69T/HyLOWrGazKgFAKAUAoBQHxqA5rz+1A/NP4ip4EcTXtzFSKqLHDHKJSUcyyBI1Fie93SWvwtY1bRjFtttq3JaldWUkkkr35kfZLQRSqixJHLPnzFGz5jHbN3rXyi9hfL5a13Uzyjdu6XhucU8kZWSs36HfrMaCg5q3GEyDVAPrWOh189abEmhMGi6oOzJ4mJmiPqYyL13nk99e/XzOMkVtp3aeRtmlkYZXZJ1+5iIlkA/RZcrA+JzVCyrVK3c7e/sS8z0ever+/uRJcTChUOZMKzkhbMcTCzchlb2q+QygX41YoylqrSt/i/wAeZW5RjveN/Ffn6WRvmwbul8qYmL/iYds9iNblPfVgeS5iK4TSe9n10/b62O3FtbXXT3f6XIOBw6yEGBJJyOFmd1U8DdpWyI3mQeNWTclpNpfT01K4Ri9YJv6vz09SRjWjhv8AWcSkZBsYoB2soJ4BmYZIz5rbxqIRcvkjfv0X5fgzqcow+eSXdq/28UfBKoN4sOgI1EmIJxEnmFvkjPkSPCo75Pw0X5fiO6K8dX+3gz5iMVLJ/KTSt4BuzXyyx5QR53olFbJefncluT3b8vKxCTDouqooPMhQD6munKT3ZwoxWyMmNQSaZGoQWf6PDriP1X+ZWbE8DVhuJPn3mXCQQtjO0DSZtexy6g8GVWYIbHQZjexpHDurNqnbTr/omWIVKCdS+vT/AGcHYu8SLj8c/ZTntzhAoELXFoyvtAfcGt7nlrWmrQbowV1pfj14GalXXbTdnrbh0LxNJZlHUn8DXmnokhTUEmVAKAUAoBQGMnCgK/JJ+UqPzGP9oCuv0nP6hvJ9XtD9Yw74k5m7NUiMhvl71+Q01senhpfh+01ySt42Ka+TTPG/hcj7BOHGIUQ4CXDsUe8rQdmtgV7pIOt/3D07rdo4fFUT6XucUsmf4YNdbWLVWM1nnuat5gPoagPuaoBH2hi+zTNcDVRcgkLcgFmA1IAuSPCu6cMzscznlVzmwbSInmTtknjjyntVUKpUi7cCbW11ub5T6XypLJF2s3wKI1Xnkr3S4nO2xt2PtomTLJkzA9zNlJK2ZL2uRbqOlxe9W0cPLI1LS5TWxEc6cdSw4WbCt7SNGxbsLM8vsofFCgGZ7dGDD86s0lUj8Mnl7tX9fxbuNcXTfxRWbv0Xdb/feb5MfKxtP7WIi3YxM2GCjUHLlN30+yzAaVwoxXy6Pm9ffgjpym/m1XJae/Flb3lx2Hjj7KAs19DDLEoMJtp317rEchZuubrsoU5ylml9U9/fh3GPEVYQjlj9GtvTz7yTh9qI6ARtmYDUWsRYamx+HrVMqMov4kWxrRkvhZqwePukLGdJGmLhoQtnhtfKWN9QdOIHHS9q7nSs5JRatx5nNOrdReZO/DkdBjWcvNbGpBFmepILT9GzXOI/Vf5lZsVwNOG4lv2jgI542ilUOjCxB+RHQjkeVZ4TlCWaL1NM4RnHLJaFY3L2C+DxGMRmZ0ZcOYnPEovaqFJ6qABbpbgCBWvFV41YQa0et/t5mPC0HRnNPVaW+/kdnGSWli8S37JrEtmbXujqRHSoJM6AUAoBQCgMJuBoCqu/5YB/5R/bFd/o8Tj9fgSt6OyEUTTYmbDoHt7EnM7FSVHdUtpYnTxvV2GzNtRim+pTictk5SaXQ5WzdpYOJjMMdipezUgxymQhsxVRlVkBY3twvxq+pTqyWXJFX5W/JTTqUovNnk7c7/gu0b3ANiLgGx0IvyPjWB6G9HnWat5559DUB9zVAMZkDAg8DXSbTuQ1dWID7LUqUBCI3vBFyk+FyTa9tdNatVV3zbvqVOirZVouhtwez4ov5NAD14t8TrXE6s5/MzqFKEPlRhgMIYzISwPaOWAC5QPDTn41M55kuiIpwy36slFq4LCBgsFkEgYhw7s3ujgdbH71WzqZrW0siqFPLe/Fmhtkxhg8fs2HT3SOBBU6W8rV128msstUc9hFPNHRmyLBqrZrLfnZbXPU3JvXLm2rHSgk7m4muDs0SvUkEKaSpBbfoxfXE+Ah/wA2s2K4GnDcSwHb8n/gcV8If/tqvsI/3x+/4LO2l/Y/t+Sfs7GtKGLQSQ24CTJdutgjtb1tVc4KOzT7r/gshJy3TXfY5m05LTQeLP8A3bVzHZkvdHcw50rk6NtAKAUAoBQGE3A0BUpf+2r/ADTftirP0eJx+vwOztLZRmETJIYZYiSkgRXsGXK4yvpqOfHTzqaVXJdNXTOatPPZp2a98SNh93pDNHLicScSIcxjQxIiq5sA/c0JAva4Nr6Wqx145XGEbX638CuNCWZSnK9ui9CwVmNJ5nmr0Tzj6GoD7mqAaMbjkiXNI1hy6nyFdwpym7ROZ1IwV5HQwuBmktlik1++hj+PaAVXKUY7tefkWRjKWyfl5nfwG668ZmzH7qEqo/paM3y8qolX/tL40P7iTPuzAw7oZD1Dsfk5I+VcqvJbnToRexz8BuwCW7VywViAEGW/ix1I48B8TVkq9tkcRoc2dGTdnDkWCsp5ESPcf1iQfUGq1Xn7R26ECv7R3ZmTWP2q+Fg48wdD5g69BV8a0XvoUToSW2pwMWxjdUkV0Z75cyMoOWxNiRY8R8avjHMnJcCiTytJ8TVI9AQ5pKkEKaSpILj9F6h/ram9isQNiVOvajQqbg+I1rLiXbK/fA04dXzL3xLE26YJ0xmOHgMSbD4gmuf5r/pH6HTwv/eX1OZuViG+t46ITyzxRdkEaSQyWPfzWPDjcadBVuLiuyhLKk3fZWKsK32k45m0rbu5L2w/5Rhh+fJ/dtWOPys2S+Ze+BZML7tcHZuoBQCgFAKAwm4GgKbiG/L0/mn/AGhVi/pvvK3867jvbT2ymGRLq0kkhyxRILu7cTa+gAGpPAVNKi6l+CW7ZFWqqduLeyOdtLbM6xntFGFkIbsx20Ml2tdQ6sASLixCXOvrV0KUHLT4lx0a+n7lU6s1HX4Xw1T+v7XO7sjGdtBFLp7REc24AsoJA8jWepDJNx5MvpzzwUuaPPZkKMynipIPmDatyd1cwtWdjHNUkDNQFd3xjuI26FlPrYj8DWzBvVow41aJnsG7uK7XC4eTm0UZPnlGb53rxq0ctSS6s9yjLNTjLojo1UWCgI+F+3+mfwFdS4EIkVySKA8m+ljFE4yFFOscakeDO5/cq17P8Oiuyk3x/B4v8Sm+1jFe9SBLLVZcQ5ZKkghyyVIL39FhEaYqaRlSO8S5mIABXMTcnQe+vxrJibyaitzTh7JOT2L1I8c8bIsgIdSt43GYAi11KnQ68azLNBptfU0vLNWuVH6OMHkbHG4YLKsAYKFBEClQbDTUEefGtuOndQ7r/UxYGFnN9bfQk7bb8qwv6Uv92axx+WRsl80S04P3arLDfQCgFAKAUBhNwNAUHamI7PaEJPB0ZAfG9/xsPWroq9NlUnaojvbWwOcwz2VuwEgdW/4cgAdlNxZlyg8Rpm52rqjUsnDnb6r8nNaF2p8r/R/g4eGxGAjk/Jo2xL3UnsImlfUNe8rXK65Tq/WtUo15L43ZdXb7fsZoyoxfwK76K/3/AHLPu08pR+1hEHfYonduUNjmcoSpcsWvb141krqN1ld9PfgaqLlZ5lbU4O+GDySiQe7IP7Q0PysfjVtCV425FNeNpX5nBzVeUDNUA5m8iZoD+aVPzt++tGGdqhnxSvTZfPowxOfZ8YvcxtIh/rFgPgwrFj42rvrY3YCWaguha6xG0UBHwv2/0z+ArqXAhEiuSRQHiO+U/abUlPEKyqPDIgB/tA171BZMKve54GIefF93ojRLLWc1ESSSpBHdqEHsWz9jnD7N7Ew9s5QmSLNlzs+sihhwIBsD+aOHGsGfNWzXtrubsmWlltfocPH4HDqjPiNkPGqgszRvEbAC5N0kBrXCdRu0K1++/qjNOFNRvOlbut6Mn/R9g3jTESBGiw0zI+GjdszBSDdjqbZhk4m+nqasbNNxTd5Lc7wUHFSaVovVIjbZxObHYZBqV7Rz4AqQPwNZor4JM0yfxxRdcH7tVFpvoBQCgFAKA+MKA8/+kHBHJ2i6NEwcHw5/DQ/0auoStKz4lNZfDdcDvbv4pMVhxnAZJFsynUdGU+RuPSuHenLTdHatOOvE0YnHzxho4YYsJBCcnb4h7JlGgMaKbtpYgkjXjqDWmMISalJuTfBepnc5xWWKUUuL9CdujtMTQ2EjTGI5GmKhRIeOZALXXW17fZOp4mvE08ktrX4cizD1FOO97ceZO21gBPEyc+Know4fw9aqpzyyuWVIZo2PNHJBIIsQSCDxBGhBr0DzxnoQaccuaN16q1vO2ld03aSZzUWaLR2vobxN4sRH910f+upX/Lrn+KR+KMunvzJ/hUvglHr78i37Y3lw2FB7WVQw+wDmc+SjX14VhpYepU+VG+riKdJfEytw/SjhSbNHOo65UPxAe/41rf8ADaqWjXvwMi/idFvZm6T6RMFGGIZ5CzEgJGQbWHHPlFcrAVpbq3idP+IUIre5nsv6SMJK2V88N+DSAZfUqTb1sPGoqfw+rFXWvcTT/iNGbtt3lsgxCOuZGV1PBlYEfEVicWnZo2qSauj8/nE9piJpfvtI/wDXYn99fQ1VkpRj3fY+eovPWlPv+7M3krIbTQ71JBafo42H9YxHauPZQEHwaTii+nvHyXrWfEVMsbcWX4enmlfgj1faMkixs0Kh3FiEJy5hcZgDyNr25Xtw41igouVpOyNs3JRvFXZVd8MRJJBhsGT7fGGNZMotlRcrTMByF+XS/SteGjGM5VeEdvQx4mTlCNLjL2yy4xljjCjRVAAHIACw+VYm7u5tSsrFC3WvicTNiPsk5I/0Rb9wX4mrqvwxUCmn8UnI9HhWwFUF5soBQCgFAKAUByduYQOhBFwQQR4c6Aoe5mMOGxMmFc6XLRk8xzHqLH0atFVZoqaM9J5ZODLlt3CYfTFTQtO0S5VQKZBqw1CHug3+1ppxOgpRnP8Apxdr+H39Ca0If1JK9vExhxGLzCafssJhowxaK4kkK2OruO6ltDYX5jpXTjStljeUnx2OVKpfNK0YrhudXY+LEsSupdlYZlaRQrMp1U2AAtbhpe1r1TUi4yaf2Lqcs0borO/GxjriIx/OgfJ/3H0PWrqFT9LKK9P9SKWJq1mUdtQFe/2dJdgNAb/a4jle1b/5iFlc83+WqXaW3eSMNspR75v4DQfHjVU8S38pdDCJay1NsmBiP2beRP764WIqLiWPDU3wNC7PQcST62/CuniZvY5jhILc+SYWO2gt6n99Qq81xOnhqbWxEOHKm6n1Ghq9YiL+ZGd4acX8LPuHXLe9VV6inaxbhqUoJ5jJnqg0m7ZeAkxMqwxC7ufRRzZugH+tSK5lJRV2TGLk7I922HspMLCkMfBRqebMfeY+JP8ADlXmTm5yuz04QUFZE+uDo4o2HbHHGM+b2XZqhX3NQbqb8D3uV+8deVX9t/w9klxv3lHY/wDN2t+Fu4rn0h7XKoIY9ZJjkUDjY6N+IHr4VFGN3d7ImtKyst2dbdHZYhiRfujU9TxY/G9VzlmlcshHKrFnrk6FAKAUAoBQCgMJkuLUB5pv9splK4iLSSE3uPug3+XHyvV9CSvlezKK0XbMt0Wnc/bq4mFXHHgw+6w4j/XIiq5wcJWZZCakro5u1cBI08nbQTYy7/k0ZdRhkTKt2ktoCGLDvAkgCw51spzioLLJR58/D9jJUg3N5ouXLl4/udrYeL7L2GJxET4gkv2akARobBY1vqwHInU3qirHN8cIvL59S+lLL8M5LN5dDuEX41nLzzTfLdk4cmaEXhPvAf8Adn/4+PLhW6jWzaPcxVqOXVbFT7atBnPhmoDEzUBgZqkGtpaA1tJQg1s9SDWz0BngsLJPIsUSl3c2Cj5k9AOZ5VDairsJOTsj2rc7ddMDHyeZ7do/4KvRR8+PgPNq1XUfQ9GlSUF1LATaqi0os+15VxoWASiWaRVaCbvwmBQT9YjZTaMe9oCfEXr0FSi6V5Wslut78nzPPlVkqto3u3s9rc1y96Fr2vjliRmYgBQSSeQGpNeelfQ9Bux5vu7G2OxTYpwcinLCD0HP5n1Y9K01PgjkXiZ6fxyzvwPUMJDlUVmNBIoBQCgFAKAUAoBQHO2tgw6mgPKVlbZWLvr9WlOo+75eK/MeIrWv+aHVGR/8M+jPTZ5GxOGdYJcjuns5AeB4qbjkevQ1RTkozTkrovqJyg1F2Zz5dh4bDwK0rGBI5I5pbsGEkiG4zswLvdtQL34aDhWhVqlSdo6tqy6LyKHRp04Xeivd9X5nR2Ft4YglWQxOczRo/vvACAs2Wwygk2tVVWhk1TuvJ8iylWz7q3quZ2GUEWOoPEVQXnnm9e4hF5cGLji0N+HUx3/Z+HIVspYjhMyVcPxieeuSCQQQQbEEWII4gg8DWsyGJkqQYl6AxL0BgXoQay9SDp7v7vz418sK90HvyNoi+Z5n80a+mtV1KkYLU7hTlN6Hsm6+7EOBS0fekb35WHebwH3V/N/E6159SrKo9TfTpRgtCVtfbUeGMYdZGaUsEWOMuSVFyLLrw19DSnRlUu1bTm7CpVjTte+vJXOdtLb+ElwUksoLQnNGY2UqzODbswOOa/w48qthQqxqqMd/epXOvSdJylt70Im52xzh4zPPft5FACsxYwwjWOEFtdOfp0uesXXU3kjsvu+ZzhaLgs0t39lyKtvdtVsbiBg4D3QbzOOAsfd9PxsORrinFQj2kvA6qSc5dnHxLzu5spYo1VRYKAAKzttu7NCSSsjvVBIoBQCgFAKAUAoBQHxhegKtvXsFZ42VhoefMHkR4iuoScXdHMoqSsyi7r7dk2fN9WxJ9nfuPyW54/oH+yb+mmpBVFnhuZqc3TeSW3v30PSZ9mw4qSCZ9WgzFBZSpzAe8CNbWBBuLHWqYVpQjKK4l06MZyjJ8Dn7e2wWYGByiQZjjJBGBNHGFzoFWYaqxB1APDzq+jSSXxLV/Lro3tw5FNWq2/hei35pePMnbJ2lIsUTYmSLK5ssxYL2uaxgIW1gzLe4vyFr30rqU4uTUE9OHLmd05yUVna7+fI7MMhYXKldSLNa9gdD3SdDx69bVQ1YvTucjeDdbD4wXkXLJawlTRx0vyYeBvXdOrKGxxOlGe55tt3cDFQXMY+sJ1QWcDxQ6n0vW2GIhLfQxzw847alRkupKsCrDipFiD4g6irygwL1JBO2TsbEYo2gieQfeAsg83NlHle9cynGHzM6jCU/lR6Du/8ARgq2fGPnP/CjJCf0n0ZvIW9ayVMU9oGuGF4zPQcNh0jUJGqoiiyqoAAHgBwrI227s1JJKyNtQSV7fYYdYRJiZJIuzJMbRPllzlSto+pIJ8Oul61YXtHPLBJ33vt4mbFdmoZptq3LfwK7uXuuykYnF5/faWGGRrlWa3tZOXaWA5crnXQaMXil8lPlZteS6GbCYV/PU53Sfm+pp363rYN9Ww3enfQ2+wD/AIrfAanlWWlSv8UtjXVqtfDHcm7kbsiBNdXaxdup6DwH8TzqurUc30O6VNQReY0sKrLDOgFAKAUAoBQCgFAKAUBhLHcUBSd8d11nQ6WI1VgNQf3jqKsp1HB3RxUpqasyo7tbzS4CT6vir9mPdbU5Ryt95PmPkNE6aqLPAzwqOm8k/f7HpJweFxgV3RZLhLNc2ZVbOobKbOt9bG4qiFapT0i7F06UKmrVyJPhc00mJxwWPD4UkYeNipS1rGdrE3Y8FUjTpfWr1K0FTpaylv8Aj8lLjeTnV0Udvz+DVsl5T2m0Z3ZIirtHh2JISEL3WHeskjWuTY6G2l9JqKOlCK159fwRTza1pPTl0/J2tlbcjn7NRdJXiE3ZMCGEZIXNwta5qipRlC74J2v1L6daM7Li1e3Q6lUlpC2lsmDEC08SSdMygkeR4j0rqM5R2ZzKEZbo5eC3IwMTZlw6k3v3y0gHkHJAqyVeo+JWqFNcDv6KOSgegA/dVO5cRMbtWGKLtXcCK4GcXZdTlFyoNhfS/CrI0pSllS1OJVIxjmb0OJJviHzHC4ebEogJeVQEjsPeys/vkW4AVesJb+pJJ8t2UfzV/ki2ufA423pMRil+tQLM0JgVoDHOsRikBYyNKhPfPKwvopA43q+ioU32c7XvrdXuuhRVc6izwTtbSztZ9TpbE2UX7PGY1+1nZFaNCuVIQQCAqff6nr5XqmtWUb0qWi8/2LqNFytVqavy/c4W+e+hzfV8L35mOUkahD0HVvkOfSq6VG6zT2O6ta3wx3Mty91Oz9pJ3pX1Zjra+pAJ4+J51zVq59FsdUqWTV7nomHhCiwqkuN1AKAUAoBQCgFAKAUAoBQCgNcsYYWNAU7erdZJ1II8iOIPUV3Cbg7o4nBTVmefYTHYrZclvfiJ4G+U/on7DeH48a12hWV9mZbzou3A9J2JvPh8dEyGzBltJE2jWOhBHMeIrM4zpSuaYyhUViVtfAfWVTD5uzhDISvZs/aqlmCM97ItxYjj3RqLgHulVyNz3ffaxXVp50obLu3OlgtkqkzzsxeV1CZiAAsYNwkaj3VvrqSb864lVbioLb15ssjTSlne/pyIm+TN9WKozI7vDGjIzKwZ5EQEFTyBJt4V3hrdpd7JN/RHGJv2dlu7fdmzbU79pHF7VI5Vf20KlmWQFcinutkBGY3ItpxGt4pRVnLS64PkTUbuo62fFcyFgu3xGGAcsZEedC6SGASGJ3jVmZLlQba5QdRppXc8lOpptpwva+vH1K4Z509d9el7acCNjnjfBPNPBd8IkqiKZu2USKBqS38pey9862J6mu4ZlVUYS0lbVaaencRPK6blJaxvo9SyQ4SPsViKq0eRVykAqVsBYjgRWVylmzcTSorLl4Fdfd3EYi4xmIywi4GHwwMaFRoA7HvEEfZ5cjWn+Yp0/wCnHXm9foZnQnU/qS05LT6nQx+Ow+FgyHIkKLlyn3cvDLY+9fpqTWa8pyvxNFowjbgebbb3txGOcw4QMqHi/BiOpP2F+Z+VaY0o01mmZ5VZVHlgWHc/dBYRcjM54sR8l6CqKtVzfQup0lBdS+4bDhRYVUWm+gFAKAUAoBQCgFAKAUAoBQCgFAYugPGgODtrYKSqQVBB4gi4qU2ndENJ6M8v23ufLA2fDltNQLkMP0WrXDEJq0zLPDtO8CRsP6QJoTkxKlwNCwGVx+kpsD8vWk8MnrBkQxDWk0ej7E3qgxA9nICeY4MPNTqKyyhKO6NUZxlszq4iGKcKJFVwrK635MuqsOhpGco7MShGW6GP2dHMFz5u4cylHeMg8NChB4aVMKkoXt+SJQUt/wAHzG7KhlRUdO6hBTKShQgWBRkIKm2mhqY1ZRd0xKnGSs0bewjCZCAV5g969zclr8STrc1zmd7nWVWsRsfteOJSzsqgcSSAB6moSb0QbS1ZQN4PpKUXXDDtG4ZjcJ6c2+XnWiGGb1loZ54hLSOpXcLsXFY9xJiWYLyB0NuirwTz4+ddurCmrQOFSnUd5no+727KQqAqgD8T1J5msspOTuzVGKirIs8UQUaVydGygFAKAUAoBQCgFAKAUAoBQCgFAKAUAIoCJisCrjUUBUdv7mxy8V15EaEeRruFSUNjicIy3PP9p7nzQtmiJa2o+y48jw/CtUcTF6SRmlhmtYn3A74YzDHK5LgfZkBv6NxPmb106NOesfscqtUhpL7ls2Z9J8Z0lR4z1HfX5a/KqZYaS21Lo4mL30JWP+kzDqO5mkPRVI+bWFcxw830JliIIq20fpDxMxywoEvw4yP6cvkauWGitZMqeIk9Ir1IEGwMXi2DTM3m5zH+ivBfl5VLrU4aRRCo1J6yZd93tyEjsct2+82p9OnpWWdWU9zTClGGxdMHs1UHCqywnAUB9oBQCgFAKAUAoBQCgFAKAUAoBQCgFAKAUAoD4RQEXEYFW4igOHtLdZJAQVBHQi4qU2tiGk9GVHaP0eofcunkdPgaujiJrqUyw8H0NOB+jwX75ZvWw+WvzqZYmb20Ijh4Lctuy90o4xooHkLVQ5OW5eopbFgw2zUTlUEkxVAoDKgFAKAUAoBQCgFAKAUAoBQCgFAKAUAoBQCgFAKAUAoBQGJUUACDpQGVAKAUAoBQCgFAKAUAoBQCgFAKAUAoBQCgFAKAUAoBQCgFAKAUAoBQCgFAKAUAoBQCgFAKAUAoBQCgF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p:cNvSpPr>
            <a:spLocks noGrp="1"/>
          </p:cNvSpPr>
          <p:nvPr>
            <p:ph type="sldNum" sz="quarter" idx="11"/>
          </p:nvPr>
        </p:nvSpPr>
        <p:spPr/>
        <p:txBody>
          <a:bodyPr/>
          <a:lstStyle/>
          <a:p>
            <a:fld id="{AE6EDD88-DF29-40F4-A466-66756F43853B}" type="slidenum">
              <a:rPr lang="en-US" smtClean="0"/>
              <a:pPr/>
              <a:t>1</a:t>
            </a:fld>
            <a:endParaRPr lang="en-US"/>
          </a:p>
        </p:txBody>
      </p:sp>
    </p:spTree>
    <p:extLst>
      <p:ext uri="{BB962C8B-B14F-4D97-AF65-F5344CB8AC3E}">
        <p14:creationId xmlns:p14="http://schemas.microsoft.com/office/powerpoint/2010/main" xmlns="" val="2613890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09617" y="609600"/>
            <a:ext cx="8513683" cy="914400"/>
          </a:xfrm>
          <a:extLst>
            <a:ext uri="{909E8E84-426E-40DD-AFC4-6F175D3DCCD1}"/>
            <a:ext uri="{91240B29-F687-4F45-9708-019B960494DF}"/>
          </a:extLst>
        </p:spPr>
        <p:txBody>
          <a:bodyPr>
            <a:normAutofit fontScale="90000"/>
          </a:bodyPr>
          <a:lstStyle/>
          <a:p>
            <a:pPr eaLnBrk="1" fontAlgn="auto" hangingPunct="1">
              <a:spcAft>
                <a:spcPts val="0"/>
              </a:spcAft>
              <a:defRPr/>
            </a:pPr>
            <a:r>
              <a:rPr lang="en-US" altLang="en-US" sz="3200" dirty="0">
                <a:solidFill>
                  <a:schemeClr val="hlink"/>
                </a:solidFill>
                <a:effectLst>
                  <a:outerShdw blurRad="38100" dist="38100" dir="2700000" algn="tl">
                    <a:srgbClr val="000000"/>
                  </a:outerShdw>
                </a:effectLst>
                <a:latin typeface="Helvetica" charset="0"/>
              </a:rPr>
              <a:t>The type of bond can </a:t>
            </a:r>
            <a:r>
              <a:rPr lang="en-US" altLang="en-US" sz="3200" u="sng" dirty="0">
                <a:solidFill>
                  <a:schemeClr val="hlink"/>
                </a:solidFill>
                <a:effectLst>
                  <a:outerShdw blurRad="38100" dist="38100" dir="2700000" algn="tl">
                    <a:srgbClr val="000000"/>
                  </a:outerShdw>
                </a:effectLst>
                <a:latin typeface="Helvetica" charset="0"/>
              </a:rPr>
              <a:t>usually</a:t>
            </a:r>
            <a:r>
              <a:rPr lang="en-US" altLang="en-US" sz="3200" dirty="0">
                <a:solidFill>
                  <a:schemeClr val="hlink"/>
                </a:solidFill>
                <a:effectLst>
                  <a:outerShdw blurRad="38100" dist="38100" dir="2700000" algn="tl">
                    <a:srgbClr val="000000"/>
                  </a:outerShdw>
                </a:effectLst>
                <a:latin typeface="Helvetica" charset="0"/>
              </a:rPr>
              <a:t> be calculated by finding the difference in electronegativity of </a:t>
            </a:r>
            <a:r>
              <a:rPr lang="en-US" altLang="en-US" sz="3200" dirty="0" smtClean="0">
                <a:solidFill>
                  <a:schemeClr val="hlink"/>
                </a:solidFill>
                <a:effectLst>
                  <a:outerShdw blurRad="38100" dist="38100" dir="2700000" algn="tl">
                    <a:srgbClr val="000000"/>
                  </a:outerShdw>
                </a:effectLst>
                <a:latin typeface="Helvetica" charset="0"/>
              </a:rPr>
              <a:t>the two </a:t>
            </a:r>
            <a:r>
              <a:rPr lang="en-US" altLang="en-US" sz="3200" dirty="0">
                <a:solidFill>
                  <a:schemeClr val="hlink"/>
                </a:solidFill>
                <a:effectLst>
                  <a:outerShdw blurRad="38100" dist="38100" dir="2700000" algn="tl">
                    <a:srgbClr val="000000"/>
                  </a:outerShdw>
                </a:effectLst>
                <a:latin typeface="Helvetica" charset="0"/>
              </a:rPr>
              <a:t>atoms that are going together.</a:t>
            </a:r>
            <a:endParaRPr lang="en-US" altLang="en-US" sz="3200" dirty="0">
              <a:solidFill>
                <a:schemeClr val="hlink"/>
              </a:solidFill>
              <a:latin typeface="Helvetica" charset="0"/>
            </a:endParaRPr>
          </a:p>
        </p:txBody>
      </p:sp>
      <p:pic>
        <p:nvPicPr>
          <p:cNvPr id="23555" name="Picture 3"/>
          <p:cNvPicPr>
            <a:picLocks noChangeAspect="1" noChangeArrowheads="1"/>
          </p:cNvPicPr>
          <p:nvPr/>
        </p:nvPicPr>
        <p:blipFill>
          <a:blip r:embed="rId2" cstate="print"/>
          <a:srcRect/>
          <a:stretch>
            <a:fillRect/>
          </a:stretch>
        </p:blipFill>
        <p:spPr bwMode="auto">
          <a:xfrm>
            <a:off x="457200" y="1676400"/>
            <a:ext cx="8051800" cy="4889500"/>
          </a:xfrm>
          <a:prstGeom prst="rect">
            <a:avLst/>
          </a:prstGeom>
          <a:noFill/>
          <a:ln w="12700">
            <a:noFill/>
            <a:miter lim="800000"/>
            <a:headEnd/>
            <a:tailEnd/>
          </a:ln>
          <a:effectLst>
            <a:outerShdw dist="53882" dir="2700000" algn="ctr" rotWithShape="0">
              <a:schemeClr val="bg2"/>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C0C0C0"/>
                  </a:outerShdw>
                </a:effectLst>
                <a:latin typeface="Comic Sans MS" pitchFamily="66" charset="0"/>
              </a:rPr>
              <a:t>Covalent Bond</a:t>
            </a:r>
          </a:p>
        </p:txBody>
      </p:sp>
      <p:sp>
        <p:nvSpPr>
          <p:cNvPr id="3" name="Content Placeholder 2"/>
          <p:cNvSpPr>
            <a:spLocks noGrp="1"/>
          </p:cNvSpPr>
          <p:nvPr>
            <p:ph idx="1"/>
          </p:nvPr>
        </p:nvSpPr>
        <p:spPr/>
        <p:txBody>
          <a:bodyPr>
            <a:normAutofit/>
          </a:bodyPr>
          <a:lstStyle/>
          <a:p>
            <a:pPr marL="45720" indent="0" fontAlgn="base">
              <a:buNone/>
            </a:pPr>
            <a:r>
              <a:rPr lang="en-US" b="1" dirty="0" smtClean="0">
                <a:latin typeface="Comic Sans MS" pitchFamily="66" charset="0"/>
                <a:cs typeface="Times New Roman" pitchFamily="18" charset="0"/>
              </a:rPr>
              <a:t>results </a:t>
            </a:r>
            <a:r>
              <a:rPr lang="en-US" b="1" dirty="0">
                <a:latin typeface="Comic Sans MS" pitchFamily="66" charset="0"/>
                <a:cs typeface="Times New Roman" pitchFamily="18" charset="0"/>
              </a:rPr>
              <a:t>when two </a:t>
            </a:r>
            <a:r>
              <a:rPr lang="en-US" b="1" dirty="0" smtClean="0">
                <a:latin typeface="Comic Sans MS" pitchFamily="66" charset="0"/>
                <a:cs typeface="Times New Roman" pitchFamily="18" charset="0"/>
              </a:rPr>
              <a:t>or more atoms have similar </a:t>
            </a:r>
            <a:r>
              <a:rPr lang="en-US" b="1" dirty="0" err="1" smtClean="0">
                <a:latin typeface="Comic Sans MS" pitchFamily="66" charset="0"/>
                <a:cs typeface="Times New Roman" pitchFamily="18" charset="0"/>
              </a:rPr>
              <a:t>electronegativities</a:t>
            </a:r>
            <a:r>
              <a:rPr lang="en-US" b="1" dirty="0" smtClean="0">
                <a:latin typeface="Comic Sans MS" pitchFamily="66" charset="0"/>
                <a:cs typeface="Times New Roman" pitchFamily="18" charset="0"/>
              </a:rPr>
              <a:t>, lend to form bond by </a:t>
            </a:r>
            <a:r>
              <a:rPr lang="en-US" b="1" dirty="0" smtClean="0">
                <a:solidFill>
                  <a:srgbClr val="FF0000"/>
                </a:solidFill>
                <a:latin typeface="Comic Sans MS" pitchFamily="66" charset="0"/>
                <a:cs typeface="Times New Roman" pitchFamily="18" charset="0"/>
              </a:rPr>
              <a:t>sharing electron pairs rather than completely transferring electrons. </a:t>
            </a:r>
          </a:p>
          <a:p>
            <a:pPr marL="45720" indent="0" fontAlgn="base">
              <a:buNone/>
            </a:pPr>
            <a:r>
              <a:rPr lang="en-US" b="1" dirty="0" smtClean="0">
                <a:latin typeface="Comic Sans MS" pitchFamily="66" charset="0"/>
                <a:cs typeface="Times New Roman" pitchFamily="18" charset="0"/>
              </a:rPr>
              <a:t>A</a:t>
            </a:r>
            <a:r>
              <a:rPr lang="en-US" b="1" dirty="0" smtClean="0">
                <a:solidFill>
                  <a:srgbClr val="FF0000"/>
                </a:solidFill>
                <a:latin typeface="Comic Sans MS" pitchFamily="66" charset="0"/>
                <a:cs typeface="Times New Roman" pitchFamily="18" charset="0"/>
              </a:rPr>
              <a:t> covalent bond </a:t>
            </a:r>
            <a:r>
              <a:rPr lang="en-US" b="1" dirty="0" smtClean="0">
                <a:latin typeface="Comic Sans MS" pitchFamily="66" charset="0"/>
                <a:cs typeface="Times New Roman" pitchFamily="18" charset="0"/>
              </a:rPr>
              <a:t>is formed when two atoms share one or more electron pairs.</a:t>
            </a:r>
            <a:r>
              <a:rPr lang="en-US" b="1" dirty="0">
                <a:latin typeface="Comic Sans MS" pitchFamily="66" charset="0"/>
                <a:cs typeface="Times New Roman" pitchFamily="18" charset="0"/>
              </a:rPr>
              <a:t/>
            </a:r>
            <a:br>
              <a:rPr lang="en-US" b="1" dirty="0">
                <a:latin typeface="Comic Sans MS" pitchFamily="66" charset="0"/>
                <a:cs typeface="Times New Roman" pitchFamily="18" charset="0"/>
              </a:rPr>
            </a:br>
            <a:r>
              <a:rPr lang="en-US" dirty="0" smtClean="0">
                <a:latin typeface="Comic Sans MS" panose="030F0702030302020204" pitchFamily="66" charset="0"/>
              </a:rPr>
              <a:t>Covalent </a:t>
            </a:r>
            <a:r>
              <a:rPr lang="en-US" dirty="0">
                <a:latin typeface="Comic Sans MS" panose="030F0702030302020204" pitchFamily="66" charset="0"/>
              </a:rPr>
              <a:t>bonds form between two non-metal atoms.</a:t>
            </a:r>
          </a:p>
          <a:p>
            <a:endParaRPr lang="en-US" dirty="0">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AE6EDD88-DF29-40F4-A466-66756F43853B}" type="slidenum">
              <a:rPr lang="en-US" smtClean="0"/>
              <a:pPr/>
              <a:t>11</a:t>
            </a:fld>
            <a:endParaRPr lang="en-US"/>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123463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u="sng" dirty="0">
                <a:effectLst>
                  <a:outerShdw blurRad="38100" dist="38100" dir="2700000" algn="tl">
                    <a:srgbClr val="000000"/>
                  </a:outerShdw>
                </a:effectLst>
                <a:latin typeface="Comic Sans MS" pitchFamily="66" charset="0"/>
              </a:rPr>
              <a:t>Covalent </a:t>
            </a:r>
            <a:r>
              <a:rPr lang="en-US" altLang="en-US" b="1" u="sng" dirty="0" smtClean="0">
                <a:effectLst>
                  <a:outerShdw blurRad="38100" dist="38100" dir="2700000" algn="tl">
                    <a:srgbClr val="000000"/>
                  </a:outerShdw>
                </a:effectLst>
                <a:latin typeface="Comic Sans MS" pitchFamily="66" charset="0"/>
              </a:rPr>
              <a:t>Bonds: </a:t>
            </a:r>
            <a:endParaRPr lang="en-US" b="1" u="sng" dirty="0"/>
          </a:p>
        </p:txBody>
      </p:sp>
      <p:sp>
        <p:nvSpPr>
          <p:cNvPr id="3" name="Content Placeholder 2"/>
          <p:cNvSpPr>
            <a:spLocks noGrp="1"/>
          </p:cNvSpPr>
          <p:nvPr>
            <p:ph idx="1"/>
          </p:nvPr>
        </p:nvSpPr>
        <p:spPr/>
        <p:txBody>
          <a:bodyPr>
            <a:normAutofit fontScale="92500" lnSpcReduction="10000"/>
          </a:bodyPr>
          <a:lstStyle/>
          <a:p>
            <a:pPr marL="45720" indent="0">
              <a:buNone/>
            </a:pPr>
            <a:r>
              <a:rPr lang="en-US" altLang="en-US" sz="3000" b="1" u="sng" dirty="0" smtClean="0">
                <a:solidFill>
                  <a:srgbClr val="00B0F0"/>
                </a:solidFill>
                <a:effectLst>
                  <a:outerShdw blurRad="38100" dist="38100" dir="2700000" algn="tl">
                    <a:srgbClr val="000000"/>
                  </a:outerShdw>
                </a:effectLst>
                <a:latin typeface="Comic Sans MS" pitchFamily="66" charset="0"/>
              </a:rPr>
              <a:t>1.  single </a:t>
            </a:r>
            <a:r>
              <a:rPr lang="en-US" altLang="en-US" sz="3000" b="1" u="sng" dirty="0">
                <a:solidFill>
                  <a:srgbClr val="00B0F0"/>
                </a:solidFill>
                <a:effectLst>
                  <a:outerShdw blurRad="38100" dist="38100" dir="2700000" algn="tl">
                    <a:srgbClr val="000000"/>
                  </a:outerShdw>
                </a:effectLst>
                <a:latin typeface="Comic Sans MS" pitchFamily="66" charset="0"/>
              </a:rPr>
              <a:t>or multiple </a:t>
            </a:r>
            <a:endParaRPr lang="en-US" altLang="en-US" sz="3000" b="1" u="sng" dirty="0" smtClean="0">
              <a:solidFill>
                <a:srgbClr val="00B0F0"/>
              </a:solidFill>
              <a:effectLst>
                <a:outerShdw blurRad="38100" dist="38100" dir="2700000" algn="tl">
                  <a:srgbClr val="000000"/>
                </a:outerShdw>
              </a:effectLst>
              <a:latin typeface="Comic Sans MS" pitchFamily="66" charset="0"/>
            </a:endParaRPr>
          </a:p>
          <a:p>
            <a:pPr marL="45720" indent="0" algn="justLow">
              <a:buNone/>
            </a:pPr>
            <a:r>
              <a:rPr lang="en-US" dirty="0">
                <a:latin typeface="Comic Sans MS" panose="030F0702030302020204" pitchFamily="66" charset="0"/>
              </a:rPr>
              <a:t>A covalent bond in which one electron pair is shared by two atoms</a:t>
            </a:r>
            <a:r>
              <a:rPr lang="en-US" dirty="0" smtClean="0">
                <a:latin typeface="Comic Sans MS" panose="030F0702030302020204" pitchFamily="66" charset="0"/>
              </a:rPr>
              <a:t>,</a:t>
            </a:r>
            <a:r>
              <a:rPr lang="en-US" dirty="0">
                <a:latin typeface="Comic Sans MS" panose="030F0702030302020204" pitchFamily="66" charset="0"/>
              </a:rPr>
              <a:t> represented in chemical formulas by one line </a:t>
            </a:r>
            <a:r>
              <a:rPr lang="en-US" dirty="0" smtClean="0">
                <a:latin typeface="Comic Sans MS" panose="030F0702030302020204" pitchFamily="66" charset="0"/>
              </a:rPr>
              <a:t>or  two</a:t>
            </a:r>
            <a:r>
              <a:rPr lang="en-US" dirty="0">
                <a:latin typeface="Comic Sans MS" panose="030F0702030302020204" pitchFamily="66" charset="0"/>
              </a:rPr>
              <a:t> vertical dots, as C–H or C:H</a:t>
            </a:r>
            <a:r>
              <a:rPr lang="en-US" dirty="0" smtClean="0">
                <a:latin typeface="Comic Sans MS" panose="030F0702030302020204" pitchFamily="66" charset="0"/>
              </a:rPr>
              <a:t>.</a:t>
            </a:r>
          </a:p>
          <a:p>
            <a:pPr marL="45720" indent="0" algn="justLow">
              <a:buNone/>
            </a:pPr>
            <a:r>
              <a:rPr lang="en-US" dirty="0">
                <a:latin typeface="Comic Sans MS" panose="030F0702030302020204" pitchFamily="66" charset="0"/>
              </a:rPr>
              <a:t>A double covalent bond is where two pairs of electrons are shared between the atoms rather than just one </a:t>
            </a:r>
            <a:r>
              <a:rPr lang="en-US" dirty="0" smtClean="0">
                <a:latin typeface="Comic Sans MS" panose="030F0702030302020204" pitchFamily="66" charset="0"/>
              </a:rPr>
              <a:t>pair, represented</a:t>
            </a:r>
            <a:r>
              <a:rPr lang="en-US" dirty="0">
                <a:latin typeface="Comic Sans MS" panose="030F0702030302020204" pitchFamily="66" charset="0"/>
              </a:rPr>
              <a:t> in chemical formulas by </a:t>
            </a:r>
            <a:r>
              <a:rPr lang="en-US" dirty="0" smtClean="0">
                <a:latin typeface="Comic Sans MS" panose="030F0702030302020204" pitchFamily="66" charset="0"/>
              </a:rPr>
              <a:t>two</a:t>
            </a:r>
            <a:r>
              <a:rPr lang="en-US" dirty="0">
                <a:latin typeface="Comic Sans MS" panose="030F0702030302020204" pitchFamily="66" charset="0"/>
              </a:rPr>
              <a:t> </a:t>
            </a:r>
            <a:r>
              <a:rPr lang="en-US" dirty="0" smtClean="0">
                <a:latin typeface="Comic Sans MS" panose="030F0702030302020204" pitchFamily="66" charset="0"/>
              </a:rPr>
              <a:t>lines</a:t>
            </a:r>
            <a:r>
              <a:rPr lang="en-US" dirty="0">
                <a:latin typeface="Comic Sans MS" panose="030F0702030302020204" pitchFamily="66" charset="0"/>
              </a:rPr>
              <a:t> </a:t>
            </a:r>
            <a:r>
              <a:rPr lang="en-US" dirty="0" smtClean="0">
                <a:latin typeface="Comic Sans MS" panose="030F0702030302020204" pitchFamily="66" charset="0"/>
              </a:rPr>
              <a:t>or four</a:t>
            </a:r>
            <a:r>
              <a:rPr lang="en-US" dirty="0">
                <a:latin typeface="Comic Sans MS" panose="030F0702030302020204" pitchFamily="66" charset="0"/>
              </a:rPr>
              <a:t> vertical dots, as </a:t>
            </a:r>
            <a:r>
              <a:rPr lang="en-US" dirty="0" smtClean="0">
                <a:latin typeface="Comic Sans MS" panose="030F0702030302020204" pitchFamily="66" charset="0"/>
              </a:rPr>
              <a:t>O=O</a:t>
            </a:r>
            <a:r>
              <a:rPr lang="en-US" dirty="0">
                <a:latin typeface="Comic Sans MS" panose="030F0702030302020204" pitchFamily="66" charset="0"/>
              </a:rPr>
              <a:t> or </a:t>
            </a:r>
            <a:r>
              <a:rPr lang="en-US" dirty="0" smtClean="0">
                <a:latin typeface="Comic Sans MS" panose="030F0702030302020204" pitchFamily="66" charset="0"/>
              </a:rPr>
              <a:t>O::O .</a:t>
            </a:r>
            <a:endParaRPr lang="en-US" dirty="0">
              <a:latin typeface="Comic Sans MS" panose="030F0702030302020204" pitchFamily="66" charset="0"/>
            </a:endParaRPr>
          </a:p>
          <a:p>
            <a:pPr marL="45720" indent="0" algn="justLow">
              <a:buNone/>
            </a:pPr>
            <a:r>
              <a:rPr lang="en-US" dirty="0" smtClean="0">
                <a:latin typeface="Comic Sans MS" panose="030F0702030302020204" pitchFamily="66" charset="0"/>
              </a:rPr>
              <a:t>A triple </a:t>
            </a:r>
            <a:r>
              <a:rPr lang="en-US" dirty="0">
                <a:latin typeface="Comic Sans MS" panose="030F0702030302020204" pitchFamily="66" charset="0"/>
              </a:rPr>
              <a:t>covalent bond is where </a:t>
            </a:r>
            <a:r>
              <a:rPr lang="en-US" dirty="0" smtClean="0">
                <a:latin typeface="Comic Sans MS" panose="030F0702030302020204" pitchFamily="66" charset="0"/>
              </a:rPr>
              <a:t>three </a:t>
            </a:r>
            <a:r>
              <a:rPr lang="en-US" dirty="0">
                <a:latin typeface="Comic Sans MS" panose="030F0702030302020204" pitchFamily="66" charset="0"/>
              </a:rPr>
              <a:t>pairs of electrons are shared between the atoms rather than just one </a:t>
            </a:r>
            <a:r>
              <a:rPr lang="en-US" dirty="0" smtClean="0">
                <a:latin typeface="Comic Sans MS" panose="030F0702030302020204" pitchFamily="66" charset="0"/>
              </a:rPr>
              <a:t>pair, represented</a:t>
            </a:r>
            <a:r>
              <a:rPr lang="en-US" dirty="0">
                <a:latin typeface="Comic Sans MS" panose="030F0702030302020204" pitchFamily="66" charset="0"/>
              </a:rPr>
              <a:t> in chemical formulas by </a:t>
            </a:r>
            <a:r>
              <a:rPr lang="en-US" dirty="0" smtClean="0">
                <a:latin typeface="Comic Sans MS" panose="030F0702030302020204" pitchFamily="66" charset="0"/>
              </a:rPr>
              <a:t>three</a:t>
            </a:r>
            <a:r>
              <a:rPr lang="en-US" dirty="0">
                <a:latin typeface="Comic Sans MS" panose="030F0702030302020204" pitchFamily="66" charset="0"/>
              </a:rPr>
              <a:t> </a:t>
            </a:r>
            <a:r>
              <a:rPr lang="en-US" dirty="0" smtClean="0">
                <a:latin typeface="Comic Sans MS" panose="030F0702030302020204" pitchFamily="66" charset="0"/>
              </a:rPr>
              <a:t>lines</a:t>
            </a:r>
            <a:r>
              <a:rPr lang="en-US" dirty="0">
                <a:latin typeface="Comic Sans MS" panose="030F0702030302020204" pitchFamily="66" charset="0"/>
              </a:rPr>
              <a:t> </a:t>
            </a:r>
            <a:r>
              <a:rPr lang="en-US" dirty="0" smtClean="0">
                <a:latin typeface="Comic Sans MS" panose="030F0702030302020204" pitchFamily="66" charset="0"/>
              </a:rPr>
              <a:t>or sex</a:t>
            </a:r>
            <a:r>
              <a:rPr lang="en-US" dirty="0">
                <a:latin typeface="Comic Sans MS" panose="030F0702030302020204" pitchFamily="66" charset="0"/>
              </a:rPr>
              <a:t> vertical </a:t>
            </a:r>
            <a:r>
              <a:rPr lang="en-US" dirty="0" smtClean="0">
                <a:latin typeface="Comic Sans MS" panose="030F0702030302020204" pitchFamily="66" charset="0"/>
              </a:rPr>
              <a:t>dots</a:t>
            </a:r>
            <a:r>
              <a:rPr lang="en-US" dirty="0">
                <a:latin typeface="Comic Sans MS" panose="030F0702030302020204" pitchFamily="66" charset="0"/>
              </a:rPr>
              <a:t> </a:t>
            </a:r>
          </a:p>
          <a:p>
            <a:pPr marL="4572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3532841068"/>
              </p:ext>
            </p:extLst>
          </p:nvPr>
        </p:nvGraphicFramePr>
        <p:xfrm>
          <a:off x="3048000" y="5943600"/>
          <a:ext cx="455612" cy="280285"/>
        </p:xfrm>
        <a:graphic>
          <a:graphicData uri="http://schemas.openxmlformats.org/presentationml/2006/ole">
            <p:oleObj spid="_x0000_s1051" name="CS ChemDraw Drawing" r:id="rId3" imgW="360000" imgH="119520" progId="ChemDraw.Document.6.0">
              <p:embed/>
            </p:oleObj>
          </a:graphicData>
        </a:graphic>
      </p:graphicFrame>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AE6EDD88-DF29-40F4-A466-66756F43853B}" type="slidenum">
              <a:rPr lang="en-US" smtClean="0"/>
              <a:pPr/>
              <a:t>12</a:t>
            </a:fld>
            <a:endParaRPr lang="en-US"/>
          </a:p>
        </p:txBody>
      </p:sp>
    </p:spTree>
    <p:extLst>
      <p:ext uri="{BB962C8B-B14F-4D97-AF65-F5344CB8AC3E}">
        <p14:creationId xmlns:p14="http://schemas.microsoft.com/office/powerpoint/2010/main" xmlns="" val="1425763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tutorvista.com/cms/images/38/three-types-of-covalent-bond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79428"/>
            <a:ext cx="5181600" cy="19045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447800" y="2218891"/>
            <a:ext cx="5181600" cy="449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ttp://hyperphysics.phy-astr.gsu.edu/hbase/chemical/imgche/lewisbond4.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2482128"/>
            <a:ext cx="4797912" cy="399487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E6EDD88-DF29-40F4-A466-66756F43853B}" type="slidenum">
              <a:rPr lang="en-US" smtClean="0"/>
              <a:pPr/>
              <a:t>13</a:t>
            </a:fld>
            <a:endParaRPr lang="en-US"/>
          </a:p>
        </p:txBody>
      </p:sp>
    </p:spTree>
    <p:extLst>
      <p:ext uri="{BB962C8B-B14F-4D97-AF65-F5344CB8AC3E}">
        <p14:creationId xmlns:p14="http://schemas.microsoft.com/office/powerpoint/2010/main" xmlns="" val="2333342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6EDD88-DF29-40F4-A466-66756F43853B}" type="slidenum">
              <a:rPr lang="en-US" smtClean="0"/>
              <a:pPr/>
              <a:t>14</a:t>
            </a:fld>
            <a:endParaRPr lang="en-US"/>
          </a:p>
        </p:txBody>
      </p:sp>
      <p:sp>
        <p:nvSpPr>
          <p:cNvPr id="3" name="Rectangle 2"/>
          <p:cNvSpPr/>
          <p:nvPr/>
        </p:nvSpPr>
        <p:spPr>
          <a:xfrm>
            <a:off x="914400" y="1366859"/>
            <a:ext cx="3966150" cy="523220"/>
          </a:xfrm>
          <a:prstGeom prst="rect">
            <a:avLst/>
          </a:prstGeom>
        </p:spPr>
        <p:txBody>
          <a:bodyPr wrap="none">
            <a:spAutoFit/>
          </a:bodyPr>
          <a:lstStyle/>
          <a:p>
            <a:r>
              <a:rPr lang="en-US" altLang="en-US" sz="2800" b="1" u="sng" dirty="0" smtClean="0">
                <a:solidFill>
                  <a:srgbClr val="FF0000"/>
                </a:solidFill>
                <a:effectLst>
                  <a:outerShdw blurRad="38100" dist="38100" dir="2700000" algn="tl">
                    <a:srgbClr val="000000"/>
                  </a:outerShdw>
                </a:effectLst>
                <a:latin typeface="Comic Sans MS" pitchFamily="66" charset="0"/>
              </a:rPr>
              <a:t>2.  polar </a:t>
            </a:r>
            <a:r>
              <a:rPr lang="en-US" altLang="en-US" sz="2800" b="1" u="sng" dirty="0">
                <a:solidFill>
                  <a:srgbClr val="FF0000"/>
                </a:solidFill>
                <a:effectLst>
                  <a:outerShdw blurRad="38100" dist="38100" dir="2700000" algn="tl">
                    <a:srgbClr val="000000"/>
                  </a:outerShdw>
                </a:effectLst>
                <a:latin typeface="Comic Sans MS" pitchFamily="66" charset="0"/>
              </a:rPr>
              <a:t>or non polar</a:t>
            </a:r>
            <a:endParaRPr lang="en-US" sz="2800" b="1" u="sng" dirty="0"/>
          </a:p>
        </p:txBody>
      </p:sp>
      <p:sp>
        <p:nvSpPr>
          <p:cNvPr id="4" name="TextBox 3"/>
          <p:cNvSpPr txBox="1"/>
          <p:nvPr/>
        </p:nvSpPr>
        <p:spPr>
          <a:xfrm>
            <a:off x="914400" y="2209800"/>
            <a:ext cx="7341218" cy="3570208"/>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smtClean="0">
                <a:solidFill>
                  <a:srgbClr val="92D050"/>
                </a:solidFill>
                <a:latin typeface="Comic Sans MS" panose="030F0702030302020204" pitchFamily="66" charset="0"/>
              </a:rPr>
              <a:t>Polar covalent bond</a:t>
            </a:r>
          </a:p>
          <a:p>
            <a:pPr algn="just"/>
            <a:r>
              <a:rPr lang="en-US" b="1" dirty="0" smtClean="0">
                <a:latin typeface="Comic Sans MS" panose="030F0702030302020204" pitchFamily="66" charset="0"/>
              </a:rPr>
              <a:t>Covalent bonds can be formed not only between identical atoms but  also between different atoms (C-H, C-Cl), </a:t>
            </a:r>
            <a:r>
              <a:rPr lang="en-US" b="1" dirty="0" smtClean="0">
                <a:latin typeface="Comic Sans MS" panose="030F0702030302020204" pitchFamily="66" charset="0"/>
              </a:rPr>
              <a:t>Provided </a:t>
            </a:r>
            <a:r>
              <a:rPr lang="en-US" b="1" dirty="0" smtClean="0">
                <a:latin typeface="Comic Sans MS" panose="030F0702030302020204" pitchFamily="66" charset="0"/>
              </a:rPr>
              <a:t>that the atoms do not differ too greatly in electronegativity. However, one of the atoms partially "pulls" the bonding electrons toward itself, creating an unequal sharing of those bonding electrons. the electron pair  may not  be shared equally between them. Alternatively, a partial charge, written as </a:t>
            </a:r>
            <a:r>
              <a:rPr lang="el-GR" b="1" dirty="0" smtClean="0">
                <a:latin typeface="Comic Sans MS" panose="030F0702030302020204" pitchFamily="66" charset="0"/>
              </a:rPr>
              <a:t>δ</a:t>
            </a:r>
            <a:r>
              <a:rPr lang="en-US" b="1" dirty="0" smtClean="0">
                <a:latin typeface="Comic Sans MS" panose="030F0702030302020204" pitchFamily="66" charset="0"/>
              </a:rPr>
              <a:t>+ or </a:t>
            </a:r>
            <a:r>
              <a:rPr lang="el-GR" b="1" dirty="0" smtClean="0">
                <a:latin typeface="Comic Sans MS" panose="030F0702030302020204" pitchFamily="66" charset="0"/>
              </a:rPr>
              <a:t>δ</a:t>
            </a:r>
            <a:r>
              <a:rPr lang="en-US" b="1" dirty="0" smtClean="0">
                <a:latin typeface="Comic Sans MS" panose="030F0702030302020204" pitchFamily="66" charset="0"/>
              </a:rPr>
              <a:t> – .</a:t>
            </a:r>
          </a:p>
          <a:p>
            <a:pPr marL="285750" indent="-285750">
              <a:buFont typeface="Wingdings" panose="05000000000000000000" pitchFamily="2" charset="2"/>
              <a:buChar char="Ø"/>
            </a:pPr>
            <a:r>
              <a:rPr lang="en-US" sz="2000" b="1" dirty="0" smtClean="0">
                <a:solidFill>
                  <a:srgbClr val="92D050"/>
                </a:solidFill>
                <a:latin typeface="Comic Sans MS" panose="030F0702030302020204" pitchFamily="66" charset="0"/>
              </a:rPr>
              <a:t>Non polar</a:t>
            </a:r>
          </a:p>
          <a:p>
            <a:r>
              <a:rPr lang="en-US" b="1" dirty="0" smtClean="0">
                <a:latin typeface="Comic Sans MS" panose="030F0702030302020204" pitchFamily="66" charset="0"/>
              </a:rPr>
              <a:t>If the bonding electrons are shared equally because both atoms have the same electronegativity.</a:t>
            </a:r>
            <a:endParaRPr lang="en-US" b="1" dirty="0">
              <a:latin typeface="Comic Sans MS" panose="030F0702030302020204" pitchFamily="66"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81977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2286000"/>
            <a:ext cx="3124200" cy="36688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2286000"/>
            <a:ext cx="3238500" cy="3648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914400" y="1366859"/>
            <a:ext cx="3966150" cy="523220"/>
          </a:xfrm>
          <a:prstGeom prst="rect">
            <a:avLst/>
          </a:prstGeom>
        </p:spPr>
        <p:txBody>
          <a:bodyPr wrap="none">
            <a:spAutoFit/>
          </a:bodyPr>
          <a:lstStyle/>
          <a:p>
            <a:r>
              <a:rPr lang="en-US" altLang="en-US" sz="2800" b="1" u="sng" dirty="0" smtClean="0">
                <a:solidFill>
                  <a:srgbClr val="FF0000"/>
                </a:solidFill>
                <a:effectLst>
                  <a:outerShdw blurRad="38100" dist="38100" dir="2700000" algn="tl">
                    <a:srgbClr val="000000"/>
                  </a:outerShdw>
                </a:effectLst>
                <a:latin typeface="Comic Sans MS" pitchFamily="66" charset="0"/>
              </a:rPr>
              <a:t>2.  polar </a:t>
            </a:r>
            <a:r>
              <a:rPr lang="en-US" altLang="en-US" sz="2800" b="1" u="sng" dirty="0">
                <a:solidFill>
                  <a:srgbClr val="FF0000"/>
                </a:solidFill>
                <a:effectLst>
                  <a:outerShdw blurRad="38100" dist="38100" dir="2700000" algn="tl">
                    <a:srgbClr val="000000"/>
                  </a:outerShdw>
                </a:effectLst>
                <a:latin typeface="Comic Sans MS" pitchFamily="66" charset="0"/>
              </a:rPr>
              <a:t>or non polar</a:t>
            </a:r>
            <a:endParaRPr lang="en-US" sz="2800" b="1" u="sng" dirty="0"/>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E6EDD88-DF29-40F4-A466-66756F43853B}" type="slidenum">
              <a:rPr lang="en-US" smtClean="0"/>
              <a:pPr/>
              <a:t>15</a:t>
            </a:fld>
            <a:endParaRPr lang="en-US"/>
          </a:p>
        </p:txBody>
      </p:sp>
    </p:spTree>
    <p:extLst>
      <p:ext uri="{BB962C8B-B14F-4D97-AF65-F5344CB8AC3E}">
        <p14:creationId xmlns:p14="http://schemas.microsoft.com/office/powerpoint/2010/main" xmlns="" val="2652891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43000" y="3124200"/>
            <a:ext cx="6884018"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914400"/>
            <a:ext cx="7315200" cy="1154097"/>
          </a:xfrm>
        </p:spPr>
        <p:txBody>
          <a:bodyPr>
            <a:normAutofit/>
          </a:bodyPr>
          <a:lstStyle/>
          <a:p>
            <a:r>
              <a:rPr lang="en-US" dirty="0">
                <a:effectLst>
                  <a:outerShdw blurRad="38100" dist="38100" dir="2700000" algn="tl">
                    <a:srgbClr val="C0C0C0"/>
                  </a:outerShdw>
                </a:effectLst>
                <a:latin typeface="Comic Sans MS" pitchFamily="66" charset="0"/>
              </a:rPr>
              <a:t>Coordinate Covalent Bond</a:t>
            </a:r>
          </a:p>
        </p:txBody>
      </p:sp>
      <p:sp>
        <p:nvSpPr>
          <p:cNvPr id="3" name="Content Placeholder 2"/>
          <p:cNvSpPr>
            <a:spLocks noGrp="1"/>
          </p:cNvSpPr>
          <p:nvPr>
            <p:ph idx="1"/>
          </p:nvPr>
        </p:nvSpPr>
        <p:spPr>
          <a:xfrm>
            <a:off x="914400" y="2133600"/>
            <a:ext cx="7315200" cy="4724400"/>
          </a:xfrm>
        </p:spPr>
        <p:txBody>
          <a:bodyPr>
            <a:normAutofit/>
          </a:bodyPr>
          <a:lstStyle/>
          <a:p>
            <a:r>
              <a:rPr lang="en-US" b="1" dirty="0" smtClean="0">
                <a:latin typeface="Comic Sans MS" panose="030F0702030302020204" pitchFamily="66" charset="0"/>
              </a:rPr>
              <a:t>There are molecules in which one atom supplies both electrons to another atom in the formation of  a covalent bond.</a:t>
            </a:r>
          </a:p>
          <a:p>
            <a:endParaRPr lang="en-US" dirty="0" smtClean="0"/>
          </a:p>
          <a:p>
            <a:endParaRPr lang="en-US" dirty="0"/>
          </a:p>
          <a:p>
            <a:endParaRPr lang="en-US" dirty="0" smtClean="0"/>
          </a:p>
          <a:p>
            <a:endParaRPr lang="en-US" dirty="0"/>
          </a:p>
          <a:p>
            <a:endParaRPr lang="en-US" dirty="0" smtClean="0"/>
          </a:p>
          <a:p>
            <a:pPr marL="45720" indent="0">
              <a:buNone/>
            </a:pPr>
            <a:r>
              <a:rPr lang="en-US" sz="1800" dirty="0" smtClean="0">
                <a:latin typeface="Comic Sans MS" panose="030F0702030302020204" pitchFamily="66" charset="0"/>
              </a:rPr>
              <a:t>Ammonia </a:t>
            </a:r>
            <a:r>
              <a:rPr lang="en-US" sz="1800" dirty="0" smtClean="0"/>
              <a:t>          </a:t>
            </a:r>
            <a:r>
              <a:rPr lang="en-US" sz="1800" dirty="0" smtClean="0">
                <a:latin typeface="Comic Sans MS" panose="030F0702030302020204" pitchFamily="66" charset="0"/>
              </a:rPr>
              <a:t>Hydrogen ion                                 </a:t>
            </a:r>
            <a:r>
              <a:rPr lang="en-US" sz="1800" dirty="0" err="1" smtClean="0">
                <a:latin typeface="Comic Sans MS" panose="030F0702030302020204" pitchFamily="66" charset="0"/>
              </a:rPr>
              <a:t>Ammoniom</a:t>
            </a:r>
            <a:r>
              <a:rPr lang="en-US" sz="1800" dirty="0" smtClean="0">
                <a:latin typeface="Comic Sans MS" panose="030F0702030302020204" pitchFamily="66" charset="0"/>
              </a:rPr>
              <a:t> ion</a:t>
            </a:r>
          </a:p>
          <a:p>
            <a:pPr marL="45720" indent="0">
              <a:buNone/>
            </a:pPr>
            <a:r>
              <a:rPr lang="en-US" dirty="0">
                <a:latin typeface="Comic Sans MS" panose="030F0702030302020204" pitchFamily="66" charset="0"/>
              </a:rPr>
              <a:t>Lewis </a:t>
            </a:r>
            <a:r>
              <a:rPr lang="en-US" dirty="0" smtClean="0">
                <a:latin typeface="Comic Sans MS" panose="030F0702030302020204" pitchFamily="66" charset="0"/>
              </a:rPr>
              <a:t>base      Lewis acid </a:t>
            </a:r>
          </a:p>
          <a:p>
            <a:pPr marL="45720" indent="0">
              <a:buNone/>
            </a:pPr>
            <a:endParaRPr lang="en-US" dirty="0" smtClean="0">
              <a:latin typeface="Comic Sans MS" panose="030F0702030302020204" pitchFamily="66" charset="0"/>
            </a:endParaRPr>
          </a:p>
          <a:p>
            <a:pPr marL="45720" indent="0">
              <a:buNone/>
            </a:pPr>
            <a:r>
              <a:rPr lang="en-US" dirty="0" smtClean="0">
                <a:latin typeface="Comic Sans MS" panose="030F0702030302020204" pitchFamily="66" charset="0"/>
              </a:rPr>
              <a:t>furnishes </a:t>
            </a:r>
            <a:r>
              <a:rPr lang="en-US" dirty="0">
                <a:latin typeface="Comic Sans MS" panose="030F0702030302020204" pitchFamily="66" charset="0"/>
              </a:rPr>
              <a:t>electron </a:t>
            </a:r>
            <a:r>
              <a:rPr lang="en-US" dirty="0" smtClean="0">
                <a:latin typeface="Comic Sans MS" panose="030F0702030302020204" pitchFamily="66" charset="0"/>
              </a:rPr>
              <a:t>pair       accepts electron pair</a:t>
            </a:r>
            <a:endParaRPr lang="en-US" dirty="0">
              <a:latin typeface="Comic Sans MS" panose="030F0702030302020204" pitchFamily="66" charset="0"/>
            </a:endParaRPr>
          </a:p>
          <a:p>
            <a:pPr marL="45720" indent="0">
              <a:buNone/>
            </a:pPr>
            <a:endParaRPr lang="en-US" dirty="0" smtClean="0"/>
          </a:p>
        </p:txBody>
      </p:sp>
      <p:sp>
        <p:nvSpPr>
          <p:cNvPr id="4" name="Slide Number Placeholder 3"/>
          <p:cNvSpPr>
            <a:spLocks noGrp="1"/>
          </p:cNvSpPr>
          <p:nvPr>
            <p:ph type="sldNum" sz="quarter" idx="12"/>
          </p:nvPr>
        </p:nvSpPr>
        <p:spPr/>
        <p:txBody>
          <a:bodyPr/>
          <a:lstStyle/>
          <a:p>
            <a:fld id="{AE6EDD88-DF29-40F4-A466-66756F43853B}" type="slidenum">
              <a:rPr lang="en-US" smtClean="0"/>
              <a:pPr/>
              <a:t>16</a:t>
            </a:fld>
            <a:endParaRPr lang="en-US"/>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2700" y="3199496"/>
            <a:ext cx="1718168" cy="1220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71800" y="3204359"/>
            <a:ext cx="2227984" cy="1171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8" name="Group 13"/>
          <p:cNvGrpSpPr>
            <a:grpSpLocks/>
          </p:cNvGrpSpPr>
          <p:nvPr/>
        </p:nvGrpSpPr>
        <p:grpSpPr bwMode="auto">
          <a:xfrm>
            <a:off x="6019800" y="3048000"/>
            <a:ext cx="1905000" cy="1328310"/>
            <a:chOff x="612" y="1661"/>
            <a:chExt cx="1679" cy="1435"/>
          </a:xfrm>
        </p:grpSpPr>
        <p:pic>
          <p:nvPicPr>
            <p:cNvPr id="9"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2" y="1842"/>
              <a:ext cx="1497" cy="1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 Box 12"/>
            <p:cNvSpPr txBox="1">
              <a:spLocks noChangeArrowheads="1"/>
            </p:cNvSpPr>
            <p:nvPr/>
          </p:nvSpPr>
          <p:spPr bwMode="auto">
            <a:xfrm>
              <a:off x="2109" y="1661"/>
              <a:ext cx="182" cy="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TW" sz="2800" b="1">
                  <a:solidFill>
                    <a:schemeClr val="tx2"/>
                  </a:solidFill>
                  <a:sym typeface="Symbol" panose="05050102010706020507" pitchFamily="18" charset="2"/>
                </a:rPr>
                <a:t></a:t>
              </a:r>
            </a:p>
          </p:txBody>
        </p:sp>
      </p:grpSp>
      <p:cxnSp>
        <p:nvCxnSpPr>
          <p:cNvPr id="12" name="Straight Arrow Connector 11"/>
          <p:cNvCxnSpPr/>
          <p:nvPr/>
        </p:nvCxnSpPr>
        <p:spPr>
          <a:xfrm>
            <a:off x="5486400" y="3766710"/>
            <a:ext cx="435098" cy="0"/>
          </a:xfrm>
          <a:prstGeom prst="straightConnector1">
            <a:avLst/>
          </a:prstGeom>
          <a:ln w="38100">
            <a:solidFill>
              <a:schemeClr val="bg1"/>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2286000" y="3690510"/>
            <a:ext cx="0" cy="27189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2180792" y="3826455"/>
            <a:ext cx="257608" cy="6157"/>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1447800" y="5638800"/>
            <a:ext cx="76200" cy="30480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a:off x="3886200" y="5715000"/>
            <a:ext cx="685800" cy="304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0923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elmhurst.edu/~chm/vchembook/images/150compare.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9600" y="1851155"/>
            <a:ext cx="4419600" cy="4978551"/>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www.elmhurst.edu/~chm/vchembook/images/150compare2.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371600"/>
            <a:ext cx="3709843" cy="417903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AE6EDD88-DF29-40F4-A466-66756F43853B}" type="slidenum">
              <a:rPr lang="en-US" smtClean="0"/>
              <a:pPr/>
              <a:t>17</a:t>
            </a:fld>
            <a:endParaRPr lang="en-US"/>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48343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44715"/>
            <a:ext cx="5791200" cy="1154097"/>
          </a:xfrm>
        </p:spPr>
        <p:txBody>
          <a:bodyPr>
            <a:normAutofit fontScale="90000"/>
          </a:bodyPr>
          <a:lstStyle/>
          <a:p>
            <a:r>
              <a:rPr lang="en-US" altLang="en-US" dirty="0">
                <a:effectLst>
                  <a:outerShdw blurRad="38100" dist="38100" dir="2700000" algn="tl">
                    <a:srgbClr val="FFFFFF"/>
                  </a:outerShdw>
                </a:effectLst>
                <a:latin typeface="Comic Sans MS" pitchFamily="66" charset="0"/>
              </a:rPr>
              <a:t>Chemical bonding in Molecules by Lewis (electron dot) structures</a:t>
            </a:r>
            <a:endParaRPr lang="en-US" dirty="0"/>
          </a:p>
        </p:txBody>
      </p:sp>
      <p:sp>
        <p:nvSpPr>
          <p:cNvPr id="3" name="Content Placeholder 2"/>
          <p:cNvSpPr>
            <a:spLocks noGrp="1"/>
          </p:cNvSpPr>
          <p:nvPr>
            <p:ph idx="1"/>
          </p:nvPr>
        </p:nvSpPr>
        <p:spPr>
          <a:xfrm>
            <a:off x="457200" y="3362325"/>
            <a:ext cx="8305800" cy="3301402"/>
          </a:xfrm>
        </p:spPr>
        <p:txBody>
          <a:bodyPr>
            <a:normAutofit fontScale="40000" lnSpcReduction="20000"/>
          </a:bodyPr>
          <a:lstStyle/>
          <a:p>
            <a:pPr marL="731520" lvl="3" indent="0">
              <a:buNone/>
            </a:pPr>
            <a:endParaRPr lang="en-US" dirty="0"/>
          </a:p>
          <a:p>
            <a:pPr marL="342900" indent="-342900" algn="just">
              <a:buFontTx/>
              <a:buAutoNum type="arabicPeriod"/>
              <a:defRPr/>
            </a:pPr>
            <a:r>
              <a:rPr lang="en-US" sz="5500" b="1" dirty="0">
                <a:latin typeface="Comic Sans MS" pitchFamily="66" charset="0"/>
              </a:rPr>
              <a:t>The </a:t>
            </a:r>
            <a:r>
              <a:rPr lang="en-US" sz="5500" b="1" dirty="0">
                <a:solidFill>
                  <a:srgbClr val="0070C0"/>
                </a:solidFill>
                <a:latin typeface="Comic Sans MS" pitchFamily="66" charset="0"/>
              </a:rPr>
              <a:t>symbol of the element is written first</a:t>
            </a:r>
            <a:r>
              <a:rPr lang="en-US" sz="5500" b="1" dirty="0">
                <a:latin typeface="Comic Sans MS" pitchFamily="66" charset="0"/>
              </a:rPr>
              <a:t>. This represents the nucleus of the element with all the inner electrons that do not take part in the bond formation.</a:t>
            </a:r>
          </a:p>
          <a:p>
            <a:pPr marL="342900" indent="-342900" algn="just">
              <a:buFontTx/>
              <a:buAutoNum type="arabicPeriod"/>
              <a:defRPr/>
            </a:pPr>
            <a:r>
              <a:rPr lang="en-US" sz="5500" b="1" dirty="0">
                <a:solidFill>
                  <a:srgbClr val="0070C0"/>
                </a:solidFill>
                <a:latin typeface="Comic Sans MS" pitchFamily="66" charset="0"/>
              </a:rPr>
              <a:t>The valence electrons </a:t>
            </a:r>
            <a:r>
              <a:rPr lang="en-US" sz="5500" b="1" dirty="0">
                <a:latin typeface="Comic Sans MS" pitchFamily="66" charset="0"/>
              </a:rPr>
              <a:t>(</a:t>
            </a:r>
            <a:r>
              <a:rPr lang="en-US" altLang="en-US" sz="5500" b="1" dirty="0">
                <a:effectLst>
                  <a:outerShdw blurRad="38100" dist="38100" dir="2700000" algn="tl">
                    <a:srgbClr val="C0C0C0"/>
                  </a:outerShdw>
                </a:effectLst>
                <a:latin typeface="Comic Sans MS" pitchFamily="66" charset="0"/>
              </a:rPr>
              <a:t>electrons in the OUTERMOST energy level ) </a:t>
            </a:r>
            <a:r>
              <a:rPr lang="en-US" sz="5500" b="1" dirty="0">
                <a:solidFill>
                  <a:srgbClr val="0070C0"/>
                </a:solidFill>
                <a:latin typeface="Comic Sans MS" pitchFamily="66" charset="0"/>
              </a:rPr>
              <a:t>are then written as dots or small  cross marks</a:t>
            </a:r>
            <a:r>
              <a:rPr lang="en-US" sz="5500" b="1" dirty="0">
                <a:latin typeface="Comic Sans MS" pitchFamily="66" charset="0"/>
              </a:rPr>
              <a:t> around the symbol. They are spread in a pair on four sides of the symbol.</a:t>
            </a:r>
          </a:p>
          <a:p>
            <a:pPr marL="342900" indent="-342900">
              <a:buFontTx/>
              <a:buAutoNum type="arabicPeriod" startAt="3"/>
              <a:defRPr/>
            </a:pPr>
            <a:r>
              <a:rPr lang="en-US" sz="5500" b="1" dirty="0">
                <a:latin typeface="Comic Sans MS" pitchFamily="66" charset="0"/>
              </a:rPr>
              <a:t>In case of ions the charge is shown with the </a:t>
            </a:r>
            <a:r>
              <a:rPr lang="en-US" sz="5500" b="1" dirty="0" smtClean="0">
                <a:latin typeface="Comic Sans MS" pitchFamily="66" charset="0"/>
              </a:rPr>
              <a:t>symbol</a:t>
            </a:r>
            <a:endParaRPr lang="en-US" sz="5500" b="1" dirty="0">
              <a:latin typeface="Comic Sans MS" pitchFamily="66"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2552700" cy="3209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E6EDD88-DF29-40F4-A466-66756F43853B}" type="slidenum">
              <a:rPr lang="en-US" smtClean="0"/>
              <a:pPr/>
              <a:t>18</a:t>
            </a:fld>
            <a:endParaRPr lang="en-US"/>
          </a:p>
        </p:txBody>
      </p:sp>
    </p:spTree>
    <p:extLst>
      <p:ext uri="{BB962C8B-B14F-4D97-AF65-F5344CB8AC3E}">
        <p14:creationId xmlns:p14="http://schemas.microsoft.com/office/powerpoint/2010/main" xmlns="" val="3257733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solidFill>
                  <a:srgbClr val="C00000"/>
                </a:solidFill>
                <a:latin typeface="Comic Sans MS" panose="030F0702030302020204" pitchFamily="66" charset="0"/>
              </a:rPr>
              <a:t>Examples</a:t>
            </a:r>
            <a:r>
              <a:rPr lang="en-US" b="1" u="sng" dirty="0" smtClean="0">
                <a:solidFill>
                  <a:srgbClr val="C00000"/>
                </a:solidFill>
                <a:latin typeface="Comic Sans MS" panose="030F0702030302020204" pitchFamily="66" charset="0"/>
              </a:rPr>
              <a:t>:</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defRPr/>
            </a:pPr>
            <a:r>
              <a:rPr lang="en-US" altLang="en-US" sz="5500" b="1" dirty="0" smtClean="0">
                <a:solidFill>
                  <a:schemeClr val="tx2"/>
                </a:solidFill>
                <a:effectLst>
                  <a:outerShdw blurRad="38100" dist="38100" dir="2700000" algn="tl">
                    <a:srgbClr val="C0C0C0"/>
                  </a:outerShdw>
                </a:effectLst>
                <a:latin typeface="Comic Sans MS" pitchFamily="66" charset="0"/>
                <a:cs typeface="Arial" charset="0"/>
              </a:rPr>
              <a:t>B</a:t>
            </a:r>
            <a:r>
              <a:rPr lang="en-US" altLang="en-US" sz="5500" b="1" baseline="30000" dirty="0" smtClean="0">
                <a:solidFill>
                  <a:schemeClr val="tx2"/>
                </a:solidFill>
                <a:effectLst>
                  <a:outerShdw blurRad="38100" dist="38100" dir="2700000" algn="tl">
                    <a:srgbClr val="C0C0C0"/>
                  </a:outerShdw>
                </a:effectLst>
                <a:latin typeface="Comic Sans MS" pitchFamily="66" charset="0"/>
                <a:cs typeface="Arial" charset="0"/>
              </a:rPr>
              <a:t>5 </a:t>
            </a:r>
            <a:r>
              <a:rPr lang="en-US" altLang="en-US" sz="5500" b="1" dirty="0">
                <a:solidFill>
                  <a:schemeClr val="tx2"/>
                </a:solidFill>
                <a:effectLst>
                  <a:outerShdw blurRad="38100" dist="38100" dir="2700000" algn="tl">
                    <a:srgbClr val="C0C0C0"/>
                  </a:outerShdw>
                </a:effectLst>
                <a:latin typeface="Comic Sans MS" pitchFamily="66" charset="0"/>
                <a:cs typeface="Arial" charset="0"/>
              </a:rPr>
              <a:t>its electronic configuration is </a:t>
            </a:r>
            <a:r>
              <a:rPr lang="en-US" sz="5500" b="1" dirty="0">
                <a:solidFill>
                  <a:schemeClr val="tx2"/>
                </a:solidFill>
                <a:effectLst>
                  <a:outerShdw blurRad="38100" dist="38100" dir="2700000" algn="tl">
                    <a:srgbClr val="C0C0C0"/>
                  </a:outerShdw>
                </a:effectLst>
                <a:latin typeface="Comic Sans MS" pitchFamily="66" charset="0"/>
                <a:cs typeface="Arial" charset="0"/>
              </a:rPr>
              <a:t>1s</a:t>
            </a:r>
            <a:r>
              <a:rPr lang="en-US" sz="5500" b="1" baseline="30000" dirty="0">
                <a:solidFill>
                  <a:schemeClr val="tx2"/>
                </a:solidFill>
                <a:effectLst>
                  <a:outerShdw blurRad="38100" dist="38100" dir="2700000" algn="tl">
                    <a:srgbClr val="C0C0C0"/>
                  </a:outerShdw>
                </a:effectLst>
                <a:latin typeface="Comic Sans MS" pitchFamily="66" charset="0"/>
                <a:cs typeface="Arial" charset="0"/>
              </a:rPr>
              <a:t>2</a:t>
            </a:r>
            <a:r>
              <a:rPr lang="en-US" sz="5500" b="1" dirty="0">
                <a:solidFill>
                  <a:schemeClr val="tx2"/>
                </a:solidFill>
                <a:effectLst>
                  <a:outerShdw blurRad="38100" dist="38100" dir="2700000" algn="tl">
                    <a:srgbClr val="C0C0C0"/>
                  </a:outerShdw>
                </a:effectLst>
                <a:latin typeface="Comic Sans MS" pitchFamily="66" charset="0"/>
                <a:cs typeface="Arial" charset="0"/>
              </a:rPr>
              <a:t> 2s</a:t>
            </a:r>
            <a:r>
              <a:rPr lang="en-US" sz="5500" b="1" baseline="30000" dirty="0">
                <a:solidFill>
                  <a:schemeClr val="tx2"/>
                </a:solidFill>
                <a:effectLst>
                  <a:outerShdw blurRad="38100" dist="38100" dir="2700000" algn="tl">
                    <a:srgbClr val="C0C0C0"/>
                  </a:outerShdw>
                </a:effectLst>
                <a:latin typeface="Comic Sans MS" pitchFamily="66" charset="0"/>
                <a:cs typeface="Arial" charset="0"/>
              </a:rPr>
              <a:t>2</a:t>
            </a:r>
            <a:r>
              <a:rPr lang="en-US" sz="5500" b="1" dirty="0">
                <a:solidFill>
                  <a:schemeClr val="tx2"/>
                </a:solidFill>
                <a:effectLst>
                  <a:outerShdw blurRad="38100" dist="38100" dir="2700000" algn="tl">
                    <a:srgbClr val="C0C0C0"/>
                  </a:outerShdw>
                </a:effectLst>
                <a:latin typeface="Comic Sans MS" pitchFamily="66" charset="0"/>
                <a:cs typeface="Arial" charset="0"/>
              </a:rPr>
              <a:t> </a:t>
            </a:r>
            <a:r>
              <a:rPr lang="en-US" sz="5500" b="1" dirty="0" smtClean="0">
                <a:solidFill>
                  <a:schemeClr val="tx2"/>
                </a:solidFill>
                <a:effectLst>
                  <a:outerShdw blurRad="38100" dist="38100" dir="2700000" algn="tl">
                    <a:srgbClr val="C0C0C0"/>
                  </a:outerShdw>
                </a:effectLst>
                <a:latin typeface="Comic Sans MS" pitchFamily="66" charset="0"/>
                <a:cs typeface="Arial" charset="0"/>
              </a:rPr>
              <a:t>2p</a:t>
            </a:r>
            <a:r>
              <a:rPr lang="en-US" sz="5500" b="1" baseline="30000" dirty="0" smtClean="0">
                <a:solidFill>
                  <a:schemeClr val="tx2"/>
                </a:solidFill>
                <a:effectLst>
                  <a:outerShdw blurRad="38100" dist="38100" dir="2700000" algn="tl">
                    <a:srgbClr val="C0C0C0"/>
                  </a:outerShdw>
                </a:effectLst>
                <a:latin typeface="Comic Sans MS" pitchFamily="66" charset="0"/>
                <a:cs typeface="Arial" charset="0"/>
              </a:rPr>
              <a:t>1</a:t>
            </a:r>
            <a:r>
              <a:rPr lang="en-US" sz="5500" b="1" dirty="0">
                <a:solidFill>
                  <a:schemeClr val="tx2"/>
                </a:solidFill>
                <a:effectLst>
                  <a:outerShdw blurRad="38100" dist="38100" dir="2700000" algn="tl">
                    <a:srgbClr val="C0C0C0"/>
                  </a:outerShdw>
                </a:effectLst>
                <a:latin typeface="Comic Sans MS" pitchFamily="66" charset="0"/>
                <a:cs typeface="Arial" charset="0"/>
              </a:rPr>
              <a:t>; </a:t>
            </a:r>
          </a:p>
          <a:p>
            <a:pPr marL="0" indent="0">
              <a:buNone/>
              <a:defRPr/>
            </a:pPr>
            <a:r>
              <a:rPr lang="en-US" sz="5500" b="1" dirty="0" smtClean="0">
                <a:effectLst>
                  <a:outerShdw blurRad="38100" dist="38100" dir="2700000" algn="tl">
                    <a:srgbClr val="C0C0C0"/>
                  </a:outerShdw>
                </a:effectLst>
                <a:latin typeface="Comic Sans MS" pitchFamily="66" charset="0"/>
                <a:cs typeface="Arial" charset="0"/>
              </a:rPr>
              <a:t>so </a:t>
            </a:r>
            <a:r>
              <a:rPr lang="en-US" sz="5500" b="1" dirty="0">
                <a:effectLst>
                  <a:outerShdw blurRad="38100" dist="38100" dir="2700000" algn="tl">
                    <a:srgbClr val="C0C0C0"/>
                  </a:outerShdw>
                </a:effectLst>
                <a:latin typeface="Comic Sans MS" pitchFamily="66" charset="0"/>
                <a:cs typeface="Arial" charset="0"/>
              </a:rPr>
              <a:t>the outer energy level is 2</a:t>
            </a:r>
            <a:r>
              <a:rPr lang="en-US" sz="5500" b="1" dirty="0" smtClean="0">
                <a:effectLst>
                  <a:outerShdw blurRad="38100" dist="38100" dir="2700000" algn="tl">
                    <a:srgbClr val="C0C0C0"/>
                  </a:outerShdw>
                </a:effectLst>
                <a:latin typeface="Comic Sans MS" pitchFamily="66" charset="0"/>
                <a:cs typeface="Arial" charset="0"/>
              </a:rPr>
              <a:t>, with </a:t>
            </a:r>
            <a:r>
              <a:rPr lang="en-US" sz="5500" b="1" dirty="0">
                <a:effectLst>
                  <a:outerShdw blurRad="38100" dist="38100" dir="2700000" algn="tl">
                    <a:srgbClr val="C0C0C0"/>
                  </a:outerShdw>
                </a:effectLst>
                <a:latin typeface="Comic Sans MS" pitchFamily="66" charset="0"/>
                <a:cs typeface="Arial" charset="0"/>
              </a:rPr>
              <a:t>3 </a:t>
            </a:r>
            <a:r>
              <a:rPr lang="en-US" sz="5500" b="1" dirty="0" smtClean="0">
                <a:effectLst>
                  <a:outerShdw blurRad="38100" dist="38100" dir="2700000" algn="tl">
                    <a:srgbClr val="C0C0C0"/>
                  </a:outerShdw>
                </a:effectLst>
                <a:latin typeface="Comic Sans MS" pitchFamily="66" charset="0"/>
                <a:cs typeface="Arial" charset="0"/>
              </a:rPr>
              <a:t>valence </a:t>
            </a:r>
            <a:r>
              <a:rPr lang="en-US" sz="5500" b="1" dirty="0">
                <a:effectLst>
                  <a:outerShdw blurRad="38100" dist="38100" dir="2700000" algn="tl">
                    <a:srgbClr val="C0C0C0"/>
                  </a:outerShdw>
                </a:effectLst>
                <a:latin typeface="Comic Sans MS" pitchFamily="66" charset="0"/>
                <a:cs typeface="Arial" charset="0"/>
              </a:rPr>
              <a:t>electrons These can be </a:t>
            </a:r>
            <a:r>
              <a:rPr lang="en-US" sz="5500" b="1" dirty="0" smtClean="0">
                <a:effectLst>
                  <a:outerShdw blurRad="38100" dist="38100" dir="2700000" algn="tl">
                    <a:srgbClr val="C0C0C0"/>
                  </a:outerShdw>
                </a:effectLst>
                <a:latin typeface="Comic Sans MS" pitchFamily="66" charset="0"/>
                <a:cs typeface="Arial" charset="0"/>
              </a:rPr>
              <a:t>         </a:t>
            </a:r>
            <a:r>
              <a:rPr lang="en-US" sz="5500" b="1" dirty="0">
                <a:effectLst>
                  <a:outerShdw blurRad="38100" dist="38100" dir="2700000" algn="tl">
                    <a:srgbClr val="C0C0C0"/>
                  </a:outerShdw>
                </a:effectLst>
                <a:latin typeface="Comic Sans MS" pitchFamily="66" charset="0"/>
                <a:cs typeface="Arial" charset="0"/>
              </a:rPr>
              <a:t>represented by Lewis structure.</a:t>
            </a:r>
          </a:p>
          <a:p>
            <a:pPr marL="0" indent="0">
              <a:buNone/>
              <a:defRPr/>
            </a:pPr>
            <a:r>
              <a:rPr lang="en-US" sz="5500" b="1" dirty="0">
                <a:solidFill>
                  <a:srgbClr val="C00000"/>
                </a:solidFill>
                <a:effectLst>
                  <a:outerShdw blurRad="38100" dist="38100" dir="2700000" algn="tl">
                    <a:srgbClr val="C0C0C0"/>
                  </a:outerShdw>
                </a:effectLst>
                <a:latin typeface="Comic Sans MS" panose="030F0702030302020204" pitchFamily="66" charset="0"/>
              </a:rPr>
              <a:t>  	</a:t>
            </a:r>
            <a:endParaRPr lang="en-US" sz="3800" dirty="0">
              <a:latin typeface="Comic Sans MS" panose="030F0702030302020204" pitchFamily="66" charset="0"/>
            </a:endParaRPr>
          </a:p>
          <a:p>
            <a:pPr lvl="3"/>
            <a:r>
              <a:rPr lang="en-US" sz="4000" b="1" dirty="0">
                <a:latin typeface="Comic Sans MS" panose="030F0702030302020204" pitchFamily="66" charset="0"/>
              </a:rPr>
              <a:t>Used to show an element and the number of valence electrons</a:t>
            </a:r>
            <a:r>
              <a:rPr lang="en-US" sz="4000" b="1" dirty="0" smtClean="0">
                <a:latin typeface="Comic Sans MS" panose="030F0702030302020204" pitchFamily="66" charset="0"/>
              </a:rPr>
              <a:t>.</a:t>
            </a:r>
          </a:p>
          <a:p>
            <a:pPr lvl="3"/>
            <a:r>
              <a:rPr lang="en-US" sz="4000" b="1" dirty="0">
                <a:solidFill>
                  <a:schemeClr val="accent4">
                    <a:lumMod val="40000"/>
                    <a:lumOff val="60000"/>
                  </a:schemeClr>
                </a:solidFill>
                <a:effectLst>
                  <a:outerShdw blurRad="38100" dist="38100" dir="2700000" algn="tl">
                    <a:srgbClr val="C0C0C0"/>
                  </a:outerShdw>
                </a:effectLst>
                <a:latin typeface="Comic Sans MS" pitchFamily="66" charset="0"/>
              </a:rPr>
              <a:t>Q1:Draw</a:t>
            </a:r>
            <a:r>
              <a:rPr lang="en-US" sz="4000" b="1" dirty="0">
                <a:solidFill>
                  <a:schemeClr val="accent4">
                    <a:lumMod val="40000"/>
                    <a:lumOff val="60000"/>
                  </a:schemeClr>
                </a:solidFill>
                <a:effectLst>
                  <a:outerShdw blurRad="38100" dist="38100" dir="2700000" algn="tl">
                    <a:srgbClr val="C0C0C0"/>
                  </a:outerShdw>
                </a:effectLst>
                <a:latin typeface="Comic Sans MS" pitchFamily="66" charset="0"/>
                <a:cs typeface="Arial" charset="0"/>
              </a:rPr>
              <a:t> Lewis structure for Cl</a:t>
            </a:r>
            <a:endParaRPr lang="en-US" sz="4000" b="1" u="sng" dirty="0">
              <a:solidFill>
                <a:schemeClr val="accent4">
                  <a:lumMod val="40000"/>
                  <a:lumOff val="60000"/>
                </a:schemeClr>
              </a:solidFill>
              <a:latin typeface="Comic Sans MS" pitchFamily="66" charset="0"/>
            </a:endParaRPr>
          </a:p>
          <a:p>
            <a:pPr marL="731520" lvl="3" indent="0">
              <a:buNone/>
            </a:pPr>
            <a:endParaRPr lang="en-US" sz="4000" b="1" dirty="0">
              <a:latin typeface="Comic Sans MS" panose="030F0702030302020204" pitchFamily="66" charset="0"/>
            </a:endParaRPr>
          </a:p>
        </p:txBody>
      </p:sp>
      <p:pic>
        <p:nvPicPr>
          <p:cNvPr id="4" name="Picture 3"/>
          <p:cNvPicPr>
            <a:picLocks noChangeArrowheads="1"/>
          </p:cNvPicPr>
          <p:nvPr/>
        </p:nvPicPr>
        <p:blipFill>
          <a:blip r:embed="rId2" cstate="print"/>
          <a:srcRect/>
          <a:stretch>
            <a:fillRect/>
          </a:stretch>
        </p:blipFill>
        <p:spPr bwMode="auto">
          <a:xfrm>
            <a:off x="8077200" y="2660073"/>
            <a:ext cx="990600" cy="1524000"/>
          </a:xfrm>
          <a:prstGeom prst="rect">
            <a:avLst/>
          </a:prstGeom>
          <a:noFill/>
          <a:ln w="50800">
            <a:noFill/>
            <a:miter lim="800000"/>
            <a:headEnd/>
            <a:tailEnd/>
          </a:ln>
          <a:effectLst>
            <a:outerShdw dist="107763" dir="2700000" algn="ctr" rotWithShape="0">
              <a:schemeClr val="bg2"/>
            </a:outerShdw>
          </a:effec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AE6EDD88-DF29-40F4-A466-66756F43853B}" type="slidenum">
              <a:rPr lang="en-US" smtClean="0"/>
              <a:pPr/>
              <a:t>19</a:t>
            </a:fld>
            <a:endParaRPr lang="en-US"/>
          </a:p>
        </p:txBody>
      </p:sp>
    </p:spTree>
    <p:extLst>
      <p:ext uri="{BB962C8B-B14F-4D97-AF65-F5344CB8AC3E}">
        <p14:creationId xmlns:p14="http://schemas.microsoft.com/office/powerpoint/2010/main" xmlns="" val="4128382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0"/>
            <a:ext cx="7315200" cy="1154097"/>
          </a:xfrm>
        </p:spPr>
        <p:txBody>
          <a:bodyPr/>
          <a:lstStyle/>
          <a:p>
            <a:r>
              <a:rPr lang="en-US" altLang="en-US" dirty="0">
                <a:latin typeface="Comic Sans MS" panose="030F0702030302020204" pitchFamily="66" charset="0"/>
              </a:rPr>
              <a:t>Leaning objectives:</a:t>
            </a:r>
            <a:endParaRPr lang="en-US" dirty="0">
              <a:latin typeface="Comic Sans MS" panose="030F0702030302020204" pitchFamily="66" charset="0"/>
            </a:endParaRPr>
          </a:p>
        </p:txBody>
      </p:sp>
      <p:sp>
        <p:nvSpPr>
          <p:cNvPr id="3" name="Content Placeholder 2"/>
          <p:cNvSpPr>
            <a:spLocks noGrp="1"/>
          </p:cNvSpPr>
          <p:nvPr>
            <p:ph idx="1"/>
          </p:nvPr>
        </p:nvSpPr>
        <p:spPr/>
        <p:txBody>
          <a:bodyPr/>
          <a:lstStyle/>
          <a:p>
            <a:pPr>
              <a:lnSpc>
                <a:spcPct val="150000"/>
              </a:lnSpc>
              <a:buFont typeface="Wingdings 2" pitchFamily="18" charset="2"/>
              <a:buNone/>
            </a:pPr>
            <a:r>
              <a:rPr lang="en-US" altLang="en-US" b="1" dirty="0">
                <a:solidFill>
                  <a:srgbClr val="C00000"/>
                </a:solidFill>
                <a:latin typeface="Comic Sans MS" pitchFamily="66" charset="0"/>
              </a:rPr>
              <a:t>By the end of this lecture the student will know:</a:t>
            </a:r>
          </a:p>
          <a:p>
            <a:pPr>
              <a:lnSpc>
                <a:spcPct val="150000"/>
              </a:lnSpc>
            </a:pPr>
            <a:r>
              <a:rPr lang="en-US" altLang="en-US" b="1" dirty="0">
                <a:latin typeface="Comic Sans MS" pitchFamily="66" charset="0"/>
              </a:rPr>
              <a:t>What is Organic Chemistry?</a:t>
            </a:r>
          </a:p>
          <a:p>
            <a:pPr>
              <a:lnSpc>
                <a:spcPct val="150000"/>
              </a:lnSpc>
            </a:pPr>
            <a:r>
              <a:rPr lang="en-US" altLang="en-US" b="1" dirty="0">
                <a:latin typeface="Comic Sans MS" pitchFamily="66" charset="0"/>
              </a:rPr>
              <a:t>How are organic compounds are made from </a:t>
            </a:r>
            <a:r>
              <a:rPr lang="en-US" altLang="en-US" b="1" dirty="0" err="1">
                <a:latin typeface="Comic Sans MS" pitchFamily="66" charset="0"/>
              </a:rPr>
              <a:t>indiviual</a:t>
            </a:r>
            <a:r>
              <a:rPr lang="en-US" altLang="en-US" b="1" dirty="0">
                <a:latin typeface="Comic Sans MS" pitchFamily="66" charset="0"/>
              </a:rPr>
              <a:t> elements?</a:t>
            </a:r>
          </a:p>
          <a:p>
            <a:pPr>
              <a:lnSpc>
                <a:spcPct val="150000"/>
              </a:lnSpc>
            </a:pPr>
            <a:r>
              <a:rPr lang="en-US" altLang="en-US" b="1" dirty="0">
                <a:latin typeface="Comic Sans MS" pitchFamily="66" charset="0"/>
              </a:rPr>
              <a:t>Types of bond in organic compounds and their </a:t>
            </a:r>
            <a:r>
              <a:rPr lang="en-US" altLang="en-US" b="1" dirty="0" smtClean="0">
                <a:latin typeface="Comic Sans MS" pitchFamily="66" charset="0"/>
              </a:rPr>
              <a:t>significance</a:t>
            </a:r>
            <a:endParaRPr lang="en-US" altLang="en-US" b="1" dirty="0">
              <a:latin typeface="Comic Sans MS" pitchFamily="66" charset="0"/>
            </a:endParaRPr>
          </a:p>
          <a:p>
            <a:pPr>
              <a:lnSpc>
                <a:spcPct val="150000"/>
              </a:lnSpc>
            </a:pPr>
            <a:r>
              <a:rPr lang="en-US" altLang="en-US" b="1" dirty="0">
                <a:latin typeface="Comic Sans MS" pitchFamily="66" charset="0"/>
              </a:rPr>
              <a:t> Different methods of representing chemical bonding</a:t>
            </a:r>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AE6EDD88-DF29-40F4-A466-66756F43853B}" type="slidenum">
              <a:rPr lang="en-US" smtClean="0"/>
              <a:pPr/>
              <a:t>2</a:t>
            </a:fld>
            <a:endParaRPr lang="en-US"/>
          </a:p>
        </p:txBody>
      </p:sp>
    </p:spTree>
    <p:extLst>
      <p:ext uri="{BB962C8B-B14F-4D97-AF65-F5344CB8AC3E}">
        <p14:creationId xmlns:p14="http://schemas.microsoft.com/office/powerpoint/2010/main" xmlns="" val="2107555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Types of valence electrons</a:t>
            </a:r>
            <a:endParaRPr lang="en-US" dirty="0">
              <a:latin typeface="Comic Sans MS" panose="030F0702030302020204" pitchFamily="66" charset="0"/>
            </a:endParaRPr>
          </a:p>
        </p:txBody>
      </p:sp>
      <p:sp>
        <p:nvSpPr>
          <p:cNvPr id="6" name="Rectangle 5"/>
          <p:cNvSpPr/>
          <p:nvPr/>
        </p:nvSpPr>
        <p:spPr>
          <a:xfrm>
            <a:off x="0" y="2743200"/>
            <a:ext cx="3886200" cy="2514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1" name="Picture 9" descr="http://pages.uoregon.edu/ch111/images/nh3dot.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986087"/>
            <a:ext cx="3810000" cy="2028826"/>
          </a:xfrm>
          <a:prstGeom prst="rect">
            <a:avLst/>
          </a:prstGeom>
          <a:noFill/>
          <a:extLst>
            <a:ext uri="{909E8E84-426E-40DD-AFC4-6F175D3DCCD1}">
              <a14:hiddenFill xmlns:a14="http://schemas.microsoft.com/office/drawing/2010/main" xmlns="">
                <a:solidFill>
                  <a:srgbClr val="FFFFFF"/>
                </a:solidFill>
              </a14:hiddenFill>
            </a:ext>
          </a:extLst>
        </p:spPr>
      </p:pic>
      <p:pic>
        <p:nvPicPr>
          <p:cNvPr id="3085" name="Picture 13" descr="http://www.chemprofessor.com/bonding_files/image01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6200" y="4720069"/>
            <a:ext cx="5257800" cy="21240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4038600" y="3002450"/>
            <a:ext cx="4876800" cy="1323439"/>
          </a:xfrm>
          <a:prstGeom prst="rect">
            <a:avLst/>
          </a:prstGeom>
        </p:spPr>
        <p:txBody>
          <a:bodyPr wrap="square">
            <a:spAutoFit/>
          </a:bodyPr>
          <a:lstStyle/>
          <a:p>
            <a:pPr algn="justLow">
              <a:defRPr/>
            </a:pPr>
            <a:r>
              <a:rPr lang="en-US" altLang="en-US" sz="2000" b="1" dirty="0" smtClean="0">
                <a:latin typeface="Comic Sans MS" panose="030F0702030302020204" pitchFamily="66" charset="0"/>
              </a:rPr>
              <a:t>Valence </a:t>
            </a:r>
            <a:r>
              <a:rPr lang="en-US" altLang="en-US" sz="2000" b="1" dirty="0">
                <a:latin typeface="Comic Sans MS" pitchFamily="66" charset="0"/>
              </a:rPr>
              <a:t>electrons of an atom which are shared with others are called</a:t>
            </a:r>
            <a:r>
              <a:rPr lang="en-US" altLang="en-US" sz="2000" b="1" dirty="0">
                <a:solidFill>
                  <a:srgbClr val="FCFEB9"/>
                </a:solidFill>
                <a:latin typeface="Comic Sans MS" pitchFamily="66" charset="0"/>
              </a:rPr>
              <a:t> </a:t>
            </a:r>
            <a:r>
              <a:rPr lang="en-US" altLang="en-US" sz="2000" b="1" dirty="0">
                <a:solidFill>
                  <a:schemeClr val="hlink"/>
                </a:solidFill>
                <a:latin typeface="Comic Sans MS" pitchFamily="66" charset="0"/>
              </a:rPr>
              <a:t>BOND PAIRS</a:t>
            </a:r>
            <a:r>
              <a:rPr lang="en-US" altLang="en-US" sz="2000" b="1" dirty="0">
                <a:latin typeface="Comic Sans MS" pitchFamily="66" charset="0"/>
              </a:rPr>
              <a:t> and those are unshared are called</a:t>
            </a:r>
            <a:r>
              <a:rPr lang="en-US" altLang="en-US" sz="2000" b="1" dirty="0">
                <a:solidFill>
                  <a:srgbClr val="FCFEB9"/>
                </a:solidFill>
                <a:latin typeface="Comic Sans MS" pitchFamily="66" charset="0"/>
              </a:rPr>
              <a:t> </a:t>
            </a:r>
            <a:r>
              <a:rPr lang="en-US" altLang="en-US" sz="2000" b="1" dirty="0">
                <a:solidFill>
                  <a:schemeClr val="hlink"/>
                </a:solidFill>
                <a:latin typeface="Comic Sans MS" pitchFamily="66" charset="0"/>
              </a:rPr>
              <a:t>LONE </a:t>
            </a:r>
            <a:r>
              <a:rPr lang="en-US" altLang="en-US" sz="2000" b="1" dirty="0" smtClean="0">
                <a:solidFill>
                  <a:schemeClr val="hlink"/>
                </a:solidFill>
                <a:latin typeface="Comic Sans MS" pitchFamily="66" charset="0"/>
              </a:rPr>
              <a:t>PAIRS (LP).</a:t>
            </a:r>
            <a:endParaRPr lang="en-US" altLang="en-US" sz="2000" b="1" dirty="0">
              <a:solidFill>
                <a:schemeClr val="hlink"/>
              </a:solidFill>
              <a:latin typeface="Comic Sans MS" panose="030F0702030302020204" pitchFamily="66" charset="0"/>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E6EDD88-DF29-40F4-A466-66756F43853B}" type="slidenum">
              <a:rPr lang="en-US" smtClean="0"/>
              <a:pPr/>
              <a:t>20</a:t>
            </a:fld>
            <a:endParaRPr lang="en-US"/>
          </a:p>
        </p:txBody>
      </p:sp>
    </p:spTree>
    <p:extLst>
      <p:ext uri="{BB962C8B-B14F-4D97-AF65-F5344CB8AC3E}">
        <p14:creationId xmlns:p14="http://schemas.microsoft.com/office/powerpoint/2010/main" xmlns="" val="3039630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6EDD88-DF29-40F4-A466-66756F43853B}" type="slidenum">
              <a:rPr lang="en-US" smtClean="0"/>
              <a:pPr/>
              <a:t>21</a:t>
            </a:fld>
            <a:endParaRPr lang="en-US"/>
          </a:p>
        </p:txBody>
      </p:sp>
      <p:sp>
        <p:nvSpPr>
          <p:cNvPr id="5" name="مربع نص 3"/>
          <p:cNvSpPr txBox="1">
            <a:spLocks noGrp="1"/>
          </p:cNvSpPr>
          <p:nvPr>
            <p:ph type="title"/>
          </p:nvPr>
        </p:nvSpPr>
        <p:spPr>
          <a:xfrm>
            <a:off x="902043" y="1600200"/>
            <a:ext cx="4814138" cy="830997"/>
          </a:xfrm>
          <a:prstGeom prst="rect">
            <a:avLst/>
          </a:prstGeom>
          <a:noFill/>
        </p:spPr>
        <p:txBody>
          <a:bodyPr wrap="none" rtlCol="1">
            <a:spAutoFit/>
          </a:bodyPr>
          <a:lstStyle/>
          <a:p>
            <a:r>
              <a:rPr lang="en-US" sz="2400" b="1" dirty="0">
                <a:latin typeface="Comic Sans MS" panose="030F0702030302020204" pitchFamily="66" charset="0"/>
                <a:cs typeface="Times New Roman" pitchFamily="18" charset="0"/>
              </a:rPr>
              <a:t>Covalence Numbers </a:t>
            </a:r>
            <a:r>
              <a:rPr lang="en-US" sz="2400" b="1" dirty="0" smtClean="0">
                <a:latin typeface="Comic Sans MS" panose="030F0702030302020204" pitchFamily="66" charset="0"/>
                <a:cs typeface="Times New Roman" pitchFamily="18" charset="0"/>
              </a:rPr>
              <a:t/>
            </a:r>
            <a:br>
              <a:rPr lang="en-US" sz="2400" b="1" dirty="0" smtClean="0">
                <a:latin typeface="Comic Sans MS" panose="030F0702030302020204" pitchFamily="66" charset="0"/>
                <a:cs typeface="Times New Roman" pitchFamily="18" charset="0"/>
              </a:rPr>
            </a:br>
            <a:r>
              <a:rPr lang="en-US" sz="2400" b="1" dirty="0" smtClean="0">
                <a:solidFill>
                  <a:srgbClr val="00B050"/>
                </a:solidFill>
                <a:latin typeface="Comic Sans MS" panose="030F0702030302020204" pitchFamily="66" charset="0"/>
                <a:cs typeface="Times New Roman" pitchFamily="18" charset="0"/>
              </a:rPr>
              <a:t>How Many Bonds to an Atoms?</a:t>
            </a:r>
            <a:endParaRPr lang="ar-SA" sz="2400" b="1" dirty="0">
              <a:solidFill>
                <a:srgbClr val="00B050"/>
              </a:solidFill>
              <a:latin typeface="Comic Sans MS" panose="030F0702030302020204" pitchFamily="66" charset="0"/>
              <a:cs typeface="Times New Roman" pitchFamily="18" charset="0"/>
            </a:endParaRPr>
          </a:p>
        </p:txBody>
      </p:sp>
      <p:sp>
        <p:nvSpPr>
          <p:cNvPr id="7" name="Content Placeholder 6"/>
          <p:cNvSpPr>
            <a:spLocks noGrp="1"/>
          </p:cNvSpPr>
          <p:nvPr>
            <p:ph idx="1"/>
          </p:nvPr>
        </p:nvSpPr>
        <p:spPr>
          <a:xfrm>
            <a:off x="838200" y="2443554"/>
            <a:ext cx="7315200" cy="3539527"/>
          </a:xfrm>
        </p:spPr>
        <p:txBody>
          <a:bodyPr/>
          <a:lstStyle/>
          <a:p>
            <a:pPr marL="45720" indent="0">
              <a:buNone/>
            </a:pPr>
            <a:r>
              <a:rPr lang="en-US" b="1" dirty="0">
                <a:latin typeface="Comic Sans MS" panose="030F0702030302020204" pitchFamily="66" charset="0"/>
              </a:rPr>
              <a:t>number of bonds   =   (full valence </a:t>
            </a:r>
            <a:r>
              <a:rPr lang="en-US" b="1" dirty="0" smtClean="0">
                <a:latin typeface="Comic Sans MS" panose="030F0702030302020204" pitchFamily="66" charset="0"/>
              </a:rPr>
              <a:t>shell VS) </a:t>
            </a:r>
            <a:r>
              <a:rPr lang="en-US" b="1" dirty="0">
                <a:latin typeface="Comic Sans MS" panose="030F0702030302020204" pitchFamily="66" charset="0"/>
              </a:rPr>
              <a:t>– (number of valence </a:t>
            </a:r>
            <a:r>
              <a:rPr lang="en-US" b="1" dirty="0" smtClean="0">
                <a:latin typeface="Comic Sans MS" panose="030F0702030302020204" pitchFamily="66" charset="0"/>
              </a:rPr>
              <a:t>electrons VE) </a:t>
            </a:r>
            <a:r>
              <a:rPr lang="en-US" dirty="0" smtClean="0">
                <a:latin typeface="Comic Sans MS" panose="030F0702030302020204" pitchFamily="66" charset="0"/>
              </a:rPr>
              <a:t> </a:t>
            </a:r>
            <a:r>
              <a:rPr lang="en-US" dirty="0">
                <a:latin typeface="Comic Sans MS" panose="030F0702030302020204" pitchFamily="66" charset="0"/>
              </a:rPr>
              <a:t>(for a neutral atom</a:t>
            </a:r>
            <a:r>
              <a:rPr lang="en-US" dirty="0" smtClean="0">
                <a:latin typeface="Comic Sans MS" panose="030F0702030302020204" pitchFamily="66" charset="0"/>
              </a:rPr>
              <a:t>)</a:t>
            </a:r>
          </a:p>
          <a:p>
            <a:pPr marL="45720" indent="0">
              <a:buNone/>
            </a:pPr>
            <a:endParaRPr lang="en-US" dirty="0">
              <a:latin typeface="Comic Sans MS" panose="030F0702030302020204" pitchFamily="66" charset="0"/>
            </a:endParaRPr>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xmlns="" val="1979809501"/>
              </p:ext>
            </p:extLst>
          </p:nvPr>
        </p:nvGraphicFramePr>
        <p:xfrm>
          <a:off x="990600" y="3276600"/>
          <a:ext cx="7162800" cy="2667000"/>
        </p:xfrm>
        <a:graphic>
          <a:graphicData uri="http://schemas.openxmlformats.org/drawingml/2006/table">
            <a:tbl>
              <a:tblPr firstRow="1" bandRow="1">
                <a:tableStyleId>{5C22544A-7EE6-4342-B048-85BDC9FD1C3A}</a:tableStyleId>
              </a:tblPr>
              <a:tblGrid>
                <a:gridCol w="1219200"/>
                <a:gridCol w="1600200"/>
                <a:gridCol w="1524000"/>
                <a:gridCol w="1371600"/>
                <a:gridCol w="1447800"/>
              </a:tblGrid>
              <a:tr h="643385">
                <a:tc>
                  <a:txBody>
                    <a:bodyPr/>
                    <a:lstStyle/>
                    <a:p>
                      <a:r>
                        <a:rPr lang="en-US" sz="1600" dirty="0" smtClean="0">
                          <a:latin typeface="Comic Sans MS" panose="030F0702030302020204" pitchFamily="66" charset="0"/>
                        </a:rPr>
                        <a:t>Atoms</a:t>
                      </a:r>
                      <a:endParaRPr lang="en-US" sz="1600" dirty="0">
                        <a:latin typeface="Comic Sans MS" panose="030F0702030302020204" pitchFamily="66" charset="0"/>
                      </a:endParaRPr>
                    </a:p>
                  </a:txBody>
                  <a:tcPr/>
                </a:tc>
                <a:tc>
                  <a:txBody>
                    <a:bodyPr/>
                    <a:lstStyle/>
                    <a:p>
                      <a:r>
                        <a:rPr lang="en-US" sz="1600" b="1" i="0" kern="1200" dirty="0" smtClean="0">
                          <a:solidFill>
                            <a:schemeClr val="lt1"/>
                          </a:solidFill>
                          <a:effectLst/>
                          <a:latin typeface="Comic Sans MS" panose="030F0702030302020204" pitchFamily="66" charset="0"/>
                          <a:ea typeface="+mn-ea"/>
                          <a:cs typeface="+mn-cs"/>
                        </a:rPr>
                        <a:t>full  number VS</a:t>
                      </a:r>
                      <a:endParaRPr lang="en-US" sz="1600" dirty="0">
                        <a:latin typeface="Comic Sans MS" panose="030F0702030302020204" pitchFamily="66" charset="0"/>
                      </a:endParaRPr>
                    </a:p>
                  </a:txBody>
                  <a:tcPr/>
                </a:tc>
                <a:tc>
                  <a:txBody>
                    <a:bodyPr/>
                    <a:lstStyle/>
                    <a:p>
                      <a:r>
                        <a:rPr lang="en-US" sz="1600" b="1" i="0" kern="1200" dirty="0" smtClean="0">
                          <a:solidFill>
                            <a:schemeClr val="lt1"/>
                          </a:solidFill>
                          <a:effectLst/>
                          <a:latin typeface="Comic Sans MS" panose="030F0702030302020204" pitchFamily="66" charset="0"/>
                          <a:ea typeface="+mn-ea"/>
                          <a:cs typeface="+mn-cs"/>
                        </a:rPr>
                        <a:t>number of VE</a:t>
                      </a:r>
                      <a:endParaRPr lang="en-US" sz="1600" dirty="0">
                        <a:latin typeface="Comic Sans MS" panose="030F0702030302020204" pitchFamily="66" charset="0"/>
                      </a:endParaRPr>
                    </a:p>
                  </a:txBody>
                  <a:tcPr/>
                </a:tc>
                <a:tc>
                  <a:txBody>
                    <a:bodyPr/>
                    <a:lstStyle/>
                    <a:p>
                      <a:r>
                        <a:rPr lang="en-US" sz="1600" dirty="0" err="1" smtClean="0">
                          <a:latin typeface="Comic Sans MS" panose="030F0702030302020204" pitchFamily="66" charset="0"/>
                        </a:rPr>
                        <a:t>No.Typical</a:t>
                      </a:r>
                      <a:r>
                        <a:rPr lang="en-US" sz="1600" dirty="0" smtClean="0">
                          <a:latin typeface="Comic Sans MS" panose="030F0702030302020204" pitchFamily="66" charset="0"/>
                        </a:rPr>
                        <a:t> bonds</a:t>
                      </a:r>
                      <a:endParaRPr lang="en-US" sz="1600" dirty="0">
                        <a:latin typeface="Comic Sans MS" panose="030F0702030302020204" pitchFamily="66" charset="0"/>
                      </a:endParaRPr>
                    </a:p>
                  </a:txBody>
                  <a:tcPr/>
                </a:tc>
                <a:tc>
                  <a:txBody>
                    <a:bodyPr/>
                    <a:lstStyle/>
                    <a:p>
                      <a:r>
                        <a:rPr lang="en-US" sz="1600" dirty="0" smtClean="0">
                          <a:latin typeface="Comic Sans MS" panose="030F0702030302020204" pitchFamily="66" charset="0"/>
                        </a:rPr>
                        <a:t>No. Typical</a:t>
                      </a:r>
                    </a:p>
                    <a:p>
                      <a:r>
                        <a:rPr lang="en-US" sz="1600" dirty="0" err="1" smtClean="0">
                          <a:latin typeface="Comic Sans MS" panose="030F0702030302020204" pitchFamily="66" charset="0"/>
                        </a:rPr>
                        <a:t>unbonds</a:t>
                      </a:r>
                      <a:endParaRPr lang="en-US" sz="1600" dirty="0">
                        <a:latin typeface="Comic Sans MS" panose="030F0702030302020204" pitchFamily="66" charset="0"/>
                      </a:endParaRPr>
                    </a:p>
                  </a:txBody>
                  <a:tcPr/>
                </a:tc>
              </a:tr>
              <a:tr h="404723">
                <a:tc>
                  <a:txBody>
                    <a:bodyPr/>
                    <a:lstStyle/>
                    <a:p>
                      <a:r>
                        <a:rPr lang="en-US" dirty="0" smtClean="0"/>
                        <a:t>H</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404723">
                <a:tc>
                  <a:txBody>
                    <a:bodyPr/>
                    <a:lstStyle/>
                    <a:p>
                      <a:r>
                        <a:rPr lang="en-US" dirty="0" smtClean="0"/>
                        <a:t>C</a:t>
                      </a:r>
                      <a:endParaRPr lang="en-US" dirty="0"/>
                    </a:p>
                  </a:txBody>
                  <a:tcPr/>
                </a:tc>
                <a:tc>
                  <a:txBody>
                    <a:bodyPr/>
                    <a:lstStyle/>
                    <a:p>
                      <a:r>
                        <a:rPr lang="en-US" dirty="0" smtClean="0"/>
                        <a:t>8</a:t>
                      </a:r>
                      <a:endParaRPr lang="en-US" dirty="0"/>
                    </a:p>
                  </a:txBody>
                  <a:tcPr/>
                </a:tc>
                <a:tc>
                  <a:txBody>
                    <a:bodyPr/>
                    <a:lstStyle/>
                    <a:p>
                      <a:r>
                        <a:rPr lang="en-US" dirty="0" smtClean="0"/>
                        <a:t>4</a:t>
                      </a:r>
                      <a:endParaRPr lang="en-US" dirty="0"/>
                    </a:p>
                  </a:txBody>
                  <a:tcPr/>
                </a:tc>
                <a:tc>
                  <a:txBody>
                    <a:bodyPr/>
                    <a:lstStyle/>
                    <a:p>
                      <a:r>
                        <a:rPr lang="en-US" dirty="0" smtClean="0"/>
                        <a:t>4</a:t>
                      </a:r>
                      <a:endParaRPr lang="en-US" dirty="0"/>
                    </a:p>
                  </a:txBody>
                  <a:tcPr/>
                </a:tc>
                <a:tc>
                  <a:txBody>
                    <a:bodyPr/>
                    <a:lstStyle/>
                    <a:p>
                      <a:r>
                        <a:rPr lang="en-US" dirty="0" smtClean="0"/>
                        <a:t>0</a:t>
                      </a:r>
                      <a:endParaRPr lang="en-US" dirty="0"/>
                    </a:p>
                  </a:txBody>
                  <a:tcPr/>
                </a:tc>
              </a:tr>
              <a:tr h="404723">
                <a:tc>
                  <a:txBody>
                    <a:bodyPr/>
                    <a:lstStyle/>
                    <a:p>
                      <a:r>
                        <a:rPr lang="en-US" dirty="0" smtClean="0"/>
                        <a:t>N</a:t>
                      </a:r>
                      <a:endParaRPr lang="en-US" dirty="0"/>
                    </a:p>
                  </a:txBody>
                  <a:tcPr/>
                </a:tc>
                <a:tc>
                  <a:txBody>
                    <a:bodyPr/>
                    <a:lstStyle/>
                    <a:p>
                      <a:r>
                        <a:rPr lang="en-US" dirty="0" smtClean="0"/>
                        <a:t>8</a:t>
                      </a:r>
                      <a:endParaRPr lang="en-US" dirty="0"/>
                    </a:p>
                  </a:txBody>
                  <a:tcPr/>
                </a:tc>
                <a:tc>
                  <a:txBody>
                    <a:bodyPr/>
                    <a:lstStyle/>
                    <a:p>
                      <a:r>
                        <a:rPr lang="en-US" dirty="0" smtClean="0"/>
                        <a:t>5</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r>
              <a:tr h="404723">
                <a:tc>
                  <a:txBody>
                    <a:bodyPr/>
                    <a:lstStyle/>
                    <a:p>
                      <a:r>
                        <a:rPr lang="en-US" dirty="0" smtClean="0"/>
                        <a:t>O</a:t>
                      </a:r>
                      <a:endParaRPr lang="en-US" dirty="0"/>
                    </a:p>
                  </a:txBody>
                  <a:tcPr/>
                </a:tc>
                <a:tc>
                  <a:txBody>
                    <a:bodyPr/>
                    <a:lstStyle/>
                    <a:p>
                      <a:r>
                        <a:rPr lang="en-US" dirty="0" smtClean="0"/>
                        <a:t>8</a:t>
                      </a:r>
                      <a:endParaRPr lang="en-US" dirty="0"/>
                    </a:p>
                  </a:txBody>
                  <a:tcPr/>
                </a:tc>
                <a:tc>
                  <a:txBody>
                    <a:bodyPr/>
                    <a:lstStyle/>
                    <a:p>
                      <a:r>
                        <a:rPr lang="en-US" dirty="0" smtClean="0"/>
                        <a:t>6</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r>
              <a:tr h="404723">
                <a:tc>
                  <a:txBody>
                    <a:bodyPr/>
                    <a:lstStyle/>
                    <a:p>
                      <a:r>
                        <a:rPr lang="en-US" dirty="0" err="1" smtClean="0"/>
                        <a:t>F,Cl,Br,I</a:t>
                      </a:r>
                      <a:endParaRPr lang="en-US" dirty="0"/>
                    </a:p>
                  </a:txBody>
                  <a:tcPr/>
                </a:tc>
                <a:tc>
                  <a:txBody>
                    <a:bodyPr/>
                    <a:lstStyle/>
                    <a:p>
                      <a:r>
                        <a:rPr lang="en-US" dirty="0" smtClean="0"/>
                        <a:t>8</a:t>
                      </a:r>
                      <a:endParaRPr lang="en-US" dirty="0"/>
                    </a:p>
                  </a:txBody>
                  <a:tcPr/>
                </a:tc>
                <a:tc>
                  <a:txBody>
                    <a:bodyPr/>
                    <a:lstStyle/>
                    <a:p>
                      <a:r>
                        <a:rPr lang="en-US" dirty="0" smtClean="0"/>
                        <a:t>7</a:t>
                      </a:r>
                      <a:endParaRPr lang="en-US" dirty="0"/>
                    </a:p>
                  </a:txBody>
                  <a:tcPr/>
                </a:tc>
                <a:tc>
                  <a:txBody>
                    <a:bodyPr/>
                    <a:lstStyle/>
                    <a:p>
                      <a:r>
                        <a:rPr lang="en-US" dirty="0" smtClean="0"/>
                        <a:t>1</a:t>
                      </a:r>
                      <a:endParaRPr lang="en-US" dirty="0"/>
                    </a:p>
                  </a:txBody>
                  <a:tcPr/>
                </a:tc>
                <a:tc>
                  <a:txBody>
                    <a:bodyPr/>
                    <a:lstStyle/>
                    <a:p>
                      <a:r>
                        <a:rPr lang="en-US" dirty="0" smtClean="0"/>
                        <a:t>6</a:t>
                      </a:r>
                      <a:endParaRPr lang="en-US" dirty="0"/>
                    </a:p>
                  </a:txBody>
                  <a:tcPr/>
                </a:tc>
              </a:tr>
            </a:tbl>
          </a:graphicData>
        </a:graphic>
      </p:graphicFrame>
      <p:pic>
        <p:nvPicPr>
          <p:cNvPr id="14"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57679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418" y="1219200"/>
            <a:ext cx="7315200" cy="1154097"/>
          </a:xfrm>
        </p:spPr>
        <p:txBody>
          <a:bodyPr>
            <a:normAutofit/>
          </a:bodyPr>
          <a:lstStyle/>
          <a:p>
            <a:r>
              <a:rPr lang="en-US" sz="3200" dirty="0" smtClean="0">
                <a:latin typeface="Comic Sans MS" panose="030F0702030302020204" pitchFamily="66" charset="0"/>
              </a:rPr>
              <a:t>Condensed structural formulas</a:t>
            </a:r>
            <a:endParaRPr lang="en-US" sz="32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AE6EDD88-DF29-40F4-A466-66756F43853B}" type="slidenum">
              <a:rPr lang="en-US" smtClean="0"/>
              <a:pPr/>
              <a:t>22</a:t>
            </a:fld>
            <a:endParaRPr lang="en-US"/>
          </a:p>
        </p:txBody>
      </p:sp>
      <p:pic>
        <p:nvPicPr>
          <p:cNvPr id="5122" name="Picture 2" descr="http://www6.miami.edu/chem/chm201c/notes/ch03/img014.gif"/>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2432112"/>
            <a:ext cx="5486400" cy="41148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33874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6EDD88-DF29-40F4-A466-66756F43853B}" type="slidenum">
              <a:rPr lang="en-US" smtClean="0"/>
              <a:pPr/>
              <a:t>23</a:t>
            </a:fld>
            <a:endParaRPr lang="en-US"/>
          </a:p>
        </p:txBody>
      </p:sp>
      <p:pic>
        <p:nvPicPr>
          <p:cNvPr id="6146" name="Picture 2" descr="http://wps.prenhall.com/wps/media/objects/340/348272/Instructor_Resources/Chapter_01/Text_Images/FG01_07-020T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1524000"/>
            <a:ext cx="6623746" cy="46863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60147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1154097"/>
          </a:xfrm>
        </p:spPr>
        <p:txBody>
          <a:bodyPr>
            <a:normAutofit/>
          </a:bodyPr>
          <a:lstStyle/>
          <a:p>
            <a:r>
              <a:rPr lang="en-US" sz="2800" b="1" dirty="0" smtClean="0">
                <a:solidFill>
                  <a:srgbClr val="00B050"/>
                </a:solidFill>
                <a:latin typeface="Comic Sans MS" panose="030F0702030302020204" pitchFamily="66" charset="0"/>
                <a:cs typeface="Times New Roman" pitchFamily="18" charset="0"/>
              </a:rPr>
              <a:t>Functional Groups</a:t>
            </a:r>
            <a:endParaRPr lang="en-US" sz="2800" dirty="0">
              <a:latin typeface="Comic Sans MS" panose="030F0702030302020204" pitchFamily="66" charset="0"/>
            </a:endParaRPr>
          </a:p>
        </p:txBody>
      </p:sp>
      <p:sp>
        <p:nvSpPr>
          <p:cNvPr id="3" name="Content Placeholder 2"/>
          <p:cNvSpPr>
            <a:spLocks noGrp="1"/>
          </p:cNvSpPr>
          <p:nvPr>
            <p:ph idx="1"/>
          </p:nvPr>
        </p:nvSpPr>
        <p:spPr>
          <a:xfrm>
            <a:off x="914400" y="1905000"/>
            <a:ext cx="7315200" cy="3539527"/>
          </a:xfrm>
        </p:spPr>
        <p:txBody>
          <a:bodyPr/>
          <a:lstStyle/>
          <a:p>
            <a:r>
              <a:rPr lang="en-US" altLang="ko-KR" b="1" dirty="0">
                <a:latin typeface="Comic Sans MS" panose="030F0702030302020204" pitchFamily="66" charset="0"/>
                <a:ea typeface="굴림" pitchFamily="34" charset="-127"/>
                <a:cs typeface="Times New Roman" pitchFamily="18" charset="0"/>
              </a:rPr>
              <a:t>Functional groups</a:t>
            </a:r>
            <a:r>
              <a:rPr lang="en-US" altLang="ko-KR" dirty="0">
                <a:latin typeface="Comic Sans MS" panose="030F0702030302020204" pitchFamily="66" charset="0"/>
                <a:ea typeface="굴림" pitchFamily="34" charset="-127"/>
                <a:cs typeface="Times New Roman" pitchFamily="18" charset="0"/>
              </a:rPr>
              <a:t> – </a:t>
            </a:r>
            <a:r>
              <a:rPr lang="en-US" altLang="ko-KR" dirty="0" smtClean="0">
                <a:latin typeface="Comic Sans MS" panose="030F0702030302020204" pitchFamily="66" charset="0"/>
                <a:ea typeface="굴림" pitchFamily="34" charset="-127"/>
                <a:cs typeface="Times New Roman" pitchFamily="18" charset="0"/>
              </a:rPr>
              <a:t>is </a:t>
            </a:r>
            <a:r>
              <a:rPr lang="en-US" altLang="ko-KR" dirty="0" err="1" smtClean="0">
                <a:latin typeface="Comic Sans MS" panose="030F0702030302020204" pitchFamily="66" charset="0"/>
                <a:ea typeface="굴림" pitchFamily="34" charset="-127"/>
                <a:cs typeface="Times New Roman" pitchFamily="18" charset="0"/>
              </a:rPr>
              <a:t>areactive</a:t>
            </a:r>
            <a:r>
              <a:rPr lang="en-US" altLang="ko-KR" dirty="0" smtClean="0">
                <a:latin typeface="Comic Sans MS" panose="030F0702030302020204" pitchFamily="66" charset="0"/>
                <a:ea typeface="굴림" pitchFamily="34" charset="-127"/>
                <a:cs typeface="Times New Roman" pitchFamily="18" charset="0"/>
              </a:rPr>
              <a:t> portion of an organic molecule, an atom, or group of atoms  </a:t>
            </a:r>
            <a:r>
              <a:rPr lang="en-US" altLang="ko-KR" dirty="0">
                <a:latin typeface="Comic Sans MS" panose="030F0702030302020204" pitchFamily="66" charset="0"/>
                <a:ea typeface="굴림" pitchFamily="34" charset="-127"/>
                <a:cs typeface="Times New Roman" pitchFamily="18" charset="0"/>
              </a:rPr>
              <a:t>that </a:t>
            </a:r>
            <a:r>
              <a:rPr lang="en-US" altLang="ko-KR" dirty="0" smtClean="0">
                <a:latin typeface="Comic Sans MS" panose="030F0702030302020204" pitchFamily="66" charset="0"/>
                <a:ea typeface="굴림" pitchFamily="34" charset="-127"/>
                <a:cs typeface="Times New Roman" pitchFamily="18" charset="0"/>
              </a:rPr>
              <a:t>confers on the whole molecule its  characteristic properties. </a:t>
            </a:r>
            <a:endParaRPr lang="en-US" dirty="0">
              <a:latin typeface="Comic Sans MS" panose="030F0702030302020204" pitchFamily="66" charset="0"/>
              <a:cs typeface="Times New Roman" pitchFamily="18" charset="0"/>
            </a:endParaRPr>
          </a:p>
          <a:p>
            <a:endParaRPr lang="en-US" dirty="0">
              <a:latin typeface="Comic Sans MS" panose="030F0702030302020204" pitchFamily="66" charset="0"/>
            </a:endParaRPr>
          </a:p>
          <a:p>
            <a:endParaRPr lang="en-US" dirty="0"/>
          </a:p>
        </p:txBody>
      </p:sp>
      <p:sp>
        <p:nvSpPr>
          <p:cNvPr id="4" name="Slide Number Placeholder 3"/>
          <p:cNvSpPr>
            <a:spLocks noGrp="1"/>
          </p:cNvSpPr>
          <p:nvPr>
            <p:ph type="sldNum" sz="quarter" idx="12"/>
          </p:nvPr>
        </p:nvSpPr>
        <p:spPr/>
        <p:txBody>
          <a:bodyPr/>
          <a:lstStyle/>
          <a:p>
            <a:fld id="{AE6EDD88-DF29-40F4-A466-66756F43853B}" type="slidenum">
              <a:rPr lang="en-US" smtClean="0"/>
              <a:pPr/>
              <a:t>24</a:t>
            </a:fld>
            <a:endParaRPr lang="en-US"/>
          </a:p>
        </p:txBody>
      </p:sp>
      <p:pic>
        <p:nvPicPr>
          <p:cNvPr id="6" name="Picture 5"/>
          <p:cNvPicPr>
            <a:picLocks noChangeAspect="1"/>
          </p:cNvPicPr>
          <p:nvPr/>
        </p:nvPicPr>
        <p:blipFill>
          <a:blip r:embed="rId2" cstate="print"/>
          <a:stretch>
            <a:fillRect/>
          </a:stretch>
        </p:blipFill>
        <p:spPr>
          <a:xfrm>
            <a:off x="1371600" y="3048000"/>
            <a:ext cx="6477000" cy="3644841"/>
          </a:xfrm>
          <a:prstGeom prst="rect">
            <a:avLst/>
          </a:prstGeom>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57811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6EDD88-DF29-40F4-A466-66756F43853B}" type="slidenum">
              <a:rPr lang="en-US" smtClean="0"/>
              <a:pPr/>
              <a:t>25</a:t>
            </a:fld>
            <a:endParaRPr lang="en-US"/>
          </a:p>
        </p:txBody>
      </p:sp>
      <p:pic>
        <p:nvPicPr>
          <p:cNvPr id="5" name="Picture 4"/>
          <p:cNvPicPr>
            <a:picLocks noChangeAspect="1"/>
          </p:cNvPicPr>
          <p:nvPr/>
        </p:nvPicPr>
        <p:blipFill>
          <a:blip r:embed="rId2" cstate="print"/>
          <a:stretch>
            <a:fillRect/>
          </a:stretch>
        </p:blipFill>
        <p:spPr>
          <a:xfrm>
            <a:off x="1066800" y="1981200"/>
            <a:ext cx="7219664" cy="3581400"/>
          </a:xfrm>
          <a:prstGeom prst="rect">
            <a:avLst/>
          </a:prstGeom>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68001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6EDD88-DF29-40F4-A466-66756F43853B}" type="slidenum">
              <a:rPr lang="en-US" smtClean="0"/>
              <a:pPr/>
              <a:t>26</a:t>
            </a:fld>
            <a:endParaRPr lang="en-US"/>
          </a:p>
        </p:txBody>
      </p:sp>
      <p:pic>
        <p:nvPicPr>
          <p:cNvPr id="5" name="Picture 4"/>
          <p:cNvPicPr>
            <a:picLocks noChangeAspect="1"/>
          </p:cNvPicPr>
          <p:nvPr/>
        </p:nvPicPr>
        <p:blipFill>
          <a:blip r:embed="rId2" cstate="print"/>
          <a:stretch>
            <a:fillRect/>
          </a:stretch>
        </p:blipFill>
        <p:spPr>
          <a:xfrm>
            <a:off x="762000" y="1524000"/>
            <a:ext cx="7612981" cy="3770648"/>
          </a:xfrm>
          <a:prstGeom prst="rect">
            <a:avLst/>
          </a:prstGeom>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09451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latin typeface="Comic Sans MS" panose="030F0702030302020204" pitchFamily="66" charset="0"/>
              </a:rPr>
              <a:t>Thank You for your kind attention !</a:t>
            </a:r>
          </a:p>
        </p:txBody>
      </p:sp>
      <p:sp>
        <p:nvSpPr>
          <p:cNvPr id="3" name="Content Placeholder 2"/>
          <p:cNvSpPr>
            <a:spLocks noGrp="1"/>
          </p:cNvSpPr>
          <p:nvPr>
            <p:ph idx="1"/>
          </p:nvPr>
        </p:nvSpPr>
        <p:spPr/>
        <p:txBody>
          <a:bodyPr/>
          <a:lstStyle/>
          <a:p>
            <a:pPr algn="ctr">
              <a:buNone/>
            </a:pPr>
            <a:endParaRPr lang="en-US" altLang="ko-KR" sz="3200" dirty="0" smtClean="0">
              <a:latin typeface="Comic Sans MS" panose="030F0702030302020204" pitchFamily="66" charset="0"/>
              <a:ea typeface="굴림" pitchFamily="34" charset="-127"/>
            </a:endParaRPr>
          </a:p>
          <a:p>
            <a:pPr algn="ctr">
              <a:buNone/>
            </a:pPr>
            <a:r>
              <a:rPr lang="en-US" altLang="ko-KR" sz="3200" dirty="0" smtClean="0">
                <a:latin typeface="Comic Sans MS" panose="030F0702030302020204" pitchFamily="66" charset="0"/>
                <a:ea typeface="굴림" pitchFamily="34" charset="-127"/>
              </a:rPr>
              <a:t>Questions</a:t>
            </a:r>
            <a:r>
              <a:rPr lang="en-US" altLang="ko-KR" sz="3200" dirty="0">
                <a:latin typeface="Comic Sans MS" panose="030F0702030302020204" pitchFamily="66" charset="0"/>
                <a:ea typeface="굴림" pitchFamily="34" charset="-127"/>
              </a:rPr>
              <a:t>?</a:t>
            </a:r>
          </a:p>
          <a:p>
            <a:pPr algn="ctr">
              <a:buNone/>
            </a:pPr>
            <a:r>
              <a:rPr lang="en-US" altLang="ko-KR" sz="3200" dirty="0">
                <a:latin typeface="Comic Sans MS" panose="030F0702030302020204" pitchFamily="66" charset="0"/>
                <a:ea typeface="굴림" pitchFamily="34" charset="-127"/>
              </a:rPr>
              <a:t>Comments</a:t>
            </a:r>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AE6EDD88-DF29-40F4-A466-66756F43853B}" type="slidenum">
              <a:rPr lang="en-US" smtClean="0"/>
              <a:pPr/>
              <a:t>27</a:t>
            </a:fld>
            <a:endParaRPr lang="en-US"/>
          </a:p>
        </p:txBody>
      </p:sp>
    </p:spTree>
    <p:extLst>
      <p:ext uri="{BB962C8B-B14F-4D97-AF65-F5344CB8AC3E}">
        <p14:creationId xmlns:p14="http://schemas.microsoft.com/office/powerpoint/2010/main" xmlns="" val="3600108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What is organic chemistry?</a:t>
            </a:r>
            <a:endParaRPr lang="en-US" dirty="0">
              <a:latin typeface="Comic Sans MS" panose="030F0702030302020204" pitchFamily="66" charset="0"/>
            </a:endParaRPr>
          </a:p>
        </p:txBody>
      </p:sp>
      <p:sp>
        <p:nvSpPr>
          <p:cNvPr id="3" name="Content Placeholder 2"/>
          <p:cNvSpPr>
            <a:spLocks noGrp="1"/>
          </p:cNvSpPr>
          <p:nvPr>
            <p:ph idx="1"/>
          </p:nvPr>
        </p:nvSpPr>
        <p:spPr/>
        <p:txBody>
          <a:bodyPr/>
          <a:lstStyle/>
          <a:p>
            <a:pPr algn="just">
              <a:lnSpc>
                <a:spcPct val="150000"/>
              </a:lnSpc>
            </a:pPr>
            <a:r>
              <a:rPr lang="en-US" dirty="0">
                <a:latin typeface="Comic Sans MS" panose="030F0702030302020204" pitchFamily="66" charset="0"/>
              </a:rPr>
              <a:t>Organic chemistry is the study of </a:t>
            </a:r>
            <a:r>
              <a:rPr lang="en-US" dirty="0" smtClean="0">
                <a:latin typeface="Comic Sans MS" panose="030F0702030302020204" pitchFamily="66" charset="0"/>
              </a:rPr>
              <a:t>carbons</a:t>
            </a:r>
            <a:r>
              <a:rPr lang="en-US" dirty="0">
                <a:solidFill>
                  <a:srgbClr val="C00000"/>
                </a:solidFill>
                <a:latin typeface="Comic Sans MS" panose="030F0702030302020204" pitchFamily="66" charset="0"/>
                <a:cs typeface="Times New Roman" pitchFamily="18" charset="0"/>
              </a:rPr>
              <a:t> </a:t>
            </a:r>
            <a:r>
              <a:rPr lang="en-US" dirty="0">
                <a:latin typeface="Comic Sans MS" panose="030F0702030302020204" pitchFamily="66" charset="0"/>
                <a:cs typeface="Times New Roman" pitchFamily="18" charset="0"/>
              </a:rPr>
              <a:t>/ hydrogen</a:t>
            </a:r>
            <a:r>
              <a:rPr lang="en-US" dirty="0" smtClean="0">
                <a:latin typeface="Comic Sans MS" panose="030F0702030302020204" pitchFamily="66" charset="0"/>
              </a:rPr>
              <a:t> containing compounds </a:t>
            </a:r>
            <a:r>
              <a:rPr lang="en-US" dirty="0">
                <a:latin typeface="Comic Sans MS" panose="030F0702030302020204" pitchFamily="66" charset="0"/>
                <a:cs typeface="Times New Roman" pitchFamily="18" charset="0"/>
              </a:rPr>
              <a:t>and their derivatives  </a:t>
            </a:r>
            <a:r>
              <a:rPr lang="en-US" dirty="0">
                <a:latin typeface="Comic Sans MS" panose="030F0702030302020204" pitchFamily="66" charset="0"/>
              </a:rPr>
              <a:t>(</a:t>
            </a:r>
            <a:r>
              <a:rPr lang="en-US" dirty="0">
                <a:latin typeface="Comic Sans MS" panose="030F0702030302020204" pitchFamily="66" charset="0"/>
                <a:cs typeface="Times New Roman" pitchFamily="18" charset="0"/>
              </a:rPr>
              <a:t>containing other elements such as O, X and N</a:t>
            </a:r>
            <a:r>
              <a:rPr lang="en-US" dirty="0" smtClean="0">
                <a:latin typeface="Comic Sans MS" panose="030F0702030302020204" pitchFamily="66" charset="0"/>
                <a:cs typeface="Times New Roman" pitchFamily="18" charset="0"/>
              </a:rPr>
              <a:t>).</a:t>
            </a:r>
            <a:r>
              <a:rPr lang="en-US" dirty="0" smtClean="0">
                <a:latin typeface="Comic Sans MS" panose="030F0702030302020204" pitchFamily="66" charset="0"/>
              </a:rPr>
              <a:t> </a:t>
            </a:r>
          </a:p>
          <a:p>
            <a:pPr algn="just">
              <a:lnSpc>
                <a:spcPct val="150000"/>
              </a:lnSpc>
            </a:pPr>
            <a:r>
              <a:rPr lang="en-US" dirty="0" smtClean="0">
                <a:latin typeface="Comic Sans MS" panose="030F0702030302020204" pitchFamily="66" charset="0"/>
              </a:rPr>
              <a:t>organic </a:t>
            </a:r>
            <a:r>
              <a:rPr lang="en-US" dirty="0">
                <a:latin typeface="Comic Sans MS" panose="030F0702030302020204" pitchFamily="66" charset="0"/>
              </a:rPr>
              <a:t>chemistry also </a:t>
            </a:r>
            <a:r>
              <a:rPr lang="en-US" dirty="0" smtClean="0">
                <a:latin typeface="Comic Sans MS" panose="030F0702030302020204" pitchFamily="66" charset="0"/>
              </a:rPr>
              <a:t>is the </a:t>
            </a:r>
            <a:r>
              <a:rPr lang="en-US" dirty="0">
                <a:latin typeface="Comic Sans MS" panose="030F0702030302020204" pitchFamily="66" charset="0"/>
              </a:rPr>
              <a:t>study of the chemistry of life. </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AE6EDD88-DF29-40F4-A466-66756F43853B}" type="slidenum">
              <a:rPr lang="en-US" smtClean="0"/>
              <a:pPr/>
              <a:t>3</a:t>
            </a:fld>
            <a:endParaRPr lang="en-US"/>
          </a:p>
        </p:txBody>
      </p:sp>
    </p:spTree>
    <p:extLst>
      <p:ext uri="{BB962C8B-B14F-4D97-AF65-F5344CB8AC3E}">
        <p14:creationId xmlns:p14="http://schemas.microsoft.com/office/powerpoint/2010/main" xmlns="" val="2570454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44715"/>
            <a:ext cx="7772400" cy="1154097"/>
          </a:xfrm>
        </p:spPr>
        <p:txBody>
          <a:bodyPr>
            <a:normAutofit fontScale="90000"/>
          </a:bodyPr>
          <a:lstStyle/>
          <a:p>
            <a:r>
              <a:rPr lang="en-US" dirty="0">
                <a:latin typeface="Comic Sans MS" panose="030F0702030302020204" pitchFamily="66" charset="0"/>
              </a:rPr>
              <a:t>Importance of organic compounds</a:t>
            </a:r>
          </a:p>
        </p:txBody>
      </p:sp>
      <p:sp>
        <p:nvSpPr>
          <p:cNvPr id="3" name="Content Placeholder 2"/>
          <p:cNvSpPr>
            <a:spLocks noGrp="1"/>
          </p:cNvSpPr>
          <p:nvPr>
            <p:ph idx="1"/>
          </p:nvPr>
        </p:nvSpPr>
        <p:spPr>
          <a:xfrm>
            <a:off x="914400" y="2769833"/>
            <a:ext cx="7696200" cy="3539527"/>
          </a:xfrm>
        </p:spPr>
        <p:txBody>
          <a:bodyPr>
            <a:normAutofit lnSpcReduction="10000"/>
          </a:bodyPr>
          <a:lstStyle/>
          <a:p>
            <a:pPr>
              <a:lnSpc>
                <a:spcPct val="150000"/>
              </a:lnSpc>
            </a:pPr>
            <a:r>
              <a:rPr lang="en-US" dirty="0">
                <a:latin typeface="Comic Sans MS" panose="030F0702030302020204" pitchFamily="66" charset="0"/>
              </a:rPr>
              <a:t>DNA: the giant molecules that contain all the genetic </a:t>
            </a:r>
            <a:r>
              <a:rPr lang="en-US" dirty="0" smtClean="0">
                <a:latin typeface="Comic Sans MS" panose="030F0702030302020204" pitchFamily="66" charset="0"/>
              </a:rPr>
              <a:t>information </a:t>
            </a:r>
            <a:r>
              <a:rPr lang="en-US" dirty="0">
                <a:latin typeface="Times New Roman" pitchFamily="18" charset="0"/>
                <a:cs typeface="Times New Roman" pitchFamily="18" charset="0"/>
              </a:rPr>
              <a:t>for a given species</a:t>
            </a:r>
            <a:r>
              <a:rPr lang="en-US" dirty="0" smtClean="0">
                <a:latin typeface="Comic Sans MS" panose="030F0702030302020204" pitchFamily="66" charset="0"/>
              </a:rPr>
              <a:t>.</a:t>
            </a:r>
            <a:endParaRPr lang="en-US" dirty="0">
              <a:latin typeface="Comic Sans MS" panose="030F0702030302020204" pitchFamily="66" charset="0"/>
            </a:endParaRPr>
          </a:p>
          <a:p>
            <a:pPr>
              <a:lnSpc>
                <a:spcPct val="150000"/>
              </a:lnSpc>
            </a:pPr>
            <a:r>
              <a:rPr lang="en-US" dirty="0" smtClean="0">
                <a:latin typeface="Comic Sans MS" panose="030F0702030302020204" pitchFamily="66" charset="0"/>
              </a:rPr>
              <a:t>proteins</a:t>
            </a:r>
            <a:r>
              <a:rPr lang="en-US" dirty="0">
                <a:latin typeface="Comic Sans MS" panose="030F0702030302020204" pitchFamily="66" charset="0"/>
              </a:rPr>
              <a:t>: blood, muscle, and skin.</a:t>
            </a:r>
          </a:p>
          <a:p>
            <a:pPr>
              <a:lnSpc>
                <a:spcPct val="150000"/>
              </a:lnSpc>
            </a:pPr>
            <a:r>
              <a:rPr lang="en-US" dirty="0" smtClean="0">
                <a:latin typeface="Comic Sans MS" panose="030F0702030302020204" pitchFamily="66" charset="0"/>
              </a:rPr>
              <a:t>Enzymes</a:t>
            </a:r>
            <a:r>
              <a:rPr lang="en-US" dirty="0">
                <a:latin typeface="Comic Sans MS" panose="030F0702030302020204" pitchFamily="66" charset="0"/>
              </a:rPr>
              <a:t>: catalyze the reactions that occur in our bodies</a:t>
            </a:r>
            <a:r>
              <a:rPr lang="en-US" dirty="0" smtClean="0">
                <a:latin typeface="Comic Sans MS" panose="030F0702030302020204" pitchFamily="66" charset="0"/>
              </a:rPr>
              <a:t>.</a:t>
            </a:r>
          </a:p>
          <a:p>
            <a:pPr>
              <a:lnSpc>
                <a:spcPct val="150000"/>
              </a:lnSpc>
            </a:pPr>
            <a:r>
              <a:rPr lang="en-US" altLang="en-US" b="1" dirty="0">
                <a:latin typeface="Comic Sans MS" panose="030F0702030302020204" pitchFamily="66" charset="0"/>
              </a:rPr>
              <a:t>Petroleum: furnish the energy that sustains life.</a:t>
            </a:r>
          </a:p>
          <a:p>
            <a:pPr>
              <a:lnSpc>
                <a:spcPct val="150000"/>
              </a:lnSpc>
            </a:pPr>
            <a:r>
              <a:rPr lang="en-US" altLang="en-US" b="1" dirty="0" smtClean="0">
                <a:latin typeface="Comic Sans MS" panose="030F0702030302020204" pitchFamily="66" charset="0"/>
              </a:rPr>
              <a:t>Polymers</a:t>
            </a:r>
            <a:r>
              <a:rPr lang="en-US" altLang="en-US" b="1" dirty="0">
                <a:latin typeface="Comic Sans MS" panose="030F0702030302020204" pitchFamily="66" charset="0"/>
              </a:rPr>
              <a:t>: Cloths, cars, </a:t>
            </a:r>
            <a:r>
              <a:rPr lang="en-US" altLang="en-US" b="1" dirty="0" smtClean="0">
                <a:latin typeface="Comic Sans MS" panose="030F0702030302020204" pitchFamily="66" charset="0"/>
              </a:rPr>
              <a:t>plastic.</a:t>
            </a:r>
            <a:endParaRPr lang="en-US" altLang="en-US" b="1" dirty="0">
              <a:latin typeface="Comic Sans MS" panose="030F0702030302020204" pitchFamily="66" charset="0"/>
            </a:endParaRPr>
          </a:p>
          <a:p>
            <a:pPr>
              <a:lnSpc>
                <a:spcPct val="150000"/>
              </a:lnSpc>
            </a:pPr>
            <a:r>
              <a:rPr lang="en-US" altLang="en-US" b="1" dirty="0" smtClean="0">
                <a:latin typeface="Comic Sans MS" panose="030F0702030302020204" pitchFamily="66" charset="0"/>
              </a:rPr>
              <a:t>Medicine</a:t>
            </a:r>
            <a:endParaRPr lang="en-US" altLang="en-US" b="1" dirty="0">
              <a:latin typeface="Comic Sans MS" panose="030F0702030302020204" pitchFamily="66" charset="0"/>
            </a:endParaRPr>
          </a:p>
          <a:p>
            <a:pPr>
              <a:lnSpc>
                <a:spcPct val="150000"/>
              </a:lnSpc>
            </a:pPr>
            <a:endParaRPr lang="en-US" dirty="0"/>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09" y="27709"/>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AE6EDD88-DF29-40F4-A466-66756F43853B}" type="slidenum">
              <a:rPr lang="en-US" smtClean="0"/>
              <a:pPr/>
              <a:t>4</a:t>
            </a:fld>
            <a:endParaRPr lang="en-US"/>
          </a:p>
        </p:txBody>
      </p:sp>
    </p:spTree>
    <p:extLst>
      <p:ext uri="{BB962C8B-B14F-4D97-AF65-F5344CB8AC3E}">
        <p14:creationId xmlns:p14="http://schemas.microsoft.com/office/powerpoint/2010/main" xmlns="" val="3956939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latin typeface="Comic Sans MS" panose="030F0702030302020204" pitchFamily="66" charset="0"/>
              </a:rPr>
              <a:t>Chemical </a:t>
            </a:r>
            <a:r>
              <a:rPr lang="en-US" altLang="en-US" dirty="0" smtClean="0">
                <a:latin typeface="Comic Sans MS" panose="030F0702030302020204" pitchFamily="66" charset="0"/>
              </a:rPr>
              <a:t>Bonds</a:t>
            </a:r>
            <a:endParaRPr lang="en-US" dirty="0">
              <a:latin typeface="Comic Sans MS" panose="030F0702030302020204" pitchFamily="66" charset="0"/>
            </a:endParaRPr>
          </a:p>
        </p:txBody>
      </p:sp>
      <p:sp>
        <p:nvSpPr>
          <p:cNvPr id="3" name="Content Placeholder 2"/>
          <p:cNvSpPr>
            <a:spLocks noGrp="1"/>
          </p:cNvSpPr>
          <p:nvPr>
            <p:ph idx="1"/>
          </p:nvPr>
        </p:nvSpPr>
        <p:spPr>
          <a:xfrm>
            <a:off x="914400" y="2769833"/>
            <a:ext cx="7696200" cy="3539527"/>
          </a:xfrm>
        </p:spPr>
        <p:txBody>
          <a:bodyPr>
            <a:noAutofit/>
          </a:bodyPr>
          <a:lstStyle/>
          <a:p>
            <a:pPr algn="just">
              <a:buFont typeface="Wingdings" pitchFamily="2" charset="2"/>
              <a:buChar char="Ø"/>
            </a:pPr>
            <a:r>
              <a:rPr lang="en-US" altLang="en-US" dirty="0" smtClean="0">
                <a:latin typeface="Comic Sans MS" panose="030F0702030302020204" pitchFamily="66" charset="0"/>
                <a:cs typeface="Times New Roman" pitchFamily="18" charset="0"/>
              </a:rPr>
              <a:t>The </a:t>
            </a:r>
            <a:r>
              <a:rPr lang="en-US" altLang="en-US" dirty="0">
                <a:solidFill>
                  <a:srgbClr val="FF0000"/>
                </a:solidFill>
                <a:latin typeface="Comic Sans MS" panose="030F0702030302020204" pitchFamily="66" charset="0"/>
                <a:cs typeface="Times New Roman" pitchFamily="18" charset="0"/>
              </a:rPr>
              <a:t>attractive force</a:t>
            </a:r>
            <a:r>
              <a:rPr lang="en-US" altLang="en-US" dirty="0">
                <a:latin typeface="Comic Sans MS" panose="030F0702030302020204" pitchFamily="66" charset="0"/>
                <a:cs typeface="Times New Roman" pitchFamily="18" charset="0"/>
              </a:rPr>
              <a:t> which </a:t>
            </a:r>
            <a:r>
              <a:rPr lang="en-US" altLang="en-US" dirty="0">
                <a:solidFill>
                  <a:srgbClr val="FF0000"/>
                </a:solidFill>
                <a:latin typeface="Comic Sans MS" panose="030F0702030302020204" pitchFamily="66" charset="0"/>
                <a:cs typeface="Times New Roman" pitchFamily="18" charset="0"/>
              </a:rPr>
              <a:t>holds</a:t>
            </a:r>
            <a:r>
              <a:rPr lang="en-US" altLang="en-US" dirty="0">
                <a:latin typeface="Comic Sans MS" panose="030F0702030302020204" pitchFamily="66" charset="0"/>
                <a:cs typeface="Times New Roman" pitchFamily="18" charset="0"/>
              </a:rPr>
              <a:t> </a:t>
            </a:r>
            <a:r>
              <a:rPr lang="en-US" altLang="en-US" dirty="0">
                <a:solidFill>
                  <a:srgbClr val="FF0000"/>
                </a:solidFill>
                <a:latin typeface="Comic Sans MS" panose="030F0702030302020204" pitchFamily="66" charset="0"/>
                <a:cs typeface="Times New Roman" pitchFamily="18" charset="0"/>
              </a:rPr>
              <a:t>together</a:t>
            </a:r>
            <a:r>
              <a:rPr lang="en-US" altLang="en-US" dirty="0">
                <a:latin typeface="Comic Sans MS" panose="030F0702030302020204" pitchFamily="66" charset="0"/>
                <a:cs typeface="Times New Roman" pitchFamily="18" charset="0"/>
              </a:rPr>
              <a:t> the constituent </a:t>
            </a:r>
            <a:r>
              <a:rPr lang="en-US" altLang="en-US" dirty="0">
                <a:solidFill>
                  <a:srgbClr val="FF0000"/>
                </a:solidFill>
                <a:latin typeface="Comic Sans MS" panose="030F0702030302020204" pitchFamily="66" charset="0"/>
                <a:cs typeface="Times New Roman" pitchFamily="18" charset="0"/>
              </a:rPr>
              <a:t>particles</a:t>
            </a:r>
            <a:r>
              <a:rPr lang="en-US" altLang="en-US" dirty="0">
                <a:latin typeface="Comic Sans MS" panose="030F0702030302020204" pitchFamily="66" charset="0"/>
                <a:cs typeface="Times New Roman" pitchFamily="18" charset="0"/>
              </a:rPr>
              <a:t> (atoms, ions or molecules) in chemical species is known as </a:t>
            </a:r>
            <a:r>
              <a:rPr lang="en-US" altLang="en-US" dirty="0">
                <a:solidFill>
                  <a:srgbClr val="FF0000"/>
                </a:solidFill>
                <a:latin typeface="Comic Sans MS" panose="030F0702030302020204" pitchFamily="66" charset="0"/>
                <a:cs typeface="Times New Roman" pitchFamily="18" charset="0"/>
              </a:rPr>
              <a:t>chemical bond.</a:t>
            </a:r>
          </a:p>
          <a:p>
            <a:pPr algn="just">
              <a:buFont typeface="Wingdings" pitchFamily="2" charset="2"/>
              <a:buChar char="Ø"/>
            </a:pPr>
            <a:r>
              <a:rPr lang="en-US" altLang="en-US" dirty="0">
                <a:latin typeface="Comic Sans MS" panose="030F0702030302020204" pitchFamily="66" charset="0"/>
                <a:cs typeface="Times New Roman" pitchFamily="18" charset="0"/>
              </a:rPr>
              <a:t>Each bond is made up of two </a:t>
            </a:r>
            <a:r>
              <a:rPr lang="en-US" altLang="en-US" dirty="0" smtClean="0">
                <a:latin typeface="Comic Sans MS" panose="030F0702030302020204" pitchFamily="66" charset="0"/>
                <a:cs typeface="Times New Roman" pitchFamily="18" charset="0"/>
              </a:rPr>
              <a:t>electrons</a:t>
            </a:r>
            <a:endParaRPr lang="en-US" altLang="en-US" dirty="0">
              <a:latin typeface="Comic Sans MS" panose="030F0702030302020204" pitchFamily="66" charset="0"/>
              <a:cs typeface="Times New Roman" pitchFamily="18" charset="0"/>
            </a:endParaRPr>
          </a:p>
          <a:p>
            <a:pPr>
              <a:buFont typeface="Wingdings" pitchFamily="2" charset="2"/>
              <a:buChar char="Ø"/>
            </a:pPr>
            <a:r>
              <a:rPr lang="en-US" dirty="0">
                <a:latin typeface="Comic Sans MS" panose="030F0702030302020204" pitchFamily="66" charset="0"/>
              </a:rPr>
              <a:t>The electrons that participate in chemical bonds are the valence electrons, which are the electrons found in an atom's outermost shell. </a:t>
            </a:r>
            <a:endParaRPr lang="en-US" dirty="0" smtClean="0">
              <a:latin typeface="Comic Sans MS" panose="030F0702030302020204" pitchFamily="66"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AE6EDD88-DF29-40F4-A466-66756F43853B}" type="slidenum">
              <a:rPr lang="en-US" smtClean="0"/>
              <a:pPr/>
              <a:t>5</a:t>
            </a:fld>
            <a:endParaRPr lang="en-US"/>
          </a:p>
        </p:txBody>
      </p:sp>
    </p:spTree>
    <p:extLst>
      <p:ext uri="{BB962C8B-B14F-4D97-AF65-F5344CB8AC3E}">
        <p14:creationId xmlns:p14="http://schemas.microsoft.com/office/powerpoint/2010/main" xmlns="" val="149904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31825" y="0"/>
            <a:ext cx="8091488" cy="1143000"/>
          </a:xfrm>
          <a:effectLst>
            <a:outerShdw dist="35921" dir="2700000" algn="ctr" rotWithShape="0">
              <a:schemeClr val="tx1"/>
            </a:outerShdw>
          </a:effectLst>
        </p:spPr>
        <p:txBody>
          <a:bodyPr>
            <a:normAutofit fontScale="90000"/>
          </a:bodyPr>
          <a:lstStyle/>
          <a:p>
            <a:pPr eaLnBrk="1" fontAlgn="auto" hangingPunct="1">
              <a:spcAft>
                <a:spcPts val="0"/>
              </a:spcAft>
              <a:defRPr/>
            </a:pPr>
            <a:r>
              <a:rPr lang="en-US" altLang="en-US" sz="4800" dirty="0">
                <a:solidFill>
                  <a:srgbClr val="FAFD00"/>
                </a:solidFill>
                <a:effectLst>
                  <a:outerShdw blurRad="38100" dist="38100" dir="2700000" algn="tl">
                    <a:srgbClr val="000000"/>
                  </a:outerShdw>
                </a:effectLst>
                <a:latin typeface="Comic Sans MS" pitchFamily="66" charset="0"/>
              </a:rPr>
              <a:t>Review of Valence Electrons</a:t>
            </a:r>
            <a:endParaRPr lang="en-US" altLang="en-US" sz="5400" dirty="0">
              <a:solidFill>
                <a:srgbClr val="FAFD00"/>
              </a:solidFill>
              <a:effectLst>
                <a:outerShdw blurRad="38100" dist="38100" dir="2700000" algn="tl">
                  <a:srgbClr val="000000"/>
                </a:outerShdw>
              </a:effectLst>
              <a:latin typeface="Helvetica" charset="0"/>
            </a:endParaRPr>
          </a:p>
        </p:txBody>
      </p:sp>
      <p:sp>
        <p:nvSpPr>
          <p:cNvPr id="18435" name="Rectangle 3"/>
          <p:cNvSpPr>
            <a:spLocks noGrp="1" noChangeArrowheads="1"/>
          </p:cNvSpPr>
          <p:nvPr>
            <p:ph type="body" sz="half" idx="4294967295"/>
          </p:nvPr>
        </p:nvSpPr>
        <p:spPr>
          <a:xfrm>
            <a:off x="1195388" y="1143000"/>
            <a:ext cx="7245350" cy="1143000"/>
          </a:xfrm>
        </p:spPr>
        <p:txBody>
          <a:bodyPr>
            <a:normAutofit/>
          </a:bodyPr>
          <a:lstStyle/>
          <a:p>
            <a:pPr marL="274320" indent="-274320" eaLnBrk="1" fontAlgn="auto" hangingPunct="1">
              <a:spcAft>
                <a:spcPts val="0"/>
              </a:spcAft>
              <a:buClr>
                <a:schemeClr val="accent3"/>
              </a:buClr>
              <a:buFontTx/>
              <a:buNone/>
              <a:defRPr/>
            </a:pPr>
            <a:r>
              <a:rPr lang="en-US" altLang="en-US" sz="2800" dirty="0">
                <a:solidFill>
                  <a:schemeClr val="hlink"/>
                </a:solidFill>
                <a:effectLst>
                  <a:outerShdw blurRad="38100" dist="38100" dir="2700000" algn="tl">
                    <a:srgbClr val="000000"/>
                  </a:outerShdw>
                </a:effectLst>
                <a:latin typeface="Helvetica" charset="0"/>
              </a:rPr>
              <a:t>Number of valence electrons of a main (A) group atom = Group number</a:t>
            </a:r>
            <a:r>
              <a:rPr lang="en-US" altLang="en-US" sz="2800" dirty="0">
                <a:effectLst>
                  <a:outerShdw blurRad="38100" dist="38100" dir="2700000" algn="tl">
                    <a:srgbClr val="FFFFFF"/>
                  </a:outerShdw>
                </a:effectLst>
                <a:latin typeface="Helvetica" charset="0"/>
              </a:rPr>
              <a:t> </a:t>
            </a:r>
          </a:p>
        </p:txBody>
      </p:sp>
      <p:pic>
        <p:nvPicPr>
          <p:cNvPr id="16388" name="Picture 9" descr="Zumdahl03_11"/>
          <p:cNvPicPr>
            <a:picLocks noGrp="1" noChangeAspect="1" noChangeArrowheads="1"/>
          </p:cNvPicPr>
          <p:nvPr>
            <p:ph sz="half" idx="4294967295"/>
          </p:nvPr>
        </p:nvPicPr>
        <p:blipFill>
          <a:blip r:embed="rId2" cstate="print"/>
          <a:srcRect/>
          <a:stretch>
            <a:fillRect/>
          </a:stretch>
        </p:blipFill>
        <p:spPr>
          <a:xfrm>
            <a:off x="152400" y="2286000"/>
            <a:ext cx="8864600" cy="4287838"/>
          </a:xfrm>
          <a:ln w="28575">
            <a:solidFill>
              <a:srgbClr val="000000"/>
            </a:solid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0"/>
            <a:ext cx="7315200" cy="1154097"/>
          </a:xfrm>
        </p:spPr>
        <p:txBody>
          <a:bodyPr>
            <a:normAutofit/>
          </a:bodyPr>
          <a:lstStyle/>
          <a:p>
            <a:r>
              <a:rPr lang="en-US" altLang="en-US" b="1" i="1" dirty="0" smtClean="0">
                <a:solidFill>
                  <a:schemeClr val="hlink"/>
                </a:solidFill>
                <a:latin typeface="Comic Sans MS" panose="030F0702030302020204" pitchFamily="66" charset="0"/>
              </a:rPr>
              <a:t>Chemical Bonding </a:t>
            </a:r>
            <a:endParaRPr lang="en-US" b="1" i="1" dirty="0">
              <a:latin typeface="Comic Sans MS" panose="030F0702030302020204" pitchFamily="66" charset="0"/>
            </a:endParaRPr>
          </a:p>
        </p:txBody>
      </p:sp>
      <p:sp>
        <p:nvSpPr>
          <p:cNvPr id="3" name="Content Placeholder 2"/>
          <p:cNvSpPr>
            <a:spLocks noGrp="1"/>
          </p:cNvSpPr>
          <p:nvPr>
            <p:ph idx="1"/>
          </p:nvPr>
        </p:nvSpPr>
        <p:spPr/>
        <p:txBody>
          <a:bodyPr/>
          <a:lstStyle/>
          <a:p>
            <a:pPr marL="45720" indent="0">
              <a:buNone/>
            </a:pPr>
            <a:r>
              <a:rPr lang="en-US" altLang="en-US" sz="2800" b="1" dirty="0" smtClean="0">
                <a:solidFill>
                  <a:schemeClr val="tx2"/>
                </a:solidFill>
                <a:effectLst>
                  <a:outerShdw blurRad="38100" dist="38100" dir="2700000" algn="tl">
                    <a:srgbClr val="000000"/>
                  </a:outerShdw>
                </a:effectLst>
                <a:latin typeface="Comic Sans MS" panose="030F0702030302020204" pitchFamily="66" charset="0"/>
              </a:rPr>
              <a:t>1. </a:t>
            </a:r>
            <a:r>
              <a:rPr lang="en-US" altLang="en-US" sz="2800" b="1" dirty="0">
                <a:solidFill>
                  <a:schemeClr val="tx2"/>
                </a:solidFill>
                <a:latin typeface="Comic Sans MS" panose="030F0702030302020204" pitchFamily="66" charset="0"/>
              </a:rPr>
              <a:t>Ionic Bonds</a:t>
            </a:r>
          </a:p>
          <a:p>
            <a:pPr marL="45720" indent="0">
              <a:buNone/>
            </a:pPr>
            <a:r>
              <a:rPr lang="en-US" altLang="en-US" sz="2800" b="1" dirty="0" smtClean="0">
                <a:solidFill>
                  <a:schemeClr val="tx2"/>
                </a:solidFill>
                <a:effectLst>
                  <a:outerShdw blurRad="38100" dist="38100" dir="2700000" algn="tl">
                    <a:srgbClr val="000000"/>
                  </a:outerShdw>
                </a:effectLst>
                <a:latin typeface="Comic Sans MS" panose="030F0702030302020204" pitchFamily="66" charset="0"/>
              </a:rPr>
              <a:t>                               </a:t>
            </a:r>
          </a:p>
          <a:p>
            <a:pPr marL="45720" indent="0">
              <a:buNone/>
            </a:pPr>
            <a:r>
              <a:rPr lang="en-US" altLang="en-US" sz="2800" b="1" dirty="0" smtClean="0">
                <a:solidFill>
                  <a:schemeClr val="tx2"/>
                </a:solidFill>
                <a:latin typeface="Comic Sans MS" panose="030F0702030302020204" pitchFamily="66" charset="0"/>
              </a:rPr>
              <a:t>2. </a:t>
            </a:r>
            <a:r>
              <a:rPr lang="en-US" altLang="en-US" sz="2800" b="1" dirty="0">
                <a:solidFill>
                  <a:schemeClr val="tx2"/>
                </a:solidFill>
                <a:effectLst>
                  <a:outerShdw blurRad="38100" dist="38100" dir="2700000" algn="tl">
                    <a:srgbClr val="000000"/>
                  </a:outerShdw>
                </a:effectLst>
                <a:latin typeface="Comic Sans MS" panose="030F0702030302020204" pitchFamily="66" charset="0"/>
              </a:rPr>
              <a:t>Covalent Bonds </a:t>
            </a:r>
            <a:endParaRPr lang="en-US" altLang="en-US" sz="2800" b="1" dirty="0" smtClean="0">
              <a:solidFill>
                <a:schemeClr val="tx2"/>
              </a:solidFill>
              <a:effectLst>
                <a:outerShdw blurRad="38100" dist="38100" dir="2700000" algn="tl">
                  <a:srgbClr val="000000"/>
                </a:outerShdw>
              </a:effectLst>
              <a:latin typeface="Comic Sans MS" panose="030F0702030302020204" pitchFamily="66" charset="0"/>
            </a:endParaRPr>
          </a:p>
          <a:p>
            <a:pPr marL="45720" indent="0">
              <a:buNone/>
            </a:pPr>
            <a:r>
              <a:rPr lang="en-US" altLang="en-US" sz="2800" b="1" dirty="0" smtClean="0">
                <a:solidFill>
                  <a:schemeClr val="tx2"/>
                </a:solidFill>
                <a:effectLst>
                  <a:outerShdw blurRad="38100" dist="38100" dir="2700000" algn="tl">
                    <a:srgbClr val="000000"/>
                  </a:outerShdw>
                </a:effectLst>
                <a:latin typeface="Comic Sans MS" panose="030F0702030302020204" pitchFamily="66" charset="0"/>
              </a:rPr>
              <a:t> </a:t>
            </a:r>
          </a:p>
          <a:p>
            <a:pPr marL="45720" indent="0">
              <a:buNone/>
            </a:pPr>
            <a:r>
              <a:rPr lang="en-US" altLang="en-US" sz="2800" b="1" dirty="0" smtClean="0">
                <a:solidFill>
                  <a:schemeClr val="tx2"/>
                </a:solidFill>
                <a:effectLst>
                  <a:outerShdw blurRad="38100" dist="38100" dir="2700000" algn="tl">
                    <a:srgbClr val="000000"/>
                  </a:outerShdw>
                </a:effectLst>
                <a:latin typeface="Comic Sans MS" panose="030F0702030302020204" pitchFamily="66" charset="0"/>
              </a:rPr>
              <a:t>3. Coordinate Covalent Bonds </a:t>
            </a:r>
            <a:endParaRPr lang="en-US" altLang="en-US" sz="2800" b="1" dirty="0">
              <a:solidFill>
                <a:schemeClr val="tx2"/>
              </a:solidFill>
              <a:effectLst>
                <a:outerShdw blurRad="38100" dist="38100" dir="2700000" algn="tl">
                  <a:srgbClr val="000000"/>
                </a:outerShdw>
              </a:effectLst>
              <a:latin typeface="Comic Sans MS" panose="030F0702030302020204" pitchFamily="66" charset="0"/>
            </a:endParaRPr>
          </a:p>
          <a:p>
            <a:pPr marL="45720" indent="0">
              <a:buNone/>
            </a:pPr>
            <a:endParaRPr lang="en-US" altLang="en-US" sz="2800" b="1" dirty="0">
              <a:solidFill>
                <a:schemeClr val="tx2"/>
              </a:solidFill>
              <a:latin typeface="Comic Sans MS" panose="030F0702030302020204" pitchFamily="66" charset="0"/>
            </a:endParaRPr>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AE6EDD88-DF29-40F4-A466-66756F43853B}" type="slidenum">
              <a:rPr lang="en-US" smtClean="0"/>
              <a:pPr/>
              <a:t>7</a:t>
            </a:fld>
            <a:endParaRPr lang="en-US"/>
          </a:p>
        </p:txBody>
      </p:sp>
    </p:spTree>
    <p:extLst>
      <p:ext uri="{BB962C8B-B14F-4D97-AF65-F5344CB8AC3E}">
        <p14:creationId xmlns:p14="http://schemas.microsoft.com/office/powerpoint/2010/main" xmlns="" val="2835511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effectLst>
                  <a:outerShdw blurRad="38100" dist="38100" dir="2700000" algn="tl">
                    <a:srgbClr val="C0C0C0"/>
                  </a:outerShdw>
                </a:effectLst>
                <a:latin typeface="Comic Sans MS" pitchFamily="66" charset="0"/>
              </a:rPr>
              <a:t>Ionic bond</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altLang="en-US" b="1" dirty="0">
                <a:solidFill>
                  <a:srgbClr val="C00000"/>
                </a:solidFill>
                <a:latin typeface="Comic Sans MS" pitchFamily="66" charset="0"/>
                <a:cs typeface="Times New Roman" pitchFamily="18" charset="0"/>
              </a:rPr>
              <a:t>Ionic compounds </a:t>
            </a:r>
            <a:r>
              <a:rPr lang="en-US" altLang="en-US" b="1" dirty="0">
                <a:latin typeface="Comic Sans MS" pitchFamily="66" charset="0"/>
                <a:cs typeface="Times New Roman" pitchFamily="18" charset="0"/>
              </a:rPr>
              <a:t>are formed when </a:t>
            </a:r>
            <a:r>
              <a:rPr lang="en-US" altLang="en-US" b="1" dirty="0">
                <a:solidFill>
                  <a:srgbClr val="00B0F0"/>
                </a:solidFill>
                <a:latin typeface="Comic Sans MS" pitchFamily="66" charset="0"/>
                <a:cs typeface="Times New Roman" pitchFamily="18" charset="0"/>
              </a:rPr>
              <a:t>one atom gains a valence electron from a different atom, </a:t>
            </a:r>
            <a:r>
              <a:rPr lang="en-US" altLang="en-US" b="1" dirty="0">
                <a:latin typeface="Comic Sans MS" pitchFamily="66" charset="0"/>
                <a:cs typeface="Times New Roman" pitchFamily="18" charset="0"/>
              </a:rPr>
              <a:t>forming a </a:t>
            </a:r>
            <a:r>
              <a:rPr lang="en-US" altLang="en-US" b="1" dirty="0">
                <a:solidFill>
                  <a:schemeClr val="accent2"/>
                </a:solidFill>
                <a:latin typeface="Comic Sans MS" pitchFamily="66" charset="0"/>
                <a:cs typeface="Times New Roman" pitchFamily="18" charset="0"/>
              </a:rPr>
              <a:t>negative ion</a:t>
            </a:r>
            <a:r>
              <a:rPr lang="en-US" altLang="en-US" b="1" dirty="0">
                <a:latin typeface="Comic Sans MS" pitchFamily="66" charset="0"/>
                <a:cs typeface="Times New Roman" pitchFamily="18" charset="0"/>
              </a:rPr>
              <a:t> </a:t>
            </a:r>
            <a:r>
              <a:rPr lang="en-US" altLang="en-US" b="1" dirty="0">
                <a:solidFill>
                  <a:srgbClr val="00B0F0"/>
                </a:solidFill>
                <a:latin typeface="Comic Sans MS" pitchFamily="66" charset="0"/>
                <a:cs typeface="Times New Roman" pitchFamily="18" charset="0"/>
              </a:rPr>
              <a:t>(anion) </a:t>
            </a:r>
            <a:r>
              <a:rPr lang="en-US" altLang="en-US" b="1" dirty="0">
                <a:latin typeface="Comic Sans MS" pitchFamily="66" charset="0"/>
                <a:cs typeface="Times New Roman" pitchFamily="18" charset="0"/>
              </a:rPr>
              <a:t>and a </a:t>
            </a:r>
            <a:r>
              <a:rPr lang="en-US" altLang="en-US" b="1" dirty="0">
                <a:solidFill>
                  <a:schemeClr val="tx2">
                    <a:lumMod val="75000"/>
                  </a:schemeClr>
                </a:solidFill>
                <a:latin typeface="Comic Sans MS" pitchFamily="66" charset="0"/>
                <a:cs typeface="Times New Roman" pitchFamily="18" charset="0"/>
              </a:rPr>
              <a:t>positive ion </a:t>
            </a:r>
            <a:r>
              <a:rPr lang="en-US" altLang="en-US" b="1" dirty="0">
                <a:solidFill>
                  <a:srgbClr val="00B0F0"/>
                </a:solidFill>
                <a:latin typeface="Comic Sans MS" pitchFamily="66" charset="0"/>
                <a:cs typeface="Times New Roman" pitchFamily="18" charset="0"/>
              </a:rPr>
              <a:t>(cation)</a:t>
            </a:r>
            <a:r>
              <a:rPr lang="en-US" altLang="en-US" b="1" dirty="0">
                <a:solidFill>
                  <a:srgbClr val="7030A0"/>
                </a:solidFill>
                <a:latin typeface="Comic Sans MS" pitchFamily="66" charset="0"/>
                <a:cs typeface="Times New Roman" pitchFamily="18" charset="0"/>
              </a:rPr>
              <a:t> </a:t>
            </a:r>
            <a:r>
              <a:rPr lang="en-US" altLang="en-US" b="1" dirty="0">
                <a:latin typeface="Comic Sans MS" pitchFamily="66" charset="0"/>
                <a:cs typeface="Times New Roman" pitchFamily="18" charset="0"/>
              </a:rPr>
              <a:t>respectively. </a:t>
            </a:r>
            <a:r>
              <a:rPr lang="en-US" altLang="en-US" b="1" dirty="0" smtClean="0">
                <a:latin typeface="Comic Sans MS" pitchFamily="66" charset="0"/>
                <a:cs typeface="Times New Roman" pitchFamily="18" charset="0"/>
              </a:rPr>
              <a:t>The electrostatic force of attraction between </a:t>
            </a:r>
            <a:r>
              <a:rPr lang="en-US" altLang="en-US" b="1" dirty="0">
                <a:latin typeface="Comic Sans MS" pitchFamily="66" charset="0"/>
                <a:cs typeface="Times New Roman" pitchFamily="18" charset="0"/>
              </a:rPr>
              <a:t>oppositely charged ions </a:t>
            </a:r>
            <a:r>
              <a:rPr lang="en-US" altLang="en-US" b="1" dirty="0" smtClean="0">
                <a:latin typeface="Comic Sans MS" pitchFamily="66" charset="0"/>
                <a:cs typeface="Times New Roman" pitchFamily="18" charset="0"/>
              </a:rPr>
              <a:t>constitutes the  </a:t>
            </a:r>
            <a:r>
              <a:rPr lang="en-US" altLang="en-US" b="1" dirty="0" smtClean="0">
                <a:solidFill>
                  <a:srgbClr val="C00000"/>
                </a:solidFill>
                <a:latin typeface="Comic Sans MS" pitchFamily="66" charset="0"/>
                <a:cs typeface="Times New Roman" pitchFamily="18" charset="0"/>
              </a:rPr>
              <a:t>ionic </a:t>
            </a:r>
            <a:r>
              <a:rPr lang="en-US" altLang="en-US" b="1" dirty="0">
                <a:solidFill>
                  <a:srgbClr val="C00000"/>
                </a:solidFill>
                <a:latin typeface="Comic Sans MS" pitchFamily="66" charset="0"/>
                <a:cs typeface="Times New Roman" pitchFamily="18" charset="0"/>
              </a:rPr>
              <a:t>bond</a:t>
            </a:r>
            <a:r>
              <a:rPr lang="en-US" altLang="en-US" b="1" dirty="0">
                <a:latin typeface="Comic Sans MS" pitchFamily="66" charset="0"/>
                <a:cs typeface="Times New Roman" pitchFamily="18" charset="0"/>
              </a:rPr>
              <a:t>. Therefore </a:t>
            </a:r>
            <a:r>
              <a:rPr lang="en-US" altLang="en-US" b="1" dirty="0">
                <a:solidFill>
                  <a:srgbClr val="FF0000"/>
                </a:solidFill>
                <a:latin typeface="Comic Sans MS" pitchFamily="66" charset="0"/>
                <a:cs typeface="Times New Roman" pitchFamily="18" charset="0"/>
              </a:rPr>
              <a:t>ionic bonds </a:t>
            </a:r>
            <a:r>
              <a:rPr lang="en-US" altLang="en-US" b="1" dirty="0">
                <a:latin typeface="Comic Sans MS" pitchFamily="66" charset="0"/>
                <a:cs typeface="Times New Roman" pitchFamily="18" charset="0"/>
              </a:rPr>
              <a:t>are </a:t>
            </a:r>
            <a:r>
              <a:rPr lang="en-US" altLang="en-US" b="1" dirty="0">
                <a:solidFill>
                  <a:srgbClr val="00B0F0"/>
                </a:solidFill>
                <a:latin typeface="Comic Sans MS" pitchFamily="66" charset="0"/>
                <a:cs typeface="Times New Roman" pitchFamily="18" charset="0"/>
              </a:rPr>
              <a:t>usually between metals and nonmetals </a:t>
            </a:r>
            <a:r>
              <a:rPr lang="en-US" altLang="en-US" b="1" dirty="0">
                <a:latin typeface="Comic Sans MS" pitchFamily="66" charset="0"/>
                <a:cs typeface="Times New Roman" pitchFamily="18" charset="0"/>
              </a:rPr>
              <a:t>; opposite ends of the periodic table</a:t>
            </a:r>
            <a:r>
              <a:rPr lang="en-US" altLang="en-US" b="1" dirty="0" smtClean="0">
                <a:latin typeface="Comic Sans MS" pitchFamily="66" charset="0"/>
                <a:cs typeface="Times New Roman" pitchFamily="18" charset="0"/>
              </a:rPr>
              <a:t>.</a:t>
            </a:r>
          </a:p>
          <a:p>
            <a:pPr>
              <a:buFont typeface="Wingdings" pitchFamily="2" charset="2"/>
              <a:buChar char="Ø"/>
            </a:pPr>
            <a:r>
              <a:rPr lang="en-US" b="1" dirty="0">
                <a:latin typeface="Comic Sans MS" panose="030F0702030302020204" pitchFamily="66" charset="0"/>
                <a:cs typeface="Times New Roman" pitchFamily="18" charset="0"/>
              </a:rPr>
              <a:t>When two atoms with large different electronegativity values</a:t>
            </a:r>
            <a:endParaRPr lang="en-US" altLang="en-US" b="1" dirty="0">
              <a:latin typeface="Comic Sans MS" pitchFamily="66" charset="0"/>
              <a:cs typeface="Times New Roman" pitchFamily="18"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AE6EDD88-DF29-40F4-A466-66756F43853B}" type="slidenum">
              <a:rPr lang="en-US" smtClean="0"/>
              <a:pPr/>
              <a:t>8</a:t>
            </a:fld>
            <a:endParaRPr lang="en-US"/>
          </a:p>
        </p:txBody>
      </p:sp>
    </p:spTree>
    <p:extLst>
      <p:ext uri="{BB962C8B-B14F-4D97-AF65-F5344CB8AC3E}">
        <p14:creationId xmlns:p14="http://schemas.microsoft.com/office/powerpoint/2010/main" xmlns="" val="2840459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hemistry-batz.wikispaces.com/file/view/Ionic%20bond%20formation.JPG/474095966/560x317/Ionic%20bond%20format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6420" y="1600200"/>
            <a:ext cx="7353180" cy="41624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676400" y="5867400"/>
            <a:ext cx="5943600" cy="369332"/>
          </a:xfrm>
          <a:prstGeom prst="rect">
            <a:avLst/>
          </a:prstGeom>
        </p:spPr>
        <p:txBody>
          <a:bodyPr wrap="square">
            <a:spAutoFit/>
          </a:bodyPr>
          <a:lstStyle/>
          <a:p>
            <a:pPr algn="ctr"/>
            <a:r>
              <a:rPr lang="en-US" altLang="en-US" b="1" dirty="0">
                <a:latin typeface="Comic Sans MS" pitchFamily="66" charset="0"/>
              </a:rPr>
              <a:t>Sodium lets Chlorine use its valance electron</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09" y="7937"/>
            <a:ext cx="1343891" cy="13438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E6EDD88-DF29-40F4-A466-66756F43853B}" type="slidenum">
              <a:rPr lang="en-US" smtClean="0"/>
              <a:pPr/>
              <a:t>9</a:t>
            </a:fld>
            <a:endParaRPr lang="en-US"/>
          </a:p>
        </p:txBody>
      </p:sp>
    </p:spTree>
    <p:extLst>
      <p:ext uri="{BB962C8B-B14F-4D97-AF65-F5344CB8AC3E}">
        <p14:creationId xmlns:p14="http://schemas.microsoft.com/office/powerpoint/2010/main" xmlns="" val="21156080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themeOverride>
</file>

<file path=docProps/app.xml><?xml version="1.0" encoding="utf-8"?>
<Properties xmlns="http://schemas.openxmlformats.org/officeDocument/2006/extended-properties" xmlns:vt="http://schemas.openxmlformats.org/officeDocument/2006/docPropsVTypes">
  <Template/>
  <TotalTime>5430</TotalTime>
  <Words>823</Words>
  <Application>Microsoft Office PowerPoint</Application>
  <PresentationFormat>On-screen Show (4:3)</PresentationFormat>
  <Paragraphs>143</Paragraphs>
  <Slides>27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Perspective</vt:lpstr>
      <vt:lpstr>CS ChemDraw Drawing</vt:lpstr>
      <vt:lpstr>Introduction to Organic Chemistry</vt:lpstr>
      <vt:lpstr>Leaning objectives:</vt:lpstr>
      <vt:lpstr>What is organic chemistry?</vt:lpstr>
      <vt:lpstr>Importance of organic compounds</vt:lpstr>
      <vt:lpstr>Chemical Bonds</vt:lpstr>
      <vt:lpstr>Review of Valence Electrons</vt:lpstr>
      <vt:lpstr>Chemical Bonding </vt:lpstr>
      <vt:lpstr>Ionic bond</vt:lpstr>
      <vt:lpstr>Slide 9</vt:lpstr>
      <vt:lpstr>The type of bond can usually be calculated by finding the difference in electronegativity of the two atoms that are going together.</vt:lpstr>
      <vt:lpstr>Covalent Bond</vt:lpstr>
      <vt:lpstr>Covalent Bonds: </vt:lpstr>
      <vt:lpstr>Slide 13</vt:lpstr>
      <vt:lpstr>Slide 14</vt:lpstr>
      <vt:lpstr> </vt:lpstr>
      <vt:lpstr>Coordinate Covalent Bond</vt:lpstr>
      <vt:lpstr>Slide 17</vt:lpstr>
      <vt:lpstr>Chemical bonding in Molecules by Lewis (electron dot) structures</vt:lpstr>
      <vt:lpstr>Examples:</vt:lpstr>
      <vt:lpstr>Types of valence electrons</vt:lpstr>
      <vt:lpstr>Covalence Numbers  How Many Bonds to an Atoms?</vt:lpstr>
      <vt:lpstr>Condensed structural formulas</vt:lpstr>
      <vt:lpstr>Slide 23</vt:lpstr>
      <vt:lpstr>Functional Groups</vt:lpstr>
      <vt:lpstr>Slide 25</vt:lpstr>
      <vt:lpstr>Slide 26</vt:lpstr>
      <vt:lpstr>Thank You for your kind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shalaqeel</cp:lastModifiedBy>
  <cp:revision>62</cp:revision>
  <dcterms:created xsi:type="dcterms:W3CDTF">2014-09-01T12:26:55Z</dcterms:created>
  <dcterms:modified xsi:type="dcterms:W3CDTF">2016-09-19T07:45:07Z</dcterms:modified>
</cp:coreProperties>
</file>