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8" r:id="rId4"/>
  </p:sldMasterIdLst>
  <p:notesMasterIdLst>
    <p:notesMasterId r:id="rId31"/>
  </p:notesMasterIdLst>
  <p:handoutMasterIdLst>
    <p:handoutMasterId r:id="rId32"/>
  </p:handoutMasterIdLst>
  <p:sldIdLst>
    <p:sldId id="256" r:id="rId5"/>
    <p:sldId id="271" r:id="rId6"/>
    <p:sldId id="296" r:id="rId7"/>
    <p:sldId id="298" r:id="rId8"/>
    <p:sldId id="301" r:id="rId9"/>
    <p:sldId id="343" r:id="rId10"/>
    <p:sldId id="344" r:id="rId11"/>
    <p:sldId id="329" r:id="rId12"/>
    <p:sldId id="331" r:id="rId13"/>
    <p:sldId id="330" r:id="rId14"/>
    <p:sldId id="309" r:id="rId15"/>
    <p:sldId id="346" r:id="rId16"/>
    <p:sldId id="345" r:id="rId17"/>
    <p:sldId id="335" r:id="rId18"/>
    <p:sldId id="337" r:id="rId19"/>
    <p:sldId id="336" r:id="rId20"/>
    <p:sldId id="338" r:id="rId21"/>
    <p:sldId id="339" r:id="rId22"/>
    <p:sldId id="340" r:id="rId23"/>
    <p:sldId id="341" r:id="rId24"/>
    <p:sldId id="342" r:id="rId25"/>
    <p:sldId id="348" r:id="rId26"/>
    <p:sldId id="349" r:id="rId27"/>
    <p:sldId id="350" r:id="rId28"/>
    <p:sldId id="351" r:id="rId29"/>
    <p:sldId id="352" r:id="rId30"/>
  </p:sldIdLst>
  <p:sldSz cx="9144000" cy="6858000" type="screen4x3"/>
  <p:notesSz cx="6858000" cy="9144000"/>
  <p:defaultText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66FF"/>
    <a:srgbClr val="FF66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397" autoAdjust="0"/>
    <p:restoredTop sz="88658" autoAdjust="0"/>
  </p:normalViewPr>
  <p:slideViewPr>
    <p:cSldViewPr>
      <p:cViewPr varScale="1">
        <p:scale>
          <a:sx n="67" d="100"/>
          <a:sy n="67" d="100"/>
        </p:scale>
        <p:origin x="41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471970-5140-4D9E-B70B-03E14532D0C8}" type="doc">
      <dgm:prSet loTypeId="urn:microsoft.com/office/officeart/2005/8/layout/venn3" loCatId="relationship" qsTypeId="urn:microsoft.com/office/officeart/2005/8/quickstyle/3d2" qsCatId="3D" csTypeId="urn:microsoft.com/office/officeart/2005/8/colors/colorful4" csCatId="colorful" phldr="1"/>
      <dgm:spPr/>
    </dgm:pt>
    <dgm:pt modelId="{C9E0788A-0F7F-4A1D-90BA-FAD36FC1C603}">
      <dgm:prSet phldrT="[Text]" custT="1"/>
      <dgm:spPr>
        <a:solidFill>
          <a:schemeClr val="accent2"/>
        </a:solidFill>
      </dgm:spPr>
      <dgm:t>
        <a:bodyPr/>
        <a:lstStyle/>
        <a:p>
          <a:r>
            <a:rPr lang="en-US" sz="2400" b="1" dirty="0" smtClean="0">
              <a:solidFill>
                <a:schemeClr val="bg2">
                  <a:lumMod val="25000"/>
                </a:schemeClr>
              </a:solidFill>
            </a:rPr>
            <a:t>Delivery</a:t>
          </a:r>
        </a:p>
      </dgm:t>
    </dgm:pt>
    <dgm:pt modelId="{DD81C651-8F5C-4160-936F-5A35C6CFC990}" type="parTrans" cxnId="{28DD4BB8-9CB3-4578-81DA-6DD32CC5E882}">
      <dgm:prSet/>
      <dgm:spPr/>
      <dgm:t>
        <a:bodyPr/>
        <a:lstStyle/>
        <a:p>
          <a:endParaRPr lang="en-US"/>
        </a:p>
      </dgm:t>
    </dgm:pt>
    <dgm:pt modelId="{BDD336D3-8634-4A21-8869-75D52957AC08}" type="sibTrans" cxnId="{28DD4BB8-9CB3-4578-81DA-6DD32CC5E882}">
      <dgm:prSet/>
      <dgm:spPr/>
      <dgm:t>
        <a:bodyPr/>
        <a:lstStyle/>
        <a:p>
          <a:endParaRPr lang="en-US"/>
        </a:p>
      </dgm:t>
    </dgm:pt>
    <dgm:pt modelId="{978C9257-9DC4-440A-87DB-F6C96D17AC7E}">
      <dgm:prSet phldrT="[Text]"/>
      <dgm:spPr>
        <a:solidFill>
          <a:srgbClr val="FF6600"/>
        </a:solidFill>
      </dgm:spPr>
      <dgm:t>
        <a:bodyPr/>
        <a:lstStyle/>
        <a:p>
          <a:r>
            <a:rPr lang="en-US" b="1" dirty="0" smtClean="0"/>
            <a:t>Accuracy</a:t>
          </a:r>
          <a:endParaRPr lang="en-US" b="1" dirty="0"/>
        </a:p>
      </dgm:t>
    </dgm:pt>
    <dgm:pt modelId="{66A24639-9AD3-4E2F-8185-CEB49C53DF4B}" type="parTrans" cxnId="{224D9A03-48F5-427F-AF5D-E844430A6061}">
      <dgm:prSet/>
      <dgm:spPr/>
      <dgm:t>
        <a:bodyPr/>
        <a:lstStyle/>
        <a:p>
          <a:endParaRPr lang="en-US"/>
        </a:p>
      </dgm:t>
    </dgm:pt>
    <dgm:pt modelId="{B77EFA2F-A94F-4D8B-B09F-225FE633B97D}" type="sibTrans" cxnId="{224D9A03-48F5-427F-AF5D-E844430A6061}">
      <dgm:prSet/>
      <dgm:spPr/>
      <dgm:t>
        <a:bodyPr/>
        <a:lstStyle/>
        <a:p>
          <a:endParaRPr lang="en-US"/>
        </a:p>
      </dgm:t>
    </dgm:pt>
    <dgm:pt modelId="{D204E04A-45E4-4F0A-B76A-B1B7EF5D5F28}">
      <dgm:prSet phldrT="[Text]"/>
      <dgm:spPr>
        <a:solidFill>
          <a:srgbClr val="FF66FF"/>
        </a:solidFill>
      </dgm:spPr>
      <dgm:t>
        <a:bodyPr/>
        <a:lstStyle/>
        <a:p>
          <a:r>
            <a:rPr lang="en-US" b="1" dirty="0" smtClean="0"/>
            <a:t>Jitter</a:t>
          </a:r>
          <a:endParaRPr lang="en-US" b="1" dirty="0"/>
        </a:p>
      </dgm:t>
    </dgm:pt>
    <dgm:pt modelId="{0948FED0-99E1-4DF0-86B0-551F20F05DF4}" type="parTrans" cxnId="{F09BC157-1B86-44CB-9677-CEFD1B1C4159}">
      <dgm:prSet/>
      <dgm:spPr/>
      <dgm:t>
        <a:bodyPr/>
        <a:lstStyle/>
        <a:p>
          <a:endParaRPr lang="en-US"/>
        </a:p>
      </dgm:t>
    </dgm:pt>
    <dgm:pt modelId="{9E57B380-12C6-4A98-8115-AE2DE7D5018E}" type="sibTrans" cxnId="{F09BC157-1B86-44CB-9677-CEFD1B1C4159}">
      <dgm:prSet/>
      <dgm:spPr/>
      <dgm:t>
        <a:bodyPr/>
        <a:lstStyle/>
        <a:p>
          <a:endParaRPr lang="en-US"/>
        </a:p>
      </dgm:t>
    </dgm:pt>
    <dgm:pt modelId="{0A01040C-ECE2-49D5-8DAF-EA6B5D8AEF27}">
      <dgm:prSet/>
      <dgm:spPr>
        <a:solidFill>
          <a:srgbClr val="92D050"/>
        </a:solidFill>
      </dgm:spPr>
      <dgm:t>
        <a:bodyPr/>
        <a:lstStyle/>
        <a:p>
          <a:r>
            <a:rPr lang="en-US" b="1" dirty="0" smtClean="0">
              <a:solidFill>
                <a:schemeClr val="bg2">
                  <a:lumMod val="25000"/>
                </a:schemeClr>
              </a:solidFill>
            </a:rPr>
            <a:t>Timeliness</a:t>
          </a:r>
          <a:endParaRPr lang="en-US" b="1" dirty="0">
            <a:solidFill>
              <a:schemeClr val="bg2">
                <a:lumMod val="25000"/>
              </a:schemeClr>
            </a:solidFill>
          </a:endParaRPr>
        </a:p>
      </dgm:t>
    </dgm:pt>
    <dgm:pt modelId="{676E0685-1451-40BE-B1E7-134AD9863295}" type="parTrans" cxnId="{04B2D8EA-85B6-4FF3-A19C-E5C73CBB8288}">
      <dgm:prSet/>
      <dgm:spPr/>
      <dgm:t>
        <a:bodyPr/>
        <a:lstStyle/>
        <a:p>
          <a:endParaRPr lang="en-US"/>
        </a:p>
      </dgm:t>
    </dgm:pt>
    <dgm:pt modelId="{AB735751-3BA2-4537-A961-FE5189EB27AC}" type="sibTrans" cxnId="{04B2D8EA-85B6-4FF3-A19C-E5C73CBB8288}">
      <dgm:prSet/>
      <dgm:spPr/>
      <dgm:t>
        <a:bodyPr/>
        <a:lstStyle/>
        <a:p>
          <a:endParaRPr lang="en-US"/>
        </a:p>
      </dgm:t>
    </dgm:pt>
    <dgm:pt modelId="{6F1FB76E-A219-40E6-BDE2-AAEBDFA5692E}" type="pres">
      <dgm:prSet presAssocID="{51471970-5140-4D9E-B70B-03E14532D0C8}" presName="Name0" presStyleCnt="0">
        <dgm:presLayoutVars>
          <dgm:dir/>
          <dgm:resizeHandles val="exact"/>
        </dgm:presLayoutVars>
      </dgm:prSet>
      <dgm:spPr/>
    </dgm:pt>
    <dgm:pt modelId="{763AF538-7FF6-4467-8BFB-1C60FB0509F3}" type="pres">
      <dgm:prSet presAssocID="{C9E0788A-0F7F-4A1D-90BA-FAD36FC1C603}" presName="Name5" presStyleLbl="vennNode1" presStyleIdx="0" presStyleCnt="4">
        <dgm:presLayoutVars>
          <dgm:bulletEnabled val="1"/>
        </dgm:presLayoutVars>
      </dgm:prSet>
      <dgm:spPr/>
      <dgm:t>
        <a:bodyPr/>
        <a:lstStyle/>
        <a:p>
          <a:endParaRPr lang="en-US"/>
        </a:p>
      </dgm:t>
    </dgm:pt>
    <dgm:pt modelId="{04055470-131A-4DA4-860C-59E4D426583B}" type="pres">
      <dgm:prSet presAssocID="{BDD336D3-8634-4A21-8869-75D52957AC08}" presName="space" presStyleCnt="0"/>
      <dgm:spPr/>
    </dgm:pt>
    <dgm:pt modelId="{0B47D33E-8DD6-4353-8BC2-52D36F010B37}" type="pres">
      <dgm:prSet presAssocID="{978C9257-9DC4-440A-87DB-F6C96D17AC7E}" presName="Name5" presStyleLbl="vennNode1" presStyleIdx="1" presStyleCnt="4">
        <dgm:presLayoutVars>
          <dgm:bulletEnabled val="1"/>
        </dgm:presLayoutVars>
      </dgm:prSet>
      <dgm:spPr/>
      <dgm:t>
        <a:bodyPr/>
        <a:lstStyle/>
        <a:p>
          <a:endParaRPr lang="en-US"/>
        </a:p>
      </dgm:t>
    </dgm:pt>
    <dgm:pt modelId="{984A96D2-FAD8-4240-ACF9-CB879EF19546}" type="pres">
      <dgm:prSet presAssocID="{B77EFA2F-A94F-4D8B-B09F-225FE633B97D}" presName="space" presStyleCnt="0"/>
      <dgm:spPr/>
    </dgm:pt>
    <dgm:pt modelId="{4BD7B8DE-A296-448E-B588-B31B710B2B21}" type="pres">
      <dgm:prSet presAssocID="{0A01040C-ECE2-49D5-8DAF-EA6B5D8AEF27}" presName="Name5" presStyleLbl="vennNode1" presStyleIdx="2" presStyleCnt="4">
        <dgm:presLayoutVars>
          <dgm:bulletEnabled val="1"/>
        </dgm:presLayoutVars>
      </dgm:prSet>
      <dgm:spPr/>
      <dgm:t>
        <a:bodyPr/>
        <a:lstStyle/>
        <a:p>
          <a:endParaRPr lang="en-US"/>
        </a:p>
      </dgm:t>
    </dgm:pt>
    <dgm:pt modelId="{552629E2-E150-48A2-A6DD-8A2627158ECB}" type="pres">
      <dgm:prSet presAssocID="{AB735751-3BA2-4537-A961-FE5189EB27AC}" presName="space" presStyleCnt="0"/>
      <dgm:spPr/>
    </dgm:pt>
    <dgm:pt modelId="{57BCB97C-A629-4368-B7F1-3C5581D0E68F}" type="pres">
      <dgm:prSet presAssocID="{D204E04A-45E4-4F0A-B76A-B1B7EF5D5F28}" presName="Name5" presStyleLbl="vennNode1" presStyleIdx="3" presStyleCnt="4">
        <dgm:presLayoutVars>
          <dgm:bulletEnabled val="1"/>
        </dgm:presLayoutVars>
      </dgm:prSet>
      <dgm:spPr/>
      <dgm:t>
        <a:bodyPr/>
        <a:lstStyle/>
        <a:p>
          <a:endParaRPr lang="en-US"/>
        </a:p>
      </dgm:t>
    </dgm:pt>
  </dgm:ptLst>
  <dgm:cxnLst>
    <dgm:cxn modelId="{04B2D8EA-85B6-4FF3-A19C-E5C73CBB8288}" srcId="{51471970-5140-4D9E-B70B-03E14532D0C8}" destId="{0A01040C-ECE2-49D5-8DAF-EA6B5D8AEF27}" srcOrd="2" destOrd="0" parTransId="{676E0685-1451-40BE-B1E7-134AD9863295}" sibTransId="{AB735751-3BA2-4537-A961-FE5189EB27AC}"/>
    <dgm:cxn modelId="{A8A0FF2C-C552-314D-8BA3-1210F3120244}" type="presOf" srcId="{C9E0788A-0F7F-4A1D-90BA-FAD36FC1C603}" destId="{763AF538-7FF6-4467-8BFB-1C60FB0509F3}" srcOrd="0" destOrd="0" presId="urn:microsoft.com/office/officeart/2005/8/layout/venn3"/>
    <dgm:cxn modelId="{224D9A03-48F5-427F-AF5D-E844430A6061}" srcId="{51471970-5140-4D9E-B70B-03E14532D0C8}" destId="{978C9257-9DC4-440A-87DB-F6C96D17AC7E}" srcOrd="1" destOrd="0" parTransId="{66A24639-9AD3-4E2F-8185-CEB49C53DF4B}" sibTransId="{B77EFA2F-A94F-4D8B-B09F-225FE633B97D}"/>
    <dgm:cxn modelId="{21DEF6A7-EF7A-A944-AFD7-0F5FD2A04A07}" type="presOf" srcId="{978C9257-9DC4-440A-87DB-F6C96D17AC7E}" destId="{0B47D33E-8DD6-4353-8BC2-52D36F010B37}" srcOrd="0" destOrd="0" presId="urn:microsoft.com/office/officeart/2005/8/layout/venn3"/>
    <dgm:cxn modelId="{28DD4BB8-9CB3-4578-81DA-6DD32CC5E882}" srcId="{51471970-5140-4D9E-B70B-03E14532D0C8}" destId="{C9E0788A-0F7F-4A1D-90BA-FAD36FC1C603}" srcOrd="0" destOrd="0" parTransId="{DD81C651-8F5C-4160-936F-5A35C6CFC990}" sibTransId="{BDD336D3-8634-4A21-8869-75D52957AC08}"/>
    <dgm:cxn modelId="{E555AA69-1F2E-C846-A527-0C3C6FB28FB0}" type="presOf" srcId="{0A01040C-ECE2-49D5-8DAF-EA6B5D8AEF27}" destId="{4BD7B8DE-A296-448E-B588-B31B710B2B21}" srcOrd="0" destOrd="0" presId="urn:microsoft.com/office/officeart/2005/8/layout/venn3"/>
    <dgm:cxn modelId="{F09BC157-1B86-44CB-9677-CEFD1B1C4159}" srcId="{51471970-5140-4D9E-B70B-03E14532D0C8}" destId="{D204E04A-45E4-4F0A-B76A-B1B7EF5D5F28}" srcOrd="3" destOrd="0" parTransId="{0948FED0-99E1-4DF0-86B0-551F20F05DF4}" sibTransId="{9E57B380-12C6-4A98-8115-AE2DE7D5018E}"/>
    <dgm:cxn modelId="{40308D6D-5431-5140-A6B2-D3BDEFE3F320}" type="presOf" srcId="{D204E04A-45E4-4F0A-B76A-B1B7EF5D5F28}" destId="{57BCB97C-A629-4368-B7F1-3C5581D0E68F}" srcOrd="0" destOrd="0" presId="urn:microsoft.com/office/officeart/2005/8/layout/venn3"/>
    <dgm:cxn modelId="{961F8ADC-6F17-BE49-BE11-861D71C76A26}" type="presOf" srcId="{51471970-5140-4D9E-B70B-03E14532D0C8}" destId="{6F1FB76E-A219-40E6-BDE2-AAEBDFA5692E}" srcOrd="0" destOrd="0" presId="urn:microsoft.com/office/officeart/2005/8/layout/venn3"/>
    <dgm:cxn modelId="{67629786-E014-5D42-897D-27662DB5339C}" type="presParOf" srcId="{6F1FB76E-A219-40E6-BDE2-AAEBDFA5692E}" destId="{763AF538-7FF6-4467-8BFB-1C60FB0509F3}" srcOrd="0" destOrd="0" presId="urn:microsoft.com/office/officeart/2005/8/layout/venn3"/>
    <dgm:cxn modelId="{426C2548-DD4A-6A49-8C5E-6F03FD785AAB}" type="presParOf" srcId="{6F1FB76E-A219-40E6-BDE2-AAEBDFA5692E}" destId="{04055470-131A-4DA4-860C-59E4D426583B}" srcOrd="1" destOrd="0" presId="urn:microsoft.com/office/officeart/2005/8/layout/venn3"/>
    <dgm:cxn modelId="{72CFF211-C595-6E40-BD0A-DB996C73B058}" type="presParOf" srcId="{6F1FB76E-A219-40E6-BDE2-AAEBDFA5692E}" destId="{0B47D33E-8DD6-4353-8BC2-52D36F010B37}" srcOrd="2" destOrd="0" presId="urn:microsoft.com/office/officeart/2005/8/layout/venn3"/>
    <dgm:cxn modelId="{CCC8E7FB-D1F5-474A-95E0-85174623CB9E}" type="presParOf" srcId="{6F1FB76E-A219-40E6-BDE2-AAEBDFA5692E}" destId="{984A96D2-FAD8-4240-ACF9-CB879EF19546}" srcOrd="3" destOrd="0" presId="urn:microsoft.com/office/officeart/2005/8/layout/venn3"/>
    <dgm:cxn modelId="{7222FB7E-44FE-AD40-99C3-ACBDD0E35461}" type="presParOf" srcId="{6F1FB76E-A219-40E6-BDE2-AAEBDFA5692E}" destId="{4BD7B8DE-A296-448E-B588-B31B710B2B21}" srcOrd="4" destOrd="0" presId="urn:microsoft.com/office/officeart/2005/8/layout/venn3"/>
    <dgm:cxn modelId="{CEA29B24-4A56-F045-B35B-F429F7C92402}" type="presParOf" srcId="{6F1FB76E-A219-40E6-BDE2-AAEBDFA5692E}" destId="{552629E2-E150-48A2-A6DD-8A2627158ECB}" srcOrd="5" destOrd="0" presId="urn:microsoft.com/office/officeart/2005/8/layout/venn3"/>
    <dgm:cxn modelId="{EB734FF6-492F-524D-B4BE-4A05751FC108}" type="presParOf" srcId="{6F1FB76E-A219-40E6-BDE2-AAEBDFA5692E}" destId="{57BCB97C-A629-4368-B7F1-3C5581D0E68F}" srcOrd="6"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3AF538-7FF6-4467-8BFB-1C60FB0509F3}">
      <dsp:nvSpPr>
        <dsp:cNvPr id="0" name=""/>
        <dsp:cNvSpPr/>
      </dsp:nvSpPr>
      <dsp:spPr>
        <a:xfrm>
          <a:off x="2404" y="400002"/>
          <a:ext cx="2412971" cy="2412971"/>
        </a:xfrm>
        <a:prstGeom prst="ellipse">
          <a:avLst/>
        </a:prstGeom>
        <a:solidFill>
          <a:schemeClr val="accent2"/>
        </a:solidFill>
        <a:ln>
          <a:noFill/>
        </a:ln>
        <a:effectLst>
          <a:outerShdw blurRad="50800" dist="15240" dir="5400000" algn="tl" rotWithShape="0">
            <a:srgbClr val="000000">
              <a:alpha val="7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32794" tIns="30480" rIns="132794"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bg2">
                  <a:lumMod val="25000"/>
                </a:schemeClr>
              </a:solidFill>
            </a:rPr>
            <a:t>Delivery</a:t>
          </a:r>
        </a:p>
      </dsp:txBody>
      <dsp:txXfrm>
        <a:off x="355775" y="753373"/>
        <a:ext cx="1706229" cy="1706229"/>
      </dsp:txXfrm>
    </dsp:sp>
    <dsp:sp modelId="{0B47D33E-8DD6-4353-8BC2-52D36F010B37}">
      <dsp:nvSpPr>
        <dsp:cNvPr id="0" name=""/>
        <dsp:cNvSpPr/>
      </dsp:nvSpPr>
      <dsp:spPr>
        <a:xfrm>
          <a:off x="1932781" y="400002"/>
          <a:ext cx="2412971" cy="2412971"/>
        </a:xfrm>
        <a:prstGeom prst="ellipse">
          <a:avLst/>
        </a:prstGeom>
        <a:solidFill>
          <a:srgbClr val="FF6600"/>
        </a:solidFill>
        <a:ln>
          <a:noFill/>
        </a:ln>
        <a:effectLst>
          <a:outerShdw blurRad="50800" dist="15240" dir="5400000" algn="tl" rotWithShape="0">
            <a:srgbClr val="000000">
              <a:alpha val="7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32794" tIns="25400" rIns="132794" bIns="25400" numCol="1" spcCol="1270" anchor="ctr" anchorCtr="0">
          <a:noAutofit/>
        </a:bodyPr>
        <a:lstStyle/>
        <a:p>
          <a:pPr lvl="0" algn="ctr" defTabSz="889000">
            <a:lnSpc>
              <a:spcPct val="90000"/>
            </a:lnSpc>
            <a:spcBef>
              <a:spcPct val="0"/>
            </a:spcBef>
            <a:spcAft>
              <a:spcPct val="35000"/>
            </a:spcAft>
          </a:pPr>
          <a:r>
            <a:rPr lang="en-US" sz="2000" b="1" kern="1200" dirty="0" smtClean="0"/>
            <a:t>Accuracy</a:t>
          </a:r>
          <a:endParaRPr lang="en-US" sz="2000" b="1" kern="1200" dirty="0"/>
        </a:p>
      </dsp:txBody>
      <dsp:txXfrm>
        <a:off x="2286152" y="753373"/>
        <a:ext cx="1706229" cy="1706229"/>
      </dsp:txXfrm>
    </dsp:sp>
    <dsp:sp modelId="{4BD7B8DE-A296-448E-B588-B31B710B2B21}">
      <dsp:nvSpPr>
        <dsp:cNvPr id="0" name=""/>
        <dsp:cNvSpPr/>
      </dsp:nvSpPr>
      <dsp:spPr>
        <a:xfrm>
          <a:off x="3863158" y="400002"/>
          <a:ext cx="2412971" cy="2412971"/>
        </a:xfrm>
        <a:prstGeom prst="ellipse">
          <a:avLst/>
        </a:prstGeom>
        <a:solidFill>
          <a:srgbClr val="92D050"/>
        </a:solidFill>
        <a:ln>
          <a:noFill/>
        </a:ln>
        <a:effectLst>
          <a:outerShdw blurRad="50800" dist="15240" dir="5400000" algn="tl" rotWithShape="0">
            <a:srgbClr val="000000">
              <a:alpha val="7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32794" tIns="25400" rIns="132794"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2">
                  <a:lumMod val="25000"/>
                </a:schemeClr>
              </a:solidFill>
            </a:rPr>
            <a:t>Timeliness</a:t>
          </a:r>
          <a:endParaRPr lang="en-US" sz="2000" b="1" kern="1200" dirty="0">
            <a:solidFill>
              <a:schemeClr val="bg2">
                <a:lumMod val="25000"/>
              </a:schemeClr>
            </a:solidFill>
          </a:endParaRPr>
        </a:p>
      </dsp:txBody>
      <dsp:txXfrm>
        <a:off x="4216529" y="753373"/>
        <a:ext cx="1706229" cy="1706229"/>
      </dsp:txXfrm>
    </dsp:sp>
    <dsp:sp modelId="{57BCB97C-A629-4368-B7F1-3C5581D0E68F}">
      <dsp:nvSpPr>
        <dsp:cNvPr id="0" name=""/>
        <dsp:cNvSpPr/>
      </dsp:nvSpPr>
      <dsp:spPr>
        <a:xfrm>
          <a:off x="5793535" y="400002"/>
          <a:ext cx="2412971" cy="2412971"/>
        </a:xfrm>
        <a:prstGeom prst="ellipse">
          <a:avLst/>
        </a:prstGeom>
        <a:solidFill>
          <a:srgbClr val="FF66FF"/>
        </a:solidFill>
        <a:ln>
          <a:noFill/>
        </a:ln>
        <a:effectLst>
          <a:outerShdw blurRad="50800" dist="15240" dir="5400000" algn="tl" rotWithShape="0">
            <a:srgbClr val="000000">
              <a:alpha val="7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32794" tIns="25400" rIns="132794" bIns="25400" numCol="1" spcCol="1270" anchor="ctr" anchorCtr="0">
          <a:noAutofit/>
        </a:bodyPr>
        <a:lstStyle/>
        <a:p>
          <a:pPr lvl="0" algn="ctr" defTabSz="889000">
            <a:lnSpc>
              <a:spcPct val="90000"/>
            </a:lnSpc>
            <a:spcBef>
              <a:spcPct val="0"/>
            </a:spcBef>
            <a:spcAft>
              <a:spcPct val="35000"/>
            </a:spcAft>
          </a:pPr>
          <a:r>
            <a:rPr lang="en-US" sz="2000" b="1" kern="1200" dirty="0" smtClean="0"/>
            <a:t>Jitter</a:t>
          </a:r>
          <a:endParaRPr lang="en-US" sz="2000" b="1" kern="1200" dirty="0"/>
        </a:p>
      </dsp:txBody>
      <dsp:txXfrm>
        <a:off x="6146906" y="753373"/>
        <a:ext cx="1706229" cy="1706229"/>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8904C6-4312-5846-B91D-24DAF5F7CE7E}" type="datetimeFigureOut">
              <a:rPr lang="en-US" smtClean="0"/>
              <a:t>9/10/2018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396BB53-7D27-AA4C-9180-3DA6F03CD47F}" type="slidenum">
              <a:rPr lang="en-US" smtClean="0"/>
              <a:t>‹#›</a:t>
            </a:fld>
            <a:endParaRPr lang="en-US"/>
          </a:p>
        </p:txBody>
      </p:sp>
    </p:spTree>
    <p:extLst>
      <p:ext uri="{BB962C8B-B14F-4D97-AF65-F5344CB8AC3E}">
        <p14:creationId xmlns:p14="http://schemas.microsoft.com/office/powerpoint/2010/main" val="29649480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en-US"/>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5948AF0-243F-4F35-8696-1D9D82DFD039}" type="datetimeFigureOut">
              <a:rPr lang="en-US" smtClean="0"/>
              <a:pPr/>
              <a:t>9/10/2018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en-US"/>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A8E644F-A142-4363-85F2-B85F407BA1C6}" type="slidenum">
              <a:rPr lang="en-US" smtClean="0"/>
              <a:pPr/>
              <a:t>‹#›</a:t>
            </a:fld>
            <a:endParaRPr lang="en-US"/>
          </a:p>
        </p:txBody>
      </p:sp>
    </p:spTree>
    <p:extLst>
      <p:ext uri="{BB962C8B-B14F-4D97-AF65-F5344CB8AC3E}">
        <p14:creationId xmlns:p14="http://schemas.microsoft.com/office/powerpoint/2010/main" val="1033470938"/>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8E644F-A142-4363-85F2-B85F407BA1C6}" type="slidenum">
              <a:rPr lang="en-US" smtClean="0"/>
              <a:pPr/>
              <a:t>6</a:t>
            </a:fld>
            <a:endParaRPr lang="en-US"/>
          </a:p>
        </p:txBody>
      </p:sp>
    </p:spTree>
    <p:extLst>
      <p:ext uri="{BB962C8B-B14F-4D97-AF65-F5344CB8AC3E}">
        <p14:creationId xmlns:p14="http://schemas.microsoft.com/office/powerpoint/2010/main" val="1594133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(Radio Frequency stage) The frequency used to carry a radio signal (radio station, TV channel, cellphone channel, etc.).</a:t>
            </a:r>
          </a:p>
          <a:p>
            <a:r>
              <a:rPr lang="en-US" dirty="0" smtClean="0"/>
              <a:t>- The RF signals are converted to an intermediate stage for demodulation. </a:t>
            </a:r>
            <a:endParaRPr lang="ar-SA" dirty="0" smtClean="0">
              <a:cs typeface="Arial" charset="0"/>
            </a:endParaRPr>
          </a:p>
          <a:p>
            <a:endParaRPr lang="en-US" dirty="0"/>
          </a:p>
        </p:txBody>
      </p:sp>
      <p:sp>
        <p:nvSpPr>
          <p:cNvPr id="4" name="Slide Number Placeholder 3"/>
          <p:cNvSpPr>
            <a:spLocks noGrp="1"/>
          </p:cNvSpPr>
          <p:nvPr>
            <p:ph type="sldNum" sz="quarter" idx="10"/>
          </p:nvPr>
        </p:nvSpPr>
        <p:spPr/>
        <p:txBody>
          <a:bodyPr/>
          <a:lstStyle/>
          <a:p>
            <a:fld id="{2A8E644F-A142-4363-85F2-B85F407BA1C6}" type="slidenum">
              <a:rPr lang="en-US" smtClean="0"/>
              <a:pPr/>
              <a:t>15</a:t>
            </a:fld>
            <a:endParaRPr lang="en-US"/>
          </a:p>
        </p:txBody>
      </p:sp>
    </p:spTree>
    <p:extLst>
      <p:ext uri="{BB962C8B-B14F-4D97-AF65-F5344CB8AC3E}">
        <p14:creationId xmlns:p14="http://schemas.microsoft.com/office/powerpoint/2010/main" val="1960542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Modulation is the process of impressing a low-frequency information signal (baseband signal )onto a higher frequency carrier signal</a:t>
            </a:r>
          </a:p>
          <a:p>
            <a:endParaRPr lang="en-US" dirty="0"/>
          </a:p>
        </p:txBody>
      </p:sp>
      <p:sp>
        <p:nvSpPr>
          <p:cNvPr id="4" name="Slide Number Placeholder 3"/>
          <p:cNvSpPr>
            <a:spLocks noGrp="1"/>
          </p:cNvSpPr>
          <p:nvPr>
            <p:ph type="sldNum" sz="quarter" idx="10"/>
          </p:nvPr>
        </p:nvSpPr>
        <p:spPr/>
        <p:txBody>
          <a:bodyPr/>
          <a:lstStyle/>
          <a:p>
            <a:fld id="{2A8E644F-A142-4363-85F2-B85F407BA1C6}" type="slidenum">
              <a:rPr lang="en-US" smtClean="0"/>
              <a:pPr/>
              <a:t>16</a:t>
            </a:fld>
            <a:endParaRPr lang="en-US"/>
          </a:p>
        </p:txBody>
      </p:sp>
    </p:spTree>
    <p:extLst>
      <p:ext uri="{BB962C8B-B14F-4D97-AF65-F5344CB8AC3E}">
        <p14:creationId xmlns:p14="http://schemas.microsoft.com/office/powerpoint/2010/main" val="785619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t>Source Encoder</a:t>
            </a:r>
            <a:br>
              <a:rPr lang="en-US" dirty="0" smtClean="0"/>
            </a:br>
            <a:r>
              <a:rPr lang="en-US" dirty="0" smtClean="0"/>
              <a:t>compresses the data into minimum number of bits. This process helps in effective utilization of the bandwidth. It removes the redundant bits (unnecessary excess bits, i.e., zeroes)</a:t>
            </a:r>
          </a:p>
          <a:p>
            <a:endParaRPr lang="en-US" dirty="0" smtClean="0"/>
          </a:p>
          <a:p>
            <a:endParaRPr lang="en-US" dirty="0" smtClean="0"/>
          </a:p>
          <a:p>
            <a:r>
              <a:rPr lang="en-US" dirty="0" smtClean="0"/>
              <a:t>The channel encoder, does the coding for error correction. During the transmission of the signal, due to the noise in the channel, the signal may get altered and hence to avoid this, the channel encoder adds some redundant bits to the transmitted data. These are the error correcting bits</a:t>
            </a:r>
            <a:endParaRPr lang="en-US" dirty="0"/>
          </a:p>
        </p:txBody>
      </p:sp>
      <p:sp>
        <p:nvSpPr>
          <p:cNvPr id="4" name="Slide Number Placeholder 3"/>
          <p:cNvSpPr>
            <a:spLocks noGrp="1"/>
          </p:cNvSpPr>
          <p:nvPr>
            <p:ph type="sldNum" sz="quarter" idx="10"/>
          </p:nvPr>
        </p:nvSpPr>
        <p:spPr/>
        <p:txBody>
          <a:bodyPr/>
          <a:lstStyle/>
          <a:p>
            <a:fld id="{2A8E644F-A142-4363-85F2-B85F407BA1C6}" type="slidenum">
              <a:rPr lang="en-US" smtClean="0"/>
              <a:pPr/>
              <a:t>19</a:t>
            </a:fld>
            <a:endParaRPr lang="en-US"/>
          </a:p>
        </p:txBody>
      </p:sp>
    </p:spTree>
    <p:extLst>
      <p:ext uri="{BB962C8B-B14F-4D97-AF65-F5344CB8AC3E}">
        <p14:creationId xmlns:p14="http://schemas.microsoft.com/office/powerpoint/2010/main" val="445948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t>Channel Decoder</a:t>
            </a:r>
            <a:br>
              <a:rPr lang="en-US" dirty="0" smtClean="0"/>
            </a:br>
            <a:r>
              <a:rPr lang="en-US" dirty="0" smtClean="0"/>
              <a:t>The channel decoder does some error corrections. The distortions which might occur during the transmission, are corrected by adding some redundant bits. This addition of bits helps in the complete recovery of the original signal.</a:t>
            </a:r>
          </a:p>
          <a:p>
            <a:endParaRPr lang="en-US" dirty="0"/>
          </a:p>
        </p:txBody>
      </p:sp>
      <p:sp>
        <p:nvSpPr>
          <p:cNvPr id="4" name="Slide Number Placeholder 3"/>
          <p:cNvSpPr>
            <a:spLocks noGrp="1"/>
          </p:cNvSpPr>
          <p:nvPr>
            <p:ph type="sldNum" sz="quarter" idx="10"/>
          </p:nvPr>
        </p:nvSpPr>
        <p:spPr/>
        <p:txBody>
          <a:bodyPr/>
          <a:lstStyle/>
          <a:p>
            <a:fld id="{2A8E644F-A142-4363-85F2-B85F407BA1C6}" type="slidenum">
              <a:rPr lang="en-US" smtClean="0"/>
              <a:pPr/>
              <a:t>20</a:t>
            </a:fld>
            <a:endParaRPr lang="en-US"/>
          </a:p>
        </p:txBody>
      </p:sp>
    </p:spTree>
    <p:extLst>
      <p:ext uri="{BB962C8B-B14F-4D97-AF65-F5344CB8AC3E}">
        <p14:creationId xmlns:p14="http://schemas.microsoft.com/office/powerpoint/2010/main" val="1759834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fld id="{3E14FDFA-5B5B-224D-8E73-2009F44BA04A}" type="datetime1">
              <a:rPr lang="en-US" smtClean="0"/>
              <a:t>9/10/2018</a:t>
            </a:fld>
            <a:endParaRPr lang="en-US"/>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r>
              <a:rPr lang="en-US" smtClean="0"/>
              <a:t>nalhareqi - 2013</a:t>
            </a:r>
            <a:endParaRPr lang="en-US"/>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2DF375F1-EA2A-45C3-9EB4-FCC64F34190C}" type="slidenum">
              <a:rPr lang="en-US" smtClean="0"/>
              <a:pPr/>
              <a:t>‹#›</a:t>
            </a:fld>
            <a:endParaRPr lang="en-US"/>
          </a:p>
        </p:txBody>
      </p:sp>
    </p:spTree>
    <p:extLst>
      <p:ext uri="{BB962C8B-B14F-4D97-AF65-F5344CB8AC3E}">
        <p14:creationId xmlns:p14="http://schemas.microsoft.com/office/powerpoint/2010/main" val="10182065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2D5872-36DA-4C45-B478-BF1E2C6623AE}" type="datetime1">
              <a:rPr lang="en-US" smtClean="0"/>
              <a:t>9/10/2018</a:t>
            </a:fld>
            <a:endParaRPr lang="en-US"/>
          </a:p>
        </p:txBody>
      </p:sp>
      <p:sp>
        <p:nvSpPr>
          <p:cNvPr id="5" name="Footer Placeholder 4"/>
          <p:cNvSpPr>
            <a:spLocks noGrp="1"/>
          </p:cNvSpPr>
          <p:nvPr>
            <p:ph type="ftr" sz="quarter" idx="11"/>
          </p:nvPr>
        </p:nvSpPr>
        <p:spPr/>
        <p:txBody>
          <a:bodyPr/>
          <a:lstStyle/>
          <a:p>
            <a:r>
              <a:rPr lang="en-US" smtClean="0"/>
              <a:t>nalhareqi - 2013</a:t>
            </a:r>
            <a:endParaRPr lang="en-US"/>
          </a:p>
        </p:txBody>
      </p:sp>
      <p:sp>
        <p:nvSpPr>
          <p:cNvPr id="6" name="Slide Number Placeholder 5"/>
          <p:cNvSpPr>
            <a:spLocks noGrp="1"/>
          </p:cNvSpPr>
          <p:nvPr>
            <p:ph type="sldNum" sz="quarter" idx="12"/>
          </p:nvPr>
        </p:nvSpPr>
        <p:spPr/>
        <p:txBody>
          <a:bodyPr/>
          <a:lstStyle/>
          <a:p>
            <a:fld id="{2DF375F1-EA2A-45C3-9EB4-FCC64F34190C}" type="slidenum">
              <a:rPr lang="en-US" smtClean="0"/>
              <a:pPr/>
              <a:t>‹#›</a:t>
            </a:fld>
            <a:endParaRPr lang="en-US"/>
          </a:p>
        </p:txBody>
      </p:sp>
    </p:spTree>
    <p:extLst>
      <p:ext uri="{BB962C8B-B14F-4D97-AF65-F5344CB8AC3E}">
        <p14:creationId xmlns:p14="http://schemas.microsoft.com/office/powerpoint/2010/main" val="2076369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BBF1F2-F602-D340-AF5F-74F1F7E7E231}" type="datetime1">
              <a:rPr lang="en-US" smtClean="0"/>
              <a:t>9/10/2018</a:t>
            </a:fld>
            <a:endParaRPr lang="en-US"/>
          </a:p>
        </p:txBody>
      </p:sp>
      <p:sp>
        <p:nvSpPr>
          <p:cNvPr id="5" name="Footer Placeholder 4"/>
          <p:cNvSpPr>
            <a:spLocks noGrp="1"/>
          </p:cNvSpPr>
          <p:nvPr>
            <p:ph type="ftr" sz="quarter" idx="11"/>
          </p:nvPr>
        </p:nvSpPr>
        <p:spPr/>
        <p:txBody>
          <a:bodyPr/>
          <a:lstStyle/>
          <a:p>
            <a:r>
              <a:rPr lang="en-US" smtClean="0"/>
              <a:t>nalhareqi - 2013</a:t>
            </a:r>
            <a:endParaRPr lang="en-US"/>
          </a:p>
        </p:txBody>
      </p:sp>
      <p:sp>
        <p:nvSpPr>
          <p:cNvPr id="6" name="Slide Number Placeholder 5"/>
          <p:cNvSpPr>
            <a:spLocks noGrp="1"/>
          </p:cNvSpPr>
          <p:nvPr>
            <p:ph type="sldNum" sz="quarter" idx="12"/>
          </p:nvPr>
        </p:nvSpPr>
        <p:spPr/>
        <p:txBody>
          <a:bodyPr/>
          <a:lstStyle/>
          <a:p>
            <a:fld id="{2DF375F1-EA2A-45C3-9EB4-FCC64F34190C}" type="slidenum">
              <a:rPr lang="en-US" smtClean="0"/>
              <a:pPr/>
              <a:t>‹#›</a:t>
            </a:fld>
            <a:endParaRPr lang="en-US"/>
          </a:p>
        </p:txBody>
      </p:sp>
    </p:spTree>
    <p:extLst>
      <p:ext uri="{BB962C8B-B14F-4D97-AF65-F5344CB8AC3E}">
        <p14:creationId xmlns:p14="http://schemas.microsoft.com/office/powerpoint/2010/main" val="229871914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C3676C-9AAA-8346-8816-3F8730C66324}" type="datetime1">
              <a:rPr lang="en-US" smtClean="0"/>
              <a:t>9/10/2018</a:t>
            </a:fld>
            <a:endParaRPr lang="en-US"/>
          </a:p>
        </p:txBody>
      </p:sp>
      <p:sp>
        <p:nvSpPr>
          <p:cNvPr id="5" name="Footer Placeholder 4"/>
          <p:cNvSpPr>
            <a:spLocks noGrp="1"/>
          </p:cNvSpPr>
          <p:nvPr>
            <p:ph type="ftr" sz="quarter" idx="11"/>
          </p:nvPr>
        </p:nvSpPr>
        <p:spPr/>
        <p:txBody>
          <a:bodyPr/>
          <a:lstStyle/>
          <a:p>
            <a:r>
              <a:rPr lang="en-US" smtClean="0"/>
              <a:t>nalhareqi - 2013</a:t>
            </a:r>
            <a:endParaRPr lang="en-US"/>
          </a:p>
        </p:txBody>
      </p:sp>
      <p:sp>
        <p:nvSpPr>
          <p:cNvPr id="6" name="Slide Number Placeholder 5"/>
          <p:cNvSpPr>
            <a:spLocks noGrp="1"/>
          </p:cNvSpPr>
          <p:nvPr>
            <p:ph type="sldNum" sz="quarter" idx="12"/>
          </p:nvPr>
        </p:nvSpPr>
        <p:spPr/>
        <p:txBody>
          <a:bodyPr/>
          <a:lstStyle/>
          <a:p>
            <a:fld id="{2DF375F1-EA2A-45C3-9EB4-FCC64F34190C}" type="slidenum">
              <a:rPr lang="en-US" smtClean="0"/>
              <a:pPr/>
              <a:t>‹#›</a:t>
            </a:fld>
            <a:endParaRPr lang="en-US"/>
          </a:p>
        </p:txBody>
      </p:sp>
    </p:spTree>
    <p:extLst>
      <p:ext uri="{BB962C8B-B14F-4D97-AF65-F5344CB8AC3E}">
        <p14:creationId xmlns:p14="http://schemas.microsoft.com/office/powerpoint/2010/main" val="700447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en-US" smtClean="0"/>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1A332B-F973-3C43-90BF-E79C729BD6C2}" type="datetime1">
              <a:rPr lang="en-US" smtClean="0"/>
              <a:t>9/10/2018</a:t>
            </a:fld>
            <a:endParaRPr lang="en-US"/>
          </a:p>
        </p:txBody>
      </p:sp>
      <p:sp>
        <p:nvSpPr>
          <p:cNvPr id="5" name="Footer Placeholder 4"/>
          <p:cNvSpPr>
            <a:spLocks noGrp="1"/>
          </p:cNvSpPr>
          <p:nvPr>
            <p:ph type="ftr" sz="quarter" idx="11"/>
          </p:nvPr>
        </p:nvSpPr>
        <p:spPr/>
        <p:txBody>
          <a:bodyPr/>
          <a:lstStyle/>
          <a:p>
            <a:r>
              <a:rPr lang="en-US" smtClean="0"/>
              <a:t>nalhareqi - 2013</a:t>
            </a:r>
            <a:endParaRPr lang="en-US"/>
          </a:p>
        </p:txBody>
      </p:sp>
      <p:sp>
        <p:nvSpPr>
          <p:cNvPr id="6" name="Slide Number Placeholder 5"/>
          <p:cNvSpPr>
            <a:spLocks noGrp="1"/>
          </p:cNvSpPr>
          <p:nvPr>
            <p:ph type="sldNum" sz="quarter" idx="12"/>
          </p:nvPr>
        </p:nvSpPr>
        <p:spPr/>
        <p:txBody>
          <a:bodyPr/>
          <a:lstStyle/>
          <a:p>
            <a:fld id="{2DF375F1-EA2A-45C3-9EB4-FCC64F34190C}" type="slidenum">
              <a:rPr lang="en-US" smtClean="0"/>
              <a:pPr/>
              <a:t>‹#›</a:t>
            </a:fld>
            <a:endParaRPr lang="en-US"/>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8805151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1505C3-C8DA-0F4E-8709-21429BD2E334}" type="datetime1">
              <a:rPr lang="en-US" smtClean="0"/>
              <a:t>9/10/2018</a:t>
            </a:fld>
            <a:endParaRPr lang="en-US"/>
          </a:p>
        </p:txBody>
      </p:sp>
      <p:sp>
        <p:nvSpPr>
          <p:cNvPr id="6" name="Footer Placeholder 5"/>
          <p:cNvSpPr>
            <a:spLocks noGrp="1"/>
          </p:cNvSpPr>
          <p:nvPr>
            <p:ph type="ftr" sz="quarter" idx="11"/>
          </p:nvPr>
        </p:nvSpPr>
        <p:spPr/>
        <p:txBody>
          <a:bodyPr/>
          <a:lstStyle/>
          <a:p>
            <a:r>
              <a:rPr lang="en-US" smtClean="0"/>
              <a:t>nalhareqi - 2013</a:t>
            </a:r>
            <a:endParaRPr lang="en-US"/>
          </a:p>
        </p:txBody>
      </p:sp>
      <p:sp>
        <p:nvSpPr>
          <p:cNvPr id="7" name="Slide Number Placeholder 6"/>
          <p:cNvSpPr>
            <a:spLocks noGrp="1"/>
          </p:cNvSpPr>
          <p:nvPr>
            <p:ph type="sldNum" sz="quarter" idx="12"/>
          </p:nvPr>
        </p:nvSpPr>
        <p:spPr/>
        <p:txBody>
          <a:bodyPr/>
          <a:lstStyle/>
          <a:p>
            <a:fld id="{2DF375F1-EA2A-45C3-9EB4-FCC64F34190C}" type="slidenum">
              <a:rPr lang="en-US" smtClean="0"/>
              <a:pPr/>
              <a:t>‹#›</a:t>
            </a:fld>
            <a:endParaRPr lang="en-US"/>
          </a:p>
        </p:txBody>
      </p:sp>
    </p:spTree>
    <p:extLst>
      <p:ext uri="{BB962C8B-B14F-4D97-AF65-F5344CB8AC3E}">
        <p14:creationId xmlns:p14="http://schemas.microsoft.com/office/powerpoint/2010/main" val="359453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buFontTx/>
              <a:buNone/>
              <a:defRPr lang="en-US" sz="1800" b="0" kern="1200" spc="10" baseline="0" dirty="0">
                <a:solidFill>
                  <a:schemeClr val="tx2"/>
                </a:solidFill>
                <a:latin typeface="+mn-lt"/>
                <a:ea typeface="+mn-ea"/>
                <a:cs typeface="+mn-cs"/>
              </a:defRPr>
            </a:lvl1pPr>
          </a:lstStyle>
          <a:p>
            <a:pPr marL="0" lvl="0" indent="0" algn="l" defTabSz="914400" rtl="0" eaLnBrk="1" latinLnBrk="0" hangingPunct="1">
              <a:lnSpc>
                <a:spcPct val="95000"/>
              </a:lnSpc>
              <a:spcBef>
                <a:spcPts val="0"/>
              </a:spcBef>
              <a:spcAft>
                <a:spcPts val="200"/>
              </a:spcAft>
              <a:buClr>
                <a:schemeClr val="accent1"/>
              </a:buClr>
              <a:buSzPct val="80000"/>
              <a:buNone/>
            </a:pPr>
            <a:r>
              <a:rPr lang="en-US" smtClean="0"/>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78D14C-29EC-044A-9A31-3992244BFEEE}" type="datetime1">
              <a:rPr lang="en-US" smtClean="0"/>
              <a:t>9/10/2018</a:t>
            </a:fld>
            <a:endParaRPr lang="en-US"/>
          </a:p>
        </p:txBody>
      </p:sp>
      <p:sp>
        <p:nvSpPr>
          <p:cNvPr id="8" name="Footer Placeholder 7"/>
          <p:cNvSpPr>
            <a:spLocks noGrp="1"/>
          </p:cNvSpPr>
          <p:nvPr>
            <p:ph type="ftr" sz="quarter" idx="11"/>
          </p:nvPr>
        </p:nvSpPr>
        <p:spPr/>
        <p:txBody>
          <a:bodyPr/>
          <a:lstStyle/>
          <a:p>
            <a:r>
              <a:rPr lang="en-US" smtClean="0"/>
              <a:t>nalhareqi - 2013</a:t>
            </a:r>
            <a:endParaRPr lang="en-US"/>
          </a:p>
        </p:txBody>
      </p:sp>
      <p:sp>
        <p:nvSpPr>
          <p:cNvPr id="9" name="Slide Number Placeholder 8"/>
          <p:cNvSpPr>
            <a:spLocks noGrp="1"/>
          </p:cNvSpPr>
          <p:nvPr>
            <p:ph type="sldNum" sz="quarter" idx="12"/>
          </p:nvPr>
        </p:nvSpPr>
        <p:spPr/>
        <p:txBody>
          <a:bodyPr/>
          <a:lstStyle/>
          <a:p>
            <a:fld id="{2DF375F1-EA2A-45C3-9EB4-FCC64F34190C}" type="slidenum">
              <a:rPr lang="en-US" smtClean="0"/>
              <a:pPr/>
              <a:t>‹#›</a:t>
            </a:fld>
            <a:endParaRPr lang="en-US"/>
          </a:p>
        </p:txBody>
      </p:sp>
    </p:spTree>
    <p:extLst>
      <p:ext uri="{BB962C8B-B14F-4D97-AF65-F5344CB8AC3E}">
        <p14:creationId xmlns:p14="http://schemas.microsoft.com/office/powerpoint/2010/main" val="1202835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1308C8-BA48-9E41-A6BD-B6C79420BC93}" type="datetime1">
              <a:rPr lang="en-US" smtClean="0"/>
              <a:t>9/10/2018</a:t>
            </a:fld>
            <a:endParaRPr lang="en-US"/>
          </a:p>
        </p:txBody>
      </p:sp>
      <p:sp>
        <p:nvSpPr>
          <p:cNvPr id="4" name="Footer Placeholder 3"/>
          <p:cNvSpPr>
            <a:spLocks noGrp="1"/>
          </p:cNvSpPr>
          <p:nvPr>
            <p:ph type="ftr" sz="quarter" idx="11"/>
          </p:nvPr>
        </p:nvSpPr>
        <p:spPr/>
        <p:txBody>
          <a:bodyPr/>
          <a:lstStyle/>
          <a:p>
            <a:r>
              <a:rPr lang="en-US" smtClean="0"/>
              <a:t>nalhareqi - 2013</a:t>
            </a:r>
            <a:endParaRPr lang="en-US"/>
          </a:p>
        </p:txBody>
      </p:sp>
      <p:sp>
        <p:nvSpPr>
          <p:cNvPr id="5" name="Slide Number Placeholder 4"/>
          <p:cNvSpPr>
            <a:spLocks noGrp="1"/>
          </p:cNvSpPr>
          <p:nvPr>
            <p:ph type="sldNum" sz="quarter" idx="12"/>
          </p:nvPr>
        </p:nvSpPr>
        <p:spPr/>
        <p:txBody>
          <a:bodyPr/>
          <a:lstStyle/>
          <a:p>
            <a:fld id="{2DF375F1-EA2A-45C3-9EB4-FCC64F34190C}" type="slidenum">
              <a:rPr lang="en-US" smtClean="0"/>
              <a:pPr/>
              <a:t>‹#›</a:t>
            </a:fld>
            <a:endParaRPr lang="en-US"/>
          </a:p>
        </p:txBody>
      </p:sp>
    </p:spTree>
    <p:extLst>
      <p:ext uri="{BB962C8B-B14F-4D97-AF65-F5344CB8AC3E}">
        <p14:creationId xmlns:p14="http://schemas.microsoft.com/office/powerpoint/2010/main" val="3973501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D2D1EA-C99C-0147-B0F7-D3F32B52E2E5}" type="datetime1">
              <a:rPr lang="en-US" smtClean="0"/>
              <a:t>9/10/2018</a:t>
            </a:fld>
            <a:endParaRPr lang="en-US"/>
          </a:p>
        </p:txBody>
      </p:sp>
      <p:sp>
        <p:nvSpPr>
          <p:cNvPr id="3" name="Footer Placeholder 2"/>
          <p:cNvSpPr>
            <a:spLocks noGrp="1"/>
          </p:cNvSpPr>
          <p:nvPr>
            <p:ph type="ftr" sz="quarter" idx="11"/>
          </p:nvPr>
        </p:nvSpPr>
        <p:spPr/>
        <p:txBody>
          <a:bodyPr/>
          <a:lstStyle/>
          <a:p>
            <a:r>
              <a:rPr lang="en-US" smtClean="0"/>
              <a:t>nalhareqi - 2013</a:t>
            </a:r>
            <a:endParaRPr lang="en-US"/>
          </a:p>
        </p:txBody>
      </p:sp>
      <p:sp>
        <p:nvSpPr>
          <p:cNvPr id="4" name="Slide Number Placeholder 3"/>
          <p:cNvSpPr>
            <a:spLocks noGrp="1"/>
          </p:cNvSpPr>
          <p:nvPr>
            <p:ph type="sldNum" sz="quarter" idx="12"/>
          </p:nvPr>
        </p:nvSpPr>
        <p:spPr/>
        <p:txBody>
          <a:bodyPr/>
          <a:lstStyle/>
          <a:p>
            <a:fld id="{2DF375F1-EA2A-45C3-9EB4-FCC64F34190C}" type="slidenum">
              <a:rPr lang="en-US" smtClean="0"/>
              <a:pPr/>
              <a:t>‹#›</a:t>
            </a:fld>
            <a:endParaRPr lang="en-US"/>
          </a:p>
        </p:txBody>
      </p:sp>
    </p:spTree>
    <p:extLst>
      <p:ext uri="{BB962C8B-B14F-4D97-AF65-F5344CB8AC3E}">
        <p14:creationId xmlns:p14="http://schemas.microsoft.com/office/powerpoint/2010/main" val="209400350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A94057-5DC2-CA49-A5D8-BFF3E7A87D36}" type="datetime1">
              <a:rPr lang="en-US" smtClean="0"/>
              <a:t>9/10/2018</a:t>
            </a:fld>
            <a:endParaRPr lang="en-US"/>
          </a:p>
        </p:txBody>
      </p:sp>
      <p:sp>
        <p:nvSpPr>
          <p:cNvPr id="6" name="Footer Placeholder 5"/>
          <p:cNvSpPr>
            <a:spLocks noGrp="1"/>
          </p:cNvSpPr>
          <p:nvPr>
            <p:ph type="ftr" sz="quarter" idx="11"/>
          </p:nvPr>
        </p:nvSpPr>
        <p:spPr/>
        <p:txBody>
          <a:bodyPr/>
          <a:lstStyle/>
          <a:p>
            <a:r>
              <a:rPr lang="en-US" smtClean="0"/>
              <a:t>nalhareqi - 2013</a:t>
            </a:r>
            <a:endParaRPr lang="en-US"/>
          </a:p>
        </p:txBody>
      </p:sp>
      <p:sp>
        <p:nvSpPr>
          <p:cNvPr id="7" name="Slide Number Placeholder 6"/>
          <p:cNvSpPr>
            <a:spLocks noGrp="1"/>
          </p:cNvSpPr>
          <p:nvPr>
            <p:ph type="sldNum" sz="quarter" idx="12"/>
          </p:nvPr>
        </p:nvSpPr>
        <p:spPr/>
        <p:txBody>
          <a:bodyPr/>
          <a:lstStyle/>
          <a:p>
            <a:fld id="{2DF375F1-EA2A-45C3-9EB4-FCC64F34190C}" type="slidenum">
              <a:rPr lang="en-US" smtClean="0"/>
              <a:pPr/>
              <a:t>‹#›</a:t>
            </a:fld>
            <a:endParaRPr lang="en-US"/>
          </a:p>
        </p:txBody>
      </p:sp>
    </p:spTree>
    <p:extLst>
      <p:ext uri="{BB962C8B-B14F-4D97-AF65-F5344CB8AC3E}">
        <p14:creationId xmlns:p14="http://schemas.microsoft.com/office/powerpoint/2010/main" val="194504788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D3E20-94FF-214A-BB43-23935847C0F2}" type="datetime1">
              <a:rPr lang="en-US" smtClean="0"/>
              <a:t>9/10/2018</a:t>
            </a:fld>
            <a:endParaRPr lang="en-US"/>
          </a:p>
        </p:txBody>
      </p:sp>
      <p:sp>
        <p:nvSpPr>
          <p:cNvPr id="6" name="Footer Placeholder 5"/>
          <p:cNvSpPr>
            <a:spLocks noGrp="1"/>
          </p:cNvSpPr>
          <p:nvPr>
            <p:ph type="ftr" sz="quarter" idx="11"/>
          </p:nvPr>
        </p:nvSpPr>
        <p:spPr/>
        <p:txBody>
          <a:bodyPr/>
          <a:lstStyle/>
          <a:p>
            <a:r>
              <a:rPr lang="en-US" smtClean="0"/>
              <a:t>nalhareqi - 2013</a:t>
            </a:r>
            <a:endParaRPr lang="en-US"/>
          </a:p>
        </p:txBody>
      </p:sp>
      <p:sp>
        <p:nvSpPr>
          <p:cNvPr id="7" name="Slide Number Placeholder 6"/>
          <p:cNvSpPr>
            <a:spLocks noGrp="1"/>
          </p:cNvSpPr>
          <p:nvPr>
            <p:ph type="sldNum" sz="quarter" idx="12"/>
          </p:nvPr>
        </p:nvSpPr>
        <p:spPr/>
        <p:txBody>
          <a:bodyPr/>
          <a:lstStyle/>
          <a:p>
            <a:fld id="{2DF375F1-EA2A-45C3-9EB4-FCC64F34190C}" type="slidenum">
              <a:rPr lang="en-US" smtClean="0"/>
              <a:pPr/>
              <a:t>‹#›</a:t>
            </a:fld>
            <a:endParaRPr lang="en-US"/>
          </a:p>
        </p:txBody>
      </p:sp>
    </p:spTree>
    <p:extLst>
      <p:ext uri="{BB962C8B-B14F-4D97-AF65-F5344CB8AC3E}">
        <p14:creationId xmlns:p14="http://schemas.microsoft.com/office/powerpoint/2010/main" val="282519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84EA1FD2-A04D-B342-AB24-72CCA6EA4C4B}" type="datetime1">
              <a:rPr lang="en-US" smtClean="0"/>
              <a:t>9/10/2018</a:t>
            </a:fld>
            <a:endParaRPr lang="en-US"/>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r>
              <a:rPr lang="en-US" smtClean="0"/>
              <a:t>nalhareqi - 2013</a:t>
            </a:r>
            <a:endParaRPr lang="en-US"/>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defRPr>
            </a:lvl1pPr>
          </a:lstStyle>
          <a:p>
            <a:fld id="{2DF375F1-EA2A-45C3-9EB4-FCC64F34190C}" type="slidenum">
              <a:rPr lang="en-US" smtClean="0"/>
              <a:pPr/>
              <a:t>‹#›</a:t>
            </a:fld>
            <a:endParaRPr lang="en-US"/>
          </a:p>
        </p:txBody>
      </p:sp>
    </p:spTree>
    <p:extLst>
      <p:ext uri="{BB962C8B-B14F-4D97-AF65-F5344CB8AC3E}">
        <p14:creationId xmlns:p14="http://schemas.microsoft.com/office/powerpoint/2010/main" val="12589320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ftr="0" dt="0"/>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3189" y="2064804"/>
            <a:ext cx="7851648" cy="1828800"/>
          </a:xfrm>
        </p:spPr>
        <p:txBody>
          <a:bodyPr>
            <a:normAutofit/>
          </a:bodyPr>
          <a:lstStyle/>
          <a:p>
            <a:pPr algn="l"/>
            <a:r>
              <a:rPr lang="en-US" sz="8000" i="1" dirty="0" smtClean="0">
                <a:solidFill>
                  <a:schemeClr val="tx1">
                    <a:lumMod val="95000"/>
                  </a:schemeClr>
                </a:solidFill>
              </a:rPr>
              <a:t>Introduction</a:t>
            </a:r>
            <a:endParaRPr lang="en-US" dirty="0">
              <a:solidFill>
                <a:schemeClr val="tx1">
                  <a:lumMod val="95000"/>
                </a:schemeClr>
              </a:solidFill>
            </a:endParaRPr>
          </a:p>
        </p:txBody>
      </p:sp>
      <p:sp>
        <p:nvSpPr>
          <p:cNvPr id="3" name="Subtitle 2"/>
          <p:cNvSpPr>
            <a:spLocks noGrp="1"/>
          </p:cNvSpPr>
          <p:nvPr>
            <p:ph type="subTitle" idx="1"/>
          </p:nvPr>
        </p:nvSpPr>
        <p:spPr>
          <a:xfrm>
            <a:off x="1003189" y="3868778"/>
            <a:ext cx="7854696" cy="1752600"/>
          </a:xfrm>
        </p:spPr>
        <p:txBody>
          <a:bodyPr/>
          <a:lstStyle/>
          <a:p>
            <a:pPr algn="l"/>
            <a:r>
              <a:rPr lang="en-US" dirty="0" smtClean="0"/>
              <a:t>1</a:t>
            </a:r>
            <a:r>
              <a:rPr lang="en-US" baseline="30000" dirty="0" smtClean="0"/>
              <a:t>st</a:t>
            </a:r>
            <a:r>
              <a:rPr lang="en-US" dirty="0" smtClean="0"/>
              <a:t>  semester      1439 - 1440</a:t>
            </a:r>
          </a:p>
          <a:p>
            <a:endParaRPr lang="en-US" dirty="0"/>
          </a:p>
        </p:txBody>
      </p:sp>
      <p:sp>
        <p:nvSpPr>
          <p:cNvPr id="4" name="Slide Number Placeholder 3"/>
          <p:cNvSpPr>
            <a:spLocks noGrp="1"/>
          </p:cNvSpPr>
          <p:nvPr>
            <p:ph type="sldNum" sz="quarter" idx="12"/>
          </p:nvPr>
        </p:nvSpPr>
        <p:spPr/>
        <p:txBody>
          <a:bodyPr/>
          <a:lstStyle/>
          <a:p>
            <a:fld id="{2DF375F1-EA2A-45C3-9EB4-FCC64F34190C}" type="slidenum">
              <a:rPr lang="en-US" smtClean="0"/>
              <a:pPr/>
              <a:t>1</a:t>
            </a:fld>
            <a:endParaRPr lang="en-US"/>
          </a:p>
        </p:txBody>
      </p:sp>
      <p:sp>
        <p:nvSpPr>
          <p:cNvPr id="6" name="Rectangle 5"/>
          <p:cNvSpPr>
            <a:spLocks noChangeArrowheads="1"/>
          </p:cNvSpPr>
          <p:nvPr/>
        </p:nvSpPr>
        <p:spPr bwMode="auto">
          <a:xfrm>
            <a:off x="395536" y="151501"/>
            <a:ext cx="3024336" cy="923330"/>
          </a:xfrm>
          <a:prstGeom prst="rect">
            <a:avLst/>
          </a:prstGeom>
          <a:noFill/>
          <a:ln w="9525">
            <a:noFill/>
            <a:miter lim="800000"/>
            <a:headEnd/>
            <a:tailEnd/>
          </a:ln>
        </p:spPr>
        <p:txBody>
          <a:bodyPr wrap="square">
            <a:spAutoFit/>
          </a:bodyPr>
          <a:lstStyle/>
          <a:p>
            <a:pPr algn="l" rtl="0"/>
            <a:r>
              <a:rPr lang="en-US" altLang="x-none" sz="900" spc="10" dirty="0">
                <a:solidFill>
                  <a:schemeClr val="bg1">
                    <a:lumMod val="10000"/>
                  </a:schemeClr>
                </a:solidFill>
              </a:rPr>
              <a:t>King Saud University </a:t>
            </a:r>
          </a:p>
          <a:p>
            <a:pPr algn="l" rtl="0"/>
            <a:r>
              <a:rPr lang="en-US" sz="900" spc="10" dirty="0">
                <a:solidFill>
                  <a:schemeClr val="bg1">
                    <a:lumMod val="10000"/>
                  </a:schemeClr>
                </a:solidFill>
              </a:rPr>
              <a:t>College of Applied studies and Community Service</a:t>
            </a:r>
          </a:p>
          <a:p>
            <a:pPr algn="l" rtl="0"/>
            <a:r>
              <a:rPr lang="en-US" sz="900" b="1" spc="10" smtClean="0">
                <a:solidFill>
                  <a:schemeClr val="bg1">
                    <a:lumMod val="10000"/>
                  </a:schemeClr>
                </a:solidFill>
              </a:rPr>
              <a:t>By</a:t>
            </a:r>
            <a:r>
              <a:rPr lang="en-US" sz="900" spc="10" dirty="0">
                <a:solidFill>
                  <a:schemeClr val="bg1">
                    <a:lumMod val="10000"/>
                  </a:schemeClr>
                </a:solidFill>
              </a:rPr>
              <a:t>: </a:t>
            </a:r>
            <a:r>
              <a:rPr lang="en-US" sz="900" b="1" spc="10" dirty="0" err="1">
                <a:solidFill>
                  <a:schemeClr val="tx1">
                    <a:lumMod val="85000"/>
                  </a:schemeClr>
                </a:solidFill>
              </a:rPr>
              <a:t>Nour</a:t>
            </a:r>
            <a:r>
              <a:rPr lang="en-US" sz="900" b="1" spc="10" dirty="0">
                <a:solidFill>
                  <a:schemeClr val="tx1">
                    <a:lumMod val="85000"/>
                  </a:schemeClr>
                </a:solidFill>
              </a:rPr>
              <a:t> </a:t>
            </a:r>
            <a:r>
              <a:rPr lang="en-US" sz="900" b="1" spc="10" dirty="0" err="1">
                <a:solidFill>
                  <a:schemeClr val="tx1">
                    <a:lumMod val="85000"/>
                  </a:schemeClr>
                </a:solidFill>
              </a:rPr>
              <a:t>Alhariqi</a:t>
            </a:r>
            <a:endParaRPr lang="en-US" sz="900" b="1" spc="10" dirty="0">
              <a:solidFill>
                <a:schemeClr val="tx1">
                  <a:lumMod val="85000"/>
                </a:schemeClr>
              </a:solidFill>
            </a:endParaRPr>
          </a:p>
          <a:p>
            <a:pPr algn="l" rtl="0"/>
            <a:r>
              <a:rPr lang="en-US" sz="900" b="1" spc="10" dirty="0" smtClean="0">
                <a:solidFill>
                  <a:schemeClr val="bg1">
                    <a:lumMod val="10000"/>
                  </a:schemeClr>
                </a:solidFill>
              </a:rPr>
              <a:t>Edited</a:t>
            </a:r>
            <a:r>
              <a:rPr lang="en-US" sz="900" b="1" spc="10" dirty="0" smtClean="0">
                <a:solidFill>
                  <a:schemeClr val="tx1">
                    <a:lumMod val="85000"/>
                  </a:schemeClr>
                </a:solidFill>
              </a:rPr>
              <a:t>: </a:t>
            </a:r>
            <a:r>
              <a:rPr lang="en-US" sz="900" spc="10" dirty="0" smtClean="0">
                <a:solidFill>
                  <a:schemeClr val="tx1">
                    <a:lumMod val="85000"/>
                  </a:schemeClr>
                </a:solidFill>
              </a:rPr>
              <a:t>Elham Sunbu</a:t>
            </a:r>
            <a:endParaRPr lang="en-US" sz="900" spc="10" dirty="0">
              <a:solidFill>
                <a:schemeClr val="tx1">
                  <a:lumMod val="85000"/>
                </a:schemeClr>
              </a:solidFill>
            </a:endParaRPr>
          </a:p>
          <a:p>
            <a:pPr algn="l" rtl="0"/>
            <a:endParaRPr lang="en-US" b="1" dirty="0">
              <a:latin typeface="Tw Cen M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a:r>
              <a:rPr lang="en-US" sz="4400" dirty="0">
                <a:solidFill>
                  <a:schemeClr val="tx1">
                    <a:lumMod val="10000"/>
                  </a:schemeClr>
                </a:solidFill>
              </a:rPr>
              <a:t>Analog and Digital Signals</a:t>
            </a:r>
          </a:p>
        </p:txBody>
      </p:sp>
      <p:sp>
        <p:nvSpPr>
          <p:cNvPr id="2" name="Content Placeholder 1"/>
          <p:cNvSpPr>
            <a:spLocks noGrp="1"/>
          </p:cNvSpPr>
          <p:nvPr>
            <p:ph idx="1"/>
          </p:nvPr>
        </p:nvSpPr>
        <p:spPr/>
        <p:txBody>
          <a:bodyPr/>
          <a:lstStyle/>
          <a:p>
            <a:r>
              <a:rPr lang="en-US" dirty="0">
                <a:solidFill>
                  <a:schemeClr val="tx1">
                    <a:lumMod val="10000"/>
                  </a:schemeClr>
                </a:solidFill>
              </a:rPr>
              <a:t>There are two methods in transmitting </a:t>
            </a:r>
            <a:r>
              <a:rPr lang="en-US" dirty="0" smtClean="0">
                <a:solidFill>
                  <a:schemeClr val="tx1">
                    <a:lumMod val="10000"/>
                  </a:schemeClr>
                </a:solidFill>
              </a:rPr>
              <a:t>a message </a:t>
            </a:r>
            <a:r>
              <a:rPr lang="en-US" dirty="0">
                <a:solidFill>
                  <a:schemeClr val="tx1">
                    <a:lumMod val="10000"/>
                  </a:schemeClr>
                </a:solidFill>
              </a:rPr>
              <a:t>signal over the communication channel: </a:t>
            </a:r>
            <a:r>
              <a:rPr lang="en-US" dirty="0">
                <a:solidFill>
                  <a:srgbClr val="C00000"/>
                </a:solidFill>
              </a:rPr>
              <a:t>analog</a:t>
            </a:r>
            <a:r>
              <a:rPr lang="en-US" dirty="0">
                <a:solidFill>
                  <a:schemeClr val="tx1">
                    <a:lumMod val="10000"/>
                  </a:schemeClr>
                </a:solidFill>
              </a:rPr>
              <a:t> or </a:t>
            </a:r>
            <a:r>
              <a:rPr lang="en-US" dirty="0">
                <a:solidFill>
                  <a:srgbClr val="C00000"/>
                </a:solidFill>
              </a:rPr>
              <a:t>digital</a:t>
            </a:r>
          </a:p>
          <a:p>
            <a:endParaRPr lang="en-US" dirty="0"/>
          </a:p>
        </p:txBody>
      </p:sp>
      <p:sp>
        <p:nvSpPr>
          <p:cNvPr id="5" name="Slide Number Placeholder 4"/>
          <p:cNvSpPr>
            <a:spLocks noGrp="1"/>
          </p:cNvSpPr>
          <p:nvPr>
            <p:ph type="sldNum" sz="quarter" idx="12"/>
          </p:nvPr>
        </p:nvSpPr>
        <p:spPr/>
        <p:txBody>
          <a:bodyPr/>
          <a:lstStyle/>
          <a:p>
            <a:fld id="{2DF375F1-EA2A-45C3-9EB4-FCC64F34190C}" type="slidenum">
              <a:rPr lang="en-US" smtClean="0"/>
              <a:pPr/>
              <a:t>10</a:t>
            </a:fld>
            <a:endParaRPr lang="en-US"/>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l="42972" t="41586" r="6609" b="11795"/>
          <a:stretch>
            <a:fillRect/>
          </a:stretch>
        </p:blipFill>
        <p:spPr bwMode="auto">
          <a:xfrm>
            <a:off x="107504" y="3201145"/>
            <a:ext cx="8208963" cy="29710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13" name="Oval 12"/>
          <p:cNvSpPr/>
          <p:nvPr/>
        </p:nvSpPr>
        <p:spPr>
          <a:xfrm>
            <a:off x="5508104" y="3705201"/>
            <a:ext cx="864096" cy="936104"/>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1763688" y="4569297"/>
            <a:ext cx="864096" cy="936104"/>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5149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solidFill>
                  <a:schemeClr val="tx1">
                    <a:lumMod val="10000"/>
                  </a:schemeClr>
                </a:solidFill>
              </a:rPr>
              <a:t>Analog and Digital Signals</a:t>
            </a:r>
          </a:p>
        </p:txBody>
      </p:sp>
      <p:sp>
        <p:nvSpPr>
          <p:cNvPr id="3" name="Content Placeholder 2"/>
          <p:cNvSpPr>
            <a:spLocks noGrp="1"/>
          </p:cNvSpPr>
          <p:nvPr>
            <p:ph idx="1"/>
          </p:nvPr>
        </p:nvSpPr>
        <p:spPr>
          <a:xfrm>
            <a:off x="323528" y="2204864"/>
            <a:ext cx="8229600" cy="4389120"/>
          </a:xfrm>
        </p:spPr>
        <p:txBody>
          <a:bodyPr/>
          <a:lstStyle/>
          <a:p>
            <a:r>
              <a:rPr lang="en-US" u="sng" dirty="0" smtClean="0">
                <a:solidFill>
                  <a:srgbClr val="C00000"/>
                </a:solidFill>
              </a:rPr>
              <a:t>Analog signal:</a:t>
            </a:r>
          </a:p>
          <a:p>
            <a:pPr>
              <a:buNone/>
            </a:pPr>
            <a:r>
              <a:rPr lang="en-US" dirty="0" smtClean="0">
                <a:solidFill>
                  <a:schemeClr val="tx1">
                    <a:lumMod val="10000"/>
                  </a:schemeClr>
                </a:solidFill>
              </a:rPr>
              <a:t>    is a signal whose amplitude can take on any value in a continues range.</a:t>
            </a:r>
          </a:p>
          <a:p>
            <a:pPr>
              <a:buNone/>
            </a:pPr>
            <a:endParaRPr lang="en-US" dirty="0" smtClean="0">
              <a:solidFill>
                <a:schemeClr val="tx1">
                  <a:lumMod val="10000"/>
                </a:schemeClr>
              </a:solidFill>
            </a:endParaRPr>
          </a:p>
          <a:p>
            <a:r>
              <a:rPr lang="en-US" u="sng" dirty="0">
                <a:solidFill>
                  <a:srgbClr val="C00000"/>
                </a:solidFill>
              </a:rPr>
              <a:t>Digital signal: </a:t>
            </a:r>
          </a:p>
          <a:p>
            <a:pPr>
              <a:buNone/>
            </a:pPr>
            <a:r>
              <a:rPr lang="en-US" dirty="0" smtClean="0">
                <a:solidFill>
                  <a:schemeClr val="tx1">
                    <a:lumMod val="10000"/>
                  </a:schemeClr>
                </a:solidFill>
              </a:rPr>
              <a:t>    is a signal whose amplitude can take on only a finite number  of values.</a:t>
            </a:r>
            <a:endParaRPr lang="en-US" dirty="0">
              <a:solidFill>
                <a:schemeClr val="tx1">
                  <a:lumMod val="10000"/>
                </a:schemeClr>
              </a:solidFill>
            </a:endParaRPr>
          </a:p>
        </p:txBody>
      </p:sp>
      <p:sp>
        <p:nvSpPr>
          <p:cNvPr id="4" name="Slide Number Placeholder 3"/>
          <p:cNvSpPr>
            <a:spLocks noGrp="1"/>
          </p:cNvSpPr>
          <p:nvPr>
            <p:ph type="sldNum" sz="quarter" idx="12"/>
          </p:nvPr>
        </p:nvSpPr>
        <p:spPr/>
        <p:txBody>
          <a:bodyPr/>
          <a:lstStyle/>
          <a:p>
            <a:fld id="{A82F2C4A-C35C-4054-8086-AD57CEC1855A}" type="slidenum">
              <a:rPr lang="en-US" smtClean="0"/>
              <a:pPr/>
              <a:t>11</a:t>
            </a:fld>
            <a:endParaRPr lang="en-US"/>
          </a:p>
        </p:txBody>
      </p:sp>
      <p:pic>
        <p:nvPicPr>
          <p:cNvPr id="6" name="Picture 5"/>
          <p:cNvPicPr>
            <a:picLocks noChangeAspect="1"/>
          </p:cNvPicPr>
          <p:nvPr/>
        </p:nvPicPr>
        <p:blipFill>
          <a:blip r:embed="rId2"/>
          <a:stretch>
            <a:fillRect/>
          </a:stretch>
        </p:blipFill>
        <p:spPr>
          <a:xfrm>
            <a:off x="1691680" y="4669112"/>
            <a:ext cx="4928964" cy="1803400"/>
          </a:xfrm>
          <a:prstGeom prst="rect">
            <a:avLst/>
          </a:prstGeom>
        </p:spPr>
      </p:pic>
    </p:spTree>
    <p:extLst>
      <p:ext uri="{BB962C8B-B14F-4D97-AF65-F5344CB8AC3E}">
        <p14:creationId xmlns:p14="http://schemas.microsoft.com/office/powerpoint/2010/main" val="3586287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solidFill>
                  <a:schemeClr val="tx1">
                    <a:lumMod val="10000"/>
                  </a:schemeClr>
                </a:solidFill>
              </a:rPr>
              <a:t>Data and Signals</a:t>
            </a:r>
          </a:p>
        </p:txBody>
      </p:sp>
      <p:sp>
        <p:nvSpPr>
          <p:cNvPr id="5" name="Slide Number Placeholder 4"/>
          <p:cNvSpPr>
            <a:spLocks noGrp="1"/>
          </p:cNvSpPr>
          <p:nvPr>
            <p:ph type="sldNum" sz="quarter" idx="12"/>
          </p:nvPr>
        </p:nvSpPr>
        <p:spPr/>
        <p:txBody>
          <a:bodyPr/>
          <a:lstStyle/>
          <a:p>
            <a:fld id="{2DF375F1-EA2A-45C3-9EB4-FCC64F34190C}" type="slidenum">
              <a:rPr lang="en-US" smtClean="0"/>
              <a:pPr/>
              <a:t>12</a:t>
            </a:fld>
            <a:endParaRPr lang="en-US"/>
          </a:p>
        </p:txBody>
      </p:sp>
      <p:pic>
        <p:nvPicPr>
          <p:cNvPr id="6" name="Picture 5"/>
          <p:cNvPicPr>
            <a:picLocks noChangeAspect="1"/>
          </p:cNvPicPr>
          <p:nvPr/>
        </p:nvPicPr>
        <p:blipFill rotWithShape="1">
          <a:blip r:embed="rId2"/>
          <a:srcRect t="27502" b="8782"/>
          <a:stretch/>
        </p:blipFill>
        <p:spPr>
          <a:xfrm>
            <a:off x="467544" y="2636912"/>
            <a:ext cx="7632848" cy="3647556"/>
          </a:xfrm>
          <a:prstGeom prst="rect">
            <a:avLst/>
          </a:prstGeom>
        </p:spPr>
      </p:pic>
    </p:spTree>
    <p:extLst>
      <p:ext uri="{BB962C8B-B14F-4D97-AF65-F5344CB8AC3E}">
        <p14:creationId xmlns:p14="http://schemas.microsoft.com/office/powerpoint/2010/main" val="346819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4400" dirty="0">
                <a:solidFill>
                  <a:schemeClr val="tx1">
                    <a:lumMod val="10000"/>
                  </a:schemeClr>
                </a:solidFill>
              </a:rPr>
              <a:t>Data and Signals</a:t>
            </a:r>
          </a:p>
        </p:txBody>
      </p:sp>
      <p:sp>
        <p:nvSpPr>
          <p:cNvPr id="4" name="Slide Number Placeholder 3"/>
          <p:cNvSpPr>
            <a:spLocks noGrp="1"/>
          </p:cNvSpPr>
          <p:nvPr>
            <p:ph type="sldNum" sz="quarter" idx="12"/>
          </p:nvPr>
        </p:nvSpPr>
        <p:spPr/>
        <p:txBody>
          <a:bodyPr/>
          <a:lstStyle/>
          <a:p>
            <a:fld id="{2DF375F1-EA2A-45C3-9EB4-FCC64F34190C}" type="slidenum">
              <a:rPr lang="en-US" smtClean="0"/>
              <a:pPr/>
              <a:t>13</a:t>
            </a:fld>
            <a:endParaRPr lang="en-US"/>
          </a:p>
        </p:txBody>
      </p:sp>
      <p:pic>
        <p:nvPicPr>
          <p:cNvPr id="6" name="Picture 5"/>
          <p:cNvPicPr>
            <a:picLocks noChangeAspect="1"/>
          </p:cNvPicPr>
          <p:nvPr/>
        </p:nvPicPr>
        <p:blipFill>
          <a:blip r:embed="rId2"/>
          <a:stretch>
            <a:fillRect/>
          </a:stretch>
        </p:blipFill>
        <p:spPr>
          <a:xfrm>
            <a:off x="464104" y="2420888"/>
            <a:ext cx="7751780" cy="3312368"/>
          </a:xfrm>
          <a:prstGeom prst="rect">
            <a:avLst/>
          </a:prstGeom>
        </p:spPr>
      </p:pic>
    </p:spTree>
    <p:extLst>
      <p:ext uri="{BB962C8B-B14F-4D97-AF65-F5344CB8AC3E}">
        <p14:creationId xmlns:p14="http://schemas.microsoft.com/office/powerpoint/2010/main" val="2781027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3600" dirty="0">
                <a:solidFill>
                  <a:schemeClr val="tx1">
                    <a:lumMod val="10000"/>
                  </a:schemeClr>
                </a:solidFill>
              </a:rPr>
              <a:t>Analog Communication System</a:t>
            </a:r>
          </a:p>
        </p:txBody>
      </p:sp>
      <p:sp>
        <p:nvSpPr>
          <p:cNvPr id="6" name="Content Placeholder 5"/>
          <p:cNvSpPr>
            <a:spLocks noGrp="1"/>
          </p:cNvSpPr>
          <p:nvPr>
            <p:ph idx="1"/>
          </p:nvPr>
        </p:nvSpPr>
        <p:spPr>
          <a:xfrm>
            <a:off x="467544" y="2153628"/>
            <a:ext cx="7704856" cy="4351337"/>
          </a:xfrm>
        </p:spPr>
        <p:txBody>
          <a:bodyPr/>
          <a:lstStyle/>
          <a:p>
            <a:pPr>
              <a:lnSpc>
                <a:spcPct val="150000"/>
              </a:lnSpc>
              <a:spcBef>
                <a:spcPts val="1200"/>
              </a:spcBef>
              <a:spcAft>
                <a:spcPts val="200"/>
              </a:spcAft>
              <a:buClr>
                <a:srgbClr val="31B6FD"/>
              </a:buClr>
              <a:buSzPct val="100000"/>
            </a:pPr>
            <a:r>
              <a:rPr lang="en-US" u="sng" dirty="0">
                <a:solidFill>
                  <a:srgbClr val="C00000"/>
                </a:solidFill>
                <a:cs typeface="Arial" charset="0"/>
              </a:rPr>
              <a:t>Analog Communication </a:t>
            </a:r>
            <a:r>
              <a:rPr lang="en-US" dirty="0" smtClean="0">
                <a:solidFill>
                  <a:schemeClr val="tx1">
                    <a:lumMod val="10000"/>
                  </a:schemeClr>
                </a:solidFill>
                <a:cs typeface="Arial" charset="0"/>
              </a:rPr>
              <a:t>is </a:t>
            </a:r>
            <a:r>
              <a:rPr lang="en-US" dirty="0">
                <a:solidFill>
                  <a:schemeClr val="tx1">
                    <a:lumMod val="10000"/>
                  </a:schemeClr>
                </a:solidFill>
                <a:cs typeface="Arial" charset="0"/>
              </a:rPr>
              <a:t>a communication method of conveying voice, data, image, signal or video information using a continuous signal.</a:t>
            </a:r>
          </a:p>
          <a:p>
            <a:pPr>
              <a:lnSpc>
                <a:spcPct val="150000"/>
              </a:lnSpc>
              <a:spcBef>
                <a:spcPts val="1200"/>
              </a:spcBef>
              <a:spcAft>
                <a:spcPts val="200"/>
              </a:spcAft>
              <a:buClr>
                <a:srgbClr val="31B6FD"/>
              </a:buClr>
              <a:buSzPct val="100000"/>
            </a:pPr>
            <a:r>
              <a:rPr lang="en-US" dirty="0" smtClean="0">
                <a:solidFill>
                  <a:schemeClr val="tx1">
                    <a:lumMod val="10000"/>
                  </a:schemeClr>
                </a:solidFill>
                <a:cs typeface="Arial" charset="0"/>
              </a:rPr>
              <a:t>Which </a:t>
            </a:r>
            <a:r>
              <a:rPr lang="en-US" dirty="0">
                <a:solidFill>
                  <a:schemeClr val="tx1">
                    <a:lumMod val="10000"/>
                  </a:schemeClr>
                </a:solidFill>
                <a:cs typeface="Arial" charset="0"/>
              </a:rPr>
              <a:t>varies in amplitude, phase, or some other property in proportion to that of a variable. </a:t>
            </a:r>
          </a:p>
          <a:p>
            <a:endParaRPr lang="en-US" dirty="0">
              <a:solidFill>
                <a:schemeClr val="tx1">
                  <a:lumMod val="10000"/>
                </a:schemeClr>
              </a:solidFill>
            </a:endParaRPr>
          </a:p>
        </p:txBody>
      </p:sp>
      <p:sp>
        <p:nvSpPr>
          <p:cNvPr id="4" name="Slide Number Placeholder 3"/>
          <p:cNvSpPr>
            <a:spLocks noGrp="1"/>
          </p:cNvSpPr>
          <p:nvPr>
            <p:ph type="sldNum" sz="quarter" idx="12"/>
          </p:nvPr>
        </p:nvSpPr>
        <p:spPr/>
        <p:txBody>
          <a:bodyPr/>
          <a:lstStyle/>
          <a:p>
            <a:fld id="{2DF375F1-EA2A-45C3-9EB4-FCC64F34190C}" type="slidenum">
              <a:rPr lang="en-US" smtClean="0"/>
              <a:pPr/>
              <a:t>14</a:t>
            </a:fld>
            <a:endParaRPr lang="en-US"/>
          </a:p>
        </p:txBody>
      </p:sp>
    </p:spTree>
    <p:extLst>
      <p:ext uri="{BB962C8B-B14F-4D97-AF65-F5344CB8AC3E}">
        <p14:creationId xmlns:p14="http://schemas.microsoft.com/office/powerpoint/2010/main" val="259546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solidFill>
                  <a:schemeClr val="tx1">
                    <a:lumMod val="10000"/>
                  </a:schemeClr>
                </a:solidFill>
              </a:rPr>
              <a:t>Analog Communication System</a:t>
            </a:r>
          </a:p>
        </p:txBody>
      </p:sp>
      <p:sp>
        <p:nvSpPr>
          <p:cNvPr id="4" name="Slide Number Placeholder 3"/>
          <p:cNvSpPr>
            <a:spLocks noGrp="1"/>
          </p:cNvSpPr>
          <p:nvPr>
            <p:ph type="sldNum" sz="quarter" idx="12"/>
          </p:nvPr>
        </p:nvSpPr>
        <p:spPr/>
        <p:txBody>
          <a:bodyPr/>
          <a:lstStyle/>
          <a:p>
            <a:fld id="{2DF375F1-EA2A-45C3-9EB4-FCC64F34190C}" type="slidenum">
              <a:rPr lang="en-US" smtClean="0"/>
              <a:pPr/>
              <a:t>15</a:t>
            </a:fld>
            <a:endParaRPr lang="en-US"/>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l="33624" t="35191" r="16370" b="18173"/>
          <a:stretch>
            <a:fillRect/>
          </a:stretch>
        </p:blipFill>
        <p:spPr bwMode="auto">
          <a:xfrm>
            <a:off x="467544" y="1988840"/>
            <a:ext cx="7572375"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344816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4" y="365760"/>
            <a:ext cx="7269480" cy="830992"/>
          </a:xfrm>
        </p:spPr>
        <p:txBody>
          <a:bodyPr>
            <a:normAutofit/>
          </a:bodyPr>
          <a:lstStyle/>
          <a:p>
            <a:pPr algn="ctr"/>
            <a:r>
              <a:rPr lang="en-US" sz="3600" dirty="0">
                <a:solidFill>
                  <a:schemeClr val="tx1">
                    <a:lumMod val="10000"/>
                  </a:schemeClr>
                </a:solidFill>
              </a:rPr>
              <a:t>Analog Communication System</a:t>
            </a:r>
          </a:p>
        </p:txBody>
      </p:sp>
      <p:sp>
        <p:nvSpPr>
          <p:cNvPr id="3" name="Content Placeholder 2"/>
          <p:cNvSpPr>
            <a:spLocks noGrp="1"/>
          </p:cNvSpPr>
          <p:nvPr>
            <p:ph idx="1"/>
          </p:nvPr>
        </p:nvSpPr>
        <p:spPr>
          <a:xfrm>
            <a:off x="539551" y="1828801"/>
            <a:ext cx="7901503" cy="4351337"/>
          </a:xfrm>
        </p:spPr>
        <p:txBody>
          <a:bodyPr/>
          <a:lstStyle/>
          <a:p>
            <a:r>
              <a:rPr lang="en-US" dirty="0">
                <a:solidFill>
                  <a:schemeClr val="tx1">
                    <a:lumMod val="10000"/>
                  </a:schemeClr>
                </a:solidFill>
              </a:rPr>
              <a:t>The transmitter block </a:t>
            </a:r>
            <a:r>
              <a:rPr lang="en-US" dirty="0" smtClean="0">
                <a:solidFill>
                  <a:schemeClr val="tx1">
                    <a:lumMod val="10000"/>
                  </a:schemeClr>
                </a:solidFill>
              </a:rPr>
              <a:t>contains </a:t>
            </a:r>
            <a:r>
              <a:rPr lang="en-US" dirty="0">
                <a:solidFill>
                  <a:srgbClr val="0000FF"/>
                </a:solidFill>
              </a:rPr>
              <a:t>the </a:t>
            </a:r>
            <a:r>
              <a:rPr lang="en-US" dirty="0" smtClean="0">
                <a:solidFill>
                  <a:srgbClr val="0000FF"/>
                </a:solidFill>
              </a:rPr>
              <a:t>modulator device</a:t>
            </a:r>
            <a:r>
              <a:rPr lang="en-US" dirty="0" smtClean="0">
                <a:solidFill>
                  <a:schemeClr val="tx1">
                    <a:lumMod val="10000"/>
                  </a:schemeClr>
                </a:solidFill>
              </a:rPr>
              <a:t>.</a:t>
            </a:r>
            <a:endParaRPr lang="en-US" dirty="0">
              <a:solidFill>
                <a:schemeClr val="tx1">
                  <a:lumMod val="10000"/>
                </a:schemeClr>
              </a:solidFill>
            </a:endParaRPr>
          </a:p>
          <a:p>
            <a:r>
              <a:rPr lang="en-US" dirty="0" smtClean="0">
                <a:solidFill>
                  <a:schemeClr val="tx1">
                    <a:lumMod val="10000"/>
                  </a:schemeClr>
                </a:solidFill>
              </a:rPr>
              <a:t>The </a:t>
            </a:r>
            <a:r>
              <a:rPr lang="en-US" dirty="0">
                <a:solidFill>
                  <a:schemeClr val="tx1">
                    <a:lumMod val="10000"/>
                  </a:schemeClr>
                </a:solidFill>
              </a:rPr>
              <a:t>receiver block </a:t>
            </a:r>
            <a:r>
              <a:rPr lang="en-US" dirty="0" smtClean="0">
                <a:solidFill>
                  <a:schemeClr val="tx1">
                    <a:lumMod val="10000"/>
                  </a:schemeClr>
                </a:solidFill>
              </a:rPr>
              <a:t>contains </a:t>
            </a:r>
            <a:r>
              <a:rPr lang="en-US" dirty="0">
                <a:solidFill>
                  <a:srgbClr val="7030A0"/>
                </a:solidFill>
              </a:rPr>
              <a:t>the </a:t>
            </a:r>
            <a:r>
              <a:rPr lang="en-US" dirty="0" smtClean="0">
                <a:solidFill>
                  <a:srgbClr val="7030A0"/>
                </a:solidFill>
              </a:rPr>
              <a:t>demodulator device</a:t>
            </a:r>
            <a:r>
              <a:rPr lang="en-US" dirty="0" smtClean="0">
                <a:solidFill>
                  <a:schemeClr val="tx1">
                    <a:lumMod val="10000"/>
                  </a:schemeClr>
                </a:solidFill>
              </a:rPr>
              <a:t>.</a:t>
            </a:r>
            <a:endParaRPr lang="en-US" dirty="0">
              <a:solidFill>
                <a:schemeClr val="tx1">
                  <a:lumMod val="10000"/>
                </a:schemeClr>
              </a:solidFill>
            </a:endParaRPr>
          </a:p>
          <a:p>
            <a:r>
              <a:rPr lang="en-US" dirty="0">
                <a:solidFill>
                  <a:schemeClr val="tx1">
                    <a:lumMod val="10000"/>
                  </a:schemeClr>
                </a:solidFill>
              </a:rPr>
              <a:t>The modulator </a:t>
            </a:r>
            <a:r>
              <a:rPr lang="en-US" i="1" dirty="0">
                <a:solidFill>
                  <a:schemeClr val="tx1">
                    <a:lumMod val="10000"/>
                  </a:schemeClr>
                </a:solidFill>
              </a:rPr>
              <a:t>modulates</a:t>
            </a:r>
            <a:r>
              <a:rPr lang="en-US" dirty="0">
                <a:solidFill>
                  <a:schemeClr val="tx1">
                    <a:lumMod val="10000"/>
                  </a:schemeClr>
                </a:solidFill>
              </a:rPr>
              <a:t> a carrier wave (</a:t>
            </a:r>
            <a:r>
              <a:rPr lang="en-US" dirty="0">
                <a:solidFill>
                  <a:srgbClr val="C00000"/>
                </a:solidFill>
              </a:rPr>
              <a:t>the electromagnetic wave</a:t>
            </a:r>
            <a:r>
              <a:rPr lang="en-US" dirty="0">
                <a:solidFill>
                  <a:schemeClr val="tx1">
                    <a:lumMod val="10000"/>
                  </a:schemeClr>
                </a:solidFill>
              </a:rPr>
              <a:t>) </a:t>
            </a:r>
            <a:r>
              <a:rPr lang="en-US" dirty="0" smtClean="0">
                <a:solidFill>
                  <a:schemeClr val="tx1">
                    <a:lumMod val="10000"/>
                  </a:schemeClr>
                </a:solidFill>
              </a:rPr>
              <a:t>which has </a:t>
            </a:r>
            <a:r>
              <a:rPr lang="en-US" dirty="0">
                <a:solidFill>
                  <a:schemeClr val="tx1">
                    <a:lumMod val="10000"/>
                  </a:schemeClr>
                </a:solidFill>
              </a:rPr>
              <a:t>a frequency that is selected from an appropriate band in the radio </a:t>
            </a:r>
            <a:r>
              <a:rPr lang="en-US" dirty="0" smtClean="0">
                <a:solidFill>
                  <a:schemeClr val="tx1">
                    <a:lumMod val="10000"/>
                  </a:schemeClr>
                </a:solidFill>
              </a:rPr>
              <a:t>spectrum.</a:t>
            </a:r>
            <a:endParaRPr lang="en-US" dirty="0">
              <a:solidFill>
                <a:schemeClr val="tx1">
                  <a:lumMod val="10000"/>
                </a:schemeClr>
              </a:solidFill>
            </a:endParaRPr>
          </a:p>
        </p:txBody>
      </p:sp>
      <p:sp>
        <p:nvSpPr>
          <p:cNvPr id="5" name="Slide Number Placeholder 4"/>
          <p:cNvSpPr>
            <a:spLocks noGrp="1"/>
          </p:cNvSpPr>
          <p:nvPr>
            <p:ph type="sldNum" sz="quarter" idx="12"/>
          </p:nvPr>
        </p:nvSpPr>
        <p:spPr/>
        <p:txBody>
          <a:bodyPr/>
          <a:lstStyle/>
          <a:p>
            <a:fld id="{2DF375F1-EA2A-45C3-9EB4-FCC64F34190C}" type="slidenum">
              <a:rPr lang="en-US" smtClean="0"/>
              <a:pPr/>
              <a:t>16</a:t>
            </a:fld>
            <a:endParaRPr lang="en-US"/>
          </a:p>
        </p:txBody>
      </p:sp>
    </p:spTree>
    <p:extLst>
      <p:ext uri="{BB962C8B-B14F-4D97-AF65-F5344CB8AC3E}">
        <p14:creationId xmlns:p14="http://schemas.microsoft.com/office/powerpoint/2010/main" val="1208628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solidFill>
                  <a:schemeClr val="tx1">
                    <a:lumMod val="10000"/>
                  </a:schemeClr>
                </a:solidFill>
              </a:rPr>
              <a:t>Digital Communication System</a:t>
            </a:r>
          </a:p>
        </p:txBody>
      </p:sp>
      <p:sp>
        <p:nvSpPr>
          <p:cNvPr id="3" name="Content Placeholder 2"/>
          <p:cNvSpPr>
            <a:spLocks noGrp="1"/>
          </p:cNvSpPr>
          <p:nvPr>
            <p:ph idx="1"/>
          </p:nvPr>
        </p:nvSpPr>
        <p:spPr>
          <a:xfrm>
            <a:off x="946404" y="1916832"/>
            <a:ext cx="6865956" cy="4263306"/>
          </a:xfrm>
        </p:spPr>
        <p:txBody>
          <a:bodyPr/>
          <a:lstStyle/>
          <a:p>
            <a:r>
              <a:rPr lang="en-US" dirty="0" smtClean="0">
                <a:solidFill>
                  <a:schemeClr val="tx1">
                    <a:lumMod val="10000"/>
                  </a:schemeClr>
                </a:solidFill>
              </a:rPr>
              <a:t>Digital </a:t>
            </a:r>
            <a:r>
              <a:rPr lang="en-US" dirty="0">
                <a:solidFill>
                  <a:schemeClr val="tx1">
                    <a:lumMod val="10000"/>
                  </a:schemeClr>
                </a:solidFill>
              </a:rPr>
              <a:t>communication is a mode of communication where the information </a:t>
            </a:r>
            <a:r>
              <a:rPr lang="en-US" dirty="0" smtClean="0">
                <a:solidFill>
                  <a:schemeClr val="tx1">
                    <a:lumMod val="10000"/>
                  </a:schemeClr>
                </a:solidFill>
              </a:rPr>
              <a:t>is </a:t>
            </a:r>
            <a:r>
              <a:rPr lang="en-US" dirty="0">
                <a:solidFill>
                  <a:schemeClr val="tx1">
                    <a:lumMod val="10000"/>
                  </a:schemeClr>
                </a:solidFill>
              </a:rPr>
              <a:t>encoded digitally as </a:t>
            </a:r>
            <a:r>
              <a:rPr lang="en-US" dirty="0">
                <a:solidFill>
                  <a:srgbClr val="7030A0"/>
                </a:solidFill>
              </a:rPr>
              <a:t>discreet signals </a:t>
            </a:r>
            <a:r>
              <a:rPr lang="en-US" dirty="0">
                <a:solidFill>
                  <a:schemeClr val="tx1">
                    <a:lumMod val="10000"/>
                  </a:schemeClr>
                </a:solidFill>
              </a:rPr>
              <a:t>and </a:t>
            </a:r>
            <a:r>
              <a:rPr lang="en-US" dirty="0">
                <a:solidFill>
                  <a:srgbClr val="7030A0"/>
                </a:solidFill>
              </a:rPr>
              <a:t>electronically</a:t>
            </a:r>
            <a:r>
              <a:rPr lang="en-US" dirty="0">
                <a:solidFill>
                  <a:schemeClr val="tx1">
                    <a:lumMod val="10000"/>
                  </a:schemeClr>
                </a:solidFill>
              </a:rPr>
              <a:t> transferred to the recipients. </a:t>
            </a:r>
          </a:p>
        </p:txBody>
      </p:sp>
      <p:sp>
        <p:nvSpPr>
          <p:cNvPr id="5" name="Slide Number Placeholder 4"/>
          <p:cNvSpPr>
            <a:spLocks noGrp="1"/>
          </p:cNvSpPr>
          <p:nvPr>
            <p:ph type="sldNum" sz="quarter" idx="12"/>
          </p:nvPr>
        </p:nvSpPr>
        <p:spPr/>
        <p:txBody>
          <a:bodyPr/>
          <a:lstStyle/>
          <a:p>
            <a:fld id="{2DF375F1-EA2A-45C3-9EB4-FCC64F34190C}" type="slidenum">
              <a:rPr lang="en-US" smtClean="0"/>
              <a:pPr/>
              <a:t>17</a:t>
            </a:fld>
            <a:endParaRPr lang="en-US"/>
          </a:p>
        </p:txBody>
      </p:sp>
    </p:spTree>
    <p:extLst>
      <p:ext uri="{BB962C8B-B14F-4D97-AF65-F5344CB8AC3E}">
        <p14:creationId xmlns:p14="http://schemas.microsoft.com/office/powerpoint/2010/main" val="1692786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a:r>
              <a:rPr lang="en-US" sz="3600" dirty="0">
                <a:solidFill>
                  <a:schemeClr val="tx1">
                    <a:lumMod val="10000"/>
                  </a:schemeClr>
                </a:solidFill>
              </a:rPr>
              <a:t>Digital Communication System</a:t>
            </a:r>
          </a:p>
        </p:txBody>
      </p:sp>
      <p:sp>
        <p:nvSpPr>
          <p:cNvPr id="5" name="Slide Number Placeholder 4"/>
          <p:cNvSpPr>
            <a:spLocks noGrp="1"/>
          </p:cNvSpPr>
          <p:nvPr>
            <p:ph type="sldNum" sz="quarter" idx="12"/>
          </p:nvPr>
        </p:nvSpPr>
        <p:spPr/>
        <p:txBody>
          <a:bodyPr/>
          <a:lstStyle/>
          <a:p>
            <a:fld id="{2DF375F1-EA2A-45C3-9EB4-FCC64F34190C}" type="slidenum">
              <a:rPr lang="en-US" smtClean="0"/>
              <a:pPr/>
              <a:t>18</a:t>
            </a:fld>
            <a:endParaRPr lang="en-US"/>
          </a:p>
        </p:txBody>
      </p:sp>
      <p:pic>
        <p:nvPicPr>
          <p:cNvPr id="7" name="Picture 6"/>
          <p:cNvPicPr>
            <a:picLocks noChangeAspect="1"/>
          </p:cNvPicPr>
          <p:nvPr/>
        </p:nvPicPr>
        <p:blipFill>
          <a:blip r:embed="rId2"/>
          <a:stretch>
            <a:fillRect/>
          </a:stretch>
        </p:blipFill>
        <p:spPr>
          <a:xfrm>
            <a:off x="251520" y="2451100"/>
            <a:ext cx="7848872" cy="3594410"/>
          </a:xfrm>
          <a:prstGeom prst="rect">
            <a:avLst/>
          </a:prstGeom>
        </p:spPr>
      </p:pic>
    </p:spTree>
    <p:extLst>
      <p:ext uri="{BB962C8B-B14F-4D97-AF65-F5344CB8AC3E}">
        <p14:creationId xmlns:p14="http://schemas.microsoft.com/office/powerpoint/2010/main" val="1566804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3600" dirty="0">
                <a:solidFill>
                  <a:schemeClr val="tx1">
                    <a:lumMod val="10000"/>
                  </a:schemeClr>
                </a:solidFill>
              </a:rPr>
              <a:t>Digital Communication System</a:t>
            </a:r>
          </a:p>
        </p:txBody>
      </p:sp>
      <p:sp>
        <p:nvSpPr>
          <p:cNvPr id="6" name="Content Placeholder 5"/>
          <p:cNvSpPr>
            <a:spLocks noGrp="1"/>
          </p:cNvSpPr>
          <p:nvPr>
            <p:ph idx="1"/>
          </p:nvPr>
        </p:nvSpPr>
        <p:spPr/>
        <p:txBody>
          <a:bodyPr>
            <a:normAutofit/>
          </a:bodyPr>
          <a:lstStyle/>
          <a:p>
            <a:r>
              <a:rPr lang="en-US" u="sng" dirty="0">
                <a:solidFill>
                  <a:srgbClr val="C00000"/>
                </a:solidFill>
              </a:rPr>
              <a:t>Source </a:t>
            </a:r>
            <a:r>
              <a:rPr lang="en-US" u="sng" dirty="0" smtClean="0">
                <a:solidFill>
                  <a:srgbClr val="C00000"/>
                </a:solidFill>
              </a:rPr>
              <a:t>Encoder:</a:t>
            </a:r>
            <a:r>
              <a:rPr lang="en-US" dirty="0" smtClean="0">
                <a:solidFill>
                  <a:schemeClr val="tx1">
                    <a:lumMod val="10000"/>
                  </a:schemeClr>
                </a:solidFill>
              </a:rPr>
              <a:t/>
            </a:r>
            <a:br>
              <a:rPr lang="en-US" dirty="0" smtClean="0">
                <a:solidFill>
                  <a:schemeClr val="tx1">
                    <a:lumMod val="10000"/>
                  </a:schemeClr>
                </a:solidFill>
              </a:rPr>
            </a:br>
            <a:r>
              <a:rPr lang="en-US" dirty="0" smtClean="0">
                <a:solidFill>
                  <a:schemeClr val="tx1">
                    <a:lumMod val="10000"/>
                  </a:schemeClr>
                </a:solidFill>
              </a:rPr>
              <a:t>compresses </a:t>
            </a:r>
            <a:r>
              <a:rPr lang="en-US" dirty="0">
                <a:solidFill>
                  <a:schemeClr val="tx1">
                    <a:lumMod val="10000"/>
                  </a:schemeClr>
                </a:solidFill>
              </a:rPr>
              <a:t>the data into minimum number of bits. This process helps in effective utilization of the bandwidth. </a:t>
            </a:r>
            <a:endParaRPr lang="en-US" dirty="0" smtClean="0">
              <a:solidFill>
                <a:schemeClr val="tx1">
                  <a:lumMod val="10000"/>
                </a:schemeClr>
              </a:solidFill>
            </a:endParaRPr>
          </a:p>
          <a:p>
            <a:endParaRPr lang="en-US" dirty="0" smtClean="0">
              <a:solidFill>
                <a:schemeClr val="tx1">
                  <a:lumMod val="10000"/>
                </a:schemeClr>
              </a:solidFill>
            </a:endParaRPr>
          </a:p>
          <a:p>
            <a:r>
              <a:rPr lang="en-US" u="sng" dirty="0">
                <a:solidFill>
                  <a:srgbClr val="C00000"/>
                </a:solidFill>
              </a:rPr>
              <a:t>Channel </a:t>
            </a:r>
            <a:r>
              <a:rPr lang="en-US" u="sng" dirty="0" smtClean="0">
                <a:solidFill>
                  <a:srgbClr val="C00000"/>
                </a:solidFill>
              </a:rPr>
              <a:t>Encoder:</a:t>
            </a:r>
            <a:r>
              <a:rPr lang="en-US" dirty="0" smtClean="0">
                <a:solidFill>
                  <a:schemeClr val="tx1">
                    <a:lumMod val="10000"/>
                  </a:schemeClr>
                </a:solidFill>
              </a:rPr>
              <a:t/>
            </a:r>
            <a:br>
              <a:rPr lang="en-US" dirty="0" smtClean="0">
                <a:solidFill>
                  <a:schemeClr val="tx1">
                    <a:lumMod val="10000"/>
                  </a:schemeClr>
                </a:solidFill>
              </a:rPr>
            </a:br>
            <a:r>
              <a:rPr lang="en-US" dirty="0" smtClean="0">
                <a:solidFill>
                  <a:schemeClr val="tx1">
                    <a:lumMod val="10000"/>
                  </a:schemeClr>
                </a:solidFill>
              </a:rPr>
              <a:t>The </a:t>
            </a:r>
            <a:r>
              <a:rPr lang="en-US" dirty="0">
                <a:solidFill>
                  <a:schemeClr val="tx1">
                    <a:lumMod val="10000"/>
                  </a:schemeClr>
                </a:solidFill>
              </a:rPr>
              <a:t>channel encoder, does the coding for error correction. </a:t>
            </a:r>
            <a:endParaRPr lang="en-US" dirty="0" smtClean="0">
              <a:solidFill>
                <a:schemeClr val="tx1">
                  <a:lumMod val="10000"/>
                </a:schemeClr>
              </a:solidFill>
            </a:endParaRPr>
          </a:p>
          <a:p>
            <a:endParaRPr lang="en-US" dirty="0" smtClean="0">
              <a:solidFill>
                <a:schemeClr val="tx1">
                  <a:lumMod val="10000"/>
                </a:schemeClr>
              </a:solidFill>
            </a:endParaRPr>
          </a:p>
          <a:p>
            <a:r>
              <a:rPr lang="en-US" u="sng" dirty="0">
                <a:solidFill>
                  <a:srgbClr val="C00000"/>
                </a:solidFill>
              </a:rPr>
              <a:t>Digital </a:t>
            </a:r>
            <a:r>
              <a:rPr lang="en-US" u="sng" dirty="0" smtClean="0">
                <a:solidFill>
                  <a:srgbClr val="C00000"/>
                </a:solidFill>
              </a:rPr>
              <a:t>Modulator:</a:t>
            </a:r>
            <a:r>
              <a:rPr lang="en-US" dirty="0" smtClean="0">
                <a:solidFill>
                  <a:schemeClr val="tx1">
                    <a:lumMod val="10000"/>
                  </a:schemeClr>
                </a:solidFill>
              </a:rPr>
              <a:t/>
            </a:r>
            <a:br>
              <a:rPr lang="en-US" dirty="0" smtClean="0">
                <a:solidFill>
                  <a:schemeClr val="tx1">
                    <a:lumMod val="10000"/>
                  </a:schemeClr>
                </a:solidFill>
              </a:rPr>
            </a:br>
            <a:r>
              <a:rPr lang="en-US" dirty="0" smtClean="0">
                <a:solidFill>
                  <a:schemeClr val="tx1">
                    <a:lumMod val="10000"/>
                  </a:schemeClr>
                </a:solidFill>
              </a:rPr>
              <a:t>The </a:t>
            </a:r>
            <a:r>
              <a:rPr lang="en-US" dirty="0">
                <a:solidFill>
                  <a:schemeClr val="tx1">
                    <a:lumMod val="10000"/>
                  </a:schemeClr>
                </a:solidFill>
              </a:rPr>
              <a:t>signal to be transmitted is modulated here by a carrier. </a:t>
            </a:r>
          </a:p>
        </p:txBody>
      </p:sp>
      <p:sp>
        <p:nvSpPr>
          <p:cNvPr id="4" name="Slide Number Placeholder 3"/>
          <p:cNvSpPr>
            <a:spLocks noGrp="1"/>
          </p:cNvSpPr>
          <p:nvPr>
            <p:ph type="sldNum" sz="quarter" idx="12"/>
          </p:nvPr>
        </p:nvSpPr>
        <p:spPr/>
        <p:txBody>
          <a:bodyPr/>
          <a:lstStyle/>
          <a:p>
            <a:fld id="{2DF375F1-EA2A-45C3-9EB4-FCC64F34190C}" type="slidenum">
              <a:rPr lang="en-US" smtClean="0"/>
              <a:pPr/>
              <a:t>19</a:t>
            </a:fld>
            <a:endParaRPr lang="en-US"/>
          </a:p>
        </p:txBody>
      </p:sp>
    </p:spTree>
    <p:extLst>
      <p:ext uri="{BB962C8B-B14F-4D97-AF65-F5344CB8AC3E}">
        <p14:creationId xmlns:p14="http://schemas.microsoft.com/office/powerpoint/2010/main" val="3615805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10000"/>
                  </a:schemeClr>
                </a:solidFill>
              </a:rPr>
              <a:t>Outline</a:t>
            </a:r>
            <a:endParaRPr lang="en-US" dirty="0">
              <a:solidFill>
                <a:schemeClr val="tx1">
                  <a:lumMod val="10000"/>
                </a:schemeClr>
              </a:solidFill>
            </a:endParaRPr>
          </a:p>
        </p:txBody>
      </p:sp>
      <p:sp>
        <p:nvSpPr>
          <p:cNvPr id="3" name="Content Placeholder 2"/>
          <p:cNvSpPr>
            <a:spLocks noGrp="1"/>
          </p:cNvSpPr>
          <p:nvPr>
            <p:ph idx="1"/>
          </p:nvPr>
        </p:nvSpPr>
        <p:spPr>
          <a:xfrm>
            <a:off x="395536" y="1828801"/>
            <a:ext cx="7632848" cy="4351337"/>
          </a:xfrm>
        </p:spPr>
        <p:txBody>
          <a:bodyPr>
            <a:normAutofit/>
          </a:bodyPr>
          <a:lstStyle/>
          <a:p>
            <a:r>
              <a:rPr lang="en-US" dirty="0" smtClean="0">
                <a:solidFill>
                  <a:schemeClr val="tx1">
                    <a:lumMod val="10000"/>
                  </a:schemeClr>
                </a:solidFill>
              </a:rPr>
              <a:t>Communication system</a:t>
            </a:r>
          </a:p>
          <a:p>
            <a:r>
              <a:rPr lang="en-US" dirty="0" smtClean="0">
                <a:solidFill>
                  <a:schemeClr val="tx1">
                    <a:lumMod val="10000"/>
                  </a:schemeClr>
                </a:solidFill>
              </a:rPr>
              <a:t>Communication system model</a:t>
            </a:r>
          </a:p>
          <a:p>
            <a:r>
              <a:rPr lang="en-US" dirty="0">
                <a:solidFill>
                  <a:schemeClr val="tx1">
                    <a:lumMod val="10000"/>
                  </a:schemeClr>
                </a:solidFill>
              </a:rPr>
              <a:t>Mode of </a:t>
            </a:r>
            <a:r>
              <a:rPr lang="en-US" dirty="0" smtClean="0">
                <a:solidFill>
                  <a:schemeClr val="tx1">
                    <a:lumMod val="10000"/>
                  </a:schemeClr>
                </a:solidFill>
              </a:rPr>
              <a:t>Communication</a:t>
            </a:r>
          </a:p>
          <a:p>
            <a:r>
              <a:rPr lang="en-US" dirty="0">
                <a:solidFill>
                  <a:schemeClr val="tx1">
                    <a:lumMod val="10000"/>
                  </a:schemeClr>
                </a:solidFill>
              </a:rPr>
              <a:t>Data Transmission Mode</a:t>
            </a:r>
            <a:endParaRPr lang="en-US" dirty="0" smtClean="0">
              <a:solidFill>
                <a:schemeClr val="tx1">
                  <a:lumMod val="10000"/>
                </a:schemeClr>
              </a:solidFill>
            </a:endParaRPr>
          </a:p>
          <a:p>
            <a:r>
              <a:rPr lang="en-US" dirty="0" smtClean="0">
                <a:solidFill>
                  <a:schemeClr val="tx1">
                    <a:lumMod val="10000"/>
                  </a:schemeClr>
                </a:solidFill>
              </a:rPr>
              <a:t>Analog and digital communication system</a:t>
            </a:r>
          </a:p>
          <a:p>
            <a:r>
              <a:rPr lang="en-US" dirty="0">
                <a:solidFill>
                  <a:schemeClr val="tx1">
                    <a:lumMod val="10000"/>
                  </a:schemeClr>
                </a:solidFill>
              </a:rPr>
              <a:t>Effectiveness of Communications System</a:t>
            </a:r>
            <a:endParaRPr lang="en-US" dirty="0" smtClean="0">
              <a:solidFill>
                <a:schemeClr val="tx1">
                  <a:lumMod val="10000"/>
                </a:schemeClr>
              </a:solidFill>
            </a:endParaRPr>
          </a:p>
          <a:p>
            <a:pPr marL="0" indent="0">
              <a:spcBef>
                <a:spcPts val="600"/>
              </a:spcBef>
              <a:spcAft>
                <a:spcPts val="600"/>
              </a:spcAft>
              <a:buNone/>
            </a:pPr>
            <a:endParaRPr lang="en-US" dirty="0" smtClean="0"/>
          </a:p>
          <a:p>
            <a:pPr>
              <a:buNone/>
            </a:pPr>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fld id="{2DF375F1-EA2A-45C3-9EB4-FCC64F34190C}"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solidFill>
                  <a:schemeClr val="tx1">
                    <a:lumMod val="10000"/>
                  </a:schemeClr>
                </a:solidFill>
              </a:rPr>
              <a:t>Digital Communication System</a:t>
            </a:r>
          </a:p>
        </p:txBody>
      </p:sp>
      <p:sp>
        <p:nvSpPr>
          <p:cNvPr id="3" name="Content Placeholder 2"/>
          <p:cNvSpPr>
            <a:spLocks noGrp="1"/>
          </p:cNvSpPr>
          <p:nvPr>
            <p:ph idx="1"/>
          </p:nvPr>
        </p:nvSpPr>
        <p:spPr/>
        <p:txBody>
          <a:bodyPr/>
          <a:lstStyle/>
          <a:p>
            <a:r>
              <a:rPr lang="en-US" u="sng" dirty="0">
                <a:solidFill>
                  <a:srgbClr val="C00000"/>
                </a:solidFill>
              </a:rPr>
              <a:t>Channel </a:t>
            </a:r>
            <a:r>
              <a:rPr lang="en-US" u="sng" dirty="0" smtClean="0">
                <a:solidFill>
                  <a:srgbClr val="C00000"/>
                </a:solidFill>
              </a:rPr>
              <a:t>Decoder:</a:t>
            </a:r>
            <a:r>
              <a:rPr lang="en-US" dirty="0" smtClean="0">
                <a:solidFill>
                  <a:schemeClr val="tx1">
                    <a:lumMod val="10000"/>
                  </a:schemeClr>
                </a:solidFill>
              </a:rPr>
              <a:t/>
            </a:r>
            <a:br>
              <a:rPr lang="en-US" dirty="0" smtClean="0">
                <a:solidFill>
                  <a:schemeClr val="tx1">
                    <a:lumMod val="10000"/>
                  </a:schemeClr>
                </a:solidFill>
              </a:rPr>
            </a:br>
            <a:r>
              <a:rPr lang="en-US" dirty="0" smtClean="0">
                <a:solidFill>
                  <a:schemeClr val="tx1">
                    <a:lumMod val="10000"/>
                  </a:schemeClr>
                </a:solidFill>
              </a:rPr>
              <a:t>The </a:t>
            </a:r>
            <a:r>
              <a:rPr lang="en-US" dirty="0">
                <a:solidFill>
                  <a:schemeClr val="tx1">
                    <a:lumMod val="10000"/>
                  </a:schemeClr>
                </a:solidFill>
              </a:rPr>
              <a:t>channel </a:t>
            </a:r>
            <a:r>
              <a:rPr lang="en-US" dirty="0" smtClean="0">
                <a:solidFill>
                  <a:schemeClr val="tx1">
                    <a:lumMod val="10000"/>
                  </a:schemeClr>
                </a:solidFill>
              </a:rPr>
              <a:t>decoder does </a:t>
            </a:r>
            <a:r>
              <a:rPr lang="en-US" dirty="0">
                <a:solidFill>
                  <a:schemeClr val="tx1">
                    <a:lumMod val="10000"/>
                  </a:schemeClr>
                </a:solidFill>
              </a:rPr>
              <a:t>some error corrections</a:t>
            </a:r>
            <a:r>
              <a:rPr lang="en-US" dirty="0" smtClean="0">
                <a:solidFill>
                  <a:schemeClr val="tx1">
                    <a:lumMod val="10000"/>
                  </a:schemeClr>
                </a:solidFill>
              </a:rPr>
              <a:t>.</a:t>
            </a:r>
          </a:p>
          <a:p>
            <a:r>
              <a:rPr lang="en-US" u="sng" dirty="0">
                <a:solidFill>
                  <a:srgbClr val="C00000"/>
                </a:solidFill>
              </a:rPr>
              <a:t>Source </a:t>
            </a:r>
            <a:r>
              <a:rPr lang="en-US" u="sng" dirty="0" smtClean="0">
                <a:solidFill>
                  <a:srgbClr val="C00000"/>
                </a:solidFill>
              </a:rPr>
              <a:t>Decoder:</a:t>
            </a:r>
            <a:r>
              <a:rPr lang="en-US" dirty="0">
                <a:solidFill>
                  <a:schemeClr val="tx1">
                    <a:lumMod val="10000"/>
                  </a:schemeClr>
                </a:solidFill>
              </a:rPr>
              <a:t/>
            </a:r>
            <a:br>
              <a:rPr lang="en-US" dirty="0">
                <a:solidFill>
                  <a:schemeClr val="tx1">
                    <a:lumMod val="10000"/>
                  </a:schemeClr>
                </a:solidFill>
              </a:rPr>
            </a:br>
            <a:r>
              <a:rPr lang="en-US" dirty="0" smtClean="0">
                <a:solidFill>
                  <a:schemeClr val="tx1">
                    <a:lumMod val="10000"/>
                  </a:schemeClr>
                </a:solidFill>
              </a:rPr>
              <a:t>The </a:t>
            </a:r>
            <a:r>
              <a:rPr lang="en-US" dirty="0">
                <a:solidFill>
                  <a:schemeClr val="tx1">
                    <a:lumMod val="10000"/>
                  </a:schemeClr>
                </a:solidFill>
              </a:rPr>
              <a:t>source decoder recreates the source output. </a:t>
            </a:r>
          </a:p>
        </p:txBody>
      </p:sp>
      <p:sp>
        <p:nvSpPr>
          <p:cNvPr id="5" name="Slide Number Placeholder 4"/>
          <p:cNvSpPr>
            <a:spLocks noGrp="1"/>
          </p:cNvSpPr>
          <p:nvPr>
            <p:ph type="sldNum" sz="quarter" idx="12"/>
          </p:nvPr>
        </p:nvSpPr>
        <p:spPr/>
        <p:txBody>
          <a:bodyPr/>
          <a:lstStyle/>
          <a:p>
            <a:fld id="{2DF375F1-EA2A-45C3-9EB4-FCC64F34190C}" type="slidenum">
              <a:rPr lang="en-US" smtClean="0"/>
              <a:pPr/>
              <a:t>20</a:t>
            </a:fld>
            <a:endParaRPr lang="en-US"/>
          </a:p>
        </p:txBody>
      </p:sp>
    </p:spTree>
    <p:extLst>
      <p:ext uri="{BB962C8B-B14F-4D97-AF65-F5344CB8AC3E}">
        <p14:creationId xmlns:p14="http://schemas.microsoft.com/office/powerpoint/2010/main" val="1741161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DF375F1-EA2A-45C3-9EB4-FCC64F34190C}" type="slidenum">
              <a:rPr lang="en-US" smtClean="0"/>
              <a:pPr/>
              <a:t>21</a:t>
            </a:fld>
            <a:endParaRPr lang="en-US"/>
          </a:p>
        </p:txBody>
      </p:sp>
      <p:pic>
        <p:nvPicPr>
          <p:cNvPr id="6" name="Picture 5"/>
          <p:cNvPicPr>
            <a:picLocks noChangeAspect="1"/>
          </p:cNvPicPr>
          <p:nvPr/>
        </p:nvPicPr>
        <p:blipFill rotWithShape="1">
          <a:blip r:embed="rId2"/>
          <a:srcRect t="20751" b="9874"/>
          <a:stretch/>
        </p:blipFill>
        <p:spPr>
          <a:xfrm>
            <a:off x="520700" y="908720"/>
            <a:ext cx="6959926" cy="4824536"/>
          </a:xfrm>
          <a:prstGeom prst="rect">
            <a:avLst/>
          </a:prstGeom>
        </p:spPr>
      </p:pic>
    </p:spTree>
    <p:extLst>
      <p:ext uri="{BB962C8B-B14F-4D97-AF65-F5344CB8AC3E}">
        <p14:creationId xmlns:p14="http://schemas.microsoft.com/office/powerpoint/2010/main" val="3563959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35280" cy="1143000"/>
          </a:xfrm>
        </p:spPr>
        <p:txBody>
          <a:bodyPr>
            <a:normAutofit/>
          </a:bodyPr>
          <a:lstStyle/>
          <a:p>
            <a:pPr algn="ctr"/>
            <a:r>
              <a:rPr lang="en-US" sz="3600" dirty="0">
                <a:solidFill>
                  <a:schemeClr val="tx1">
                    <a:lumMod val="10000"/>
                  </a:schemeClr>
                </a:solidFill>
              </a:rPr>
              <a:t>Effectiveness of Communications System</a:t>
            </a:r>
          </a:p>
        </p:txBody>
      </p:sp>
      <p:sp>
        <p:nvSpPr>
          <p:cNvPr id="3" name="Content Placeholder 2"/>
          <p:cNvSpPr>
            <a:spLocks noGrp="1"/>
          </p:cNvSpPr>
          <p:nvPr>
            <p:ph idx="1"/>
          </p:nvPr>
        </p:nvSpPr>
        <p:spPr>
          <a:xfrm>
            <a:off x="457200" y="2276872"/>
            <a:ext cx="8229600" cy="4047728"/>
          </a:xfrm>
        </p:spPr>
        <p:txBody>
          <a:bodyPr/>
          <a:lstStyle/>
          <a:p>
            <a:r>
              <a:rPr lang="en-US" dirty="0" smtClean="0">
                <a:solidFill>
                  <a:schemeClr val="bg2">
                    <a:lumMod val="25000"/>
                  </a:schemeClr>
                </a:solidFill>
              </a:rPr>
              <a:t>The effectiveness of a communications system depends on four fundamental characteristics:</a:t>
            </a:r>
          </a:p>
          <a:p>
            <a:endParaRPr lang="en-US" dirty="0"/>
          </a:p>
        </p:txBody>
      </p:sp>
      <p:sp>
        <p:nvSpPr>
          <p:cNvPr id="5" name="Slide Number Placeholder 4"/>
          <p:cNvSpPr>
            <a:spLocks noGrp="1"/>
          </p:cNvSpPr>
          <p:nvPr>
            <p:ph type="sldNum" sz="quarter" idx="12"/>
          </p:nvPr>
        </p:nvSpPr>
        <p:spPr/>
        <p:txBody>
          <a:bodyPr/>
          <a:lstStyle/>
          <a:p>
            <a:fld id="{3C2EE779-2FD8-4CCA-B8D6-D212FA0F9A6A}" type="slidenum">
              <a:rPr lang="en-US" smtClean="0"/>
              <a:pPr/>
              <a:t>22</a:t>
            </a:fld>
            <a:endParaRPr lang="en-US"/>
          </a:p>
        </p:txBody>
      </p:sp>
      <p:graphicFrame>
        <p:nvGraphicFramePr>
          <p:cNvPr id="4" name="Diagram 3"/>
          <p:cNvGraphicFramePr/>
          <p:nvPr>
            <p:extLst>
              <p:ext uri="{D42A27DB-BD31-4B8C-83A1-F6EECF244321}">
                <p14:modId xmlns:p14="http://schemas.microsoft.com/office/powerpoint/2010/main" val="1603344328"/>
              </p:ext>
            </p:extLst>
          </p:nvPr>
        </p:nvGraphicFramePr>
        <p:xfrm>
          <a:off x="107504" y="3429000"/>
          <a:ext cx="8208912" cy="3212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429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chemeClr val="tx1">
                    <a:lumMod val="10000"/>
                  </a:schemeClr>
                </a:solidFill>
              </a:rPr>
              <a:t>Effectiveness of Communications </a:t>
            </a:r>
            <a:r>
              <a:rPr lang="en-US" sz="3600" dirty="0">
                <a:solidFill>
                  <a:schemeClr val="tx1">
                    <a:lumMod val="10000"/>
                  </a:schemeClr>
                </a:solidFill>
              </a:rPr>
              <a:t>System</a:t>
            </a:r>
          </a:p>
        </p:txBody>
      </p:sp>
      <p:sp>
        <p:nvSpPr>
          <p:cNvPr id="3" name="Content Placeholder 2"/>
          <p:cNvSpPr>
            <a:spLocks noGrp="1"/>
          </p:cNvSpPr>
          <p:nvPr>
            <p:ph idx="1"/>
          </p:nvPr>
        </p:nvSpPr>
        <p:spPr/>
        <p:txBody>
          <a:bodyPr>
            <a:normAutofit/>
          </a:bodyPr>
          <a:lstStyle/>
          <a:p>
            <a:r>
              <a:rPr lang="en-US" u="sng" dirty="0" smtClean="0">
                <a:solidFill>
                  <a:srgbClr val="C00000"/>
                </a:solidFill>
              </a:rPr>
              <a:t>Delivery</a:t>
            </a:r>
            <a:r>
              <a:rPr lang="en-US" dirty="0" smtClean="0">
                <a:solidFill>
                  <a:schemeClr val="tx1">
                    <a:lumMod val="10000"/>
                  </a:schemeClr>
                </a:solidFill>
              </a:rPr>
              <a:t>:</a:t>
            </a:r>
          </a:p>
          <a:p>
            <a:pPr lvl="1"/>
            <a:r>
              <a:rPr lang="en-US" dirty="0" smtClean="0">
                <a:solidFill>
                  <a:schemeClr val="tx1">
                    <a:lumMod val="10000"/>
                  </a:schemeClr>
                </a:solidFill>
              </a:rPr>
              <a:t>The system must deliver information to the correct receiver. </a:t>
            </a:r>
          </a:p>
          <a:p>
            <a:pPr lvl="1">
              <a:spcBef>
                <a:spcPts val="1200"/>
              </a:spcBef>
              <a:spcAft>
                <a:spcPts val="600"/>
              </a:spcAft>
            </a:pPr>
            <a:r>
              <a:rPr lang="en-US" dirty="0" smtClean="0">
                <a:solidFill>
                  <a:schemeClr val="tx1">
                    <a:lumMod val="10000"/>
                  </a:schemeClr>
                </a:solidFill>
              </a:rPr>
              <a:t>Information must be received by the intended device or user and only by that device or user.</a:t>
            </a:r>
          </a:p>
          <a:p>
            <a:pPr>
              <a:spcBef>
                <a:spcPts val="1200"/>
              </a:spcBef>
              <a:spcAft>
                <a:spcPts val="600"/>
              </a:spcAft>
            </a:pPr>
            <a:r>
              <a:rPr lang="en-US" u="sng" dirty="0">
                <a:solidFill>
                  <a:srgbClr val="C00000"/>
                </a:solidFill>
              </a:rPr>
              <a:t>Accuracy</a:t>
            </a:r>
            <a:r>
              <a:rPr lang="en-US" dirty="0" smtClean="0">
                <a:solidFill>
                  <a:schemeClr val="tx1">
                    <a:lumMod val="10000"/>
                  </a:schemeClr>
                </a:solidFill>
              </a:rPr>
              <a:t>:</a:t>
            </a:r>
          </a:p>
          <a:p>
            <a:pPr lvl="1"/>
            <a:r>
              <a:rPr lang="en-US" dirty="0" smtClean="0">
                <a:solidFill>
                  <a:schemeClr val="tx1">
                    <a:lumMod val="10000"/>
                  </a:schemeClr>
                </a:solidFill>
              </a:rPr>
              <a:t> The system must deliver the information accurately.</a:t>
            </a:r>
          </a:p>
          <a:p>
            <a:pPr lvl="1"/>
            <a:r>
              <a:rPr lang="en-US" dirty="0" smtClean="0">
                <a:solidFill>
                  <a:schemeClr val="tx1">
                    <a:lumMod val="10000"/>
                  </a:schemeClr>
                </a:solidFill>
              </a:rPr>
              <a:t>Information that have been altered in transmission and left uncorrected are unusable.</a:t>
            </a:r>
          </a:p>
          <a:p>
            <a:pPr lvl="1">
              <a:buNone/>
            </a:pPr>
            <a:endParaRPr lang="en-US" dirty="0" smtClean="0">
              <a:solidFill>
                <a:schemeClr val="tx1">
                  <a:lumMod val="10000"/>
                </a:schemeClr>
              </a:solidFill>
            </a:endParaRPr>
          </a:p>
        </p:txBody>
      </p:sp>
      <p:sp>
        <p:nvSpPr>
          <p:cNvPr id="4" name="Slide Number Placeholder 3"/>
          <p:cNvSpPr>
            <a:spLocks noGrp="1"/>
          </p:cNvSpPr>
          <p:nvPr>
            <p:ph type="sldNum" sz="quarter" idx="12"/>
          </p:nvPr>
        </p:nvSpPr>
        <p:spPr/>
        <p:txBody>
          <a:bodyPr/>
          <a:lstStyle/>
          <a:p>
            <a:fld id="{3C2EE779-2FD8-4CCA-B8D6-D212FA0F9A6A}" type="slidenum">
              <a:rPr lang="en-US" smtClean="0"/>
              <a:pPr/>
              <a:t>23</a:t>
            </a:fld>
            <a:endParaRPr lang="en-US"/>
          </a:p>
        </p:txBody>
      </p:sp>
    </p:spTree>
    <p:extLst>
      <p:ext uri="{BB962C8B-B14F-4D97-AF65-F5344CB8AC3E}">
        <p14:creationId xmlns:p14="http://schemas.microsoft.com/office/powerpoint/2010/main" val="2404504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365760"/>
            <a:ext cx="7316292" cy="1325562"/>
          </a:xfrm>
        </p:spPr>
        <p:txBody>
          <a:bodyPr>
            <a:noAutofit/>
          </a:bodyPr>
          <a:lstStyle/>
          <a:p>
            <a:pPr algn="ctr"/>
            <a:r>
              <a:rPr lang="en-US" sz="3600" dirty="0">
                <a:solidFill>
                  <a:schemeClr val="tx1">
                    <a:lumMod val="10000"/>
                  </a:schemeClr>
                </a:solidFill>
              </a:rPr>
              <a:t>Effectiveness of </a:t>
            </a:r>
            <a:r>
              <a:rPr lang="en-US" sz="3600" dirty="0" smtClean="0">
                <a:solidFill>
                  <a:schemeClr val="tx1">
                    <a:lumMod val="10000"/>
                  </a:schemeClr>
                </a:solidFill>
              </a:rPr>
              <a:t>Data </a:t>
            </a:r>
            <a:r>
              <a:rPr lang="en-US" sz="3600" dirty="0">
                <a:solidFill>
                  <a:schemeClr val="tx1">
                    <a:lumMod val="10000"/>
                  </a:schemeClr>
                </a:solidFill>
              </a:rPr>
              <a:t>Communications System</a:t>
            </a:r>
          </a:p>
        </p:txBody>
      </p:sp>
      <p:sp>
        <p:nvSpPr>
          <p:cNvPr id="3" name="Content Placeholder 2"/>
          <p:cNvSpPr>
            <a:spLocks noGrp="1"/>
          </p:cNvSpPr>
          <p:nvPr>
            <p:ph idx="1"/>
          </p:nvPr>
        </p:nvSpPr>
        <p:spPr/>
        <p:txBody>
          <a:bodyPr>
            <a:normAutofit/>
          </a:bodyPr>
          <a:lstStyle/>
          <a:p>
            <a:r>
              <a:rPr lang="en-US" u="sng" dirty="0">
                <a:solidFill>
                  <a:srgbClr val="C00000"/>
                </a:solidFill>
              </a:rPr>
              <a:t>Timeliness</a:t>
            </a:r>
            <a:r>
              <a:rPr lang="en-US" dirty="0" smtClean="0">
                <a:solidFill>
                  <a:schemeClr val="tx1">
                    <a:lumMod val="10000"/>
                  </a:schemeClr>
                </a:solidFill>
              </a:rPr>
              <a:t>:</a:t>
            </a:r>
          </a:p>
          <a:p>
            <a:pPr lvl="1"/>
            <a:r>
              <a:rPr lang="en-US" dirty="0" smtClean="0">
                <a:solidFill>
                  <a:schemeClr val="tx1">
                    <a:lumMod val="10000"/>
                  </a:schemeClr>
                </a:solidFill>
              </a:rPr>
              <a:t> The system must deliver information in a timely manner. </a:t>
            </a:r>
          </a:p>
          <a:p>
            <a:pPr lvl="1"/>
            <a:r>
              <a:rPr lang="en-US" dirty="0" smtClean="0">
                <a:solidFill>
                  <a:schemeClr val="tx1">
                    <a:lumMod val="10000"/>
                  </a:schemeClr>
                </a:solidFill>
              </a:rPr>
              <a:t>Information delivered late are useless.</a:t>
            </a:r>
          </a:p>
          <a:p>
            <a:pPr lvl="1"/>
            <a:r>
              <a:rPr lang="en-US" dirty="0" smtClean="0">
                <a:solidFill>
                  <a:schemeClr val="tx1">
                    <a:lumMod val="10000"/>
                  </a:schemeClr>
                </a:solidFill>
              </a:rPr>
              <a:t> In the case of video and audio, timely delivery means :</a:t>
            </a:r>
          </a:p>
          <a:p>
            <a:pPr lvl="2"/>
            <a:r>
              <a:rPr lang="en-US" dirty="0" smtClean="0">
                <a:solidFill>
                  <a:schemeClr val="tx1">
                    <a:lumMod val="10000"/>
                  </a:schemeClr>
                </a:solidFill>
              </a:rPr>
              <a:t>delivering data in the same order as they are produced,</a:t>
            </a:r>
          </a:p>
          <a:p>
            <a:pPr lvl="2"/>
            <a:r>
              <a:rPr lang="en-US" dirty="0" smtClean="0">
                <a:solidFill>
                  <a:schemeClr val="tx1">
                    <a:lumMod val="10000"/>
                  </a:schemeClr>
                </a:solidFill>
              </a:rPr>
              <a:t>and without significant delay. </a:t>
            </a:r>
          </a:p>
          <a:p>
            <a:pPr lvl="2"/>
            <a:r>
              <a:rPr lang="en-US" dirty="0" smtClean="0">
                <a:solidFill>
                  <a:schemeClr val="tx1">
                    <a:lumMod val="10000"/>
                  </a:schemeClr>
                </a:solidFill>
              </a:rPr>
              <a:t>This kind of delivery is called </a:t>
            </a:r>
            <a:r>
              <a:rPr lang="en-US" i="1" dirty="0" smtClean="0">
                <a:solidFill>
                  <a:schemeClr val="tx1">
                    <a:lumMod val="10000"/>
                  </a:schemeClr>
                </a:solidFill>
              </a:rPr>
              <a:t>real-time transmission.</a:t>
            </a:r>
            <a:endParaRPr lang="en-US" dirty="0">
              <a:solidFill>
                <a:schemeClr val="tx1">
                  <a:lumMod val="10000"/>
                </a:schemeClr>
              </a:solidFill>
            </a:endParaRPr>
          </a:p>
        </p:txBody>
      </p:sp>
      <p:sp>
        <p:nvSpPr>
          <p:cNvPr id="4" name="Slide Number Placeholder 3"/>
          <p:cNvSpPr>
            <a:spLocks noGrp="1"/>
          </p:cNvSpPr>
          <p:nvPr>
            <p:ph type="sldNum" sz="quarter" idx="12"/>
          </p:nvPr>
        </p:nvSpPr>
        <p:spPr/>
        <p:txBody>
          <a:bodyPr/>
          <a:lstStyle/>
          <a:p>
            <a:fld id="{3C2EE779-2FD8-4CCA-B8D6-D212FA0F9A6A}" type="slidenum">
              <a:rPr lang="en-US" smtClean="0"/>
              <a:pPr/>
              <a:t>24</a:t>
            </a:fld>
            <a:endParaRPr lang="en-US"/>
          </a:p>
        </p:txBody>
      </p:sp>
    </p:spTree>
    <p:extLst>
      <p:ext uri="{BB962C8B-B14F-4D97-AF65-F5344CB8AC3E}">
        <p14:creationId xmlns:p14="http://schemas.microsoft.com/office/powerpoint/2010/main" val="705176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solidFill>
                  <a:schemeClr val="tx1">
                    <a:lumMod val="10000"/>
                  </a:schemeClr>
                </a:solidFill>
              </a:rPr>
              <a:t>Effectiveness</a:t>
            </a:r>
            <a:br>
              <a:rPr lang="en-US" sz="3600" dirty="0">
                <a:solidFill>
                  <a:schemeClr val="tx1">
                    <a:lumMod val="10000"/>
                  </a:schemeClr>
                </a:solidFill>
              </a:rPr>
            </a:br>
            <a:r>
              <a:rPr lang="en-US" sz="3600" dirty="0">
                <a:solidFill>
                  <a:schemeClr val="tx1">
                    <a:lumMod val="10000"/>
                  </a:schemeClr>
                </a:solidFill>
              </a:rPr>
              <a:t>of </a:t>
            </a:r>
            <a:r>
              <a:rPr lang="en-US" sz="3600" dirty="0" smtClean="0">
                <a:solidFill>
                  <a:schemeClr val="tx1">
                    <a:lumMod val="10000"/>
                  </a:schemeClr>
                </a:solidFill>
              </a:rPr>
              <a:t>Data </a:t>
            </a:r>
            <a:r>
              <a:rPr lang="en-US" sz="3600" dirty="0">
                <a:solidFill>
                  <a:schemeClr val="tx1">
                    <a:lumMod val="10000"/>
                  </a:schemeClr>
                </a:solidFill>
              </a:rPr>
              <a:t>Communications System</a:t>
            </a:r>
          </a:p>
        </p:txBody>
      </p:sp>
      <p:sp>
        <p:nvSpPr>
          <p:cNvPr id="3" name="Content Placeholder 2"/>
          <p:cNvSpPr>
            <a:spLocks noGrp="1"/>
          </p:cNvSpPr>
          <p:nvPr>
            <p:ph idx="1"/>
          </p:nvPr>
        </p:nvSpPr>
        <p:spPr/>
        <p:txBody>
          <a:bodyPr>
            <a:normAutofit/>
          </a:bodyPr>
          <a:lstStyle/>
          <a:p>
            <a:r>
              <a:rPr lang="en-US" u="sng" dirty="0">
                <a:solidFill>
                  <a:srgbClr val="C00000"/>
                </a:solidFill>
              </a:rPr>
              <a:t>Jitter</a:t>
            </a:r>
            <a:r>
              <a:rPr lang="en-US" dirty="0" smtClean="0">
                <a:solidFill>
                  <a:schemeClr val="tx1">
                    <a:lumMod val="10000"/>
                  </a:schemeClr>
                </a:solidFill>
              </a:rPr>
              <a:t>:</a:t>
            </a:r>
          </a:p>
          <a:p>
            <a:pPr lvl="1"/>
            <a:r>
              <a:rPr lang="en-US" dirty="0" smtClean="0">
                <a:solidFill>
                  <a:schemeClr val="tx1">
                    <a:lumMod val="10000"/>
                  </a:schemeClr>
                </a:solidFill>
              </a:rPr>
              <a:t>Jitter refers to the variation in the packet arrival time. </a:t>
            </a:r>
          </a:p>
          <a:p>
            <a:pPr lvl="1"/>
            <a:r>
              <a:rPr lang="en-US" dirty="0" smtClean="0">
                <a:solidFill>
                  <a:schemeClr val="tx1">
                    <a:lumMod val="10000"/>
                  </a:schemeClr>
                </a:solidFill>
              </a:rPr>
              <a:t>It is the uneven delay in the delivery of audio or video packets. </a:t>
            </a:r>
          </a:p>
          <a:p>
            <a:pPr lvl="1"/>
            <a:r>
              <a:rPr lang="en-US" dirty="0" smtClean="0">
                <a:solidFill>
                  <a:schemeClr val="tx1">
                    <a:lumMod val="10000"/>
                  </a:schemeClr>
                </a:solidFill>
              </a:rPr>
              <a:t>For example, let us assume that video packets are sent every 3 </a:t>
            </a:r>
            <a:r>
              <a:rPr lang="en-US" dirty="0" err="1" smtClean="0">
                <a:solidFill>
                  <a:schemeClr val="tx1">
                    <a:lumMod val="10000"/>
                  </a:schemeClr>
                </a:solidFill>
              </a:rPr>
              <a:t>ms.</a:t>
            </a:r>
            <a:r>
              <a:rPr lang="en-US" dirty="0" smtClean="0">
                <a:solidFill>
                  <a:schemeClr val="tx1">
                    <a:lumMod val="10000"/>
                  </a:schemeClr>
                </a:solidFill>
              </a:rPr>
              <a:t> If some of the packets arrive with 3 ms delay and others with 4 ms delay, an uneven quality in the video is the result.</a:t>
            </a:r>
            <a:endParaRPr lang="en-US" dirty="0">
              <a:solidFill>
                <a:schemeClr val="tx1">
                  <a:lumMod val="10000"/>
                </a:schemeClr>
              </a:solidFill>
            </a:endParaRPr>
          </a:p>
        </p:txBody>
      </p:sp>
      <p:sp>
        <p:nvSpPr>
          <p:cNvPr id="4" name="Slide Number Placeholder 3"/>
          <p:cNvSpPr>
            <a:spLocks noGrp="1"/>
          </p:cNvSpPr>
          <p:nvPr>
            <p:ph type="sldNum" sz="quarter" idx="12"/>
          </p:nvPr>
        </p:nvSpPr>
        <p:spPr/>
        <p:txBody>
          <a:bodyPr/>
          <a:lstStyle/>
          <a:p>
            <a:fld id="{3C2EE779-2FD8-4CCA-B8D6-D212FA0F9A6A}" type="slidenum">
              <a:rPr lang="en-US" smtClean="0"/>
              <a:pPr/>
              <a:t>25</a:t>
            </a:fld>
            <a:endParaRPr lang="en-US"/>
          </a:p>
        </p:txBody>
      </p:sp>
    </p:spTree>
    <p:extLst>
      <p:ext uri="{BB962C8B-B14F-4D97-AF65-F5344CB8AC3E}">
        <p14:creationId xmlns:p14="http://schemas.microsoft.com/office/powerpoint/2010/main" val="928998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DF375F1-EA2A-45C3-9EB4-FCC64F34190C}" type="slidenum">
              <a:rPr lang="en-US" smtClean="0"/>
              <a:pPr/>
              <a:t>26</a:t>
            </a:fld>
            <a:endParaRPr lang="en-US"/>
          </a:p>
        </p:txBody>
      </p:sp>
      <p:sp>
        <p:nvSpPr>
          <p:cNvPr id="5" name="TextBox 4"/>
          <p:cNvSpPr txBox="1"/>
          <p:nvPr/>
        </p:nvSpPr>
        <p:spPr>
          <a:xfrm>
            <a:off x="1547664" y="2780928"/>
            <a:ext cx="5976316" cy="1015663"/>
          </a:xfrm>
          <a:prstGeom prst="rect">
            <a:avLst/>
          </a:prstGeom>
          <a:noFill/>
        </p:spPr>
        <p:txBody>
          <a:bodyPr wrap="none" rtlCol="0">
            <a:spAutoFit/>
          </a:bodyPr>
          <a:lstStyle/>
          <a:p>
            <a:r>
              <a:rPr lang="en-US" sz="6000" b="1" dirty="0" smtClean="0">
                <a:solidFill>
                  <a:schemeClr val="tx1">
                    <a:lumMod val="10000"/>
                  </a:schemeClr>
                </a:solidFill>
              </a:rPr>
              <a:t>Any Question?</a:t>
            </a:r>
            <a:endParaRPr lang="en-US" sz="6000" b="1" dirty="0">
              <a:solidFill>
                <a:schemeClr val="tx1">
                  <a:lumMod val="10000"/>
                </a:schemeClr>
              </a:solidFill>
            </a:endParaRPr>
          </a:p>
        </p:txBody>
      </p:sp>
    </p:spTree>
    <p:extLst>
      <p:ext uri="{BB962C8B-B14F-4D97-AF65-F5344CB8AC3E}">
        <p14:creationId xmlns:p14="http://schemas.microsoft.com/office/powerpoint/2010/main" val="921686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7269480" cy="1325562"/>
          </a:xfrm>
        </p:spPr>
        <p:txBody>
          <a:bodyPr>
            <a:normAutofit/>
          </a:bodyPr>
          <a:lstStyle/>
          <a:p>
            <a:pPr algn="ctr"/>
            <a:r>
              <a:rPr lang="en-US" sz="4400" dirty="0">
                <a:solidFill>
                  <a:schemeClr val="tx1">
                    <a:lumMod val="10000"/>
                  </a:schemeClr>
                </a:solidFill>
              </a:rPr>
              <a:t>Communications </a:t>
            </a:r>
            <a:r>
              <a:rPr lang="en-US" sz="4400" dirty="0" smtClean="0">
                <a:solidFill>
                  <a:schemeClr val="tx1">
                    <a:lumMod val="10000"/>
                  </a:schemeClr>
                </a:solidFill>
              </a:rPr>
              <a:t>System</a:t>
            </a:r>
            <a:endParaRPr lang="en-US" sz="4400" dirty="0">
              <a:solidFill>
                <a:schemeClr val="tx1">
                  <a:lumMod val="10000"/>
                </a:schemeClr>
              </a:solidFill>
            </a:endParaRPr>
          </a:p>
        </p:txBody>
      </p:sp>
      <p:sp>
        <p:nvSpPr>
          <p:cNvPr id="3" name="Content Placeholder 2"/>
          <p:cNvSpPr>
            <a:spLocks noGrp="1"/>
          </p:cNvSpPr>
          <p:nvPr>
            <p:ph idx="1"/>
          </p:nvPr>
        </p:nvSpPr>
        <p:spPr>
          <a:xfrm>
            <a:off x="395536" y="2132856"/>
            <a:ext cx="8301608" cy="4389120"/>
          </a:xfrm>
        </p:spPr>
        <p:txBody>
          <a:bodyPr>
            <a:noAutofit/>
          </a:bodyPr>
          <a:lstStyle/>
          <a:p>
            <a:r>
              <a:rPr lang="en-US" sz="2400" b="1" dirty="0" smtClean="0">
                <a:solidFill>
                  <a:schemeClr val="tx1">
                    <a:lumMod val="10000"/>
                  </a:schemeClr>
                </a:solidFill>
                <a:cs typeface="Arial" charset="0"/>
              </a:rPr>
              <a:t>Communication </a:t>
            </a:r>
            <a:r>
              <a:rPr lang="en-US" sz="2400" dirty="0">
                <a:solidFill>
                  <a:schemeClr val="tx1">
                    <a:lumMod val="10000"/>
                  </a:schemeClr>
                </a:solidFill>
              </a:rPr>
              <a:t>is the </a:t>
            </a:r>
            <a:r>
              <a:rPr lang="en-US" sz="2400" dirty="0" smtClean="0">
                <a:solidFill>
                  <a:schemeClr val="tx1">
                    <a:lumMod val="10000"/>
                  </a:schemeClr>
                </a:solidFill>
              </a:rPr>
              <a:t>sharing </a:t>
            </a:r>
            <a:r>
              <a:rPr lang="en-US" sz="2400" dirty="0">
                <a:solidFill>
                  <a:schemeClr val="tx1">
                    <a:lumMod val="10000"/>
                  </a:schemeClr>
                </a:solidFill>
              </a:rPr>
              <a:t>of information</a:t>
            </a:r>
            <a:r>
              <a:rPr lang="en-US" sz="2400" dirty="0" smtClean="0">
                <a:solidFill>
                  <a:schemeClr val="tx1">
                    <a:lumMod val="10000"/>
                  </a:schemeClr>
                </a:solidFill>
              </a:rPr>
              <a:t>.</a:t>
            </a:r>
            <a:br>
              <a:rPr lang="en-US" sz="2400" dirty="0" smtClean="0">
                <a:solidFill>
                  <a:schemeClr val="tx1">
                    <a:lumMod val="10000"/>
                  </a:schemeClr>
                </a:solidFill>
              </a:rPr>
            </a:br>
            <a:r>
              <a:rPr lang="en-US" sz="2400" dirty="0" smtClean="0">
                <a:solidFill>
                  <a:schemeClr val="tx1">
                    <a:lumMod val="10000"/>
                  </a:schemeClr>
                </a:solidFill>
              </a:rPr>
              <a:t>     </a:t>
            </a:r>
            <a:r>
              <a:rPr lang="en-US" sz="2000" dirty="0" smtClean="0">
                <a:solidFill>
                  <a:schemeClr val="tx1">
                    <a:lumMod val="10000"/>
                  </a:schemeClr>
                </a:solidFill>
              </a:rPr>
              <a:t>Local ,</a:t>
            </a:r>
            <a:br>
              <a:rPr lang="en-US" sz="2000" dirty="0" smtClean="0">
                <a:solidFill>
                  <a:schemeClr val="tx1">
                    <a:lumMod val="10000"/>
                  </a:schemeClr>
                </a:solidFill>
              </a:rPr>
            </a:br>
            <a:r>
              <a:rPr lang="en-US" sz="2000" dirty="0" smtClean="0">
                <a:solidFill>
                  <a:schemeClr val="tx1">
                    <a:lumMod val="10000"/>
                  </a:schemeClr>
                </a:solidFill>
              </a:rPr>
              <a:t>      Over distance.</a:t>
            </a:r>
            <a:endParaRPr lang="en-US" sz="2000" dirty="0">
              <a:solidFill>
                <a:schemeClr val="tx1">
                  <a:lumMod val="10000"/>
                </a:schemeClr>
              </a:solidFill>
            </a:endParaRPr>
          </a:p>
          <a:p>
            <a:endParaRPr lang="en-US" sz="2400" dirty="0" smtClean="0">
              <a:solidFill>
                <a:schemeClr val="tx1">
                  <a:lumMod val="10000"/>
                </a:schemeClr>
              </a:solidFill>
              <a:cs typeface="Arial" charset="0"/>
            </a:endParaRPr>
          </a:p>
          <a:p>
            <a:r>
              <a:rPr lang="en-US" sz="2400" dirty="0" smtClean="0">
                <a:solidFill>
                  <a:schemeClr val="tx1">
                    <a:lumMod val="10000"/>
                  </a:schemeClr>
                </a:solidFill>
                <a:cs typeface="Arial" charset="0"/>
              </a:rPr>
              <a:t>A </a:t>
            </a:r>
            <a:r>
              <a:rPr lang="en-US" sz="2400" b="1" dirty="0">
                <a:solidFill>
                  <a:schemeClr val="tx1">
                    <a:lumMod val="10000"/>
                  </a:schemeClr>
                </a:solidFill>
                <a:cs typeface="Arial" charset="0"/>
              </a:rPr>
              <a:t>Communication System</a:t>
            </a:r>
            <a:r>
              <a:rPr lang="en-US" sz="2400" dirty="0">
                <a:solidFill>
                  <a:schemeClr val="tx1">
                    <a:lumMod val="10000"/>
                  </a:schemeClr>
                </a:solidFill>
                <a:cs typeface="Arial" charset="0"/>
              </a:rPr>
              <a:t> is a combination of processes and the hardware used to accomplish the transfer of the </a:t>
            </a:r>
            <a:r>
              <a:rPr lang="en-US" sz="2400" dirty="0" smtClean="0">
                <a:solidFill>
                  <a:schemeClr val="tx1">
                    <a:lumMod val="10000"/>
                  </a:schemeClr>
                </a:solidFill>
                <a:cs typeface="Arial" charset="0"/>
              </a:rPr>
              <a:t>Information. </a:t>
            </a:r>
            <a:endParaRPr lang="en-US" sz="1600" dirty="0">
              <a:solidFill>
                <a:schemeClr val="tx1">
                  <a:lumMod val="10000"/>
                </a:schemeClr>
              </a:solidFill>
            </a:endParaRPr>
          </a:p>
        </p:txBody>
      </p:sp>
      <p:sp>
        <p:nvSpPr>
          <p:cNvPr id="5" name="Slide Number Placeholder 4"/>
          <p:cNvSpPr>
            <a:spLocks noGrp="1"/>
          </p:cNvSpPr>
          <p:nvPr>
            <p:ph type="sldNum" sz="quarter" idx="12"/>
          </p:nvPr>
        </p:nvSpPr>
        <p:spPr/>
        <p:txBody>
          <a:bodyPr/>
          <a:lstStyle/>
          <a:p>
            <a:fld id="{2DF375F1-EA2A-45C3-9EB4-FCC64F34190C}" type="slidenum">
              <a:rPr lang="en-US" smtClean="0"/>
              <a:pPr/>
              <a:t>3</a:t>
            </a:fld>
            <a:endParaRPr lang="en-US"/>
          </a:p>
        </p:txBody>
      </p:sp>
    </p:spTree>
    <p:extLst>
      <p:ext uri="{BB962C8B-B14F-4D97-AF65-F5344CB8AC3E}">
        <p14:creationId xmlns:p14="http://schemas.microsoft.com/office/powerpoint/2010/main" val="24772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4" y="365760"/>
            <a:ext cx="7269480" cy="903000"/>
          </a:xfrm>
        </p:spPr>
        <p:txBody>
          <a:bodyPr>
            <a:normAutofit/>
          </a:bodyPr>
          <a:lstStyle/>
          <a:p>
            <a:pPr algn="ctr"/>
            <a:r>
              <a:rPr lang="en-US" sz="3600" dirty="0">
                <a:solidFill>
                  <a:schemeClr val="tx1">
                    <a:lumMod val="10000"/>
                  </a:schemeClr>
                </a:solidFill>
              </a:rPr>
              <a:t>Communications System Model</a:t>
            </a:r>
          </a:p>
        </p:txBody>
      </p:sp>
      <p:sp>
        <p:nvSpPr>
          <p:cNvPr id="5" name="Slide Number Placeholder 4"/>
          <p:cNvSpPr>
            <a:spLocks noGrp="1"/>
          </p:cNvSpPr>
          <p:nvPr>
            <p:ph type="sldNum" sz="quarter" idx="12"/>
          </p:nvPr>
        </p:nvSpPr>
        <p:spPr/>
        <p:txBody>
          <a:bodyPr/>
          <a:lstStyle/>
          <a:p>
            <a:fld id="{2DF375F1-EA2A-45C3-9EB4-FCC64F34190C}" type="slidenum">
              <a:rPr lang="en-US" smtClean="0"/>
              <a:pPr/>
              <a:t>4</a:t>
            </a:fld>
            <a:endParaRPr lang="en-US"/>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l="42972" t="41586" r="6609" b="11795"/>
          <a:stretch>
            <a:fillRect/>
          </a:stretch>
        </p:blipFill>
        <p:spPr bwMode="auto">
          <a:xfrm>
            <a:off x="181473" y="1844824"/>
            <a:ext cx="8034411" cy="41764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72910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dirty="0">
                <a:solidFill>
                  <a:schemeClr val="tx1">
                    <a:lumMod val="10000"/>
                  </a:schemeClr>
                </a:solidFill>
              </a:rPr>
              <a:t>Communications System Model</a:t>
            </a:r>
          </a:p>
        </p:txBody>
      </p:sp>
      <p:sp>
        <p:nvSpPr>
          <p:cNvPr id="6" name="Content Placeholder 5"/>
          <p:cNvSpPr>
            <a:spLocks noGrp="1"/>
          </p:cNvSpPr>
          <p:nvPr>
            <p:ph idx="1"/>
          </p:nvPr>
        </p:nvSpPr>
        <p:spPr/>
        <p:txBody>
          <a:bodyPr>
            <a:normAutofit/>
          </a:bodyPr>
          <a:lstStyle/>
          <a:p>
            <a:pPr>
              <a:spcAft>
                <a:spcPts val="1800"/>
              </a:spcAft>
            </a:pPr>
            <a:r>
              <a:rPr lang="en-US" b="1" u="sng" dirty="0" smtClean="0">
                <a:solidFill>
                  <a:srgbClr val="C00000"/>
                </a:solidFill>
              </a:rPr>
              <a:t>Transmitter</a:t>
            </a:r>
            <a:r>
              <a:rPr lang="en-US" dirty="0" smtClean="0">
                <a:solidFill>
                  <a:schemeClr val="tx1">
                    <a:lumMod val="10000"/>
                  </a:schemeClr>
                </a:solidFill>
              </a:rPr>
              <a:t>:</a:t>
            </a:r>
            <a:br>
              <a:rPr lang="en-US" dirty="0" smtClean="0">
                <a:solidFill>
                  <a:schemeClr val="tx1">
                    <a:lumMod val="10000"/>
                  </a:schemeClr>
                </a:solidFill>
              </a:rPr>
            </a:br>
            <a:r>
              <a:rPr lang="en-US" dirty="0" smtClean="0">
                <a:solidFill>
                  <a:schemeClr val="tx1">
                    <a:lumMod val="10000"/>
                  </a:schemeClr>
                </a:solidFill>
              </a:rPr>
              <a:t> process </a:t>
            </a:r>
            <a:r>
              <a:rPr lang="en-US" dirty="0">
                <a:solidFill>
                  <a:schemeClr val="tx1">
                    <a:lumMod val="10000"/>
                  </a:schemeClr>
                </a:solidFill>
              </a:rPr>
              <a:t>the message signal into a form suitable for transmission over the communication </a:t>
            </a:r>
            <a:r>
              <a:rPr lang="en-US" dirty="0" smtClean="0">
                <a:solidFill>
                  <a:schemeClr val="tx1">
                    <a:lumMod val="10000"/>
                  </a:schemeClr>
                </a:solidFill>
              </a:rPr>
              <a:t>channel.</a:t>
            </a:r>
          </a:p>
          <a:p>
            <a:pPr>
              <a:spcAft>
                <a:spcPts val="1800"/>
              </a:spcAft>
            </a:pPr>
            <a:r>
              <a:rPr lang="en-US" b="1" u="sng" dirty="0">
                <a:solidFill>
                  <a:srgbClr val="C00000"/>
                </a:solidFill>
              </a:rPr>
              <a:t>Communication channel:</a:t>
            </a:r>
            <a:r>
              <a:rPr lang="en-US" dirty="0" smtClean="0">
                <a:solidFill>
                  <a:schemeClr val="tx1">
                    <a:lumMod val="10000"/>
                  </a:schemeClr>
                </a:solidFill>
              </a:rPr>
              <a:t/>
            </a:r>
            <a:br>
              <a:rPr lang="en-US" dirty="0" smtClean="0">
                <a:solidFill>
                  <a:schemeClr val="tx1">
                    <a:lumMod val="10000"/>
                  </a:schemeClr>
                </a:solidFill>
              </a:rPr>
            </a:br>
            <a:r>
              <a:rPr lang="en-US" dirty="0" smtClean="0">
                <a:solidFill>
                  <a:schemeClr val="tx1">
                    <a:lumMod val="10000"/>
                  </a:schemeClr>
                </a:solidFill>
              </a:rPr>
              <a:t>provide </a:t>
            </a:r>
            <a:r>
              <a:rPr lang="en-US" dirty="0">
                <a:solidFill>
                  <a:schemeClr val="tx1">
                    <a:lumMod val="10000"/>
                  </a:schemeClr>
                </a:solidFill>
              </a:rPr>
              <a:t>a pathway between the transmitter's output and the receiver's input</a:t>
            </a:r>
            <a:r>
              <a:rPr lang="en-US" dirty="0" smtClean="0">
                <a:solidFill>
                  <a:schemeClr val="tx1">
                    <a:lumMod val="10000"/>
                  </a:schemeClr>
                </a:solidFill>
              </a:rPr>
              <a:t>.</a:t>
            </a:r>
          </a:p>
          <a:p>
            <a:pPr>
              <a:spcAft>
                <a:spcPts val="1800"/>
              </a:spcAft>
            </a:pPr>
            <a:r>
              <a:rPr lang="en-US" b="1" u="sng" dirty="0">
                <a:solidFill>
                  <a:srgbClr val="C00000"/>
                </a:solidFill>
              </a:rPr>
              <a:t>Receiver:</a:t>
            </a:r>
            <a:r>
              <a:rPr lang="en-US" dirty="0" smtClean="0">
                <a:solidFill>
                  <a:schemeClr val="tx1">
                    <a:lumMod val="10000"/>
                  </a:schemeClr>
                </a:solidFill>
              </a:rPr>
              <a:t/>
            </a:r>
            <a:br>
              <a:rPr lang="en-US" dirty="0" smtClean="0">
                <a:solidFill>
                  <a:schemeClr val="tx1">
                    <a:lumMod val="10000"/>
                  </a:schemeClr>
                </a:solidFill>
              </a:rPr>
            </a:br>
            <a:r>
              <a:rPr lang="en-US" dirty="0" smtClean="0">
                <a:solidFill>
                  <a:schemeClr val="tx1">
                    <a:lumMod val="10000"/>
                  </a:schemeClr>
                </a:solidFill>
              </a:rPr>
              <a:t>process </a:t>
            </a:r>
            <a:r>
              <a:rPr lang="en-US" dirty="0">
                <a:solidFill>
                  <a:schemeClr val="tx1">
                    <a:lumMod val="10000"/>
                  </a:schemeClr>
                </a:solidFill>
              </a:rPr>
              <a:t>the received signal to recover the appropriate message signal. </a:t>
            </a:r>
          </a:p>
        </p:txBody>
      </p:sp>
      <p:sp>
        <p:nvSpPr>
          <p:cNvPr id="4" name="Slide Number Placeholder 3"/>
          <p:cNvSpPr>
            <a:spLocks noGrp="1"/>
          </p:cNvSpPr>
          <p:nvPr>
            <p:ph type="sldNum" sz="quarter" idx="12"/>
          </p:nvPr>
        </p:nvSpPr>
        <p:spPr/>
        <p:txBody>
          <a:bodyPr/>
          <a:lstStyle/>
          <a:p>
            <a:fld id="{2DF375F1-EA2A-45C3-9EB4-FCC64F34190C}" type="slidenum">
              <a:rPr lang="en-US" smtClean="0"/>
              <a:pPr/>
              <a:t>5</a:t>
            </a:fld>
            <a:endParaRPr lang="en-US"/>
          </a:p>
        </p:txBody>
      </p:sp>
    </p:spTree>
    <p:extLst>
      <p:ext uri="{BB962C8B-B14F-4D97-AF65-F5344CB8AC3E}">
        <p14:creationId xmlns:p14="http://schemas.microsoft.com/office/powerpoint/2010/main" val="1805653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solidFill>
                  <a:schemeClr val="tx1">
                    <a:lumMod val="10000"/>
                  </a:schemeClr>
                </a:solidFill>
              </a:rPr>
              <a:t>Mode of Communication</a:t>
            </a:r>
          </a:p>
        </p:txBody>
      </p:sp>
      <p:sp>
        <p:nvSpPr>
          <p:cNvPr id="3" name="Content Placeholder 2"/>
          <p:cNvSpPr>
            <a:spLocks noGrp="1"/>
          </p:cNvSpPr>
          <p:nvPr>
            <p:ph idx="1"/>
          </p:nvPr>
        </p:nvSpPr>
        <p:spPr/>
        <p:txBody>
          <a:bodyPr/>
          <a:lstStyle/>
          <a:p>
            <a:r>
              <a:rPr lang="en-US" dirty="0" smtClean="0">
                <a:solidFill>
                  <a:schemeClr val="tx1">
                    <a:lumMod val="10000"/>
                  </a:schemeClr>
                </a:solidFill>
              </a:rPr>
              <a:t>There are two basic mode of communication:</a:t>
            </a:r>
          </a:p>
          <a:p>
            <a:pPr>
              <a:buNone/>
            </a:pPr>
            <a:r>
              <a:rPr lang="en-US" dirty="0" smtClean="0">
                <a:solidFill>
                  <a:schemeClr val="tx1">
                    <a:lumMod val="10000"/>
                  </a:schemeClr>
                </a:solidFill>
              </a:rPr>
              <a:t>1- </a:t>
            </a:r>
            <a:r>
              <a:rPr lang="en-US" b="1" u="sng" dirty="0" smtClean="0">
                <a:solidFill>
                  <a:srgbClr val="0070C0"/>
                </a:solidFill>
              </a:rPr>
              <a:t>Broadcasting</a:t>
            </a:r>
            <a:r>
              <a:rPr lang="en-US" dirty="0" smtClean="0">
                <a:solidFill>
                  <a:schemeClr val="tx1">
                    <a:lumMod val="10000"/>
                  </a:schemeClr>
                </a:solidFill>
              </a:rPr>
              <a:t>   </a:t>
            </a:r>
            <a:r>
              <a:rPr lang="en-US" dirty="0" smtClean="0">
                <a:solidFill>
                  <a:schemeClr val="tx1">
                    <a:lumMod val="10000"/>
                  </a:schemeClr>
                </a:solidFill>
                <a:sym typeface="Wingdings" pitchFamily="2" charset="2"/>
              </a:rPr>
              <a:t> single transmitter and numerous receiver.</a:t>
            </a:r>
          </a:p>
          <a:p>
            <a:pPr>
              <a:buNone/>
            </a:pPr>
            <a:r>
              <a:rPr lang="en-US" dirty="0" smtClean="0">
                <a:solidFill>
                  <a:schemeClr val="tx1">
                    <a:lumMod val="10000"/>
                  </a:schemeClr>
                </a:solidFill>
                <a:sym typeface="Wingdings" pitchFamily="2" charset="2"/>
              </a:rPr>
              <a:t>2- </a:t>
            </a:r>
            <a:r>
              <a:rPr lang="en-US" b="1" u="sng" dirty="0">
                <a:solidFill>
                  <a:srgbClr val="0070C0"/>
                </a:solidFill>
                <a:sym typeface="Wingdings" pitchFamily="2" charset="2"/>
              </a:rPr>
              <a:t>Point to point communication</a:t>
            </a:r>
            <a:r>
              <a:rPr lang="en-US" dirty="0" smtClean="0">
                <a:solidFill>
                  <a:schemeClr val="tx1">
                    <a:lumMod val="10000"/>
                  </a:schemeClr>
                </a:solidFill>
                <a:sym typeface="Wingdings" pitchFamily="2" charset="2"/>
              </a:rPr>
              <a:t>  single transmitter  and single receiver.</a:t>
            </a:r>
            <a:endParaRPr lang="en-US" dirty="0">
              <a:solidFill>
                <a:schemeClr val="tx1">
                  <a:lumMod val="10000"/>
                </a:schemeClr>
              </a:solidFill>
            </a:endParaRPr>
          </a:p>
        </p:txBody>
      </p:sp>
      <p:sp>
        <p:nvSpPr>
          <p:cNvPr id="4" name="Slide Number Placeholder 3"/>
          <p:cNvSpPr>
            <a:spLocks noGrp="1"/>
          </p:cNvSpPr>
          <p:nvPr>
            <p:ph type="sldNum" sz="quarter" idx="12"/>
          </p:nvPr>
        </p:nvSpPr>
        <p:spPr/>
        <p:txBody>
          <a:bodyPr/>
          <a:lstStyle/>
          <a:p>
            <a:fld id="{2DF375F1-EA2A-45C3-9EB4-FCC64F34190C}" type="slidenum">
              <a:rPr lang="en-US" smtClean="0"/>
              <a:pPr/>
              <a:t>6</a:t>
            </a:fld>
            <a:endParaRPr lang="en-US"/>
          </a:p>
        </p:txBody>
      </p:sp>
      <p:sp>
        <p:nvSpPr>
          <p:cNvPr id="6" name="Oval 5"/>
          <p:cNvSpPr/>
          <p:nvPr/>
        </p:nvSpPr>
        <p:spPr>
          <a:xfrm>
            <a:off x="827584" y="5456482"/>
            <a:ext cx="360040"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7" name="Oval 6"/>
          <p:cNvSpPr/>
          <p:nvPr/>
        </p:nvSpPr>
        <p:spPr>
          <a:xfrm>
            <a:off x="2843808" y="5421709"/>
            <a:ext cx="360040" cy="43204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8" name="Oval 7"/>
          <p:cNvSpPr/>
          <p:nvPr/>
        </p:nvSpPr>
        <p:spPr>
          <a:xfrm>
            <a:off x="7665889" y="5502236"/>
            <a:ext cx="360040" cy="432048"/>
          </a:xfrm>
          <a:prstGeom prst="ellipse">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9" name="Oval 8"/>
          <p:cNvSpPr/>
          <p:nvPr/>
        </p:nvSpPr>
        <p:spPr>
          <a:xfrm>
            <a:off x="5721673" y="5502236"/>
            <a:ext cx="360040"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10" name="Oval 9"/>
          <p:cNvSpPr/>
          <p:nvPr/>
        </p:nvSpPr>
        <p:spPr>
          <a:xfrm>
            <a:off x="1835696" y="6136636"/>
            <a:ext cx="360040" cy="43204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11" name="Oval 10"/>
          <p:cNvSpPr/>
          <p:nvPr/>
        </p:nvSpPr>
        <p:spPr>
          <a:xfrm>
            <a:off x="1763688" y="4917653"/>
            <a:ext cx="360040" cy="432048"/>
          </a:xfrm>
          <a:prstGeom prst="ellips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cxnSp>
        <p:nvCxnSpPr>
          <p:cNvPr id="13" name="Straight Arrow Connector 12"/>
          <p:cNvCxnSpPr>
            <a:stCxn id="6" idx="6"/>
            <a:endCxn id="11" idx="3"/>
          </p:cNvCxnSpPr>
          <p:nvPr/>
        </p:nvCxnSpPr>
        <p:spPr>
          <a:xfrm flipV="1">
            <a:off x="1187624" y="5286429"/>
            <a:ext cx="628791" cy="38607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1187624" y="5709741"/>
            <a:ext cx="1584176" cy="838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6" idx="5"/>
          </p:cNvCxnSpPr>
          <p:nvPr/>
        </p:nvCxnSpPr>
        <p:spPr>
          <a:xfrm>
            <a:off x="1134897" y="5825258"/>
            <a:ext cx="700799" cy="4233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6081713" y="5718260"/>
            <a:ext cx="1584176" cy="838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2365362" y="4669638"/>
            <a:ext cx="1595309" cy="369332"/>
          </a:xfrm>
          <a:prstGeom prst="rect">
            <a:avLst/>
          </a:prstGeom>
        </p:spPr>
        <p:txBody>
          <a:bodyPr wrap="none">
            <a:spAutoFit/>
          </a:bodyPr>
          <a:lstStyle/>
          <a:p>
            <a:r>
              <a:rPr lang="en-US" u="sng" dirty="0">
                <a:solidFill>
                  <a:srgbClr val="FF0000"/>
                </a:solidFill>
              </a:rPr>
              <a:t>Broadcasting</a:t>
            </a:r>
          </a:p>
        </p:txBody>
      </p:sp>
      <p:sp>
        <p:nvSpPr>
          <p:cNvPr id="23" name="Rectangle 22"/>
          <p:cNvSpPr/>
          <p:nvPr/>
        </p:nvSpPr>
        <p:spPr>
          <a:xfrm>
            <a:off x="4908829" y="4653136"/>
            <a:ext cx="1705916" cy="369332"/>
          </a:xfrm>
          <a:prstGeom prst="rect">
            <a:avLst/>
          </a:prstGeom>
        </p:spPr>
        <p:txBody>
          <a:bodyPr wrap="none">
            <a:spAutoFit/>
          </a:bodyPr>
          <a:lstStyle/>
          <a:p>
            <a:r>
              <a:rPr lang="en-US" u="sng" dirty="0" smtClean="0">
                <a:solidFill>
                  <a:srgbClr val="FF0000"/>
                </a:solidFill>
                <a:sym typeface="Wingdings" pitchFamily="2" charset="2"/>
              </a:rPr>
              <a:t>Point to point </a:t>
            </a:r>
            <a:endParaRPr lang="en-US" u="sng" dirty="0">
              <a:solidFill>
                <a:srgbClr val="FF0000"/>
              </a:solidFill>
            </a:endParaRPr>
          </a:p>
        </p:txBody>
      </p:sp>
    </p:spTree>
    <p:extLst>
      <p:ext uri="{BB962C8B-B14F-4D97-AF65-F5344CB8AC3E}">
        <p14:creationId xmlns:p14="http://schemas.microsoft.com/office/powerpoint/2010/main" val="210000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solidFill>
                  <a:schemeClr val="tx1">
                    <a:lumMod val="10000"/>
                  </a:schemeClr>
                </a:solidFill>
              </a:rPr>
              <a:t>Data Transmission Mode</a:t>
            </a:r>
          </a:p>
        </p:txBody>
      </p:sp>
      <p:sp>
        <p:nvSpPr>
          <p:cNvPr id="3" name="Content Placeholder 2"/>
          <p:cNvSpPr>
            <a:spLocks noGrp="1"/>
          </p:cNvSpPr>
          <p:nvPr>
            <p:ph idx="1"/>
          </p:nvPr>
        </p:nvSpPr>
        <p:spPr/>
        <p:txBody>
          <a:bodyPr/>
          <a:lstStyle/>
          <a:p>
            <a:r>
              <a:rPr lang="en-US" dirty="0" smtClean="0">
                <a:solidFill>
                  <a:schemeClr val="bg2">
                    <a:lumMod val="25000"/>
                  </a:schemeClr>
                </a:solidFill>
              </a:rPr>
              <a:t>Data transmission between two devices can be:</a:t>
            </a:r>
          </a:p>
          <a:p>
            <a:pPr>
              <a:buNone/>
            </a:pPr>
            <a:endParaRPr lang="en-US" dirty="0"/>
          </a:p>
        </p:txBody>
      </p:sp>
      <p:sp>
        <p:nvSpPr>
          <p:cNvPr id="8" name="Slide Number Placeholder 7"/>
          <p:cNvSpPr>
            <a:spLocks noGrp="1"/>
          </p:cNvSpPr>
          <p:nvPr>
            <p:ph type="sldNum" sz="quarter" idx="12"/>
          </p:nvPr>
        </p:nvSpPr>
        <p:spPr/>
        <p:txBody>
          <a:bodyPr/>
          <a:lstStyle/>
          <a:p>
            <a:fld id="{3C2EE779-2FD8-4CCA-B8D6-D212FA0F9A6A}" type="slidenum">
              <a:rPr lang="en-US" smtClean="0"/>
              <a:pPr/>
              <a:t>7</a:t>
            </a:fld>
            <a:endParaRPr lang="en-US"/>
          </a:p>
        </p:txBody>
      </p:sp>
      <p:pic>
        <p:nvPicPr>
          <p:cNvPr id="2049" name="Picture 1"/>
          <p:cNvPicPr>
            <a:picLocks noChangeAspect="1" noChangeArrowheads="1"/>
          </p:cNvPicPr>
          <p:nvPr/>
        </p:nvPicPr>
        <p:blipFill>
          <a:blip r:embed="rId2" cstate="print"/>
          <a:srcRect/>
          <a:stretch>
            <a:fillRect/>
          </a:stretch>
        </p:blipFill>
        <p:spPr bwMode="auto">
          <a:xfrm>
            <a:off x="2411760" y="2348880"/>
            <a:ext cx="3948831" cy="1341487"/>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a:off x="2411760" y="3789040"/>
            <a:ext cx="3888432" cy="1440160"/>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2483768" y="5445224"/>
            <a:ext cx="3744416" cy="1080120"/>
          </a:xfrm>
          <a:prstGeom prst="rect">
            <a:avLst/>
          </a:prstGeom>
          <a:noFill/>
          <a:ln w="9525">
            <a:noFill/>
            <a:miter lim="800000"/>
            <a:headEnd/>
            <a:tailEnd/>
          </a:ln>
        </p:spPr>
      </p:pic>
    </p:spTree>
    <p:extLst>
      <p:ext uri="{BB962C8B-B14F-4D97-AF65-F5344CB8AC3E}">
        <p14:creationId xmlns:p14="http://schemas.microsoft.com/office/powerpoint/2010/main" val="534663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a:r>
              <a:rPr lang="en-US" sz="4400" dirty="0">
                <a:solidFill>
                  <a:schemeClr val="tx1">
                    <a:lumMod val="10000"/>
                  </a:schemeClr>
                </a:solidFill>
              </a:rPr>
              <a:t>Analog and Digital Data</a:t>
            </a:r>
          </a:p>
        </p:txBody>
      </p:sp>
      <p:sp>
        <p:nvSpPr>
          <p:cNvPr id="5" name="Slide Number Placeholder 4"/>
          <p:cNvSpPr>
            <a:spLocks noGrp="1"/>
          </p:cNvSpPr>
          <p:nvPr>
            <p:ph type="sldNum" sz="quarter" idx="12"/>
          </p:nvPr>
        </p:nvSpPr>
        <p:spPr/>
        <p:txBody>
          <a:bodyPr/>
          <a:lstStyle/>
          <a:p>
            <a:fld id="{2DF375F1-EA2A-45C3-9EB4-FCC64F34190C}" type="slidenum">
              <a:rPr lang="en-US" smtClean="0"/>
              <a:pPr/>
              <a:t>8</a:t>
            </a:fld>
            <a:endParaRPr lang="en-US"/>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l="42972" t="41586" r="6609" b="11795"/>
          <a:stretch>
            <a:fillRect/>
          </a:stretch>
        </p:blipFill>
        <p:spPr bwMode="auto">
          <a:xfrm>
            <a:off x="28219" y="2132856"/>
            <a:ext cx="8208963" cy="426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cxnSp>
        <p:nvCxnSpPr>
          <p:cNvPr id="9" name="Straight Arrow Connector 8"/>
          <p:cNvCxnSpPr/>
          <p:nvPr/>
        </p:nvCxnSpPr>
        <p:spPr>
          <a:xfrm flipH="1">
            <a:off x="1835696" y="3068960"/>
            <a:ext cx="576064" cy="7200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2411760" y="3068960"/>
            <a:ext cx="0" cy="86409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Oval 12"/>
          <p:cNvSpPr/>
          <p:nvPr/>
        </p:nvSpPr>
        <p:spPr>
          <a:xfrm>
            <a:off x="2123728" y="2132856"/>
            <a:ext cx="864096" cy="936104"/>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1016102" y="3717032"/>
            <a:ext cx="1087157" cy="369332"/>
          </a:xfrm>
          <a:prstGeom prst="rect">
            <a:avLst/>
          </a:prstGeom>
          <a:noFill/>
          <a:ln>
            <a:noFill/>
          </a:ln>
        </p:spPr>
        <p:txBody>
          <a:bodyPr wrap="none" rtlCol="0">
            <a:spAutoFit/>
          </a:bodyPr>
          <a:lstStyle/>
          <a:p>
            <a:r>
              <a:rPr lang="en-US" b="1" dirty="0">
                <a:solidFill>
                  <a:srgbClr val="FF0000"/>
                </a:solidFill>
              </a:rPr>
              <a:t>Analog</a:t>
            </a:r>
            <a:r>
              <a:rPr lang="en-US" dirty="0" smtClean="0">
                <a:solidFill>
                  <a:srgbClr val="0F6FC6"/>
                </a:solidFill>
              </a:rPr>
              <a:t> </a:t>
            </a:r>
            <a:endParaRPr lang="en-US" dirty="0">
              <a:solidFill>
                <a:srgbClr val="0F6FC6"/>
              </a:solidFill>
            </a:endParaRPr>
          </a:p>
        </p:txBody>
      </p:sp>
      <p:sp>
        <p:nvSpPr>
          <p:cNvPr id="15" name="TextBox 14"/>
          <p:cNvSpPr txBox="1"/>
          <p:nvPr/>
        </p:nvSpPr>
        <p:spPr>
          <a:xfrm>
            <a:off x="1547664" y="4005064"/>
            <a:ext cx="1224136" cy="369332"/>
          </a:xfrm>
          <a:prstGeom prst="rect">
            <a:avLst/>
          </a:prstGeom>
          <a:noFill/>
        </p:spPr>
        <p:txBody>
          <a:bodyPr wrap="square" rtlCol="0">
            <a:spAutoFit/>
          </a:bodyPr>
          <a:lstStyle/>
          <a:p>
            <a:r>
              <a:rPr lang="en-US" b="1" dirty="0" smtClean="0">
                <a:solidFill>
                  <a:srgbClr val="FF0000"/>
                </a:solidFill>
              </a:rPr>
              <a:t>Digital</a:t>
            </a:r>
            <a:endParaRPr lang="en-US" b="1" dirty="0">
              <a:solidFill>
                <a:srgbClr val="FF0000"/>
              </a:solidFill>
            </a:endParaRPr>
          </a:p>
        </p:txBody>
      </p:sp>
    </p:spTree>
    <p:extLst>
      <p:ext uri="{BB962C8B-B14F-4D97-AF65-F5344CB8AC3E}">
        <p14:creationId xmlns:p14="http://schemas.microsoft.com/office/powerpoint/2010/main" val="1646234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4400" dirty="0">
                <a:solidFill>
                  <a:schemeClr val="tx1">
                    <a:lumMod val="10000"/>
                  </a:schemeClr>
                </a:solidFill>
              </a:rPr>
              <a:t>Analog and Digital Data</a:t>
            </a:r>
          </a:p>
        </p:txBody>
      </p:sp>
      <p:sp>
        <p:nvSpPr>
          <p:cNvPr id="6" name="Content Placeholder 5"/>
          <p:cNvSpPr>
            <a:spLocks noGrp="1"/>
          </p:cNvSpPr>
          <p:nvPr>
            <p:ph idx="1"/>
          </p:nvPr>
        </p:nvSpPr>
        <p:spPr>
          <a:xfrm>
            <a:off x="154401" y="1916832"/>
            <a:ext cx="8229600" cy="4389120"/>
          </a:xfrm>
        </p:spPr>
        <p:txBody>
          <a:bodyPr/>
          <a:lstStyle/>
          <a:p>
            <a:r>
              <a:rPr lang="en-US" sz="2000" b="1" u="sng" dirty="0">
                <a:solidFill>
                  <a:srgbClr val="C00000"/>
                </a:solidFill>
              </a:rPr>
              <a:t>Analog </a:t>
            </a:r>
            <a:r>
              <a:rPr lang="en-US" sz="2000" b="1" u="sng" dirty="0" smtClean="0">
                <a:solidFill>
                  <a:srgbClr val="C00000"/>
                </a:solidFill>
              </a:rPr>
              <a:t>Data</a:t>
            </a:r>
            <a:r>
              <a:rPr lang="en-US" dirty="0" smtClean="0">
                <a:solidFill>
                  <a:schemeClr val="tx1">
                    <a:lumMod val="10000"/>
                  </a:schemeClr>
                </a:solidFill>
              </a:rPr>
              <a:t/>
            </a:r>
            <a:br>
              <a:rPr lang="en-US" dirty="0" smtClean="0">
                <a:solidFill>
                  <a:schemeClr val="tx1">
                    <a:lumMod val="10000"/>
                  </a:schemeClr>
                </a:solidFill>
              </a:rPr>
            </a:br>
            <a:r>
              <a:rPr lang="en-US" dirty="0" smtClean="0">
                <a:solidFill>
                  <a:schemeClr val="tx1">
                    <a:lumMod val="10000"/>
                  </a:schemeClr>
                </a:solidFill>
              </a:rPr>
              <a:t>data takes on continues values.</a:t>
            </a:r>
          </a:p>
          <a:p>
            <a:pPr marL="0" indent="0">
              <a:buNone/>
            </a:pPr>
            <a:r>
              <a:rPr lang="en-US" dirty="0" smtClean="0">
                <a:solidFill>
                  <a:schemeClr val="tx1">
                    <a:lumMod val="10000"/>
                  </a:schemeClr>
                </a:solidFill>
              </a:rPr>
              <a:t>    </a:t>
            </a:r>
            <a:r>
              <a:rPr lang="en-US" b="1" dirty="0" smtClean="0">
                <a:solidFill>
                  <a:srgbClr val="92D050"/>
                </a:solidFill>
              </a:rPr>
              <a:t>E.g</a:t>
            </a:r>
            <a:r>
              <a:rPr lang="en-US" dirty="0" smtClean="0">
                <a:solidFill>
                  <a:schemeClr val="tx1">
                    <a:lumMod val="10000"/>
                  </a:schemeClr>
                </a:solidFill>
              </a:rPr>
              <a:t>., human voice,  weight, temperature values.</a:t>
            </a:r>
          </a:p>
          <a:p>
            <a:endParaRPr lang="en-US" dirty="0" smtClean="0">
              <a:solidFill>
                <a:schemeClr val="tx1">
                  <a:lumMod val="10000"/>
                </a:schemeClr>
              </a:solidFill>
            </a:endParaRPr>
          </a:p>
          <a:p>
            <a:r>
              <a:rPr lang="en-US" sz="2000" b="1" u="sng" dirty="0">
                <a:solidFill>
                  <a:srgbClr val="C00000"/>
                </a:solidFill>
              </a:rPr>
              <a:t>Digital Data</a:t>
            </a:r>
            <a:r>
              <a:rPr lang="en-US" dirty="0" smtClean="0">
                <a:solidFill>
                  <a:schemeClr val="tx1">
                    <a:lumMod val="10000"/>
                  </a:schemeClr>
                </a:solidFill>
              </a:rPr>
              <a:t/>
            </a:r>
            <a:br>
              <a:rPr lang="en-US" dirty="0" smtClean="0">
                <a:solidFill>
                  <a:schemeClr val="tx1">
                    <a:lumMod val="10000"/>
                  </a:schemeClr>
                </a:solidFill>
              </a:rPr>
            </a:br>
            <a:r>
              <a:rPr lang="en-US" dirty="0">
                <a:solidFill>
                  <a:schemeClr val="tx1">
                    <a:lumMod val="10000"/>
                  </a:schemeClr>
                </a:solidFill>
              </a:rPr>
              <a:t>data takes on </a:t>
            </a:r>
            <a:r>
              <a:rPr lang="en-US" dirty="0" smtClean="0">
                <a:solidFill>
                  <a:schemeClr val="tx1">
                    <a:lumMod val="10000"/>
                  </a:schemeClr>
                </a:solidFill>
              </a:rPr>
              <a:t>discrete values</a:t>
            </a:r>
            <a:r>
              <a:rPr lang="en-US" dirty="0">
                <a:solidFill>
                  <a:schemeClr val="tx1">
                    <a:lumMod val="10000"/>
                  </a:schemeClr>
                </a:solidFill>
              </a:rPr>
              <a:t>.</a:t>
            </a:r>
          </a:p>
          <a:p>
            <a:pPr marL="0" indent="0">
              <a:buNone/>
            </a:pPr>
            <a:r>
              <a:rPr lang="en-US" dirty="0">
                <a:solidFill>
                  <a:schemeClr val="tx1">
                    <a:lumMod val="10000"/>
                  </a:schemeClr>
                </a:solidFill>
              </a:rPr>
              <a:t>    </a:t>
            </a:r>
            <a:r>
              <a:rPr lang="en-US" b="1" dirty="0">
                <a:solidFill>
                  <a:srgbClr val="92D050"/>
                </a:solidFill>
              </a:rPr>
              <a:t>E.g., </a:t>
            </a:r>
            <a:r>
              <a:rPr lang="en-US" dirty="0" smtClean="0">
                <a:solidFill>
                  <a:schemeClr val="tx1">
                    <a:lumMod val="10000"/>
                  </a:schemeClr>
                </a:solidFill>
              </a:rPr>
              <a:t>text data </a:t>
            </a:r>
            <a:endParaRPr lang="en-US" dirty="0">
              <a:solidFill>
                <a:schemeClr val="tx1">
                  <a:lumMod val="10000"/>
                </a:schemeClr>
              </a:solidFill>
            </a:endParaRPr>
          </a:p>
        </p:txBody>
      </p:sp>
      <p:sp>
        <p:nvSpPr>
          <p:cNvPr id="4" name="Slide Number Placeholder 3"/>
          <p:cNvSpPr>
            <a:spLocks noGrp="1"/>
          </p:cNvSpPr>
          <p:nvPr>
            <p:ph type="sldNum" sz="quarter" idx="12"/>
          </p:nvPr>
        </p:nvSpPr>
        <p:spPr/>
        <p:txBody>
          <a:bodyPr/>
          <a:lstStyle/>
          <a:p>
            <a:fld id="{2DF375F1-EA2A-45C3-9EB4-FCC64F34190C}" type="slidenum">
              <a:rPr lang="en-US" smtClean="0"/>
              <a:pPr/>
              <a:t>9</a:t>
            </a:fld>
            <a:endParaRPr lang="en-US"/>
          </a:p>
        </p:txBody>
      </p:sp>
      <p:pic>
        <p:nvPicPr>
          <p:cNvPr id="1026" name="Picture 2" descr="ÙØªÙØ¬Ø© Ø¨Ø­Ø« Ø§ÙØµÙØ± Ø¹Ù âªAnalog Dataâ¬â"/>
          <p:cNvPicPr>
            <a:picLocks noChangeAspect="1" noChangeArrowheads="1"/>
          </p:cNvPicPr>
          <p:nvPr/>
        </p:nvPicPr>
        <p:blipFill rotWithShape="1">
          <a:blip r:embed="rId2">
            <a:extLst>
              <a:ext uri="{28A0092B-C50C-407E-A947-70E740481C1C}">
                <a14:useLocalDpi xmlns:a14="http://schemas.microsoft.com/office/drawing/2010/main" val="0"/>
              </a:ext>
            </a:extLst>
          </a:blip>
          <a:srcRect r="57664"/>
          <a:stretch/>
        </p:blipFill>
        <p:spPr bwMode="auto">
          <a:xfrm>
            <a:off x="5724128" y="1844823"/>
            <a:ext cx="2469646" cy="175005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ÙØªÙØ¬Ø© Ø¨Ø­Ø« Ø§ÙØµÙØ± Ø¹Ù âªAnalog Dataâ¬â"/>
          <p:cNvPicPr>
            <a:picLocks noChangeAspect="1" noChangeArrowheads="1"/>
          </p:cNvPicPr>
          <p:nvPr/>
        </p:nvPicPr>
        <p:blipFill rotWithShape="1">
          <a:blip r:embed="rId2">
            <a:extLst>
              <a:ext uri="{28A0092B-C50C-407E-A947-70E740481C1C}">
                <a14:useLocalDpi xmlns:a14="http://schemas.microsoft.com/office/drawing/2010/main" val="0"/>
              </a:ext>
            </a:extLst>
          </a:blip>
          <a:srcRect l="54432" r="3233"/>
          <a:stretch/>
        </p:blipFill>
        <p:spPr bwMode="auto">
          <a:xfrm>
            <a:off x="5724128" y="3939460"/>
            <a:ext cx="2642023"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3063818"/>
      </p:ext>
    </p:extLst>
  </p:cSld>
  <p:clrMapOvr>
    <a:masterClrMapping/>
  </p:clrMapOvr>
</p:sld>
</file>

<file path=ppt/theme/theme1.xml><?xml version="1.0" encoding="utf-8"?>
<a:theme xmlns:a="http://schemas.openxmlformats.org/drawingml/2006/main" name="View">
  <a:themeElements>
    <a:clrScheme name="Custom 9">
      <a:dk1>
        <a:srgbClr val="E7E5E1"/>
      </a:dk1>
      <a:lt1>
        <a:srgbClr val="FFFFFF"/>
      </a:lt1>
      <a:dk2>
        <a:srgbClr val="EDECE9"/>
      </a:dk2>
      <a:lt2>
        <a:srgbClr val="F3F2F0"/>
      </a:lt2>
      <a:accent1>
        <a:srgbClr val="6F6F74"/>
      </a:accent1>
      <a:accent2>
        <a:srgbClr val="D2CFC7"/>
      </a:accent2>
      <a:accent3>
        <a:srgbClr val="E7E5E1"/>
      </a:accent3>
      <a:accent4>
        <a:srgbClr val="D2CFC7"/>
      </a:accent4>
      <a:accent5>
        <a:srgbClr val="E7E5E1"/>
      </a:accent5>
      <a:accent6>
        <a:srgbClr val="D2CFC7"/>
      </a:accent6>
      <a:hlink>
        <a:srgbClr val="D2CFC7"/>
      </a:hlink>
      <a:folHlink>
        <a:srgbClr val="D2CFC7"/>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496B3F25CC205468491BF029ED915AD" ma:contentTypeVersion="0" ma:contentTypeDescription="Create a new document." ma:contentTypeScope="" ma:versionID="b9f7e9ede45f2b99f0fd9e2ed544639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8D3AFF9-892F-45FA-B509-27C62110D2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DD1E3D6-C51F-4E14-B56A-719BE992DF25}">
  <ds:schemaRefs>
    <ds:schemaRef ds:uri="http://schemas.microsoft.com/sharepoint/v3/contenttype/forms"/>
  </ds:schemaRefs>
</ds:datastoreItem>
</file>

<file path=customXml/itemProps3.xml><?xml version="1.0" encoding="utf-8"?>
<ds:datastoreItem xmlns:ds="http://schemas.openxmlformats.org/officeDocument/2006/customXml" ds:itemID="{F946D61D-C6AD-4A28-BBE6-897509F4ADD5}">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View</Template>
  <TotalTime>2516</TotalTime>
  <Words>632</Words>
  <Application>Microsoft Office PowerPoint</Application>
  <PresentationFormat>On-screen Show (4:3)</PresentationFormat>
  <Paragraphs>137</Paragraphs>
  <Slides>26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Century Schoolbook</vt:lpstr>
      <vt:lpstr>Tw Cen MT</vt:lpstr>
      <vt:lpstr>Wingdings</vt:lpstr>
      <vt:lpstr>Wingdings 2</vt:lpstr>
      <vt:lpstr>View</vt:lpstr>
      <vt:lpstr>Introduction</vt:lpstr>
      <vt:lpstr>Outline</vt:lpstr>
      <vt:lpstr>Communications System</vt:lpstr>
      <vt:lpstr>Communications System Model</vt:lpstr>
      <vt:lpstr>Communications System Model</vt:lpstr>
      <vt:lpstr>Mode of Communication</vt:lpstr>
      <vt:lpstr>Data Transmission Mode</vt:lpstr>
      <vt:lpstr>Analog and Digital Data</vt:lpstr>
      <vt:lpstr>Analog and Digital Data</vt:lpstr>
      <vt:lpstr>Analog and Digital Signals</vt:lpstr>
      <vt:lpstr>Analog and Digital Signals</vt:lpstr>
      <vt:lpstr>Data and Signals</vt:lpstr>
      <vt:lpstr>Data and Signals</vt:lpstr>
      <vt:lpstr>Analog Communication System</vt:lpstr>
      <vt:lpstr>Analog Communication System</vt:lpstr>
      <vt:lpstr>Analog Communication System</vt:lpstr>
      <vt:lpstr>Digital Communication System</vt:lpstr>
      <vt:lpstr>Digital Communication System</vt:lpstr>
      <vt:lpstr>Digital Communication System</vt:lpstr>
      <vt:lpstr>Digital Communication System</vt:lpstr>
      <vt:lpstr>PowerPoint Presentation</vt:lpstr>
      <vt:lpstr>Effectiveness of Communications System</vt:lpstr>
      <vt:lpstr>Effectiveness of Communications System</vt:lpstr>
      <vt:lpstr>Effectiveness of Data Communications System</vt:lpstr>
      <vt:lpstr>Effectiveness of Data Communications System</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NOOR</dc:creator>
  <cp:lastModifiedBy>Ali</cp:lastModifiedBy>
  <cp:revision>72</cp:revision>
  <dcterms:created xsi:type="dcterms:W3CDTF">2014-02-02T13:38:52Z</dcterms:created>
  <dcterms:modified xsi:type="dcterms:W3CDTF">2018-09-10T18:13:39Z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0x010100A496B3F25CC205468491BF029ED915AD</vt:lpwstr>
  </property>
</Properties>
</file>