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Lst>
  <p:notesMasterIdLst>
    <p:notesMasterId r:id="rId24"/>
  </p:notesMasterIdLst>
  <p:sldIdLst>
    <p:sldId id="256" r:id="rId5"/>
    <p:sldId id="270" r:id="rId6"/>
    <p:sldId id="266" r:id="rId7"/>
    <p:sldId id="267" r:id="rId8"/>
    <p:sldId id="259" r:id="rId9"/>
    <p:sldId id="268" r:id="rId10"/>
    <p:sldId id="269" r:id="rId11"/>
    <p:sldId id="274" r:id="rId12"/>
    <p:sldId id="275" r:id="rId13"/>
    <p:sldId id="276" r:id="rId14"/>
    <p:sldId id="273" r:id="rId15"/>
    <p:sldId id="260" r:id="rId16"/>
    <p:sldId id="262" r:id="rId17"/>
    <p:sldId id="271" r:id="rId18"/>
    <p:sldId id="261" r:id="rId19"/>
    <p:sldId id="265" r:id="rId20"/>
    <p:sldId id="264" r:id="rId21"/>
    <p:sldId id="272"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F92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122732C3-B28E-47E5-92B4-462B7175CB38}" type="datetimeFigureOut">
              <a:rPr lang="ar-SA"/>
              <a:pPr>
                <a:defRPr/>
              </a:pPr>
              <a:t>13/05/38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D01E864-B954-4421-B2EB-A9612C58418B}" type="slidenum">
              <a:rPr lang="ar-SA"/>
              <a:pPr>
                <a:defRPr/>
              </a:pPr>
              <a:t>‹#›</a:t>
            </a:fld>
            <a:endParaRPr lang="ar-SA"/>
          </a:p>
        </p:txBody>
      </p:sp>
    </p:spTree>
    <p:extLst>
      <p:ext uri="{BB962C8B-B14F-4D97-AF65-F5344CB8AC3E}">
        <p14:creationId xmlns:p14="http://schemas.microsoft.com/office/powerpoint/2010/main" val="41567163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604E7-6952-4372-A639-3BFAED968DC0}" type="slidenum">
              <a:rPr lang="ar-SA" smtClean="0">
                <a:latin typeface="Arial" charset="0"/>
                <a:cs typeface="Arial" charset="0"/>
              </a:rPr>
              <a:pPr/>
              <a:t>1</a:t>
            </a:fld>
            <a:endParaRPr lang="ar-SA" smtClean="0">
              <a:latin typeface="Arial" charset="0"/>
              <a:cs typeface="Arial" charset="0"/>
            </a:endParaRPr>
          </a:p>
        </p:txBody>
      </p:sp>
    </p:spTree>
    <p:extLst>
      <p:ext uri="{BB962C8B-B14F-4D97-AF65-F5344CB8AC3E}">
        <p14:creationId xmlns:p14="http://schemas.microsoft.com/office/powerpoint/2010/main" val="284573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A56DAA-C855-46DF-91BB-BD2D70F41961}" type="slidenum">
              <a:rPr lang="ar-SA" smtClean="0">
                <a:latin typeface="Arial" charset="0"/>
                <a:cs typeface="Arial" charset="0"/>
              </a:rPr>
              <a:pPr/>
              <a:t>14</a:t>
            </a:fld>
            <a:endParaRPr lang="ar-SA" smtClean="0">
              <a:latin typeface="Arial" charset="0"/>
              <a:cs typeface="Arial" charset="0"/>
            </a:endParaRPr>
          </a:p>
        </p:txBody>
      </p:sp>
    </p:spTree>
    <p:extLst>
      <p:ext uri="{BB962C8B-B14F-4D97-AF65-F5344CB8AC3E}">
        <p14:creationId xmlns:p14="http://schemas.microsoft.com/office/powerpoint/2010/main" val="1005517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3696E-E03E-4BB6-915E-DD3999D04003}" type="slidenum">
              <a:rPr lang="ar-SA" smtClean="0">
                <a:latin typeface="Arial" charset="0"/>
                <a:cs typeface="Arial" charset="0"/>
              </a:rPr>
              <a:pPr/>
              <a:t>15</a:t>
            </a:fld>
            <a:endParaRPr lang="ar-SA" smtClean="0">
              <a:latin typeface="Arial" charset="0"/>
              <a:cs typeface="Arial" charset="0"/>
            </a:endParaRPr>
          </a:p>
        </p:txBody>
      </p:sp>
    </p:spTree>
    <p:extLst>
      <p:ext uri="{BB962C8B-B14F-4D97-AF65-F5344CB8AC3E}">
        <p14:creationId xmlns:p14="http://schemas.microsoft.com/office/powerpoint/2010/main" val="2906229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27BEE-3159-4DCC-808C-B1CD2329FDA9}" type="slidenum">
              <a:rPr lang="ar-SA" smtClean="0">
                <a:latin typeface="Arial" charset="0"/>
                <a:cs typeface="Arial" charset="0"/>
              </a:rPr>
              <a:pPr/>
              <a:t>16</a:t>
            </a:fld>
            <a:endParaRPr lang="ar-SA" smtClean="0">
              <a:latin typeface="Arial" charset="0"/>
              <a:cs typeface="Arial" charset="0"/>
            </a:endParaRPr>
          </a:p>
        </p:txBody>
      </p:sp>
    </p:spTree>
    <p:extLst>
      <p:ext uri="{BB962C8B-B14F-4D97-AF65-F5344CB8AC3E}">
        <p14:creationId xmlns:p14="http://schemas.microsoft.com/office/powerpoint/2010/main" val="3121352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17</a:t>
            </a:fld>
            <a:endParaRPr lang="ar-SA" smtClean="0">
              <a:latin typeface="Arial" charset="0"/>
              <a:cs typeface="Arial" charset="0"/>
            </a:endParaRPr>
          </a:p>
        </p:txBody>
      </p:sp>
    </p:spTree>
    <p:extLst>
      <p:ext uri="{BB962C8B-B14F-4D97-AF65-F5344CB8AC3E}">
        <p14:creationId xmlns:p14="http://schemas.microsoft.com/office/powerpoint/2010/main" val="3322167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62BED3-550F-4C35-B212-0EF45E23BF8C}" type="slidenum">
              <a:rPr lang="ar-SA" smtClean="0">
                <a:latin typeface="Arial" charset="0"/>
                <a:cs typeface="Arial" charset="0"/>
              </a:rPr>
              <a:pPr/>
              <a:t>18</a:t>
            </a:fld>
            <a:endParaRPr lang="ar-SA" smtClean="0">
              <a:latin typeface="Arial" charset="0"/>
              <a:cs typeface="Arial" charset="0"/>
            </a:endParaRPr>
          </a:p>
        </p:txBody>
      </p:sp>
    </p:spTree>
    <p:extLst>
      <p:ext uri="{BB962C8B-B14F-4D97-AF65-F5344CB8AC3E}">
        <p14:creationId xmlns:p14="http://schemas.microsoft.com/office/powerpoint/2010/main" val="2491503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8171F9-3194-4D36-82FC-D9748131464D}" type="slidenum">
              <a:rPr lang="ar-SA" smtClean="0">
                <a:latin typeface="Arial" charset="0"/>
                <a:cs typeface="Arial" charset="0"/>
              </a:rPr>
              <a:pPr/>
              <a:t>19</a:t>
            </a:fld>
            <a:endParaRPr lang="ar-SA" smtClean="0">
              <a:latin typeface="Arial" charset="0"/>
              <a:cs typeface="Arial" charset="0"/>
            </a:endParaRPr>
          </a:p>
        </p:txBody>
      </p:sp>
    </p:spTree>
    <p:extLst>
      <p:ext uri="{BB962C8B-B14F-4D97-AF65-F5344CB8AC3E}">
        <p14:creationId xmlns:p14="http://schemas.microsoft.com/office/powerpoint/2010/main" val="144271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0C1108-F601-450A-B1BC-333D261C53BA}" type="slidenum">
              <a:rPr lang="ar-SA" smtClean="0">
                <a:latin typeface="Arial" charset="0"/>
                <a:cs typeface="Arial" charset="0"/>
              </a:rPr>
              <a:pPr/>
              <a:t>2</a:t>
            </a:fld>
            <a:endParaRPr lang="ar-SA" smtClean="0">
              <a:latin typeface="Arial" charset="0"/>
              <a:cs typeface="Arial" charset="0"/>
            </a:endParaRPr>
          </a:p>
        </p:txBody>
      </p:sp>
    </p:spTree>
    <p:extLst>
      <p:ext uri="{BB962C8B-B14F-4D97-AF65-F5344CB8AC3E}">
        <p14:creationId xmlns:p14="http://schemas.microsoft.com/office/powerpoint/2010/main" val="216137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1B79FD3-67CD-4598-8695-3183800119FE}" type="slidenum">
              <a:rPr lang="en-US" smtClean="0">
                <a:latin typeface="Arial" charset="0"/>
                <a:cs typeface="Arial" charset="0"/>
              </a:rPr>
              <a:pPr/>
              <a:t>3</a:t>
            </a:fld>
            <a:endParaRPr lang="en-US" smtClean="0">
              <a:latin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xfrm>
            <a:off x="914400" y="4343400"/>
            <a:ext cx="5029200" cy="4114800"/>
          </a:xfrm>
          <a:noFill/>
        </p:spPr>
        <p:txBody>
          <a:bodyPr/>
          <a:lstStyle/>
          <a:p>
            <a:pPr eaLnBrk="1" hangingPunct="1">
              <a:spcBef>
                <a:spcPct val="0"/>
              </a:spcBef>
            </a:pPr>
            <a:endParaRPr lang="ar-SA" smtClean="0"/>
          </a:p>
        </p:txBody>
      </p:sp>
    </p:spTree>
    <p:extLst>
      <p:ext uri="{BB962C8B-B14F-4D97-AF65-F5344CB8AC3E}">
        <p14:creationId xmlns:p14="http://schemas.microsoft.com/office/powerpoint/2010/main" val="57565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94055B-9E98-4312-97EE-B69BB5024759}" type="slidenum">
              <a:rPr lang="en-US" smtClean="0">
                <a:latin typeface="Arial" charset="0"/>
                <a:cs typeface="Arial" charset="0"/>
              </a:rPr>
              <a:pPr/>
              <a:t>4</a:t>
            </a:fld>
            <a:endParaRPr lang="en-US" smtClean="0">
              <a:latin typeface="Arial" charset="0"/>
              <a:cs typeface="Arial" charset="0"/>
            </a:endParaRPr>
          </a:p>
        </p:txBody>
      </p:sp>
    </p:spTree>
    <p:extLst>
      <p:ext uri="{BB962C8B-B14F-4D97-AF65-F5344CB8AC3E}">
        <p14:creationId xmlns:p14="http://schemas.microsoft.com/office/powerpoint/2010/main" val="74881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086305-D70E-46B8-9F41-C21FFCEC5F18}" type="slidenum">
              <a:rPr lang="ar-SA" smtClean="0">
                <a:latin typeface="Arial" charset="0"/>
                <a:cs typeface="Arial" charset="0"/>
              </a:rPr>
              <a:pPr/>
              <a:t>5</a:t>
            </a:fld>
            <a:endParaRPr lang="ar-SA" smtClean="0">
              <a:latin typeface="Arial" charset="0"/>
              <a:cs typeface="Arial" charset="0"/>
            </a:endParaRPr>
          </a:p>
        </p:txBody>
      </p:sp>
    </p:spTree>
    <p:extLst>
      <p:ext uri="{BB962C8B-B14F-4D97-AF65-F5344CB8AC3E}">
        <p14:creationId xmlns:p14="http://schemas.microsoft.com/office/powerpoint/2010/main" val="246552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FF1DE-C852-4919-A790-07773653ED2A}" type="slidenum">
              <a:rPr lang="ar-SA" smtClean="0">
                <a:latin typeface="Arial" charset="0"/>
                <a:cs typeface="Arial" charset="0"/>
              </a:rPr>
              <a:pPr/>
              <a:t>6</a:t>
            </a:fld>
            <a:endParaRPr lang="ar-SA" smtClean="0">
              <a:latin typeface="Arial" charset="0"/>
              <a:cs typeface="Arial" charset="0"/>
            </a:endParaRPr>
          </a:p>
        </p:txBody>
      </p:sp>
    </p:spTree>
    <p:extLst>
      <p:ext uri="{BB962C8B-B14F-4D97-AF65-F5344CB8AC3E}">
        <p14:creationId xmlns:p14="http://schemas.microsoft.com/office/powerpoint/2010/main" val="172049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BC552-3611-47E1-8D9B-9C51D51B5D92}" type="slidenum">
              <a:rPr lang="en-US" smtClean="0">
                <a:latin typeface="Arial" charset="0"/>
                <a:cs typeface="Arial" charset="0"/>
              </a:rPr>
              <a:pPr/>
              <a:t>7</a:t>
            </a:fld>
            <a:endParaRPr lang="en-US" smtClean="0">
              <a:latin typeface="Arial" charset="0"/>
              <a:cs typeface="Arial" charset="0"/>
            </a:endParaRPr>
          </a:p>
        </p:txBody>
      </p:sp>
    </p:spTree>
    <p:extLst>
      <p:ext uri="{BB962C8B-B14F-4D97-AF65-F5344CB8AC3E}">
        <p14:creationId xmlns:p14="http://schemas.microsoft.com/office/powerpoint/2010/main" val="1827433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5BD187-F905-4AB6-9CC2-197CE782CF27}" type="slidenum">
              <a:rPr lang="ar-SA" smtClean="0">
                <a:latin typeface="Arial" charset="0"/>
                <a:cs typeface="Arial" charset="0"/>
              </a:rPr>
              <a:pPr/>
              <a:t>12</a:t>
            </a:fld>
            <a:endParaRPr lang="ar-SA" smtClean="0">
              <a:latin typeface="Arial" charset="0"/>
              <a:cs typeface="Arial" charset="0"/>
            </a:endParaRPr>
          </a:p>
        </p:txBody>
      </p:sp>
    </p:spTree>
    <p:extLst>
      <p:ext uri="{BB962C8B-B14F-4D97-AF65-F5344CB8AC3E}">
        <p14:creationId xmlns:p14="http://schemas.microsoft.com/office/powerpoint/2010/main" val="2221096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D6B5DB-AB3B-44FF-85BA-5F0DC811C983}" type="slidenum">
              <a:rPr lang="ar-SA" smtClean="0">
                <a:latin typeface="Arial" charset="0"/>
                <a:cs typeface="Arial" charset="0"/>
              </a:rPr>
              <a:pPr/>
              <a:t>13</a:t>
            </a:fld>
            <a:endParaRPr lang="ar-SA" smtClean="0">
              <a:latin typeface="Arial" charset="0"/>
              <a:cs typeface="Arial" charset="0"/>
            </a:endParaRPr>
          </a:p>
        </p:txBody>
      </p:sp>
    </p:spTree>
    <p:extLst>
      <p:ext uri="{BB962C8B-B14F-4D97-AF65-F5344CB8AC3E}">
        <p14:creationId xmlns:p14="http://schemas.microsoft.com/office/powerpoint/2010/main" val="3126930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I.Ghadah R. Al Hadba</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82E724C-07C5-45BC-84E5-4A8E9205424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A395573E-DCF7-42FC-B648-672D2BFE0D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I.Ghadah R. Al Hadba</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6326B92-D98B-454D-8FC3-94149D74BC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I.Ghadah R. Al Hadba</a:t>
            </a:r>
          </a:p>
        </p:txBody>
      </p:sp>
      <p:sp>
        <p:nvSpPr>
          <p:cNvPr id="6" name="Slide Number Placeholder 22"/>
          <p:cNvSpPr>
            <a:spLocks noGrp="1"/>
          </p:cNvSpPr>
          <p:nvPr>
            <p:ph type="sldNum" sz="quarter" idx="12"/>
          </p:nvPr>
        </p:nvSpPr>
        <p:spPr/>
        <p:txBody>
          <a:bodyPr/>
          <a:lstStyle>
            <a:lvl1pPr>
              <a:defRPr/>
            </a:lvl1pPr>
          </a:lstStyle>
          <a:p>
            <a:pPr>
              <a:defRPr/>
            </a:pPr>
            <a:fld id="{86746F13-85D2-4439-B16D-894DA35422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06264CC-A048-41E0-A4C3-B9B51D9B0BE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0A8D169E-C41B-405B-A1D9-0B14EDCB9B1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6ECC8DC-1215-46BD-8D41-D9B9CAC0E25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I.Ghadah R. Al Hadba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I.Ghadah R. Al Hadba</a:t>
            </a:r>
          </a:p>
        </p:txBody>
      </p:sp>
      <p:sp>
        <p:nvSpPr>
          <p:cNvPr id="5" name="Slide Number Placeholder 22"/>
          <p:cNvSpPr>
            <a:spLocks noGrp="1"/>
          </p:cNvSpPr>
          <p:nvPr>
            <p:ph type="sldNum" sz="quarter" idx="12"/>
          </p:nvPr>
        </p:nvSpPr>
        <p:spPr/>
        <p:txBody>
          <a:bodyPr/>
          <a:lstStyle>
            <a:lvl1pPr>
              <a:defRPr/>
            </a:lvl1pPr>
          </a:lstStyle>
          <a:p>
            <a:pPr>
              <a:defRPr/>
            </a:pPr>
            <a:fld id="{F093C293-69B1-4226-9E69-4BBAF049E3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I.Ghadah R. Al Hadba</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9B5EF476-EB53-4B9B-B7A3-91CDFED334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I.Ghadah R. Al Hadba</a:t>
            </a:r>
          </a:p>
        </p:txBody>
      </p:sp>
      <p:sp>
        <p:nvSpPr>
          <p:cNvPr id="7" name="Slide Number Placeholder 22"/>
          <p:cNvSpPr>
            <a:spLocks noGrp="1"/>
          </p:cNvSpPr>
          <p:nvPr>
            <p:ph type="sldNum" sz="quarter" idx="12"/>
          </p:nvPr>
        </p:nvSpPr>
        <p:spPr/>
        <p:txBody>
          <a:bodyPr/>
          <a:lstStyle>
            <a:lvl1pPr>
              <a:defRPr/>
            </a:lvl1pPr>
          </a:lstStyle>
          <a:p>
            <a:pPr>
              <a:defRPr/>
            </a:pPr>
            <a:fld id="{192CA608-A4E7-4A09-9849-9DE16F5858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C60B344A-584D-4591-9F46-830B3977330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I.Ghadah R. Al Hadba</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pitchFamily="34" charset="0"/>
                <a:cs typeface="Arial" pitchFamily="34" charset="0"/>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pitchFamily="34" charset="0"/>
                <a:cs typeface="Arial" pitchFamily="34" charset="0"/>
              </a:defRPr>
            </a:lvl1pPr>
          </a:lstStyle>
          <a:p>
            <a:pPr>
              <a:defRPr/>
            </a:pPr>
            <a:r>
              <a:rPr lang="en-US"/>
              <a:t>I.Ghadah R. Al Hadba</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pitchFamily="34" charset="0"/>
                <a:cs typeface="Arial" pitchFamily="34" charset="0"/>
              </a:defRPr>
            </a:lvl1pPr>
          </a:lstStyle>
          <a:p>
            <a:pPr>
              <a:defRPr/>
            </a:pPr>
            <a:fld id="{A17991C7-8F7D-48DC-B87D-3EF09396E1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71" r:id="rId2"/>
    <p:sldLayoutId id="2147483876" r:id="rId3"/>
    <p:sldLayoutId id="2147483877" r:id="rId4"/>
    <p:sldLayoutId id="2147483878" r:id="rId5"/>
    <p:sldLayoutId id="2147483872" r:id="rId6"/>
    <p:sldLayoutId id="2147483879" r:id="rId7"/>
    <p:sldLayoutId id="2147483873" r:id="rId8"/>
    <p:sldLayoutId id="2147483880" r:id="rId9"/>
    <p:sldLayoutId id="2147483874" r:id="rId10"/>
    <p:sldLayoutId id="2147483881" r:id="rId11"/>
  </p:sldLayoutIdLst>
  <p:hf hdr="0" dt="0"/>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defRPr>
      </a:lvl2pPr>
      <a:lvl3pPr algn="l" rtl="1" eaLnBrk="0" fontAlgn="base" hangingPunct="0">
        <a:spcBef>
          <a:spcPct val="0"/>
        </a:spcBef>
        <a:spcAft>
          <a:spcPct val="0"/>
        </a:spcAft>
        <a:defRPr sz="4400">
          <a:solidFill>
            <a:schemeClr val="tx2"/>
          </a:solidFill>
          <a:latin typeface="Tw Cen MT" pitchFamily="34" charset="0"/>
        </a:defRPr>
      </a:lvl3pPr>
      <a:lvl4pPr algn="l" rtl="1" eaLnBrk="0" fontAlgn="base" hangingPunct="0">
        <a:spcBef>
          <a:spcPct val="0"/>
        </a:spcBef>
        <a:spcAft>
          <a:spcPct val="0"/>
        </a:spcAft>
        <a:defRPr sz="4400">
          <a:solidFill>
            <a:schemeClr val="tx2"/>
          </a:solidFill>
          <a:latin typeface="Tw Cen MT" pitchFamily="34" charset="0"/>
        </a:defRPr>
      </a:lvl4pPr>
      <a:lvl5pPr algn="l" rtl="1" eaLnBrk="0" fontAlgn="base" hangingPunct="0">
        <a:spcBef>
          <a:spcPct val="0"/>
        </a:spcBef>
        <a:spcAft>
          <a:spcPct val="0"/>
        </a:spcAft>
        <a:defRPr sz="4400">
          <a:solidFill>
            <a:schemeClr val="tx2"/>
          </a:solidFill>
          <a:latin typeface="Tw Cen MT" pitchFamily="34" charset="0"/>
        </a:defRPr>
      </a:lvl5pPr>
      <a:lvl6pPr marL="457200" algn="l" rtl="1" fontAlgn="base">
        <a:spcBef>
          <a:spcPct val="0"/>
        </a:spcBef>
        <a:spcAft>
          <a:spcPct val="0"/>
        </a:spcAft>
        <a:defRPr sz="4400">
          <a:solidFill>
            <a:schemeClr val="tx2"/>
          </a:solidFill>
          <a:latin typeface="Tw Cen MT" pitchFamily="34" charset="0"/>
        </a:defRPr>
      </a:lvl6pPr>
      <a:lvl7pPr marL="914400" algn="l" rtl="1" fontAlgn="base">
        <a:spcBef>
          <a:spcPct val="0"/>
        </a:spcBef>
        <a:spcAft>
          <a:spcPct val="0"/>
        </a:spcAft>
        <a:defRPr sz="4400">
          <a:solidFill>
            <a:schemeClr val="tx2"/>
          </a:solidFill>
          <a:latin typeface="Tw Cen MT" pitchFamily="34" charset="0"/>
        </a:defRPr>
      </a:lvl7pPr>
      <a:lvl8pPr marL="1371600" algn="l" rtl="1" fontAlgn="base">
        <a:spcBef>
          <a:spcPct val="0"/>
        </a:spcBef>
        <a:spcAft>
          <a:spcPct val="0"/>
        </a:spcAft>
        <a:defRPr sz="4400">
          <a:solidFill>
            <a:schemeClr val="tx2"/>
          </a:solidFill>
          <a:latin typeface="Tw Cen MT" pitchFamily="34" charset="0"/>
        </a:defRPr>
      </a:lvl8pPr>
      <a:lvl9pPr marL="1828800" algn="l" rtl="1" fontAlgn="base">
        <a:spcBef>
          <a:spcPct val="0"/>
        </a:spcBef>
        <a:spcAft>
          <a:spcPct val="0"/>
        </a:spcAft>
        <a:defRPr sz="4400">
          <a:solidFill>
            <a:schemeClr val="tx2"/>
          </a:solidFill>
          <a:latin typeface="Tw Cen MT"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a:bodyPr>
          <a:lstStyle/>
          <a:p>
            <a:pPr eaLnBrk="1" fontAlgn="auto" hangingPunct="1">
              <a:spcAft>
                <a:spcPts val="0"/>
              </a:spcAft>
              <a:defRPr/>
            </a:pPr>
            <a:r>
              <a:rPr lang="en-US" dirty="0" smtClean="0"/>
              <a:t>“Introduction To Database and SQL”</a:t>
            </a:r>
          </a:p>
        </p:txBody>
      </p:sp>
      <p:sp>
        <p:nvSpPr>
          <p:cNvPr id="9219" name="Subtitle 2"/>
          <p:cNvSpPr>
            <a:spLocks noGrp="1"/>
          </p:cNvSpPr>
          <p:nvPr>
            <p:ph type="subTitle" idx="1"/>
          </p:nvPr>
        </p:nvSpPr>
        <p:spPr>
          <a:xfrm>
            <a:off x="2362200" y="6049963"/>
            <a:ext cx="6705600" cy="6858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Normalization</a:t>
            </a:r>
            <a:endParaRPr lang="en-US" dirty="0"/>
          </a:p>
        </p:txBody>
      </p:sp>
      <p:sp>
        <p:nvSpPr>
          <p:cNvPr id="3" name="Content Placeholder 2"/>
          <p:cNvSpPr>
            <a:spLocks noGrp="1"/>
          </p:cNvSpPr>
          <p:nvPr>
            <p:ph sz="quarter" idx="1"/>
          </p:nvPr>
        </p:nvSpPr>
        <p:spPr/>
        <p:txBody>
          <a:bodyPr/>
          <a:lstStyle/>
          <a:p>
            <a:pPr algn="l" rtl="0"/>
            <a:r>
              <a:rPr lang="en-US" dirty="0" smtClean="0"/>
              <a:t>  Normalization defines sets of rules, referred to as normal forms, which provide specific guidelines on how data should be organized in order to avoid anomalies that lead to inconsistencies in and loss of data as the data stored in the database is maintained.</a:t>
            </a:r>
          </a:p>
          <a:p>
            <a:pPr algn="l" rtl="0"/>
            <a:r>
              <a:rPr lang="en-US" dirty="0" smtClean="0"/>
              <a:t>1NF, 2NF, 3NF </a:t>
            </a:r>
          </a:p>
          <a:p>
            <a:pPr algn="l" rtl="0"/>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SQL</a:t>
            </a:r>
            <a:endParaRPr lang="en-US" dirty="0"/>
          </a:p>
        </p:txBody>
      </p:sp>
      <p:sp>
        <p:nvSpPr>
          <p:cNvPr id="3" name="Content Placeholder 2"/>
          <p:cNvSpPr>
            <a:spLocks noGrp="1"/>
          </p:cNvSpPr>
          <p:nvPr>
            <p:ph sz="quarter" idx="1"/>
          </p:nvPr>
        </p:nvSpPr>
        <p:spPr/>
        <p:txBody>
          <a:bodyPr/>
          <a:lstStyle/>
          <a:p>
            <a:pPr algn="l" rtl="0"/>
            <a:r>
              <a:rPr lang="en-US" sz="2400" dirty="0" smtClean="0"/>
              <a:t>Dr. E. F. </a:t>
            </a:r>
            <a:r>
              <a:rPr lang="en-US" sz="2400" dirty="0" err="1" smtClean="0"/>
              <a:t>Codd</a:t>
            </a:r>
            <a:r>
              <a:rPr lang="en-US" sz="2400" dirty="0" smtClean="0"/>
              <a:t> published the paper, "A Relational Model of Data for Large Shared Data Banks", in June 1970 in the Association of Computer Machinery (ACM) journal</a:t>
            </a:r>
          </a:p>
          <a:p>
            <a:pPr algn="l" rtl="0"/>
            <a:r>
              <a:rPr lang="en-US" sz="2400" dirty="0" err="1" smtClean="0"/>
              <a:t>Codd's</a:t>
            </a:r>
            <a:r>
              <a:rPr lang="en-US" sz="2400" dirty="0" smtClean="0"/>
              <a:t> model is now accepted as the definitive model for relational database management systems (RDBMS)</a:t>
            </a:r>
          </a:p>
          <a:p>
            <a:pPr algn="l" rtl="0"/>
            <a:r>
              <a:rPr lang="en-US" sz="2400" dirty="0" smtClean="0"/>
              <a:t>The language, Structured English </a:t>
            </a:r>
          </a:p>
          <a:p>
            <a:pPr algn="l" rtl="0">
              <a:buNone/>
            </a:pPr>
            <a:r>
              <a:rPr lang="en-US" sz="2400" dirty="0" smtClean="0"/>
              <a:t>Query Language (SEQUEL) was developed by IBM Corporation, Inc., to use </a:t>
            </a:r>
            <a:r>
              <a:rPr lang="en-US" sz="2400" dirty="0" err="1" smtClean="0"/>
              <a:t>Codd's</a:t>
            </a:r>
            <a:r>
              <a:rPr lang="en-US" sz="2400" dirty="0" smtClean="0"/>
              <a:t> model. SEQUEL later became SQL (still pronounced "sequel")</a:t>
            </a:r>
          </a:p>
          <a:p>
            <a:pPr algn="l" rtl="0"/>
            <a:r>
              <a:rPr lang="en-US" sz="2400" dirty="0" smtClean="0"/>
              <a:t>Today, SQL is accepted as the standard RDBMS language.</a:t>
            </a:r>
            <a:endParaRPr lang="en-US" sz="2400" dirty="0"/>
          </a:p>
        </p:txBody>
      </p:sp>
      <p:sp>
        <p:nvSpPr>
          <p:cNvPr id="4" name="Footer Placeholder 3"/>
          <p:cNvSpPr>
            <a:spLocks noGrp="1"/>
          </p:cNvSpPr>
          <p:nvPr>
            <p:ph type="ftr" sz="quarter" idx="11"/>
          </p:nvPr>
        </p:nvSpPr>
        <p:spPr/>
        <p:txBody>
          <a:bodyPr/>
          <a:lstStyle/>
          <a:p>
            <a:pPr>
              <a:defRPr/>
            </a:pPr>
            <a:r>
              <a:rPr lang="en-US" dirty="0" err="1" smtClean="0"/>
              <a:t>I.Ghadah</a:t>
            </a:r>
            <a:r>
              <a:rPr lang="en-US" dirty="0" smtClean="0"/>
              <a:t> R. Al </a:t>
            </a:r>
            <a:r>
              <a:rPr lang="en-US" dirty="0" err="1" smtClean="0"/>
              <a:t>Hadba</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pPr eaLnBrk="1" hangingPunct="1"/>
            <a:r>
              <a:rPr lang="en-US" smtClean="0"/>
              <a:t>Overview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58F6C3D6-DF90-4A7A-9E7B-A5F9EB65EF36}" type="slidenum">
              <a:rPr lang="en-US"/>
              <a:pPr>
                <a:defRPr/>
              </a:pPr>
              <a:t>12</a:t>
            </a:fld>
            <a:endParaRPr lang="en-US"/>
          </a:p>
        </p:txBody>
      </p:sp>
      <p:sp>
        <p:nvSpPr>
          <p:cNvPr id="5123" name="Content Placeholder 2"/>
          <p:cNvSpPr>
            <a:spLocks noGrp="1"/>
          </p:cNvSpPr>
          <p:nvPr>
            <p:ph sz="quarter" idx="1"/>
          </p:nvPr>
        </p:nvSpPr>
        <p:spPr>
          <a:xfrm>
            <a:off x="612775" y="1600200"/>
            <a:ext cx="8153400" cy="4495800"/>
          </a:xfrm>
        </p:spPr>
        <p:txBody>
          <a:bodyPr>
            <a:normAutofit/>
          </a:bodyPr>
          <a:lstStyle/>
          <a:p>
            <a:pPr marL="320040" indent="-320040" algn="l" rtl="0" eaLnBrk="1" fontAlgn="auto" hangingPunct="1">
              <a:spcAft>
                <a:spcPts val="0"/>
              </a:spcAft>
              <a:buFont typeface="Wingdings"/>
              <a:buChar char=""/>
              <a:defRPr/>
            </a:pPr>
            <a:r>
              <a:rPr lang="en-US" u="sng" dirty="0" smtClean="0">
                <a:solidFill>
                  <a:schemeClr val="accent2">
                    <a:lumMod val="75000"/>
                  </a:schemeClr>
                </a:solidFill>
              </a:rPr>
              <a:t>Query</a:t>
            </a:r>
            <a:r>
              <a:rPr lang="en-US" dirty="0" smtClean="0"/>
              <a:t>: </a:t>
            </a:r>
            <a:r>
              <a:rPr lang="en-US" sz="2800" dirty="0" smtClean="0"/>
              <a:t>allow questions to be asked of the data and display only the information required. It can include info from more the one table </a:t>
            </a:r>
          </a:p>
          <a:p>
            <a:pPr marL="320040" indent="-320040" algn="l" rtl="0" eaLnBrk="1" fontAlgn="auto" hangingPunct="1">
              <a:spcAft>
                <a:spcPts val="0"/>
              </a:spcAft>
              <a:buFont typeface="Wingdings"/>
              <a:buChar char=""/>
              <a:defRPr/>
            </a:pPr>
            <a:r>
              <a:rPr lang="en-US" sz="2800" dirty="0" smtClean="0">
                <a:solidFill>
                  <a:schemeClr val="accent2">
                    <a:lumMod val="75000"/>
                  </a:schemeClr>
                </a:solidFill>
              </a:rPr>
              <a:t>Why Query language?</a:t>
            </a:r>
          </a:p>
          <a:p>
            <a:pPr marL="320040" indent="-320040" algn="l" rtl="0" eaLnBrk="1" fontAlgn="auto" hangingPunct="1">
              <a:spcAft>
                <a:spcPts val="0"/>
              </a:spcAft>
              <a:buFont typeface="Wingdings"/>
              <a:buNone/>
              <a:defRPr/>
            </a:pPr>
            <a:r>
              <a:rPr lang="en-US" dirty="0" smtClean="0"/>
              <a:t>	A Database Management system enable users to access and manipulate data using queries.</a:t>
            </a:r>
          </a:p>
          <a:p>
            <a:pPr marL="320040" indent="-320040" algn="l" rtl="0" eaLnBrk="1" fontAlgn="auto" hangingPunct="1">
              <a:spcAft>
                <a:spcPts val="0"/>
              </a:spcAft>
              <a:buFont typeface="Wingdings"/>
              <a:buChar char=""/>
              <a:defRPr/>
            </a:pPr>
            <a:r>
              <a:rPr lang="en-US" dirty="0" smtClean="0">
                <a:solidFill>
                  <a:schemeClr val="accent2">
                    <a:lumMod val="75000"/>
                  </a:schemeClr>
                </a:solidFill>
              </a:rPr>
              <a:t>Structured  Query Language (SQL): </a:t>
            </a:r>
            <a:r>
              <a:rPr lang="en-US" dirty="0" smtClean="0"/>
              <a:t>is the language used by most </a:t>
            </a:r>
            <a:r>
              <a:rPr lang="en-US" dirty="0" smtClean="0">
                <a:solidFill>
                  <a:schemeClr val="accent1">
                    <a:lumMod val="75000"/>
                  </a:schemeClr>
                </a:solidFill>
              </a:rPr>
              <a:t>relational database </a:t>
            </a:r>
            <a:r>
              <a:rPr lang="en-US" dirty="0" smtClean="0"/>
              <a:t>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C9FDA773-7C19-4766-9666-5F578B378479}" type="slidenum">
              <a:rPr lang="en-US"/>
              <a:pPr>
                <a:defRPr/>
              </a:pPr>
              <a:t>13</a:t>
            </a:fld>
            <a:endParaRPr lang="en-US"/>
          </a:p>
        </p:txBody>
      </p:sp>
      <p:sp>
        <p:nvSpPr>
          <p:cNvPr id="3" name="Content Placeholder 2"/>
          <p:cNvSpPr>
            <a:spLocks noGrp="1"/>
          </p:cNvSpPr>
          <p:nvPr>
            <p:ph sz="quarter" idx="1"/>
          </p:nvPr>
        </p:nvSpPr>
        <p:spPr>
          <a:xfrm>
            <a:off x="612775" y="1600200"/>
            <a:ext cx="8153400" cy="4495800"/>
          </a:xfrm>
        </p:spPr>
        <p:txBody>
          <a:bodyPr rtlCol="0">
            <a:normAutofit/>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is SQL?</a:t>
            </a:r>
          </a:p>
          <a:p>
            <a:pPr marL="365760" indent="-256032" algn="l" rtl="0" eaLnBrk="1" fontAlgn="auto" hangingPunct="1">
              <a:spcAft>
                <a:spcPts val="0"/>
              </a:spcAft>
              <a:buFont typeface="Wingdings 3"/>
              <a:buChar char=""/>
              <a:defRPr/>
            </a:pPr>
            <a:r>
              <a:rPr lang="en-US" dirty="0" smtClean="0"/>
              <a:t>SQL stands for Structured Query Language </a:t>
            </a:r>
          </a:p>
          <a:p>
            <a:pPr marL="365760" indent="-256032" algn="l" rtl="0" eaLnBrk="1" fontAlgn="auto" hangingPunct="1">
              <a:spcAft>
                <a:spcPts val="0"/>
              </a:spcAft>
              <a:buFont typeface="Wingdings 3"/>
              <a:buChar char=""/>
              <a:defRPr/>
            </a:pPr>
            <a:r>
              <a:rPr lang="en-US" dirty="0" smtClean="0"/>
              <a:t>SQL lets you access and manipulate databases </a:t>
            </a:r>
          </a:p>
          <a:p>
            <a:pPr marL="365760" indent="-256032" algn="l" rtl="0" eaLnBrk="1" fontAlgn="auto" hangingPunct="1">
              <a:spcAft>
                <a:spcPts val="0"/>
              </a:spcAft>
              <a:buFont typeface="Wingdings 3"/>
              <a:buChar char=""/>
              <a:defRPr/>
            </a:pPr>
            <a:r>
              <a:rPr lang="en-US" dirty="0" smtClean="0"/>
              <a:t>SQL is an ANSI (American National Standards Institute) standard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2EEF69D-3470-4A26-95DA-DD02AE91F459}" type="slidenum">
              <a:rPr lang="en-US"/>
              <a:pPr>
                <a:defRPr/>
              </a:pPr>
              <a:t>14</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850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Can SQL do?</a:t>
            </a:r>
          </a:p>
          <a:p>
            <a:pPr marL="365760" indent="-256032" algn="l" rtl="0" eaLnBrk="1" fontAlgn="auto" hangingPunct="1">
              <a:spcAft>
                <a:spcPts val="0"/>
              </a:spcAft>
              <a:buFont typeface="Wingdings 3"/>
              <a:buChar char=""/>
              <a:defRPr/>
            </a:pPr>
            <a:r>
              <a:rPr lang="en-US" dirty="0" smtClean="0"/>
              <a:t>SQL can execute queries against a database </a:t>
            </a:r>
          </a:p>
          <a:p>
            <a:pPr marL="365760" indent="-256032" algn="l" rtl="0" eaLnBrk="1" fontAlgn="auto" hangingPunct="1">
              <a:spcAft>
                <a:spcPts val="0"/>
              </a:spcAft>
              <a:buFont typeface="Wingdings 3"/>
              <a:buChar char=""/>
              <a:defRPr/>
            </a:pPr>
            <a:r>
              <a:rPr lang="en-US" dirty="0" smtClean="0"/>
              <a:t>SQL can retrieve data from a database </a:t>
            </a:r>
          </a:p>
          <a:p>
            <a:pPr marL="365760" indent="-256032" algn="l" rtl="0" eaLnBrk="1" fontAlgn="auto" hangingPunct="1">
              <a:spcAft>
                <a:spcPts val="0"/>
              </a:spcAft>
              <a:buFont typeface="Wingdings 3"/>
              <a:buChar char=""/>
              <a:defRPr/>
            </a:pPr>
            <a:r>
              <a:rPr lang="en-US" dirty="0" smtClean="0"/>
              <a:t>SQL can insert records in a database </a:t>
            </a:r>
          </a:p>
          <a:p>
            <a:pPr marL="365760" indent="-256032" algn="l" rtl="0" eaLnBrk="1" fontAlgn="auto" hangingPunct="1">
              <a:spcAft>
                <a:spcPts val="0"/>
              </a:spcAft>
              <a:buFont typeface="Wingdings 3"/>
              <a:buChar char=""/>
              <a:defRPr/>
            </a:pPr>
            <a:r>
              <a:rPr lang="en-US" dirty="0" smtClean="0"/>
              <a:t>SQL can update records in a database </a:t>
            </a:r>
          </a:p>
          <a:p>
            <a:pPr marL="365760" indent="-256032" algn="l" rtl="0" eaLnBrk="1" fontAlgn="auto" hangingPunct="1">
              <a:spcAft>
                <a:spcPts val="0"/>
              </a:spcAft>
              <a:buFont typeface="Wingdings 3"/>
              <a:buChar char=""/>
              <a:defRPr/>
            </a:pPr>
            <a:r>
              <a:rPr lang="en-US" dirty="0" smtClean="0"/>
              <a:t>SQL can delete records from a database </a:t>
            </a:r>
          </a:p>
          <a:p>
            <a:pPr marL="365760" indent="-256032" algn="l" rtl="0" eaLnBrk="1" fontAlgn="auto" hangingPunct="1">
              <a:spcAft>
                <a:spcPts val="0"/>
              </a:spcAft>
              <a:buFont typeface="Wingdings 3"/>
              <a:buChar char=""/>
              <a:defRPr/>
            </a:pPr>
            <a:r>
              <a:rPr lang="en-US" dirty="0" smtClean="0"/>
              <a:t>SQL can create new databases </a:t>
            </a:r>
          </a:p>
          <a:p>
            <a:pPr marL="365760" indent="-256032" algn="l" rtl="0" eaLnBrk="1" fontAlgn="auto" hangingPunct="1">
              <a:spcAft>
                <a:spcPts val="0"/>
              </a:spcAft>
              <a:buFont typeface="Wingdings 3"/>
              <a:buChar char=""/>
              <a:defRPr/>
            </a:pPr>
            <a:r>
              <a:rPr lang="en-US" dirty="0" smtClean="0"/>
              <a:t>SQL can create new tables in a database </a:t>
            </a:r>
          </a:p>
          <a:p>
            <a:pPr marL="365760" indent="-256032" algn="l" rtl="0" eaLnBrk="1" fontAlgn="auto" hangingPunct="1">
              <a:spcAft>
                <a:spcPts val="0"/>
              </a:spcAft>
              <a:buFont typeface="Wingdings 3"/>
              <a:buChar char=""/>
              <a:defRPr/>
            </a:pPr>
            <a:r>
              <a:rPr lang="en-US" dirty="0" smtClean="0"/>
              <a:t>SQL can create stored procedures in a database </a:t>
            </a:r>
          </a:p>
          <a:p>
            <a:pPr marL="365760" indent="-256032" algn="l" rtl="0" eaLnBrk="1" fontAlgn="auto" hangingPunct="1">
              <a:spcAft>
                <a:spcPts val="0"/>
              </a:spcAft>
              <a:buFont typeface="Wingdings 3"/>
              <a:buChar char=""/>
              <a:defRPr/>
            </a:pPr>
            <a:r>
              <a:rPr lang="en-US" dirty="0" smtClean="0"/>
              <a:t>SQL can create views in a database </a:t>
            </a:r>
          </a:p>
          <a:p>
            <a:pPr marL="365760" indent="-256032" algn="l" rtl="0" eaLnBrk="1" fontAlgn="auto" hangingPunct="1">
              <a:spcAft>
                <a:spcPts val="0"/>
              </a:spcAft>
              <a:buFont typeface="Wingdings 3"/>
              <a:buChar char=""/>
              <a:defRPr/>
            </a:pPr>
            <a:r>
              <a:rPr lang="en-US" dirty="0" smtClean="0"/>
              <a:t>SQL can set permissions on tables, procedures, and views </a:t>
            </a:r>
          </a:p>
          <a:p>
            <a:pPr marL="365760" indent="-256032" algn="l" rtl="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smtClean="0"/>
              <a:t>Features of SQL</a:t>
            </a:r>
          </a:p>
        </p:txBody>
      </p:sp>
      <p:sp>
        <p:nvSpPr>
          <p:cNvPr id="4" name="Slide Number Placeholder 3"/>
          <p:cNvSpPr>
            <a:spLocks noGrp="1"/>
          </p:cNvSpPr>
          <p:nvPr>
            <p:ph type="sldNum" sz="quarter" idx="12"/>
          </p:nvPr>
        </p:nvSpPr>
        <p:spPr/>
        <p:txBody>
          <a:bodyPr>
            <a:normAutofit fontScale="85000" lnSpcReduction="20000"/>
          </a:bodyPr>
          <a:lstStyle/>
          <a:p>
            <a:pPr>
              <a:defRPr/>
            </a:pPr>
            <a:fld id="{09547F1E-C802-4E38-83CE-C5EF2AD6F6E7}" type="slidenum">
              <a:rPr lang="en-US"/>
              <a:pPr>
                <a:defRPr/>
              </a:pPr>
              <a:t>15</a:t>
            </a:fld>
            <a:endParaRPr lang="en-US"/>
          </a:p>
        </p:txBody>
      </p:sp>
      <p:sp>
        <p:nvSpPr>
          <p:cNvPr id="3" name="Content Placeholder 2"/>
          <p:cNvSpPr>
            <a:spLocks noGrp="1"/>
          </p:cNvSpPr>
          <p:nvPr>
            <p:ph sz="quarter" idx="1"/>
          </p:nvPr>
        </p:nvSpPr>
        <p:spPr>
          <a:xfrm>
            <a:off x="612775" y="1600200"/>
            <a:ext cx="8153400" cy="4495800"/>
          </a:xfrm>
        </p:spPr>
        <p:txBody>
          <a:bodyPr rtlCol="0">
            <a:normAutofit fontScale="92500" lnSpcReduction="20000"/>
          </a:bodyPr>
          <a:lstStyle/>
          <a:p>
            <a:pPr marL="365760" indent="-256032" algn="l" rtl="0" eaLnBrk="1" fontAlgn="auto" hangingPunct="1">
              <a:spcAft>
                <a:spcPts val="0"/>
              </a:spcAft>
              <a:buFont typeface="Wingdings 3"/>
              <a:buChar char=""/>
              <a:defRPr/>
            </a:pPr>
            <a:r>
              <a:rPr lang="en-US" b="1" dirty="0" smtClean="0">
                <a:solidFill>
                  <a:schemeClr val="accent2">
                    <a:lumMod val="75000"/>
                  </a:schemeClr>
                </a:solidFill>
              </a:rPr>
              <a:t>What Makes SQL Special?</a:t>
            </a:r>
          </a:p>
          <a:p>
            <a:pPr marL="365760" indent="-256032" algn="l" rtl="0" eaLnBrk="1" fontAlgn="auto" hangingPunct="1">
              <a:spcAft>
                <a:spcPts val="0"/>
              </a:spcAft>
              <a:buFont typeface="Wingdings 3"/>
              <a:buChar char=""/>
              <a:defRPr/>
            </a:pPr>
            <a:r>
              <a:rPr lang="en-US" dirty="0" smtClean="0"/>
              <a:t>SQL is an English-like language. It uses words such as select, insert, delete as part of its command set</a:t>
            </a:r>
          </a:p>
          <a:p>
            <a:pPr marL="365760" indent="-256032" algn="l" rtl="0" eaLnBrk="1" fontAlgn="auto" hangingPunct="1">
              <a:spcAft>
                <a:spcPts val="0"/>
              </a:spcAft>
              <a:buFont typeface="Wingdings 3"/>
              <a:buChar char=""/>
              <a:defRPr/>
            </a:pPr>
            <a:r>
              <a:rPr lang="en-US" dirty="0" smtClean="0"/>
              <a:t>SQL is a non-procedural language: you specify What information you require, not how to get it . This feature makes it easier for you to concentrate on obtaining the desired result.</a:t>
            </a:r>
          </a:p>
          <a:p>
            <a:pPr marL="365760" indent="-256032" algn="l" rtl="0" eaLnBrk="1" fontAlgn="auto" hangingPunct="1">
              <a:spcAft>
                <a:spcPts val="0"/>
              </a:spcAft>
              <a:buFont typeface="Wingdings 3"/>
              <a:buChar char=""/>
              <a:defRPr/>
            </a:pPr>
            <a:r>
              <a:rPr lang="en-US" dirty="0" smtClean="0"/>
              <a:t>SQL Processes sets of records rather than a single record at a time. </a:t>
            </a:r>
          </a:p>
          <a:p>
            <a:pPr marL="365760" indent="-256032" algn="l" rtl="0" eaLnBrk="1" fontAlgn="auto" hangingPunct="1">
              <a:spcAft>
                <a:spcPts val="0"/>
              </a:spcAft>
              <a:buFont typeface="Wingdings 3"/>
              <a:buChar char=""/>
              <a:defRPr/>
            </a:pPr>
            <a:r>
              <a:rPr lang="en-US" dirty="0" smtClean="0"/>
              <a:t>SQL can be used by a range of users including DBA’s, programmers, Management Personnel, and many other types of end users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rtlCol="0">
            <a:normAutofit fontScale="90000"/>
          </a:bodyPr>
          <a:lstStyle/>
          <a:p>
            <a:pPr eaLnBrk="1" fontAlgn="auto" hangingPunct="1">
              <a:spcAft>
                <a:spcPts val="0"/>
              </a:spcAft>
              <a:defRPr/>
            </a:pPr>
            <a:r>
              <a:rPr lang="en-US" dirty="0" smtClean="0"/>
              <a:t>Types of SQL Statements</a:t>
            </a:r>
            <a:br>
              <a:rPr lang="en-US" dirty="0" smtClean="0"/>
            </a:b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EDAE9362-FE43-4CF4-977B-AECB777FF9BB}" type="slidenum">
              <a:rPr lang="en-US"/>
              <a:pPr>
                <a:defRPr/>
              </a:pPr>
              <a:t>16</a:t>
            </a:fld>
            <a:endParaRPr lang="en-US"/>
          </a:p>
        </p:txBody>
      </p:sp>
      <p:sp>
        <p:nvSpPr>
          <p:cNvPr id="8195" name="Content Placeholder 1"/>
          <p:cNvSpPr>
            <a:spLocks noGrp="1"/>
          </p:cNvSpPr>
          <p:nvPr>
            <p:ph sz="quarter" idx="1"/>
          </p:nvPr>
        </p:nvSpPr>
        <p:spPr>
          <a:xfrm>
            <a:off x="612775" y="1600200"/>
            <a:ext cx="8153400" cy="4495800"/>
          </a:xfrm>
        </p:spPr>
        <p:txBody>
          <a:bodyPr>
            <a:normAutofit lnSpcReduction="10000"/>
          </a:bodyPr>
          <a:lstStyle/>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Data Definition Language (DDL):</a:t>
            </a:r>
          </a:p>
          <a:p>
            <a:pPr marL="320040" indent="-320040" algn="l" rtl="0" eaLnBrk="1" fontAlgn="auto" hangingPunct="1">
              <a:spcAft>
                <a:spcPts val="0"/>
              </a:spcAft>
              <a:buFont typeface="Wingdings 3" pitchFamily="18" charset="2"/>
              <a:buNone/>
              <a:defRPr/>
            </a:pPr>
            <a:r>
              <a:rPr lang="en-US" sz="2000" dirty="0" smtClean="0"/>
              <a:t> Commands that define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CREATE, ALTER, DROP, ...etc.</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manipulation language (DML):</a:t>
            </a:r>
          </a:p>
          <a:p>
            <a:pPr marL="320040" indent="-320040" algn="l" rtl="0" eaLnBrk="1" fontAlgn="auto" hangingPunct="1">
              <a:spcAft>
                <a:spcPts val="0"/>
              </a:spcAft>
              <a:buFont typeface="Wingdings 3" pitchFamily="18" charset="2"/>
              <a:buNone/>
              <a:defRPr/>
            </a:pPr>
            <a:r>
              <a:rPr lang="en-US" sz="2000" dirty="0" smtClean="0"/>
              <a:t> Commands that maintain and query a database.</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a:t>
            </a:r>
            <a:r>
              <a:rPr lang="en-US" sz="2000" dirty="0" smtClean="0"/>
              <a:t> SELECT, INSERT, UPDATE, DELETE.</a:t>
            </a:r>
          </a:p>
          <a:p>
            <a:pPr marL="320040" indent="-320040" algn="l" rtl="0" eaLnBrk="1" fontAlgn="auto" hangingPunct="1">
              <a:spcAft>
                <a:spcPts val="0"/>
              </a:spcAft>
              <a:buFont typeface="Wingdings"/>
              <a:buChar char=""/>
              <a:defRPr/>
            </a:pPr>
            <a:endParaRPr lang="en-US" sz="2000" dirty="0" smtClean="0"/>
          </a:p>
          <a:p>
            <a:pPr marL="320040" indent="-320040" algn="l" rtl="0" eaLnBrk="1" fontAlgn="auto" hangingPunct="1">
              <a:spcAft>
                <a:spcPts val="0"/>
              </a:spcAft>
              <a:buFont typeface="Wingdings"/>
              <a:buChar char=""/>
              <a:defRPr/>
            </a:pPr>
            <a:r>
              <a:rPr lang="en-US" sz="2000" b="1" dirty="0" smtClean="0">
                <a:solidFill>
                  <a:schemeClr val="accent1">
                    <a:lumMod val="75000"/>
                  </a:schemeClr>
                </a:solidFill>
              </a:rPr>
              <a:t> Data Control Language (DCL):</a:t>
            </a:r>
          </a:p>
          <a:p>
            <a:pPr marL="320040" indent="-320040" algn="l" rtl="0" eaLnBrk="1" fontAlgn="auto" hangingPunct="1">
              <a:spcAft>
                <a:spcPts val="0"/>
              </a:spcAft>
              <a:buFont typeface="Wingdings 3" pitchFamily="18" charset="2"/>
              <a:buNone/>
              <a:defRPr/>
            </a:pPr>
            <a:r>
              <a:rPr lang="en-US" sz="2000" dirty="0" smtClean="0"/>
              <a:t> Commands that control a database, including administering </a:t>
            </a:r>
          </a:p>
          <a:p>
            <a:pPr marL="320040" indent="-320040" algn="l" rtl="0" eaLnBrk="1" fontAlgn="auto" hangingPunct="1">
              <a:spcAft>
                <a:spcPts val="0"/>
              </a:spcAft>
              <a:buFont typeface="Wingdings 3" pitchFamily="18" charset="2"/>
              <a:buNone/>
              <a:defRPr/>
            </a:pPr>
            <a:r>
              <a:rPr lang="en-US" sz="2000" dirty="0" smtClean="0"/>
              <a:t>   privileges and committing data.</a:t>
            </a:r>
          </a:p>
          <a:p>
            <a:pPr marL="320040" indent="-320040" algn="l" rtl="0" eaLnBrk="1" fontAlgn="auto" hangingPunct="1">
              <a:spcAft>
                <a:spcPts val="0"/>
              </a:spcAft>
              <a:buFont typeface="Wingdings 3" pitchFamily="18" charset="2"/>
              <a:buNone/>
              <a:defRPr/>
            </a:pPr>
            <a:r>
              <a:rPr lang="en-US" sz="2000" dirty="0" smtClean="0"/>
              <a:t> </a:t>
            </a:r>
            <a:r>
              <a:rPr lang="en-US" sz="2000" dirty="0" smtClean="0">
                <a:solidFill>
                  <a:schemeClr val="accent2">
                    <a:lumMod val="75000"/>
                  </a:schemeClr>
                </a:solidFill>
              </a:rPr>
              <a:t>E.g. </a:t>
            </a:r>
            <a:r>
              <a:rPr lang="en-US" sz="2000" dirty="0" smtClean="0"/>
              <a:t>CONNECT, GRANT, REVOKE, ...etc.</a:t>
            </a:r>
          </a:p>
          <a:p>
            <a:pPr marL="320040" indent="-320040" algn="l" rtl="0" eaLnBrk="1" fontAlgn="auto" hangingPunct="1">
              <a:spcAft>
                <a:spcPts val="0"/>
              </a:spcAft>
              <a:buFont typeface="Wingdings"/>
              <a:buChar char=""/>
              <a:defRPr/>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17</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smtClean="0"/>
              <a:t>SQL commands maybe one or more lines</a:t>
            </a:r>
          </a:p>
          <a:p>
            <a:pPr algn="l" rtl="0" eaLnBrk="1" hangingPunct="1"/>
            <a:r>
              <a:rPr lang="en-US" smtClean="0"/>
              <a:t>Command words cannot be split across lines</a:t>
            </a:r>
          </a:p>
          <a:p>
            <a:pPr algn="l" rtl="0" eaLnBrk="1" hangingPunct="1"/>
            <a:r>
              <a:rPr lang="en-US" smtClean="0"/>
              <a:t>SQL Commands are not case sensitive</a:t>
            </a:r>
          </a:p>
          <a:p>
            <a:pPr algn="l" rtl="0" eaLnBrk="1" hangingPunct="1"/>
            <a:r>
              <a:rPr lang="en-US" smtClean="0"/>
              <a:t>Place a semi –colon(;) at the end of last clause.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8617F980-5A27-4DCE-B4F0-5677D9EC1F65}" type="slidenum">
              <a:rPr lang="en-US" smtClean="0">
                <a:latin typeface="Arial" charset="0"/>
                <a:cs typeface="Arial" charset="0"/>
              </a:rPr>
              <a:pPr/>
              <a:t>18</a:t>
            </a:fld>
            <a:endParaRPr lang="en-US" smtClean="0">
              <a:latin typeface="Arial" charset="0"/>
              <a:cs typeface="Arial" charset="0"/>
            </a:endParaRPr>
          </a:p>
        </p:txBody>
      </p:sp>
      <p:pic>
        <p:nvPicPr>
          <p:cNvPr id="22531" name="Picture 2"/>
          <p:cNvPicPr>
            <a:picLocks noChangeAspect="1" noChangeArrowheads="1"/>
          </p:cNvPicPr>
          <p:nvPr/>
        </p:nvPicPr>
        <p:blipFill>
          <a:blip r:embed="rId3" cstate="print"/>
          <a:srcRect t="18750" r="64958" b="6250"/>
          <a:stretch>
            <a:fillRect/>
          </a:stretch>
        </p:blipFill>
        <p:spPr bwMode="auto">
          <a:xfrm>
            <a:off x="174625" y="609600"/>
            <a:ext cx="4321175" cy="5545138"/>
          </a:xfrm>
          <a:prstGeom prst="rect">
            <a:avLst/>
          </a:prstGeom>
          <a:noFill/>
          <a:ln w="9525">
            <a:solidFill>
              <a:schemeClr val="tx1"/>
            </a:solidFill>
            <a:miter lim="800000"/>
            <a:headEnd/>
            <a:tailEnd/>
          </a:ln>
        </p:spPr>
      </p:pic>
      <p:pic>
        <p:nvPicPr>
          <p:cNvPr id="22532" name="Picture 2"/>
          <p:cNvPicPr>
            <a:picLocks noChangeAspect="1" noChangeArrowheads="1"/>
          </p:cNvPicPr>
          <p:nvPr/>
        </p:nvPicPr>
        <p:blipFill>
          <a:blip r:embed="rId4" cstate="print"/>
          <a:srcRect t="19792" r="65552" b="6250"/>
          <a:stretch>
            <a:fillRect/>
          </a:stretch>
        </p:blipFill>
        <p:spPr bwMode="auto">
          <a:xfrm>
            <a:off x="4724400" y="609600"/>
            <a:ext cx="4191000" cy="5510213"/>
          </a:xfrm>
          <a:prstGeom prst="rect">
            <a:avLst/>
          </a:prstGeom>
          <a:noFill/>
          <a:ln w="9525">
            <a:solidFill>
              <a:schemeClr val="tx1"/>
            </a:solidFill>
            <a:miter lim="800000"/>
            <a:headEnd/>
            <a:tailEnd/>
          </a:ln>
        </p:spPr>
      </p:pic>
      <p:sp>
        <p:nvSpPr>
          <p:cNvPr id="13" name="Rectangle 12"/>
          <p:cNvSpPr/>
          <p:nvPr/>
        </p:nvSpPr>
        <p:spPr>
          <a:xfrm>
            <a:off x="152400" y="12192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14" name="Rectangle 13"/>
          <p:cNvSpPr/>
          <p:nvPr/>
        </p:nvSpPr>
        <p:spPr>
          <a:xfrm>
            <a:off x="4800600" y="1143000"/>
            <a:ext cx="1676400" cy="381000"/>
          </a:xfrm>
          <a:prstGeom prst="rect">
            <a:avLst/>
          </a:prstGeom>
          <a:solidFill>
            <a:srgbClr val="F92E05">
              <a:alpha val="50196"/>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cxnSp>
        <p:nvCxnSpPr>
          <p:cNvPr id="16" name="Straight Connector 15"/>
          <p:cNvCxnSpPr/>
          <p:nvPr/>
        </p:nvCxnSpPr>
        <p:spPr>
          <a:xfrm flipV="1">
            <a:off x="1828800" y="1219200"/>
            <a:ext cx="2971800" cy="76200"/>
          </a:xfrm>
          <a:prstGeom prst="line">
            <a:avLst/>
          </a:prstGeom>
          <a:ln>
            <a:solidFill>
              <a:srgbClr val="F20000"/>
            </a:solidFill>
            <a:prstDash val="dash"/>
          </a:ln>
        </p:spPr>
        <p:style>
          <a:lnRef idx="1">
            <a:schemeClr val="accent1"/>
          </a:lnRef>
          <a:fillRef idx="0">
            <a:schemeClr val="accent1"/>
          </a:fillRef>
          <a:effectRef idx="0">
            <a:schemeClr val="accent1"/>
          </a:effectRef>
          <a:fontRef idx="minor">
            <a:schemeClr val="tx1"/>
          </a:fontRef>
        </p:style>
      </p:cxnSp>
      <p:sp>
        <p:nvSpPr>
          <p:cNvPr id="22536" name="TextBox 16"/>
          <p:cNvSpPr txBox="1">
            <a:spLocks noChangeArrowheads="1"/>
          </p:cNvSpPr>
          <p:nvPr/>
        </p:nvSpPr>
        <p:spPr bwMode="auto">
          <a:xfrm>
            <a:off x="3200400" y="1828800"/>
            <a:ext cx="3121025" cy="646113"/>
          </a:xfrm>
          <a:prstGeom prst="rect">
            <a:avLst/>
          </a:prstGeom>
          <a:noFill/>
          <a:ln w="9525">
            <a:noFill/>
            <a:miter lim="800000"/>
            <a:headEnd/>
            <a:tailEnd/>
          </a:ln>
        </p:spPr>
        <p:txBody>
          <a:bodyPr wrap="none">
            <a:spAutoFit/>
          </a:bodyPr>
          <a:lstStyle/>
          <a:p>
            <a:r>
              <a:rPr lang="en-US" b="1">
                <a:solidFill>
                  <a:srgbClr val="FF0000"/>
                </a:solidFill>
              </a:rPr>
              <a:t>Both give the same  result </a:t>
            </a:r>
          </a:p>
          <a:p>
            <a:r>
              <a:rPr lang="en-US" b="1">
                <a:solidFill>
                  <a:srgbClr val="FF0000"/>
                </a:solidFill>
              </a:rPr>
              <a:t>not case sensitive) </a:t>
            </a:r>
            <a:endParaRPr lang="ar-SA"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par>
                                <p:cTn id="8" presetID="8" presetClass="entr" presetSubtype="16"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amond(in)">
                                      <p:cBhvr>
                                        <p:cTn id="10" dur="2000"/>
                                        <p:tgtEl>
                                          <p:spTgt spid="16"/>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mtClean="0"/>
              <a:t>Writing SQL Commands</a:t>
            </a:r>
          </a:p>
        </p:txBody>
      </p:sp>
      <p:sp>
        <p:nvSpPr>
          <p:cNvPr id="4" name="Slide Number Placeholder 3"/>
          <p:cNvSpPr>
            <a:spLocks noGrp="1"/>
          </p:cNvSpPr>
          <p:nvPr>
            <p:ph type="sldNum" sz="quarter" idx="12"/>
          </p:nvPr>
        </p:nvSpPr>
        <p:spPr/>
        <p:txBody>
          <a:bodyPr>
            <a:normAutofit fontScale="85000" lnSpcReduction="20000"/>
          </a:bodyPr>
          <a:lstStyle/>
          <a:p>
            <a:pPr>
              <a:defRPr/>
            </a:pPr>
            <a:fld id="{7217F0BE-658F-416A-9084-0864CCDEEEAA}" type="slidenum">
              <a:rPr lang="en-US"/>
              <a:pPr>
                <a:defRPr/>
              </a:pPr>
              <a:t>19</a:t>
            </a:fld>
            <a:endParaRPr lang="en-US"/>
          </a:p>
        </p:txBody>
      </p:sp>
      <p:sp>
        <p:nvSpPr>
          <p:cNvPr id="21508" name="Content Placeholder 2"/>
          <p:cNvSpPr>
            <a:spLocks noGrp="1"/>
          </p:cNvSpPr>
          <p:nvPr>
            <p:ph sz="quarter" idx="1"/>
          </p:nvPr>
        </p:nvSpPr>
        <p:spPr>
          <a:xfrm>
            <a:off x="612775" y="1600200"/>
            <a:ext cx="8153400" cy="4495800"/>
          </a:xfrm>
        </p:spPr>
        <p:txBody>
          <a:bodyPr/>
          <a:lstStyle/>
          <a:p>
            <a:pPr algn="l" rtl="0" eaLnBrk="1" hangingPunct="1"/>
            <a:r>
              <a:rPr lang="en-US" dirty="0" smtClean="0"/>
              <a:t>DDL Commands:</a:t>
            </a:r>
          </a:p>
          <a:p>
            <a:pPr algn="l" rtl="0" eaLnBrk="1" hangingPunct="1">
              <a:buNone/>
            </a:pPr>
            <a:r>
              <a:rPr lang="en-US" dirty="0" smtClean="0"/>
              <a:t>Create table </a:t>
            </a:r>
            <a:r>
              <a:rPr lang="en-US" dirty="0" err="1" smtClean="0"/>
              <a:t>emp</a:t>
            </a:r>
            <a:r>
              <a:rPr lang="en-US" dirty="0" smtClean="0"/>
              <a:t>(ID  number(3)….</a:t>
            </a:r>
          </a:p>
          <a:p>
            <a:pPr algn="l" rtl="0" eaLnBrk="1" hangingPunct="1">
              <a:buNone/>
            </a:pPr>
            <a:r>
              <a:rPr lang="en-US" dirty="0" smtClean="0"/>
              <a:t>Alter table </a:t>
            </a:r>
            <a:r>
              <a:rPr lang="en-US" dirty="0" err="1" smtClean="0"/>
              <a:t>emp</a:t>
            </a:r>
            <a:r>
              <a:rPr lang="en-US" dirty="0" smtClean="0"/>
              <a:t> Add ….</a:t>
            </a:r>
          </a:p>
          <a:p>
            <a:pPr algn="l" rtl="0" eaLnBrk="1" hangingPunct="1">
              <a:buNone/>
            </a:pPr>
            <a:r>
              <a:rPr lang="en-US" dirty="0" smtClean="0"/>
              <a:t>Drop table </a:t>
            </a:r>
            <a:r>
              <a:rPr lang="en-US" dirty="0" err="1" smtClean="0"/>
              <a:t>emp</a:t>
            </a:r>
            <a:endParaRPr lang="en-US" dirty="0" smtClean="0"/>
          </a:p>
          <a:p>
            <a:pPr algn="l" rtl="0" eaLnBrk="1" hangingPunct="1">
              <a:buNone/>
            </a:pPr>
            <a:r>
              <a:rPr lang="en-US" dirty="0" smtClean="0"/>
              <a:t>Truncate table </a:t>
            </a:r>
            <a:r>
              <a:rPr lang="en-US" dirty="0" err="1" smtClean="0"/>
              <a:t>emp</a:t>
            </a:r>
            <a:endParaRPr lang="en-US" dirty="0" smtClean="0"/>
          </a:p>
          <a:p>
            <a:pPr algn="l" rtl="0" eaLnBrk="1" hangingPunct="1"/>
            <a:r>
              <a:rPr lang="en-US" dirty="0" smtClean="0"/>
              <a:t>DML Commands:</a:t>
            </a:r>
          </a:p>
          <a:p>
            <a:pPr algn="l" rtl="0" eaLnBrk="1" hangingPunct="1">
              <a:buNone/>
            </a:pPr>
            <a:r>
              <a:rPr lang="en-US" dirty="0" smtClean="0"/>
              <a:t>Update, insert, Delete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eaLnBrk="1" hangingPunct="1"/>
            <a:r>
              <a:rPr lang="en-US" smtClean="0"/>
              <a:t>Outlines</a:t>
            </a:r>
            <a:endParaRPr lang="ar-SA" smtClean="0"/>
          </a:p>
        </p:txBody>
      </p:sp>
      <p:sp>
        <p:nvSpPr>
          <p:cNvPr id="3" name="Slide Number Placeholder 2"/>
          <p:cNvSpPr>
            <a:spLocks noGrp="1"/>
          </p:cNvSpPr>
          <p:nvPr>
            <p:ph type="sldNum" sz="quarter" idx="12"/>
          </p:nvPr>
        </p:nvSpPr>
        <p:spPr/>
        <p:txBody>
          <a:bodyPr>
            <a:normAutofit fontScale="85000" lnSpcReduction="20000"/>
          </a:bodyPr>
          <a:lstStyle/>
          <a:p>
            <a:pPr>
              <a:defRPr/>
            </a:pPr>
            <a:fld id="{934292C1-FB31-4C2C-99BF-243FFB001A44}" type="slidenum">
              <a:rPr lang="en-US"/>
              <a:pPr>
                <a:defRPr/>
              </a:pPr>
              <a:t>2</a:t>
            </a:fld>
            <a:endParaRPr lang="en-US"/>
          </a:p>
        </p:txBody>
      </p:sp>
      <p:sp>
        <p:nvSpPr>
          <p:cNvPr id="10244" name="Content Placeholder 3"/>
          <p:cNvSpPr>
            <a:spLocks noGrp="1"/>
          </p:cNvSpPr>
          <p:nvPr>
            <p:ph sz="quarter" idx="1"/>
          </p:nvPr>
        </p:nvSpPr>
        <p:spPr>
          <a:xfrm>
            <a:off x="612775" y="1600200"/>
            <a:ext cx="8153400" cy="4495800"/>
          </a:xfrm>
        </p:spPr>
        <p:txBody>
          <a:bodyPr/>
          <a:lstStyle/>
          <a:p>
            <a:pPr algn="l" rtl="0" eaLnBrk="1" hangingPunct="1"/>
            <a:r>
              <a:rPr lang="en-US" smtClean="0"/>
              <a:t>Introduction To Database</a:t>
            </a:r>
          </a:p>
          <a:p>
            <a:pPr lvl="1" algn="l" rtl="0" eaLnBrk="1" hangingPunct="1"/>
            <a:r>
              <a:rPr lang="en-US" sz="1800" smtClean="0"/>
              <a:t>Database Concepts</a:t>
            </a:r>
          </a:p>
          <a:p>
            <a:pPr lvl="1" algn="l" rtl="0" eaLnBrk="1" hangingPunct="1"/>
            <a:r>
              <a:rPr lang="en-US" sz="1800" smtClean="0"/>
              <a:t>Database Properties</a:t>
            </a:r>
          </a:p>
          <a:p>
            <a:pPr lvl="1" algn="l" rtl="0" eaLnBrk="1" hangingPunct="1"/>
            <a:r>
              <a:rPr lang="en-US" sz="1800" smtClean="0"/>
              <a:t>Database Properties</a:t>
            </a:r>
          </a:p>
          <a:p>
            <a:pPr lvl="1" algn="l" rtl="0" eaLnBrk="1" hangingPunct="1"/>
            <a:r>
              <a:rPr lang="en-US" sz="1800" smtClean="0"/>
              <a:t>What is Database Management System (DBMS)?</a:t>
            </a:r>
          </a:p>
          <a:p>
            <a:pPr lvl="1" algn="l" rtl="0" eaLnBrk="1" hangingPunct="1"/>
            <a:r>
              <a:rPr lang="en-US" sz="1800" smtClean="0"/>
              <a:t>Examples of Databases </a:t>
            </a:r>
          </a:p>
          <a:p>
            <a:pPr lvl="1" algn="l" rtl="0" eaLnBrk="1" hangingPunct="1"/>
            <a:r>
              <a:rPr lang="en-US" sz="1800" smtClean="0"/>
              <a:t>Database system (DBS) Environment</a:t>
            </a:r>
          </a:p>
          <a:p>
            <a:pPr algn="l" rtl="0" eaLnBrk="1" hangingPunct="1"/>
            <a:r>
              <a:rPr lang="en-US" smtClean="0"/>
              <a:t>Overview of SQL</a:t>
            </a:r>
          </a:p>
          <a:p>
            <a:pPr lvl="1" algn="l" rtl="0" eaLnBrk="1" hangingPunct="1"/>
            <a:r>
              <a:rPr lang="en-US" sz="2000" smtClean="0"/>
              <a:t>SQL features</a:t>
            </a:r>
          </a:p>
          <a:p>
            <a:pPr lvl="1" algn="l" rtl="0" eaLnBrk="1" hangingPunct="1"/>
            <a:r>
              <a:rPr lang="en-US" sz="2000" smtClean="0"/>
              <a:t>Types of SQL queries</a:t>
            </a:r>
          </a:p>
          <a:p>
            <a:pPr lvl="1" algn="l" rtl="0" eaLnBrk="1" hangingPunct="1"/>
            <a:r>
              <a:rPr lang="en-US" sz="2000" smtClean="0"/>
              <a:t>Writing SQL commands</a:t>
            </a:r>
          </a:p>
          <a:p>
            <a:pPr lvl="1" algn="l" rtl="0" eaLnBrk="1" hangingPunct="1"/>
            <a:endParaRPr lang="en-US" smtClean="0"/>
          </a:p>
          <a:p>
            <a:pPr algn="l" rtl="0" eaLnBrk="1" hangingPunct="1"/>
            <a:endParaRPr lang="en-US" smtClean="0"/>
          </a:p>
          <a:p>
            <a:pPr algn="l" rtl="0" eaLnBrk="1" hangingPunct="1"/>
            <a:endParaRPr lang="ar-SA"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Database Concepts</a:t>
            </a:r>
            <a:endParaRPr lang="en-US" smtClean="0">
              <a:solidFill>
                <a:srgbClr val="003366"/>
              </a:solidFill>
            </a:endParaRPr>
          </a:p>
        </p:txBody>
      </p:sp>
      <p:sp>
        <p:nvSpPr>
          <p:cNvPr id="6" name="Slide Number Placeholder 5"/>
          <p:cNvSpPr>
            <a:spLocks noGrp="1"/>
          </p:cNvSpPr>
          <p:nvPr>
            <p:ph type="sldNum" sz="quarter" idx="12"/>
          </p:nvPr>
        </p:nvSpPr>
        <p:spPr/>
        <p:txBody>
          <a:bodyPr>
            <a:normAutofit fontScale="85000" lnSpcReduction="20000"/>
          </a:bodyPr>
          <a:lstStyle/>
          <a:p>
            <a:pPr>
              <a:defRPr/>
            </a:pPr>
            <a:fld id="{6C2C7948-9968-490D-A3A5-26084C189413}" type="slidenum">
              <a:rPr lang="en-US" altLang="en-US"/>
              <a:pPr>
                <a:defRPr/>
              </a:pPr>
              <a:t>3</a:t>
            </a:fld>
            <a:endParaRPr lang="en-US" altLang="en-US"/>
          </a:p>
        </p:txBody>
      </p:sp>
      <p:sp>
        <p:nvSpPr>
          <p:cNvPr id="58371" name="Rectangle 3"/>
          <p:cNvSpPr>
            <a:spLocks noGrp="1" noChangeArrowheads="1"/>
          </p:cNvSpPr>
          <p:nvPr>
            <p:ph type="body" idx="4294967295"/>
          </p:nvPr>
        </p:nvSpPr>
        <p:spPr>
          <a:xfrm>
            <a:off x="228600" y="1819275"/>
            <a:ext cx="8763000" cy="4124325"/>
          </a:xfrm>
        </p:spPr>
        <p:txBody>
          <a:bodyPr>
            <a:normAutofit/>
          </a:bodyPr>
          <a:lstStyle/>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Data</a:t>
            </a:r>
            <a:r>
              <a:rPr lang="en-US" sz="1900" dirty="0">
                <a:solidFill>
                  <a:srgbClr val="000000"/>
                </a:solidFill>
              </a:rPr>
              <a:t> is a meaningless static value. What does </a:t>
            </a:r>
            <a:r>
              <a:rPr lang="en-US" sz="1900" i="1" dirty="0">
                <a:solidFill>
                  <a:srgbClr val="000000"/>
                </a:solidFill>
              </a:rPr>
              <a:t>3421</a:t>
            </a:r>
            <a:r>
              <a:rPr lang="en-US" sz="1900" dirty="0">
                <a:solidFill>
                  <a:srgbClr val="000000"/>
                </a:solidFill>
              </a:rPr>
              <a:t> means?</a:t>
            </a:r>
          </a:p>
          <a:p>
            <a:pPr marL="0" indent="0" algn="just" rtl="0" eaLnBrk="1" fontAlgn="auto" hangingPunct="1">
              <a:lnSpc>
                <a:spcPct val="80000"/>
              </a:lnSpc>
              <a:spcAft>
                <a:spcPts val="0"/>
              </a:spcAft>
              <a:buFont typeface="Wingdings" pitchFamily="2" charset="2"/>
              <a:buNone/>
              <a:defRPr/>
            </a:pPr>
            <a:endParaRPr lang="en-US" sz="1900" b="1"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b="1" dirty="0">
                <a:solidFill>
                  <a:schemeClr val="accent2">
                    <a:lumMod val="75000"/>
                  </a:schemeClr>
                </a:solidFill>
              </a:rPr>
              <a:t>Information</a:t>
            </a:r>
            <a:r>
              <a:rPr lang="en-US" sz="1900" dirty="0">
                <a:solidFill>
                  <a:srgbClr val="000000"/>
                </a:solidFill>
              </a:rPr>
              <a:t> is the data you process in a manner that makes it meaningful. Information can be provided only if proper data exists.</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(DB)</a:t>
            </a:r>
            <a:r>
              <a:rPr lang="en-US" sz="1900" dirty="0">
                <a:solidFill>
                  <a:schemeClr val="accent2">
                    <a:lumMod val="75000"/>
                  </a:schemeClr>
                </a:solidFill>
              </a:rPr>
              <a:t> </a:t>
            </a:r>
            <a:r>
              <a:rPr lang="en-US" sz="1900" dirty="0">
                <a:solidFill>
                  <a:srgbClr val="000000"/>
                </a:solidFill>
              </a:rPr>
              <a:t>is a </a:t>
            </a:r>
            <a:r>
              <a:rPr lang="en-US" sz="1900" dirty="0"/>
              <a:t>collection of related </a:t>
            </a:r>
            <a:r>
              <a:rPr lang="en-US" sz="1900" i="1" dirty="0"/>
              <a:t>persistent</a:t>
            </a:r>
            <a:r>
              <a:rPr lang="en-US" sz="1900" dirty="0"/>
              <a:t> data. Can be generated &amp; maintained manually or automatically </a:t>
            </a:r>
          </a:p>
          <a:p>
            <a:pPr marL="0" indent="0" algn="just" rtl="0" eaLnBrk="1" fontAlgn="auto" hangingPunct="1">
              <a:lnSpc>
                <a:spcPct val="80000"/>
              </a:lnSpc>
              <a:spcAft>
                <a:spcPts val="0"/>
              </a:spcAft>
              <a:buFont typeface="Wingdings" pitchFamily="2" charset="2"/>
              <a:buNone/>
              <a:defRPr/>
            </a:pPr>
            <a:endParaRPr lang="en-US" sz="1900" dirty="0"/>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Data</a:t>
            </a:r>
            <a:r>
              <a:rPr lang="en-US" sz="1900" dirty="0">
                <a:solidFill>
                  <a:schemeClr val="accent1">
                    <a:lumMod val="50000"/>
                  </a:schemeClr>
                </a:solidFill>
              </a:rPr>
              <a:t> is what you store in </a:t>
            </a:r>
            <a:r>
              <a:rPr lang="en-US" sz="1900" i="1" dirty="0">
                <a:solidFill>
                  <a:schemeClr val="accent1">
                    <a:lumMod val="50000"/>
                  </a:schemeClr>
                </a:solidFill>
              </a:rPr>
              <a:t>database.</a:t>
            </a:r>
            <a:r>
              <a:rPr lang="en-US" sz="1900" dirty="0">
                <a:solidFill>
                  <a:schemeClr val="accent1">
                    <a:lumMod val="50000"/>
                  </a:schemeClr>
                </a:solidFill>
              </a:rPr>
              <a:t> </a:t>
            </a:r>
          </a:p>
          <a:p>
            <a:pPr marL="0" indent="0" algn="ctr" rtl="0" eaLnBrk="1" fontAlgn="auto" hangingPunct="1">
              <a:lnSpc>
                <a:spcPct val="80000"/>
              </a:lnSpc>
              <a:spcAft>
                <a:spcPts val="0"/>
              </a:spcAft>
              <a:buFont typeface="Wingdings" pitchFamily="2" charset="2"/>
              <a:buNone/>
              <a:defRPr/>
            </a:pPr>
            <a:r>
              <a:rPr lang="en-US" sz="1900" b="1" i="1" dirty="0">
                <a:solidFill>
                  <a:schemeClr val="accent1">
                    <a:lumMod val="50000"/>
                  </a:schemeClr>
                </a:solidFill>
              </a:rPr>
              <a:t>Information</a:t>
            </a:r>
            <a:r>
              <a:rPr lang="en-US" sz="1900" dirty="0">
                <a:solidFill>
                  <a:schemeClr val="accent1">
                    <a:lumMod val="50000"/>
                  </a:schemeClr>
                </a:solidFill>
              </a:rPr>
              <a:t> is what you retrieve from a database.</a:t>
            </a: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Font typeface="Wingdings" pitchFamily="2" charset="2"/>
              <a:buNone/>
              <a:defRPr/>
            </a:pPr>
            <a:r>
              <a:rPr lang="en-US" sz="1900" dirty="0">
                <a:solidFill>
                  <a:schemeClr val="accent2">
                    <a:lumMod val="75000"/>
                  </a:schemeClr>
                </a:solidFill>
              </a:rPr>
              <a:t>A</a:t>
            </a:r>
            <a:r>
              <a:rPr lang="en-US" sz="1900" dirty="0">
                <a:solidFill>
                  <a:srgbClr val="000000"/>
                </a:solidFill>
              </a:rPr>
              <a:t> </a:t>
            </a:r>
            <a:r>
              <a:rPr lang="en-US" sz="1900" b="1" dirty="0">
                <a:solidFill>
                  <a:schemeClr val="accent2">
                    <a:lumMod val="75000"/>
                  </a:schemeClr>
                </a:solidFill>
              </a:rPr>
              <a:t>database application</a:t>
            </a:r>
            <a:r>
              <a:rPr lang="en-US" sz="1900" dirty="0">
                <a:solidFill>
                  <a:schemeClr val="accent2">
                    <a:lumMod val="75000"/>
                  </a:schemeClr>
                </a:solidFill>
              </a:rPr>
              <a:t> </a:t>
            </a:r>
            <a:r>
              <a:rPr lang="en-US" sz="1900" dirty="0">
                <a:solidFill>
                  <a:srgbClr val="000000"/>
                </a:solidFill>
              </a:rPr>
              <a:t>is a collection of </a:t>
            </a:r>
            <a:r>
              <a:rPr lang="en-US" sz="1900" b="1" dirty="0">
                <a:solidFill>
                  <a:srgbClr val="000000"/>
                </a:solidFill>
              </a:rPr>
              <a:t>data </a:t>
            </a:r>
            <a:r>
              <a:rPr lang="en-US" sz="1900" dirty="0">
                <a:solidFill>
                  <a:srgbClr val="000000"/>
                </a:solidFill>
              </a:rPr>
              <a:t>and the </a:t>
            </a:r>
            <a:r>
              <a:rPr lang="en-US" sz="1900" b="1" dirty="0">
                <a:solidFill>
                  <a:srgbClr val="000000"/>
                </a:solidFill>
              </a:rPr>
              <a:t>programs </a:t>
            </a:r>
            <a:r>
              <a:rPr lang="en-US" sz="1900" dirty="0">
                <a:solidFill>
                  <a:srgbClr val="000000"/>
                </a:solidFill>
              </a:rPr>
              <a:t>that allow the manipulation of these data to meet the information needs of an enterprise</a:t>
            </a:r>
          </a:p>
          <a:p>
            <a:pPr marL="0" indent="0" algn="just" rtl="0" eaLnBrk="1" fontAlgn="auto" hangingPunct="1">
              <a:lnSpc>
                <a:spcPct val="80000"/>
              </a:lnSpc>
              <a:spcAft>
                <a:spcPts val="0"/>
              </a:spcAft>
              <a:buFont typeface="Wingdings" pitchFamily="2" charset="2"/>
              <a:buNone/>
              <a:defRPr/>
            </a:pPr>
            <a:endParaRPr lang="en-US" sz="1900" dirty="0">
              <a:solidFill>
                <a:srgbClr val="000000"/>
              </a:solidFill>
            </a:endParaRPr>
          </a:p>
          <a:p>
            <a:pPr marL="0" indent="0" algn="just" rtl="0" eaLnBrk="1" fontAlgn="auto" hangingPunct="1">
              <a:lnSpc>
                <a:spcPct val="80000"/>
              </a:lnSpc>
              <a:spcAft>
                <a:spcPts val="0"/>
              </a:spcAft>
              <a:buFont typeface="Wingdings" pitchFamily="2" charset="2"/>
              <a:buNone/>
              <a:defRPr/>
            </a:pPr>
            <a:endParaRPr lang="en-US" sz="1900" dirty="0"/>
          </a:p>
          <a:p>
            <a:pPr marL="0" indent="0" algn="just" rtl="0" eaLnBrk="1" fontAlgn="auto" hangingPunct="1">
              <a:lnSpc>
                <a:spcPct val="80000"/>
              </a:lnSpc>
              <a:spcAft>
                <a:spcPts val="0"/>
              </a:spcAft>
              <a:buClr>
                <a:srgbClr val="000000"/>
              </a:buClr>
              <a:buFont typeface="Wingdings" pitchFamily="2" charset="2"/>
              <a:buNone/>
              <a:defRPr/>
            </a:pPr>
            <a:endParaRPr lang="en-US" sz="1900" b="1"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pPr eaLnBrk="1" hangingPunct="1"/>
            <a:r>
              <a:rPr lang="en-US" smtClean="0"/>
              <a:t>Database Properties</a:t>
            </a:r>
          </a:p>
        </p:txBody>
      </p:sp>
      <p:sp>
        <p:nvSpPr>
          <p:cNvPr id="6" name="Slide Number Placeholder 5"/>
          <p:cNvSpPr>
            <a:spLocks noGrp="1"/>
          </p:cNvSpPr>
          <p:nvPr>
            <p:ph type="sldNum" sz="quarter" idx="12"/>
          </p:nvPr>
        </p:nvSpPr>
        <p:spPr/>
        <p:txBody>
          <a:bodyPr>
            <a:normAutofit fontScale="85000" lnSpcReduction="20000"/>
          </a:bodyPr>
          <a:lstStyle/>
          <a:p>
            <a:pPr>
              <a:defRPr/>
            </a:pPr>
            <a:fld id="{76A473F8-99E7-4A7F-8726-505B0C932BAD}" type="slidenum">
              <a:rPr lang="en-US" altLang="en-US"/>
              <a:pPr>
                <a:defRPr/>
              </a:pPr>
              <a:t>4</a:t>
            </a:fld>
            <a:endParaRPr lang="en-US" altLang="en-US"/>
          </a:p>
        </p:txBody>
      </p:sp>
      <p:sp>
        <p:nvSpPr>
          <p:cNvPr id="40963" name="Rectangle 3"/>
          <p:cNvSpPr>
            <a:spLocks noGrp="1" noChangeArrowheads="1"/>
          </p:cNvSpPr>
          <p:nvPr>
            <p:ph sz="quarter" idx="1"/>
          </p:nvPr>
        </p:nvSpPr>
        <p:spPr>
          <a:xfrm>
            <a:off x="612775" y="1600200"/>
            <a:ext cx="8153400" cy="4495800"/>
          </a:xfrm>
        </p:spPr>
        <p:txBody>
          <a:bodyPr>
            <a:normAutofit/>
          </a:bodyPr>
          <a:lstStyle/>
          <a:p>
            <a:pPr marL="320040" indent="-320040" algn="l" rtl="0" eaLnBrk="1" fontAlgn="auto" hangingPunct="1">
              <a:lnSpc>
                <a:spcPct val="80000"/>
              </a:lnSpc>
              <a:spcAft>
                <a:spcPts val="0"/>
              </a:spcAft>
              <a:buFont typeface="Wingdings"/>
              <a:buChar char=""/>
              <a:defRPr/>
            </a:pPr>
            <a:r>
              <a:rPr lang="en-US" sz="2000" dirty="0"/>
              <a:t>Represents the real </a:t>
            </a:r>
            <a:r>
              <a:rPr lang="en-US" sz="2000" dirty="0" smtClean="0"/>
              <a:t>world</a:t>
            </a:r>
            <a:endParaRPr lang="en-US" sz="2000" dirty="0"/>
          </a:p>
          <a:p>
            <a:pPr marL="320040" indent="-320040" algn="l" rtl="0" eaLnBrk="1" fontAlgn="auto" hangingPunct="1">
              <a:lnSpc>
                <a:spcPct val="80000"/>
              </a:lnSpc>
              <a:spcAft>
                <a:spcPts val="0"/>
              </a:spcAft>
              <a:buFont typeface="Wingdings"/>
              <a:buChar char=""/>
              <a:defRPr/>
            </a:pPr>
            <a:r>
              <a:rPr lang="en-US" sz="2000" dirty="0"/>
              <a:t>Logically coherent collection of data.</a:t>
            </a:r>
          </a:p>
          <a:p>
            <a:pPr marL="320040" indent="-320040" algn="l" rtl="0" eaLnBrk="1" fontAlgn="auto" hangingPunct="1">
              <a:lnSpc>
                <a:spcPct val="80000"/>
              </a:lnSpc>
              <a:spcAft>
                <a:spcPts val="0"/>
              </a:spcAft>
              <a:buFont typeface="Wingdings"/>
              <a:buChar char=""/>
              <a:defRPr/>
            </a:pPr>
            <a:r>
              <a:rPr lang="en-US" sz="2000" dirty="0"/>
              <a:t>Designed, built, populated with data for a specific purpose. It has an intended group of users and their applications.</a:t>
            </a:r>
          </a:p>
          <a:p>
            <a:pPr marL="320040" indent="-320040" algn="l" rtl="0" eaLnBrk="1" fontAlgn="auto" hangingPunct="1">
              <a:lnSpc>
                <a:spcPct val="80000"/>
              </a:lnSpc>
              <a:spcAft>
                <a:spcPts val="0"/>
              </a:spcAft>
              <a:buFont typeface="Wingdings"/>
              <a:buChar char=""/>
              <a:defRPr/>
            </a:pPr>
            <a:r>
              <a:rPr lang="en-US" sz="2000" dirty="0"/>
              <a:t>Can be of any size and any degree of complexity.</a:t>
            </a:r>
          </a:p>
          <a:p>
            <a:pPr marL="320040" indent="-320040" algn="l" rtl="0" eaLnBrk="1" fontAlgn="auto" hangingPunct="1">
              <a:lnSpc>
                <a:spcPct val="80000"/>
              </a:lnSpc>
              <a:spcAft>
                <a:spcPts val="0"/>
              </a:spcAft>
              <a:buFont typeface="Wingdings"/>
              <a:buChar char=""/>
              <a:defRPr/>
            </a:pPr>
            <a:r>
              <a:rPr lang="en-US" sz="2000" dirty="0"/>
              <a:t>Can be generated and maintained manually or using a computer.</a:t>
            </a:r>
            <a:br>
              <a:rPr lang="en-US" sz="2000" dirty="0"/>
            </a:br>
            <a:r>
              <a:rPr lang="en-US" sz="2000" b="1" dirty="0">
                <a:solidFill>
                  <a:schemeClr val="accent2">
                    <a:lumMod val="75000"/>
                  </a:schemeClr>
                </a:solidFill>
              </a:rPr>
              <a:t>A computerized DB can be created by:</a:t>
            </a:r>
          </a:p>
          <a:p>
            <a:pPr marL="640080" lvl="1" indent="-274320" algn="l" rtl="0" eaLnBrk="1" fontAlgn="auto" hangingPunct="1">
              <a:lnSpc>
                <a:spcPct val="80000"/>
              </a:lnSpc>
              <a:spcAft>
                <a:spcPts val="0"/>
              </a:spcAft>
              <a:buFont typeface="Wingdings 2"/>
              <a:buChar char=""/>
              <a:defRPr/>
            </a:pPr>
            <a:r>
              <a:rPr lang="en-US" sz="2000" dirty="0"/>
              <a:t>A Group of application programs</a:t>
            </a:r>
          </a:p>
          <a:p>
            <a:pPr marL="640080" lvl="1" indent="-274320" algn="l" rtl="0" eaLnBrk="1" fontAlgn="auto" hangingPunct="1">
              <a:lnSpc>
                <a:spcPct val="80000"/>
              </a:lnSpc>
              <a:spcAft>
                <a:spcPts val="0"/>
              </a:spcAft>
              <a:buFont typeface="Wingdings 2"/>
              <a:buChar char=""/>
              <a:defRPr/>
            </a:pPr>
            <a:r>
              <a:rPr lang="en-US" sz="2000" dirty="0"/>
              <a:t>Or by Database Management System (DBMS)</a:t>
            </a:r>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000" dirty="0"/>
          </a:p>
          <a:p>
            <a:pPr marL="320040" indent="-320040" algn="l" rtl="0" eaLnBrk="1" fontAlgn="auto" hangingPunct="1">
              <a:lnSpc>
                <a:spcPct val="80000"/>
              </a:lnSpc>
              <a:spcAft>
                <a:spcPts val="0"/>
              </a:spcAft>
              <a:buFont typeface="Wingdings"/>
              <a:buChar char=""/>
              <a:defRPr/>
            </a:pPr>
            <a:endParaRPr lang="en-US"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11268" name="Text Box 5"/>
          <p:cNvSpPr txBox="1">
            <a:spLocks noChangeArrowheads="1"/>
          </p:cNvSpPr>
          <p:nvPr/>
        </p:nvSpPr>
        <p:spPr bwMode="auto">
          <a:xfrm>
            <a:off x="76200" y="1447800"/>
            <a:ext cx="9144000" cy="4400550"/>
          </a:xfrm>
          <a:prstGeom prst="rect">
            <a:avLst/>
          </a:prstGeom>
          <a:noFill/>
          <a:ln w="9525">
            <a:noFill/>
            <a:miter lim="800000"/>
            <a:headEnd/>
            <a:tailEnd/>
          </a:ln>
        </p:spPr>
        <p:txBody>
          <a:bodyPr>
            <a:spAutoFit/>
          </a:bodyPr>
          <a:lstStyle/>
          <a:p>
            <a:pPr eaLnBrk="0" fontAlgn="auto" hangingPunct="0">
              <a:spcBef>
                <a:spcPts val="0"/>
              </a:spcBef>
              <a:spcAft>
                <a:spcPts val="0"/>
              </a:spcAft>
              <a:defRPr/>
            </a:pPr>
            <a:r>
              <a:rPr lang="en-US" sz="2800" b="1" dirty="0">
                <a:solidFill>
                  <a:schemeClr val="tx2"/>
                </a:solidFill>
                <a:effectLst>
                  <a:outerShdw blurRad="31750" dist="25400" dir="5400000" algn="tl" rotWithShape="0">
                    <a:srgbClr val="000000">
                      <a:alpha val="25000"/>
                    </a:srgbClr>
                  </a:outerShdw>
                </a:effectLst>
                <a:latin typeface="+mj-lt"/>
                <a:ea typeface="+mj-ea"/>
                <a:cs typeface="+mj-cs"/>
              </a:rPr>
              <a:t> </a:t>
            </a:r>
          </a:p>
          <a:p>
            <a:pPr eaLnBrk="0" fontAlgn="auto" hangingPunct="0">
              <a:spcBef>
                <a:spcPts val="0"/>
              </a:spcBef>
              <a:spcAft>
                <a:spcPts val="0"/>
              </a:spcAft>
              <a:buFontTx/>
              <a:buChar char="•"/>
              <a:defRPr/>
            </a:pPr>
            <a:r>
              <a:rPr lang="en-US" sz="2400" b="1" dirty="0">
                <a:solidFill>
                  <a:schemeClr val="accent2">
                    <a:lumMod val="75000"/>
                  </a:schemeClr>
                </a:solidFill>
                <a:latin typeface="Times New Roman" pitchFamily="18" charset="0"/>
                <a:cs typeface="Traditional Arabic" pitchFamily="2" charset="-78"/>
              </a:rPr>
              <a:t>DBMS</a:t>
            </a:r>
            <a:r>
              <a:rPr lang="en-US" sz="2400" dirty="0">
                <a:latin typeface="Times New Roman" pitchFamily="18" charset="0"/>
                <a:cs typeface="Traditional Arabic" pitchFamily="2" charset="-78"/>
              </a:rPr>
              <a:t> is a collection of programs that enables users to </a:t>
            </a:r>
            <a:r>
              <a:rPr lang="en-US" sz="2400" dirty="0">
                <a:solidFill>
                  <a:schemeClr val="accent1">
                    <a:lumMod val="75000"/>
                  </a:schemeClr>
                </a:solidFill>
                <a:latin typeface="Times New Roman" pitchFamily="18" charset="0"/>
                <a:cs typeface="Traditional Arabic" pitchFamily="2" charset="-78"/>
              </a:rPr>
              <a:t>create</a:t>
            </a:r>
            <a:r>
              <a:rPr lang="en-US" sz="2400" dirty="0">
                <a:latin typeface="Times New Roman" pitchFamily="18" charset="0"/>
                <a:cs typeface="Traditional Arabic" pitchFamily="2" charset="-78"/>
              </a:rPr>
              <a:t>, </a:t>
            </a:r>
            <a:r>
              <a:rPr lang="en-US" sz="2400" dirty="0">
                <a:solidFill>
                  <a:schemeClr val="accent1">
                    <a:lumMod val="75000"/>
                  </a:schemeClr>
                </a:solidFill>
                <a:latin typeface="Times New Roman" pitchFamily="18" charset="0"/>
                <a:cs typeface="Traditional Arabic" pitchFamily="2" charset="-78"/>
              </a:rPr>
              <a:t>maintain </a:t>
            </a:r>
          </a:p>
          <a:p>
            <a:pPr eaLnBrk="0" fontAlgn="auto" hangingPunct="0">
              <a:spcBef>
                <a:spcPts val="0"/>
              </a:spcBef>
              <a:spcAft>
                <a:spcPts val="0"/>
              </a:spcAft>
              <a:defRPr/>
            </a:pPr>
            <a:r>
              <a:rPr lang="en-US" sz="2400" dirty="0">
                <a:latin typeface="Times New Roman" pitchFamily="18" charset="0"/>
                <a:cs typeface="Traditional Arabic" pitchFamily="2" charset="-78"/>
              </a:rPr>
              <a:t>   and </a:t>
            </a:r>
            <a:r>
              <a:rPr lang="en-US" sz="2400" dirty="0">
                <a:solidFill>
                  <a:schemeClr val="accent1">
                    <a:lumMod val="75000"/>
                  </a:schemeClr>
                </a:solidFill>
                <a:latin typeface="Times New Roman" pitchFamily="18" charset="0"/>
                <a:cs typeface="Traditional Arabic" pitchFamily="2" charset="-78"/>
              </a:rPr>
              <a:t>use</a:t>
            </a:r>
            <a:r>
              <a:rPr lang="en-US" sz="2400" dirty="0">
                <a:latin typeface="Times New Roman" pitchFamily="18" charset="0"/>
                <a:cs typeface="Traditional Arabic" pitchFamily="2" charset="-78"/>
              </a:rPr>
              <a:t> a database.</a:t>
            </a:r>
          </a:p>
          <a:p>
            <a:pPr eaLnBrk="0" fontAlgn="auto" hangingPunct="0">
              <a:spcBef>
                <a:spcPts val="0"/>
              </a:spcBef>
              <a:spcAft>
                <a:spcPts val="0"/>
              </a:spcAft>
              <a:defRPr/>
            </a:pPr>
            <a:endParaRPr lang="en-US" dirty="0">
              <a:latin typeface="Times New Roman" pitchFamily="18" charset="0"/>
              <a:cs typeface="Traditional Arabic" pitchFamily="2" charset="-78"/>
            </a:endParaRPr>
          </a:p>
          <a:p>
            <a:pPr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solidFill>
                  <a:schemeClr val="accent2">
                    <a:lumMod val="75000"/>
                  </a:schemeClr>
                </a:solidFill>
                <a:latin typeface="Times New Roman" pitchFamily="18" charset="0"/>
                <a:cs typeface="Traditional Arabic" pitchFamily="2" charset="-78"/>
              </a:rPr>
              <a:t>Facilitates the process of</a:t>
            </a:r>
            <a:r>
              <a:rPr lang="en-US" sz="2400" dirty="0">
                <a:solidFill>
                  <a:schemeClr val="accent2">
                    <a:lumMod val="75000"/>
                  </a:schemeClr>
                </a:solidFill>
                <a:latin typeface="Times New Roman" pitchFamily="18" charset="0"/>
                <a:cs typeface="Traditional Arabic" pitchFamily="2" charset="-78"/>
              </a:rPr>
              <a:t>:</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Defining</a:t>
            </a:r>
            <a:r>
              <a:rPr lang="en-US" sz="2400" dirty="0">
                <a:latin typeface="Times New Roman" pitchFamily="18" charset="0"/>
                <a:cs typeface="Traditional Arabic" pitchFamily="2" charset="-78"/>
              </a:rPr>
              <a:t>: specifying data types, structures, &amp; constraints for data.</a:t>
            </a:r>
          </a:p>
          <a:p>
            <a:pPr lvl="1" eaLnBrk="0" fontAlgn="auto" hangingPunct="0">
              <a:spcBef>
                <a:spcPts val="0"/>
              </a:spcBef>
              <a:spcAft>
                <a:spcPts val="0"/>
              </a:spcAft>
              <a:buFontTx/>
              <a:buChar char="•"/>
              <a:defRPr/>
            </a:pPr>
            <a:r>
              <a:rPr lang="en-US" sz="2400" b="1" dirty="0">
                <a:latin typeface="Times New Roman" pitchFamily="18" charset="0"/>
                <a:cs typeface="Traditional Arabic" pitchFamily="2" charset="-78"/>
              </a:rPr>
              <a:t>Manipulating</a:t>
            </a:r>
            <a:r>
              <a:rPr lang="en-US" sz="2400" dirty="0">
                <a:latin typeface="Times New Roman" pitchFamily="18" charset="0"/>
                <a:cs typeface="Traditional Arabic" pitchFamily="2" charset="-78"/>
              </a:rPr>
              <a:t>: querying the database to retrieve or  update data</a:t>
            </a:r>
          </a:p>
          <a:p>
            <a:pPr lvl="1" eaLnBrk="0" fontAlgn="auto" hangingPunct="0">
              <a:spcBef>
                <a:spcPts val="0"/>
              </a:spcBef>
              <a:spcAft>
                <a:spcPts val="0"/>
              </a:spcAft>
              <a:defRPr/>
            </a:pPr>
            <a:r>
              <a:rPr lang="en-US" sz="2400" dirty="0">
                <a:latin typeface="Times New Roman" pitchFamily="18" charset="0"/>
                <a:cs typeface="Traditional Arabic" pitchFamily="2" charset="-78"/>
              </a:rPr>
              <a:t>   and generating reports from the data.</a:t>
            </a:r>
          </a:p>
          <a:p>
            <a:pPr lvl="1" eaLnBrk="0" fontAlgn="auto" hangingPunct="0">
              <a:spcBef>
                <a:spcPts val="0"/>
              </a:spcBef>
              <a:spcAft>
                <a:spcPts val="0"/>
              </a:spcAft>
              <a:buFontTx/>
              <a:buChar char="•"/>
              <a:defRPr/>
            </a:pPr>
            <a:r>
              <a:rPr lang="en-US" sz="2400" dirty="0">
                <a:latin typeface="Times New Roman" pitchFamily="18" charset="0"/>
                <a:cs typeface="Traditional Arabic" pitchFamily="2" charset="-78"/>
              </a:rPr>
              <a:t> </a:t>
            </a:r>
            <a:r>
              <a:rPr lang="en-US" sz="2400" b="1" dirty="0">
                <a:latin typeface="Times New Roman" pitchFamily="18" charset="0"/>
                <a:cs typeface="Traditional Arabic" pitchFamily="2" charset="-78"/>
              </a:rPr>
              <a:t>Sharing</a:t>
            </a:r>
            <a:r>
              <a:rPr lang="en-US" sz="2400" dirty="0">
                <a:latin typeface="Times New Roman" pitchFamily="18" charset="0"/>
                <a:cs typeface="Traditional Arabic" pitchFamily="2" charset="-78"/>
              </a:rPr>
              <a:t>: accessing the database concurrently.</a:t>
            </a:r>
            <a:r>
              <a:rPr lang="en-US" dirty="0">
                <a:latin typeface="Times New Roman" pitchFamily="18" charset="0"/>
                <a:ea typeface="Times New Roman (Arabic)" charset="0"/>
                <a:cs typeface="Times New Roman (Arabic)" charset="0"/>
              </a:rPr>
              <a:t> </a:t>
            </a:r>
          </a:p>
          <a:p>
            <a:pPr lvl="1"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latin typeface="Times New Roman" pitchFamily="18" charset="0"/>
                <a:ea typeface="Times New Roman (Arabic)" charset="0"/>
                <a:cs typeface="Times New Roman (Arabic)" charset="0"/>
              </a:rPr>
              <a:t>Protects</a:t>
            </a:r>
            <a:r>
              <a:rPr lang="en-US" sz="2400" dirty="0">
                <a:latin typeface="Times New Roman" pitchFamily="18" charset="0"/>
                <a:ea typeface="Times New Roman (Arabic)" charset="0"/>
                <a:cs typeface="Times New Roman (Arabic)" charset="0"/>
              </a:rPr>
              <a:t> the database and maintains it over a long period of time.</a:t>
            </a:r>
          </a:p>
          <a:p>
            <a:pPr eaLnBrk="0" fontAlgn="auto" hangingPunct="0">
              <a:spcBef>
                <a:spcPts val="0"/>
              </a:spcBef>
              <a:spcAft>
                <a:spcPts val="0"/>
              </a:spcAft>
              <a:buFontTx/>
              <a:buChar char="•"/>
              <a:defRPr/>
            </a:pPr>
            <a:endParaRPr lang="en-US" dirty="0">
              <a:latin typeface="Times New Roman" pitchFamily="18" charset="0"/>
              <a:ea typeface="Times New Roman (Arabic)" charset="0"/>
              <a:cs typeface="Times New Roman (Arabic)" charset="0"/>
            </a:endParaRPr>
          </a:p>
          <a:p>
            <a:pPr eaLnBrk="0" fontAlgn="auto" hangingPunct="0">
              <a:spcBef>
                <a:spcPts val="0"/>
              </a:spcBef>
              <a:spcAft>
                <a:spcPts val="0"/>
              </a:spcAft>
              <a:buFontTx/>
              <a:buChar char="•"/>
              <a:defRPr/>
            </a:pPr>
            <a:r>
              <a:rPr lang="en-US" sz="2400" dirty="0">
                <a:latin typeface="Times New Roman" pitchFamily="18" charset="0"/>
                <a:ea typeface="Times New Roman (Arabic)" charset="0"/>
                <a:cs typeface="Times New Roman (Arabic)" charset="0"/>
              </a:rPr>
              <a:t> </a:t>
            </a:r>
            <a:r>
              <a:rPr lang="en-US" sz="2400" b="1" dirty="0">
                <a:solidFill>
                  <a:schemeClr val="accent2">
                    <a:lumMod val="75000"/>
                  </a:schemeClr>
                </a:solidFill>
                <a:latin typeface="Times New Roman" pitchFamily="18" charset="0"/>
                <a:ea typeface="Times New Roman (Arabic)" charset="0"/>
                <a:cs typeface="Times New Roman (Arabic)" charset="0"/>
              </a:rPr>
              <a:t>Examples: </a:t>
            </a:r>
            <a:r>
              <a:rPr lang="en-US" sz="2400" dirty="0">
                <a:latin typeface="Times New Roman" pitchFamily="18" charset="0"/>
                <a:ea typeface="Times New Roman (Arabic)" charset="0"/>
                <a:cs typeface="Times New Roman (Arabic)" charset="0"/>
              </a:rPr>
              <a:t>Oracle, MS Access, DB2, Informix, </a:t>
            </a:r>
            <a:r>
              <a:rPr lang="en-US" sz="2400" dirty="0" err="1">
                <a:latin typeface="Times New Roman" pitchFamily="18" charset="0"/>
                <a:ea typeface="Times New Roman (Arabic)" charset="0"/>
                <a:cs typeface="Times New Roman (Arabic)" charset="0"/>
              </a:rPr>
              <a:t>MySQL</a:t>
            </a:r>
            <a:r>
              <a:rPr lang="en-US" sz="2400" dirty="0">
                <a:latin typeface="Times New Roman" pitchFamily="18" charset="0"/>
                <a:ea typeface="Times New Roman (Arabic)" charset="0"/>
                <a:cs typeface="Times New Roman (Arabic)" charset="0"/>
              </a:rPr>
              <a:t>, </a:t>
            </a:r>
            <a:r>
              <a:rPr lang="en-US" sz="2400" dirty="0" err="1">
                <a:latin typeface="Times New Roman" pitchFamily="18" charset="0"/>
                <a:ea typeface="Times New Roman (Arabic)" charset="0"/>
                <a:cs typeface="Times New Roman (Arabic)" charset="0"/>
              </a:rPr>
              <a:t>SyBase</a:t>
            </a:r>
            <a:r>
              <a:rPr lang="en-US" sz="2400" dirty="0">
                <a:latin typeface="Times New Roman" pitchFamily="18" charset="0"/>
                <a:ea typeface="Times New Roman (Arabic)" charset="0"/>
                <a:cs typeface="Times New Roman (Arabic)" charset="0"/>
              </a:rPr>
              <a:t>.</a:t>
            </a:r>
          </a:p>
        </p:txBody>
      </p:sp>
      <p:sp>
        <p:nvSpPr>
          <p:cNvPr id="8" name="Title 7"/>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What is Database Management System (DBMS) ?</a:t>
            </a:r>
            <a:endParaRPr lang="ar-SA" dirty="0"/>
          </a:p>
        </p:txBody>
      </p:sp>
      <p:sp>
        <p:nvSpPr>
          <p:cNvPr id="6" name="Slide Number Placeholder 5"/>
          <p:cNvSpPr>
            <a:spLocks noGrp="1"/>
          </p:cNvSpPr>
          <p:nvPr>
            <p:ph type="sldNum" sz="quarter" idx="12"/>
          </p:nvPr>
        </p:nvSpPr>
        <p:spPr/>
        <p:txBody>
          <a:bodyPr>
            <a:normAutofit fontScale="85000" lnSpcReduction="20000"/>
          </a:bodyPr>
          <a:lstStyle/>
          <a:p>
            <a:pPr>
              <a:defRPr/>
            </a:pPr>
            <a:fld id="{9CD1C09A-2C35-485E-BDE2-69E1BAE2D93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381000" y="6248400"/>
            <a:ext cx="8382000" cy="0"/>
          </a:xfrm>
          <a:prstGeom prst="line">
            <a:avLst/>
          </a:prstGeom>
          <a:noFill/>
          <a:ln w="9525">
            <a:solidFill>
              <a:schemeClr val="tx1"/>
            </a:solidFill>
            <a:round/>
            <a:headEnd/>
            <a:tailEnd/>
          </a:ln>
        </p:spPr>
        <p:txBody>
          <a:bodyPr wrap="none" anchor="ctr"/>
          <a:lstStyle/>
          <a:p>
            <a:endParaRPr lang="en-US"/>
          </a:p>
        </p:txBody>
      </p:sp>
      <p:sp>
        <p:nvSpPr>
          <p:cNvPr id="8197" name="Text Box 5"/>
          <p:cNvSpPr txBox="1">
            <a:spLocks noChangeArrowheads="1"/>
          </p:cNvSpPr>
          <p:nvPr/>
        </p:nvSpPr>
        <p:spPr bwMode="auto">
          <a:xfrm>
            <a:off x="304800" y="1600200"/>
            <a:ext cx="8382000" cy="3859213"/>
          </a:xfrm>
          <a:prstGeom prst="rect">
            <a:avLst/>
          </a:prstGeom>
          <a:noFill/>
          <a:ln w="9525">
            <a:noFill/>
            <a:miter lim="800000"/>
            <a:headEnd/>
            <a:tailEnd/>
          </a:ln>
        </p:spPr>
        <p:txBody>
          <a:bodyPr>
            <a:spAutoFit/>
          </a:bodyPr>
          <a:lstStyle/>
          <a:p>
            <a:pPr eaLnBrk="0" fontAlgn="auto" hangingPunct="0">
              <a:lnSpc>
                <a:spcPct val="104000"/>
              </a:lnSpc>
              <a:spcBef>
                <a:spcPts val="0"/>
              </a:spcBef>
              <a:spcAft>
                <a:spcPts val="0"/>
              </a:spcAft>
              <a:buFontTx/>
              <a:buChar char="•"/>
              <a:defRPr/>
            </a:pPr>
            <a:endParaRPr lang="en-US" sz="2000" dirty="0">
              <a:latin typeface="Times New Roman" pitchFamily="18" charset="0"/>
              <a:ea typeface="Times New Roman (Arabic)" charset="0"/>
              <a:cs typeface="Times New Roman (Arabic)" charset="0"/>
            </a:endParaRPr>
          </a:p>
          <a:p>
            <a:pPr lvl="1" eaLnBrk="0" fontAlgn="auto" hangingPunct="0">
              <a:spcBef>
                <a:spcPts val="0"/>
              </a:spcBef>
              <a:spcAft>
                <a:spcPts val="0"/>
              </a:spcAft>
              <a:buFontTx/>
              <a:buChar char="•"/>
              <a:defRPr/>
            </a:pPr>
            <a:r>
              <a:rPr lang="en-US" sz="2800" dirty="0">
                <a:latin typeface="+mn-lt"/>
                <a:cs typeface="+mn-cs"/>
              </a:rPr>
              <a:t>Banking: all transactions.</a:t>
            </a:r>
          </a:p>
          <a:p>
            <a:pPr lvl="1" eaLnBrk="0" fontAlgn="auto" hangingPunct="0">
              <a:spcBef>
                <a:spcPts val="0"/>
              </a:spcBef>
              <a:spcAft>
                <a:spcPts val="0"/>
              </a:spcAft>
              <a:buFontTx/>
              <a:buChar char="•"/>
              <a:defRPr/>
            </a:pPr>
            <a:r>
              <a:rPr lang="en-US" sz="2800" dirty="0">
                <a:latin typeface="+mn-lt"/>
                <a:cs typeface="+mn-cs"/>
              </a:rPr>
              <a:t> Hotels: reservation.</a:t>
            </a:r>
          </a:p>
          <a:p>
            <a:pPr lvl="1" eaLnBrk="0" fontAlgn="auto" hangingPunct="0">
              <a:spcBef>
                <a:spcPts val="0"/>
              </a:spcBef>
              <a:spcAft>
                <a:spcPts val="0"/>
              </a:spcAft>
              <a:buFontTx/>
              <a:buChar char="•"/>
              <a:defRPr/>
            </a:pPr>
            <a:r>
              <a:rPr lang="en-US" sz="2800" dirty="0">
                <a:latin typeface="+mn-lt"/>
                <a:cs typeface="+mn-cs"/>
              </a:rPr>
              <a:t> Airlines: reservation, schedules.</a:t>
            </a:r>
          </a:p>
          <a:p>
            <a:pPr lvl="1" eaLnBrk="0" fontAlgn="auto" hangingPunct="0">
              <a:spcBef>
                <a:spcPts val="0"/>
              </a:spcBef>
              <a:spcAft>
                <a:spcPts val="0"/>
              </a:spcAft>
              <a:buFontTx/>
              <a:buChar char="•"/>
              <a:defRPr/>
            </a:pPr>
            <a:r>
              <a:rPr lang="en-US" sz="2800" dirty="0">
                <a:latin typeface="+mn-lt"/>
                <a:cs typeface="+mn-cs"/>
              </a:rPr>
              <a:t> Libraries: catalog.</a:t>
            </a:r>
          </a:p>
          <a:p>
            <a:pPr lvl="1" eaLnBrk="0" fontAlgn="auto" hangingPunct="0">
              <a:spcBef>
                <a:spcPts val="0"/>
              </a:spcBef>
              <a:spcAft>
                <a:spcPts val="0"/>
              </a:spcAft>
              <a:buFontTx/>
              <a:buChar char="•"/>
              <a:defRPr/>
            </a:pPr>
            <a:r>
              <a:rPr lang="en-US" sz="2800" dirty="0">
                <a:latin typeface="+mn-lt"/>
                <a:cs typeface="+mn-cs"/>
              </a:rPr>
              <a:t> Universities: registration, grades.</a:t>
            </a:r>
          </a:p>
          <a:p>
            <a:pPr lvl="1" eaLnBrk="0" fontAlgn="auto" hangingPunct="0">
              <a:spcBef>
                <a:spcPts val="0"/>
              </a:spcBef>
              <a:spcAft>
                <a:spcPts val="0"/>
              </a:spcAft>
              <a:buFontTx/>
              <a:buChar char="•"/>
              <a:defRPr/>
            </a:pPr>
            <a:r>
              <a:rPr lang="en-US" sz="2800" dirty="0">
                <a:latin typeface="+mn-lt"/>
                <a:cs typeface="+mn-cs"/>
              </a:rPr>
              <a:t> Sales: customers, products, purchases.</a:t>
            </a:r>
          </a:p>
          <a:p>
            <a:pPr lvl="1" eaLnBrk="0" fontAlgn="auto" hangingPunct="0">
              <a:spcBef>
                <a:spcPts val="0"/>
              </a:spcBef>
              <a:spcAft>
                <a:spcPts val="0"/>
              </a:spcAft>
              <a:buFontTx/>
              <a:buChar char="•"/>
              <a:defRPr/>
            </a:pPr>
            <a:r>
              <a:rPr lang="en-US" sz="2800" dirty="0">
                <a:latin typeface="+mn-lt"/>
                <a:cs typeface="+mn-cs"/>
              </a:rPr>
              <a:t> Manufacturing: production, inventory, orders.</a:t>
            </a:r>
          </a:p>
          <a:p>
            <a:pPr lvl="1" eaLnBrk="0" fontAlgn="auto" hangingPunct="0">
              <a:spcBef>
                <a:spcPts val="0"/>
              </a:spcBef>
              <a:spcAft>
                <a:spcPts val="0"/>
              </a:spcAft>
              <a:buFontTx/>
              <a:buChar char="•"/>
              <a:defRPr/>
            </a:pPr>
            <a:r>
              <a:rPr lang="en-US" sz="2800" dirty="0">
                <a:latin typeface="+mn-lt"/>
                <a:cs typeface="+mn-cs"/>
              </a:rPr>
              <a:t> Human resources: employee records, salaries.</a:t>
            </a:r>
          </a:p>
        </p:txBody>
      </p:sp>
      <p:sp>
        <p:nvSpPr>
          <p:cNvPr id="14340" name="Title 16"/>
          <p:cNvSpPr>
            <a:spLocks noGrp="1"/>
          </p:cNvSpPr>
          <p:nvPr>
            <p:ph type="title"/>
          </p:nvPr>
        </p:nvSpPr>
        <p:spPr>
          <a:xfrm>
            <a:off x="612775" y="228600"/>
            <a:ext cx="8153400" cy="990600"/>
          </a:xfrm>
        </p:spPr>
        <p:txBody>
          <a:bodyPr/>
          <a:lstStyle/>
          <a:p>
            <a:pPr eaLnBrk="1" hangingPunct="1"/>
            <a:r>
              <a:rPr lang="en-US" smtClean="0"/>
              <a:t>Examples of Databases</a:t>
            </a:r>
            <a:endParaRPr lang="ar-SA" smtClean="0"/>
          </a:p>
        </p:txBody>
      </p:sp>
      <p:sp>
        <p:nvSpPr>
          <p:cNvPr id="16" name="Slide Number Placeholder 15"/>
          <p:cNvSpPr>
            <a:spLocks noGrp="1"/>
          </p:cNvSpPr>
          <p:nvPr>
            <p:ph type="sldNum" sz="quarter" idx="12"/>
          </p:nvPr>
        </p:nvSpPr>
        <p:spPr/>
        <p:txBody>
          <a:bodyPr>
            <a:normAutofit fontScale="85000" lnSpcReduction="20000"/>
          </a:bodyPr>
          <a:lstStyle/>
          <a:p>
            <a:pPr>
              <a:defRPr/>
            </a:pPr>
            <a:fld id="{06490C38-7E14-4084-AF69-81EC6A1C061E}"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228600"/>
            <a:ext cx="7772400" cy="1143000"/>
          </a:xfrm>
        </p:spPr>
        <p:txBody>
          <a:bodyPr>
            <a:normAutofit fontScale="90000"/>
          </a:bodyPr>
          <a:lstStyle/>
          <a:p>
            <a:pPr eaLnBrk="1" fontAlgn="auto" hangingPunct="1">
              <a:spcAft>
                <a:spcPts val="0"/>
              </a:spcAft>
              <a:defRPr/>
            </a:pPr>
            <a:r>
              <a:rPr lang="en-US" dirty="0" smtClean="0"/>
              <a:t>Database System (DBS) Environment</a:t>
            </a:r>
            <a:endParaRPr lang="en-US" dirty="0">
              <a:solidFill>
                <a:srgbClr val="003366"/>
              </a:solidFill>
            </a:endParaRPr>
          </a:p>
        </p:txBody>
      </p:sp>
      <p:sp>
        <p:nvSpPr>
          <p:cNvPr id="15363"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endParaRPr lang="en-US" altLang="en-US" smtClean="0">
              <a:latin typeface="Arial" charset="0"/>
              <a:cs typeface="Arial" charset="0"/>
            </a:endParaRPr>
          </a:p>
        </p:txBody>
      </p:sp>
      <p:sp>
        <p:nvSpPr>
          <p:cNvPr id="20" name="Slide Number Placeholder 5"/>
          <p:cNvSpPr>
            <a:spLocks noGrp="1"/>
          </p:cNvSpPr>
          <p:nvPr>
            <p:ph type="sldNum" sz="quarter" idx="12"/>
          </p:nvPr>
        </p:nvSpPr>
        <p:spPr/>
        <p:txBody>
          <a:bodyPr>
            <a:normAutofit fontScale="85000" lnSpcReduction="20000"/>
          </a:bodyPr>
          <a:lstStyle/>
          <a:p>
            <a:pPr>
              <a:defRPr/>
            </a:pPr>
            <a:fld id="{E25A80EA-FA60-40D8-8558-5D46792B908F}" type="slidenum">
              <a:rPr lang="en-US" altLang="en-US"/>
              <a:pPr>
                <a:defRPr/>
              </a:pPr>
              <a:t>7</a:t>
            </a:fld>
            <a:endParaRPr lang="en-US" altLang="en-US"/>
          </a:p>
        </p:txBody>
      </p:sp>
      <p:sp>
        <p:nvSpPr>
          <p:cNvPr id="63491" name="AutoShape 3"/>
          <p:cNvSpPr>
            <a:spLocks noChangeArrowheads="1"/>
          </p:cNvSpPr>
          <p:nvPr/>
        </p:nvSpPr>
        <p:spPr bwMode="auto">
          <a:xfrm>
            <a:off x="5105400" y="4953000"/>
            <a:ext cx="11430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Database</a:t>
            </a:r>
            <a:endParaRPr lang="en-US" sz="2000" dirty="0">
              <a:latin typeface="Times New Roman" pitchFamily="18" charset="0"/>
              <a:cs typeface="Times New Roman" pitchFamily="18" charset="0"/>
            </a:endParaRPr>
          </a:p>
        </p:txBody>
      </p:sp>
      <p:sp>
        <p:nvSpPr>
          <p:cNvPr id="63492" name="AutoShape 4"/>
          <p:cNvSpPr>
            <a:spLocks noChangeArrowheads="1"/>
          </p:cNvSpPr>
          <p:nvPr/>
        </p:nvSpPr>
        <p:spPr bwMode="auto">
          <a:xfrm>
            <a:off x="2895600" y="4953000"/>
            <a:ext cx="1219200" cy="1219200"/>
          </a:xfrm>
          <a:prstGeom prst="flowChartMagneticDisk">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Meta-Data</a:t>
            </a:r>
          </a:p>
        </p:txBody>
      </p:sp>
      <p:sp>
        <p:nvSpPr>
          <p:cNvPr id="63493" name="Rectangle 5"/>
          <p:cNvSpPr>
            <a:spLocks noChangeArrowheads="1"/>
          </p:cNvSpPr>
          <p:nvPr/>
        </p:nvSpPr>
        <p:spPr bwMode="auto">
          <a:xfrm>
            <a:off x="3886200" y="37338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dirty="0">
                <a:cs typeface="Times New Roman" pitchFamily="18" charset="0"/>
              </a:rPr>
              <a:t>Data Access</a:t>
            </a:r>
          </a:p>
        </p:txBody>
      </p:sp>
      <p:sp>
        <p:nvSpPr>
          <p:cNvPr id="63494" name="Rectangle 6"/>
          <p:cNvSpPr>
            <a:spLocks noChangeArrowheads="1"/>
          </p:cNvSpPr>
          <p:nvPr/>
        </p:nvSpPr>
        <p:spPr bwMode="auto">
          <a:xfrm>
            <a:off x="3886200" y="2819400"/>
            <a:ext cx="1752600" cy="533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sz="2000">
                <a:cs typeface="Times New Roman" pitchFamily="18" charset="0"/>
              </a:rPr>
              <a:t>Query Process</a:t>
            </a:r>
          </a:p>
        </p:txBody>
      </p:sp>
      <p:sp>
        <p:nvSpPr>
          <p:cNvPr id="63495" name="Rectangle 7"/>
          <p:cNvSpPr>
            <a:spLocks noChangeArrowheads="1"/>
          </p:cNvSpPr>
          <p:nvPr/>
        </p:nvSpPr>
        <p:spPr bwMode="auto">
          <a:xfrm>
            <a:off x="3429000" y="2057400"/>
            <a:ext cx="25146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defRPr/>
            </a:pPr>
            <a:r>
              <a:rPr lang="en-US" dirty="0">
                <a:cs typeface="Times New Roman" pitchFamily="18" charset="0"/>
              </a:rPr>
              <a:t>Application Programs</a:t>
            </a:r>
          </a:p>
        </p:txBody>
      </p:sp>
      <p:sp>
        <p:nvSpPr>
          <p:cNvPr id="15370" name="Rectangle 8"/>
          <p:cNvSpPr>
            <a:spLocks noChangeArrowheads="1"/>
          </p:cNvSpPr>
          <p:nvPr/>
        </p:nvSpPr>
        <p:spPr bwMode="auto">
          <a:xfrm>
            <a:off x="2895600" y="2590800"/>
            <a:ext cx="3733800" cy="1905000"/>
          </a:xfrm>
          <a:prstGeom prst="rect">
            <a:avLst/>
          </a:prstGeom>
          <a:noFill/>
          <a:ln w="9525">
            <a:solidFill>
              <a:schemeClr val="tx1"/>
            </a:solidFill>
            <a:miter lim="800000"/>
            <a:headEnd/>
            <a:tailEnd/>
          </a:ln>
        </p:spPr>
        <p:txBody>
          <a:bodyPr wrap="none" anchor="ctr"/>
          <a:lstStyle/>
          <a:p>
            <a:endParaRPr lang="ar-SA"/>
          </a:p>
        </p:txBody>
      </p:sp>
      <p:sp>
        <p:nvSpPr>
          <p:cNvPr id="15371" name="Rectangle 9"/>
          <p:cNvSpPr>
            <a:spLocks noChangeArrowheads="1"/>
          </p:cNvSpPr>
          <p:nvPr/>
        </p:nvSpPr>
        <p:spPr bwMode="auto">
          <a:xfrm>
            <a:off x="1600200" y="1828800"/>
            <a:ext cx="5715000" cy="4419600"/>
          </a:xfrm>
          <a:prstGeom prst="rect">
            <a:avLst/>
          </a:prstGeom>
          <a:noFill/>
          <a:ln w="9525">
            <a:solidFill>
              <a:schemeClr val="tx1"/>
            </a:solidFill>
            <a:miter lim="800000"/>
            <a:headEnd/>
            <a:tailEnd/>
          </a:ln>
        </p:spPr>
        <p:txBody>
          <a:bodyPr wrap="none" anchor="ctr"/>
          <a:lstStyle/>
          <a:p>
            <a:endParaRPr lang="ar-SA"/>
          </a:p>
        </p:txBody>
      </p:sp>
      <p:sp>
        <p:nvSpPr>
          <p:cNvPr id="15372" name="Text Box 10"/>
          <p:cNvSpPr txBox="1">
            <a:spLocks noChangeArrowheads="1"/>
          </p:cNvSpPr>
          <p:nvPr/>
        </p:nvSpPr>
        <p:spPr bwMode="auto">
          <a:xfrm>
            <a:off x="2895600" y="2667000"/>
            <a:ext cx="919163" cy="396875"/>
          </a:xfrm>
          <a:prstGeom prst="rect">
            <a:avLst/>
          </a:prstGeom>
          <a:noFill/>
          <a:ln w="9525">
            <a:noFill/>
            <a:miter lim="800000"/>
            <a:headEnd/>
            <a:tailEnd/>
          </a:ln>
        </p:spPr>
        <p:txBody>
          <a:bodyPr wrap="none">
            <a:spAutoFit/>
          </a:bodyPr>
          <a:lstStyle/>
          <a:p>
            <a:r>
              <a:rPr lang="en-US" sz="2000">
                <a:cs typeface="Times New Roman" pitchFamily="18" charset="0"/>
              </a:rPr>
              <a:t>DBMS</a:t>
            </a:r>
          </a:p>
        </p:txBody>
      </p:sp>
      <p:sp>
        <p:nvSpPr>
          <p:cNvPr id="15373" name="Text Box 11"/>
          <p:cNvSpPr txBox="1">
            <a:spLocks noChangeArrowheads="1"/>
          </p:cNvSpPr>
          <p:nvPr/>
        </p:nvSpPr>
        <p:spPr bwMode="auto">
          <a:xfrm>
            <a:off x="1905000" y="1828800"/>
            <a:ext cx="708025" cy="396875"/>
          </a:xfrm>
          <a:prstGeom prst="rect">
            <a:avLst/>
          </a:prstGeom>
          <a:noFill/>
          <a:ln w="9525">
            <a:noFill/>
            <a:miter lim="800000"/>
            <a:headEnd/>
            <a:tailEnd/>
          </a:ln>
        </p:spPr>
        <p:txBody>
          <a:bodyPr wrap="none">
            <a:spAutoFit/>
          </a:bodyPr>
          <a:lstStyle/>
          <a:p>
            <a:r>
              <a:rPr lang="en-US" sz="2000">
                <a:cs typeface="Times New Roman" pitchFamily="18" charset="0"/>
              </a:rPr>
              <a:t>DBS</a:t>
            </a:r>
          </a:p>
        </p:txBody>
      </p:sp>
      <p:sp>
        <p:nvSpPr>
          <p:cNvPr id="15374" name="Line 12"/>
          <p:cNvSpPr>
            <a:spLocks noChangeShapeType="1"/>
          </p:cNvSpPr>
          <p:nvPr/>
        </p:nvSpPr>
        <p:spPr bwMode="auto">
          <a:xfrm>
            <a:off x="4648200" y="33528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5" name="Line 13"/>
          <p:cNvSpPr>
            <a:spLocks noChangeShapeType="1"/>
          </p:cNvSpPr>
          <p:nvPr/>
        </p:nvSpPr>
        <p:spPr bwMode="auto">
          <a:xfrm>
            <a:off x="4648200" y="24384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6" name="Line 14"/>
          <p:cNvSpPr>
            <a:spLocks noChangeShapeType="1"/>
          </p:cNvSpPr>
          <p:nvPr/>
        </p:nvSpPr>
        <p:spPr bwMode="auto">
          <a:xfrm>
            <a:off x="4648200" y="1752600"/>
            <a:ext cx="0" cy="3810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7" name="Line 15"/>
          <p:cNvSpPr>
            <a:spLocks noChangeShapeType="1"/>
          </p:cNvSpPr>
          <p:nvPr/>
        </p:nvSpPr>
        <p:spPr bwMode="auto">
          <a:xfrm flipH="1">
            <a:off x="3810000" y="44958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8" name="Line 16"/>
          <p:cNvSpPr>
            <a:spLocks noChangeShapeType="1"/>
          </p:cNvSpPr>
          <p:nvPr/>
        </p:nvSpPr>
        <p:spPr bwMode="auto">
          <a:xfrm>
            <a:off x="4724400" y="4267200"/>
            <a:ext cx="685800" cy="4572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5379" name="Rectangle 17"/>
          <p:cNvSpPr>
            <a:spLocks noChangeArrowheads="1"/>
          </p:cNvSpPr>
          <p:nvPr/>
        </p:nvSpPr>
        <p:spPr bwMode="auto">
          <a:xfrm>
            <a:off x="2209800" y="6324600"/>
            <a:ext cx="5105400" cy="36988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b="1">
                <a:latin typeface="Verdana" pitchFamily="34" charset="0"/>
              </a:rPr>
              <a:t>Database System = Database + DBMS</a:t>
            </a:r>
          </a:p>
        </p:txBody>
      </p:sp>
      <p:sp>
        <p:nvSpPr>
          <p:cNvPr id="21" name="Rectangle 7"/>
          <p:cNvSpPr>
            <a:spLocks noChangeArrowheads="1"/>
          </p:cNvSpPr>
          <p:nvPr/>
        </p:nvSpPr>
        <p:spPr bwMode="auto">
          <a:xfrm>
            <a:off x="4114800" y="1371600"/>
            <a:ext cx="1066800" cy="3810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a:defRPr/>
            </a:pPr>
            <a:r>
              <a:rPr lang="en-US" dirty="0">
                <a:cs typeface="Times New Roman" pitchFamily="18" charset="0"/>
              </a:rPr>
              <a:t>User</a:t>
            </a:r>
          </a:p>
        </p:txBody>
      </p:sp>
      <p:sp>
        <p:nvSpPr>
          <p:cNvPr id="22" name="Rounded Rectangle 21"/>
          <p:cNvSpPr/>
          <p:nvPr/>
        </p:nvSpPr>
        <p:spPr>
          <a:xfrm>
            <a:off x="3124200" y="2590800"/>
            <a:ext cx="3352800" cy="990600"/>
          </a:xfrm>
          <a:prstGeom prst="roundRect">
            <a:avLst/>
          </a:prstGeom>
          <a:solidFill>
            <a:srgbClr val="F20000">
              <a:alpha val="38824"/>
            </a:srgbClr>
          </a:solidFill>
          <a:ln w="28575">
            <a:solidFill>
              <a:srgbClr val="F2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a:xfrm>
            <a:off x="609600" y="1447800"/>
            <a:ext cx="8153400" cy="4495800"/>
          </a:xfrm>
        </p:spPr>
        <p:txBody>
          <a:bodyPr/>
          <a:lstStyle/>
          <a:p>
            <a:pPr algn="l" rtl="0"/>
            <a:r>
              <a:rPr lang="en-US" dirty="0" err="1" smtClean="0"/>
              <a:t>Hirarichal</a:t>
            </a:r>
            <a:r>
              <a:rPr lang="en-US" dirty="0" smtClean="0"/>
              <a:t>:</a:t>
            </a:r>
          </a:p>
          <a:p>
            <a:pPr lvl="1" algn="l" rtl="0"/>
            <a:r>
              <a:rPr lang="en-US" dirty="0" smtClean="0"/>
              <a:t>This model has a parent–child structure that is similar to an inverted tree, which is what forms the hierarchy, A parent node can have many child nodes, but a child node can have only one parent node</a:t>
            </a:r>
          </a:p>
          <a:p>
            <a:pPr algn="l" rtl="0"/>
            <a:r>
              <a:rPr lang="en-US" dirty="0" smtClean="0"/>
              <a:t>Network:</a:t>
            </a:r>
          </a:p>
          <a:p>
            <a:pPr lvl="1" algn="l" rtl="0"/>
            <a:r>
              <a:rPr lang="en-US" dirty="0" smtClean="0"/>
              <a:t> </a:t>
            </a:r>
            <a:r>
              <a:rPr lang="en-US" sz="2400" dirty="0" smtClean="0"/>
              <a:t>Data is organized in record types, the logical equivalent of tables in a relational database. Like the hierarchical model, the network model uses an inverted tree structure, but record types are organized into a set structure that relates pairs of record types into owners and members. Any one record type can participate in any set with other record types in the database</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Models</a:t>
            </a:r>
            <a:endParaRPr lang="en-US" dirty="0"/>
          </a:p>
        </p:txBody>
      </p:sp>
      <p:sp>
        <p:nvSpPr>
          <p:cNvPr id="3" name="Content Placeholder 2"/>
          <p:cNvSpPr>
            <a:spLocks noGrp="1"/>
          </p:cNvSpPr>
          <p:nvPr>
            <p:ph sz="quarter" idx="1"/>
          </p:nvPr>
        </p:nvSpPr>
        <p:spPr/>
        <p:txBody>
          <a:bodyPr/>
          <a:lstStyle/>
          <a:p>
            <a:pPr algn="l" rtl="0"/>
            <a:r>
              <a:rPr lang="en-US" dirty="0" smtClean="0"/>
              <a:t>Relational :</a:t>
            </a:r>
          </a:p>
          <a:p>
            <a:pPr lvl="1" algn="l" rtl="0"/>
            <a:r>
              <a:rPr lang="en-US" dirty="0" smtClean="0"/>
              <a:t> the structure of the relational database is based on the relation, or table, along with the ability to define complex relationships between these relations. Each relation can be accessed directly</a:t>
            </a:r>
          </a:p>
          <a:p>
            <a:pPr lvl="1" algn="l" rtl="0"/>
            <a:r>
              <a:rPr lang="en-US" dirty="0" smtClean="0"/>
              <a:t>At the core of the relational model is the relation. A relation is a set of columns and rows collected in a table-like structure that represents a single entity made up of related data. </a:t>
            </a:r>
            <a:endParaRPr lang="en-US" dirty="0"/>
          </a:p>
        </p:txBody>
      </p:sp>
      <p:sp>
        <p:nvSpPr>
          <p:cNvPr id="4" name="Footer Placeholder 3"/>
          <p:cNvSpPr>
            <a:spLocks noGrp="1"/>
          </p:cNvSpPr>
          <p:nvPr>
            <p:ph type="ftr" sz="quarter" idx="11"/>
          </p:nvPr>
        </p:nvSpPr>
        <p:spPr/>
        <p:txBody>
          <a:bodyPr/>
          <a:lstStyle/>
          <a:p>
            <a:pPr>
              <a:defRPr/>
            </a:pPr>
            <a:r>
              <a:rPr lang="en-US" smtClean="0"/>
              <a:t>I.Ghadah R. Al Hadba</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6746F13-85D2-4439-B16D-894DA35422FE}"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93F731C6CEA44CAB4460471617B318" ma:contentTypeVersion="0" ma:contentTypeDescription="Create a new document." ma:contentTypeScope="" ma:versionID="bf4e7f9fe138677a7c6436cf9b2422d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80B747-42A1-490C-A623-C379328DCE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B4FC3F7-DE31-4A43-87AB-B7905E7F9269}">
  <ds:schemaRefs>
    <ds:schemaRef ds:uri="http://schemas.microsoft.com/office/2006/metadata/properties"/>
  </ds:schemaRefs>
</ds:datastoreItem>
</file>

<file path=customXml/itemProps3.xml><?xml version="1.0" encoding="utf-8"?>
<ds:datastoreItem xmlns:ds="http://schemas.openxmlformats.org/officeDocument/2006/customXml" ds:itemID="{37986FEF-DCB0-476F-BD05-AC8F28F01A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542</TotalTime>
  <Words>1194</Words>
  <Application>Microsoft Office PowerPoint</Application>
  <PresentationFormat>On-screen Show (4:3)</PresentationFormat>
  <Paragraphs>179</Paragraphs>
  <Slides>19</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Calibri</vt:lpstr>
      <vt:lpstr>Times New Roman</vt:lpstr>
      <vt:lpstr>Times New Roman (Arabic)</vt:lpstr>
      <vt:lpstr>Traditional Arabic</vt:lpstr>
      <vt:lpstr>Tw Cen MT</vt:lpstr>
      <vt:lpstr>Verdana</vt:lpstr>
      <vt:lpstr>Wingdings</vt:lpstr>
      <vt:lpstr>Wingdings 2</vt:lpstr>
      <vt:lpstr>Wingdings 3</vt:lpstr>
      <vt:lpstr>Median</vt:lpstr>
      <vt:lpstr>“Introduction To Database and SQL”</vt:lpstr>
      <vt:lpstr>Outlines</vt:lpstr>
      <vt:lpstr>Database Concepts</vt:lpstr>
      <vt:lpstr>Database Properties</vt:lpstr>
      <vt:lpstr>What is Database Management System (DBMS) ?</vt:lpstr>
      <vt:lpstr>Examples of Databases</vt:lpstr>
      <vt:lpstr>Database System (DBS) Environment</vt:lpstr>
      <vt:lpstr>Database Models</vt:lpstr>
      <vt:lpstr>Database Models</vt:lpstr>
      <vt:lpstr>Normalization</vt:lpstr>
      <vt:lpstr>History of SQL</vt:lpstr>
      <vt:lpstr>Overview of SQL</vt:lpstr>
      <vt:lpstr>Features of SQL</vt:lpstr>
      <vt:lpstr>Features of SQL</vt:lpstr>
      <vt:lpstr>Features of SQL</vt:lpstr>
      <vt:lpstr>Types of SQL Statements </vt:lpstr>
      <vt:lpstr>Writing SQL Commands</vt:lpstr>
      <vt:lpstr>PowerPoint Presentation</vt:lpstr>
      <vt:lpstr>Writing SQL Commands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dc:title>
  <dc:creator>Hmra</dc:creator>
  <cp:lastModifiedBy>Sara</cp:lastModifiedBy>
  <cp:revision>32</cp:revision>
  <dcterms:created xsi:type="dcterms:W3CDTF">2009-10-08T16:05:29Z</dcterms:created>
  <dcterms:modified xsi:type="dcterms:W3CDTF">2017-02-09T08:57:04Z</dcterms:modified>
</cp:coreProperties>
</file>