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1"/>
  </p:notesMasterIdLst>
  <p:sldIdLst>
    <p:sldId id="388" r:id="rId2"/>
    <p:sldId id="390" r:id="rId3"/>
    <p:sldId id="283" r:id="rId4"/>
    <p:sldId id="391" r:id="rId5"/>
    <p:sldId id="393" r:id="rId6"/>
    <p:sldId id="395" r:id="rId7"/>
    <p:sldId id="394" r:id="rId8"/>
    <p:sldId id="392" r:id="rId9"/>
    <p:sldId id="397" r:id="rId10"/>
  </p:sldIdLst>
  <p:sldSz cx="9144000" cy="6858000" type="screen4x3"/>
  <p:notesSz cx="6858000" cy="9144000"/>
  <p:custDataLst>
    <p:tags r:id="rId1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3" autoAdjust="0"/>
    <p:restoredTop sz="99510" autoAdjust="0"/>
  </p:normalViewPr>
  <p:slideViewPr>
    <p:cSldViewPr>
      <p:cViewPr varScale="1">
        <p:scale>
          <a:sx n="99" d="100"/>
          <a:sy n="99" d="100"/>
        </p:scale>
        <p:origin x="1037" y="-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4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6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17.xml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00600" y="47625"/>
            <a:ext cx="4214812" cy="6762750"/>
            <a:chOff x="4800600" y="52388"/>
            <a:chExt cx="4214812" cy="6762750"/>
          </a:xfrm>
        </p:grpSpPr>
        <p:grpSp>
          <p:nvGrpSpPr>
            <p:cNvPr id="5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2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0" y="0"/>
            <a:ext cx="4779244" cy="6810375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92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48702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027802"/>
              </p:ext>
            </p:extLst>
          </p:nvPr>
        </p:nvGraphicFramePr>
        <p:xfrm>
          <a:off x="827584" y="3900573"/>
          <a:ext cx="6594806" cy="274028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53010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57315490"/>
                    </a:ext>
                  </a:extLst>
                </a:gridCol>
                <a:gridCol w="978704">
                  <a:extLst>
                    <a:ext uri="{9D8B030D-6E8A-4147-A177-3AD203B41FA5}">
                      <a16:colId xmlns:a16="http://schemas.microsoft.com/office/drawing/2014/main" val="2310282923"/>
                    </a:ext>
                  </a:extLst>
                </a:gridCol>
                <a:gridCol w="1511646">
                  <a:extLst>
                    <a:ext uri="{9D8B030D-6E8A-4147-A177-3AD203B41FA5}">
                      <a16:colId xmlns:a16="http://schemas.microsoft.com/office/drawing/2014/main" val="3709885414"/>
                    </a:ext>
                  </a:extLst>
                </a:gridCol>
              </a:tblGrid>
              <a:tr h="74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tasks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Marks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418951"/>
                  </a:ext>
                </a:extLst>
              </a:tr>
              <a:tr h="319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30/100</a:t>
                      </a: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71946"/>
                  </a:ext>
                </a:extLst>
              </a:tr>
              <a:tr h="319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laboratory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4822"/>
                  </a:ext>
                </a:extLst>
              </a:tr>
              <a:tr h="319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baseline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4938"/>
                  </a:ext>
                </a:extLst>
              </a:tr>
              <a:tr h="3963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08903"/>
                  </a:ext>
                </a:extLst>
              </a:tr>
              <a:tr h="3192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marks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73095"/>
                  </a:ext>
                </a:extLst>
              </a:tr>
              <a:tr h="321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100/100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991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829187" cy="1134947"/>
            <a:chOff x="86213" y="44624"/>
            <a:chExt cx="8829187" cy="1134947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8FEC37A8-CD30-4A4B-B05C-9CBEC30E3B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346" y="81812"/>
            <a:ext cx="2270206" cy="9305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6B06FB0-8966-42F5-87D9-5695BE9EF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B85D3326-3383-40EF-88D7-4B9AC50C1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294" y="852950"/>
            <a:ext cx="7746485" cy="6151647"/>
          </a:xfrm>
        </p:spPr>
        <p:txBody>
          <a:bodyPr/>
          <a:lstStyle/>
          <a:p>
            <a:pPr algn="ctr" rtl="1" eaLnBrk="1" hangingPunct="1">
              <a:buFontTx/>
              <a:buNone/>
            </a:pPr>
            <a:r>
              <a:rPr lang="ar-SA" altLang="ar-SA" b="1" u="sng" dirty="0"/>
              <a:t>إرشادات 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ar-SA" altLang="ar-SA" sz="3600" dirty="0">
                <a:cs typeface="Akhbar MT" pitchFamily="2" charset="-78"/>
              </a:rPr>
              <a:t>   الالتزام بالحضور في </a:t>
            </a:r>
            <a:r>
              <a:rPr lang="ar-SA" altLang="ar-SA" sz="3600" b="1" dirty="0">
                <a:cs typeface="Akhbar MT" pitchFamily="2" charset="-78"/>
              </a:rPr>
              <a:t>موعد</a:t>
            </a:r>
            <a:r>
              <a:rPr lang="ar-SA" altLang="ar-SA" sz="3600" dirty="0">
                <a:cs typeface="Akhbar MT" pitchFamily="2" charset="-78"/>
              </a:rPr>
              <a:t> المحاضرة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ar-SA" altLang="ar-SA" sz="3600" dirty="0">
                <a:cs typeface="Akhbar MT" pitchFamily="2" charset="-78"/>
              </a:rPr>
              <a:t>  وضع مكبر الصوت والكاميرا وضع الاغلاق 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ar-SA" altLang="ar-SA" sz="3600" dirty="0">
                <a:cs typeface="Akhbar MT" pitchFamily="2" charset="-78"/>
              </a:rPr>
              <a:t>رفع اليد للسؤال 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ar-SA" altLang="ar-SA" sz="3600" dirty="0">
                <a:cs typeface="Akhbar MT" pitchFamily="2" charset="-78"/>
              </a:rPr>
              <a:t> عدم التغيب عن الامتحان الا لسبب </a:t>
            </a:r>
            <a:r>
              <a:rPr lang="ar-SA" altLang="ar-SA" sz="3600" b="1" dirty="0">
                <a:cs typeface="Akhbar MT" pitchFamily="2" charset="-78"/>
              </a:rPr>
              <a:t>قاهر</a:t>
            </a:r>
            <a:r>
              <a:rPr lang="ar-SA" altLang="ar-SA" sz="3600" dirty="0">
                <a:cs typeface="Akhbar MT" pitchFamily="2" charset="-78"/>
              </a:rPr>
              <a:t> مع الاثبات</a:t>
            </a:r>
          </a:p>
          <a:p>
            <a:pPr algn="r" rtl="1" eaLnBrk="1" hangingPunct="1">
              <a:buFont typeface="Wingdings" panose="05000000000000000000" pitchFamily="2" charset="2"/>
              <a:buChar char="v"/>
            </a:pPr>
            <a:r>
              <a:rPr lang="ar-SA" altLang="ar-SA" sz="3600" dirty="0">
                <a:cs typeface="Akhbar MT" pitchFamily="2" charset="-78"/>
              </a:rPr>
              <a:t>  عند التغيب عن اكثر من </a:t>
            </a:r>
            <a:r>
              <a:rPr lang="ar-SA" altLang="ar-SA" sz="3600" b="1" dirty="0">
                <a:cs typeface="Akhbar MT" pitchFamily="2" charset="-78"/>
              </a:rPr>
              <a:t>25%</a:t>
            </a:r>
            <a:r>
              <a:rPr lang="ar-SA" altLang="ar-SA" sz="3600" dirty="0">
                <a:cs typeface="Akhbar MT" pitchFamily="2" charset="-78"/>
              </a:rPr>
              <a:t> من عدد المحاضرات بما فيها المعامل تحرم الطالبة من دخول الامتحان النهائي</a:t>
            </a:r>
            <a:endParaRPr lang="en-GB" altLang="ar-SA" sz="3600" dirty="0">
              <a:cs typeface="Akhbar MT" pitchFamily="2" charset="-78"/>
            </a:endParaRPr>
          </a:p>
        </p:txBody>
      </p:sp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267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619672" y="188640"/>
            <a:ext cx="581599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C)- Topics and teaching hours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4384" y="260648"/>
            <a:ext cx="6240088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D)- Knowledge to be acquired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07504" y="1371560"/>
            <a:ext cx="8640960" cy="5081776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the structure and properties of the living cell.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enzymes and there mode of action.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cellular respiration and energy production.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macromolecules and their types and importance.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DNA-RNA molecular bases and protein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production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Mendel’s lows and genetic bases of inheritance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human endocrine system.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9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hormonal regulation).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THUMBNAIL_REFRESH" val="1"/>
  <p:tag name="ARTICULATE_PROJECT_OPEN" val="0"/>
  <p:tag name="ARTICULATE_SLIDE_COUNT" val="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USED_LAYOUT" val="1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4675</TotalTime>
  <Words>427</Words>
  <Application>Microsoft Office PowerPoint</Application>
  <PresentationFormat>On-screen Show (4:3)</PresentationFormat>
  <Paragraphs>108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Courier New</vt:lpstr>
      <vt:lpstr>Impact</vt:lpstr>
      <vt:lpstr>Symbol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user</cp:lastModifiedBy>
  <cp:revision>773</cp:revision>
  <dcterms:created xsi:type="dcterms:W3CDTF">2005-10-11T05:28:58Z</dcterms:created>
  <dcterms:modified xsi:type="dcterms:W3CDTF">2021-01-16T19:51:18Z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0BD292BB-D435-4DD1-B351-CB23ACF1DBEF</vt:lpwstr>
  </property>
  <property fmtid="{D5CDD505-2E9C-101B-9397-08002B2CF9AE}" pid="6" name="ArticulateProjectFull">
    <vt:lpwstr>C:\Users\hp\Desktop\Zoo-109-Lectures-2020\2\Introduction-Students.ppta</vt:lpwstr>
  </property>
</Properties>
</file>