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74" autoAdjust="0"/>
    <p:restoredTop sz="94674"/>
  </p:normalViewPr>
  <p:slideViewPr>
    <p:cSldViewPr>
      <p:cViewPr varScale="1">
        <p:scale>
          <a:sx n="65" d="100"/>
          <a:sy n="65" d="100"/>
        </p:scale>
        <p:origin x="-6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="" xmlns:a16="http://schemas.microsoft.com/office/drawing/2014/main" id="{7D269CAC-1E95-4E48-961C-A3B8C4BE18C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3" name="Rectangle 3">
            <a:extLst>
              <a:ext uri="{FF2B5EF4-FFF2-40B4-BE49-F238E27FC236}">
                <a16:creationId xmlns="" xmlns:a16="http://schemas.microsoft.com/office/drawing/2014/main" id="{E24AD1BA-396C-D644-8858-460F1762EF3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2" name="Rectangle 4">
            <a:extLst>
              <a:ext uri="{FF2B5EF4-FFF2-40B4-BE49-F238E27FC236}">
                <a16:creationId xmlns="" xmlns:a16="http://schemas.microsoft.com/office/drawing/2014/main" id="{2CBECAA3-15FB-0F4A-A4DB-F4F31234456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>
            <a:extLst>
              <a:ext uri="{FF2B5EF4-FFF2-40B4-BE49-F238E27FC236}">
                <a16:creationId xmlns="" xmlns:a16="http://schemas.microsoft.com/office/drawing/2014/main" id="{15CE9529-0609-2345-979C-8C5B9CEFD41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="" xmlns:a16="http://schemas.microsoft.com/office/drawing/2014/main" id="{EEDD84C0-71D8-7A47-8231-1FE54B5EF5A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367" name="Rectangle 7">
            <a:extLst>
              <a:ext uri="{FF2B5EF4-FFF2-40B4-BE49-F238E27FC236}">
                <a16:creationId xmlns="" xmlns:a16="http://schemas.microsoft.com/office/drawing/2014/main" id="{9CF28A50-37AA-A64C-A7C0-1C5F072E15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3E9C20E-FC48-3541-8CFA-6E8316842CC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73633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828800"/>
            <a:ext cx="6858000" cy="1681162"/>
          </a:xfrm>
        </p:spPr>
        <p:txBody>
          <a:bodyPr anchor="b">
            <a:normAutofit/>
          </a:bodyPr>
          <a:lstStyle>
            <a:lvl1pPr algn="ctr">
              <a:defRPr sz="5600">
                <a:ln>
                  <a:solidFill>
                    <a:srgbClr val="0083BD"/>
                  </a:solidFill>
                </a:ln>
                <a:solidFill>
                  <a:srgbClr val="0083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063524D-2FD8-A347-A50F-18FF923D05BE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74038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A0FFF4-D86E-2149-985D-EF86A05012C7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89750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D3B8190-EDCA-C843-8738-E4D72FE45866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8098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Tw Cen MT" panose="020B06020201040206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>
              <a:defRPr sz="2800">
                <a:latin typeface="Tw Cen MT" panose="020B0602020104020603" pitchFamily="34" charset="0"/>
                <a:cs typeface="Times New Roman" panose="02020603050405020304" pitchFamily="18" charset="0"/>
              </a:defRPr>
            </a:lvl1pPr>
            <a:lvl2pPr marL="800100" indent="-342900">
              <a:defRPr sz="2800">
                <a:latin typeface="Tw Cen MT" panose="020B0602020104020603" pitchFamily="34" charset="0"/>
                <a:cs typeface="Times New Roman" panose="02020603050405020304" pitchFamily="18" charset="0"/>
              </a:defRPr>
            </a:lvl2pPr>
            <a:lvl3pPr marL="1257300" indent="-342900">
              <a:defRPr sz="2800">
                <a:latin typeface="Tw Cen MT" panose="020B0602020104020603" pitchFamily="34" charset="0"/>
                <a:cs typeface="Times New Roman" panose="02020603050405020304" pitchFamily="18" charset="0"/>
              </a:defRPr>
            </a:lvl3pPr>
            <a:lvl4pPr>
              <a:defRPr sz="2800">
                <a:latin typeface="Tw Cen MT" panose="020B0602020104020603" pitchFamily="34" charset="0"/>
                <a:cs typeface="Times New Roman" panose="02020603050405020304" pitchFamily="18" charset="0"/>
              </a:defRPr>
            </a:lvl4pPr>
            <a:lvl5pPr>
              <a:defRPr sz="2800">
                <a:latin typeface="Tw Cen MT" panose="020B0602020104020603" pitchFamily="34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58308E-3CF8-944B-B6AC-D8ABE3672B1E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49141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7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E4A4C4-300F-314E-9378-0DCA48BF911B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3172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>
            <a:lvl1pPr marL="342900" indent="-342900">
              <a:defRPr/>
            </a:lvl1pPr>
            <a:lvl2pPr marL="800100" indent="-342900">
              <a:defRPr/>
            </a:lvl2pPr>
            <a:lvl3pPr marL="1257300" indent="-342900"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2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2586704-4F85-5045-A14B-2DE291ABF223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7605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6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6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C86375-79BF-B943-A7B4-A00E3A3FC638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710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0CADC6-7607-3B4F-8270-3D5D0B7DCABD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65272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8348E8E-3DB9-C840-A062-338B8D7C80FA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37778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2" y="987426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09527AE-E8AF-6648-99F3-FF6DF79DE518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14530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2" y="987426"/>
            <a:ext cx="462915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52D2485-9675-D34F-BB41-60B80F18581A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78984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1" y="120568"/>
            <a:ext cx="7315200" cy="857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517" y="1274688"/>
            <a:ext cx="8213651" cy="5049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2515" y="633283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8767" y="633283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8BE7F7-E77D-4944-A93D-D13ECED6830E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 w="28575">
            <a:solidFill>
              <a:srgbClr val="0083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0" y="1219200"/>
            <a:ext cx="9144000" cy="0"/>
          </a:xfrm>
          <a:prstGeom prst="line">
            <a:avLst/>
          </a:prstGeom>
          <a:ln w="28575">
            <a:solidFill>
              <a:srgbClr val="0083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FCC76A53-D8DA-0A42-8640-353B18A7AC5A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0"/>
            <a:ext cx="1676400" cy="111620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F797FDD9-8599-BD4F-8CC6-EB945F85A78E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0"/>
            <a:ext cx="1676400" cy="1116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100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kern="1200">
          <a:ln>
            <a:solidFill>
              <a:srgbClr val="0083BD"/>
            </a:solidFill>
          </a:ln>
          <a:solidFill>
            <a:srgbClr val="0083BD"/>
          </a:solidFill>
          <a:latin typeface="Tw Cen MT" panose="020B0602020104020603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w Cen MT" panose="020B0602020104020603" pitchFamily="34" charset="0"/>
          <a:ea typeface="+mn-ea"/>
          <a:cs typeface="Times New Roman" panose="02020603050405020304" pitchFamily="18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w Cen MT" panose="020B0602020104020603" pitchFamily="34" charset="0"/>
          <a:ea typeface="+mn-ea"/>
          <a:cs typeface="Times New Roman" panose="02020603050405020304" pitchFamily="18" charset="0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w Cen MT" panose="020B0602020104020603" pitchFamily="34" charset="0"/>
          <a:ea typeface="+mn-ea"/>
          <a:cs typeface="Times New Roman" panose="02020603050405020304" pitchFamily="18" charset="0"/>
        </a:defRPr>
      </a:lvl3pPr>
      <a:lvl4pPr marL="1714500" indent="-3429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Tw Cen MT" panose="020B0602020104020603" pitchFamily="34" charset="0"/>
          <a:ea typeface="+mn-ea"/>
          <a:cs typeface="Times New Roman" panose="02020603050405020304" pitchFamily="18" charset="0"/>
        </a:defRPr>
      </a:lvl4pPr>
      <a:lvl5pPr marL="2171700" indent="-3429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w Cen MT" panose="020B0602020104020603" pitchFamily="34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79AF3F0A-A4B2-EB4E-BA27-60E5599D268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095375"/>
            <a:ext cx="7772400" cy="3773785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US" altLang="zh-CN" sz="4400" dirty="0"/>
              <a:t>Introduction to Programming </a:t>
            </a:r>
            <a:br>
              <a:rPr lang="en-US" altLang="zh-CN" sz="4400" dirty="0"/>
            </a:br>
            <a:r>
              <a:rPr lang="en-US" altLang="zh-CN" sz="4400" dirty="0"/>
              <a:t/>
            </a:r>
            <a:br>
              <a:rPr lang="en-US" altLang="zh-CN" sz="4400" dirty="0"/>
            </a:br>
            <a:r>
              <a:rPr lang="en-US" altLang="zh-CN" sz="4400" dirty="0"/>
              <a:t>Using Python</a:t>
            </a:r>
            <a:br>
              <a:rPr lang="en-US" altLang="zh-CN" sz="4400" dirty="0"/>
            </a:br>
            <a:r>
              <a:rPr lang="en-US" altLang="zh-CN" sz="4400" dirty="0"/>
              <a:t/>
            </a:r>
            <a:br>
              <a:rPr lang="en-US" altLang="zh-CN" sz="4400" dirty="0"/>
            </a:br>
            <a:r>
              <a:rPr lang="en-US" altLang="zh-CN" sz="4400" dirty="0"/>
              <a:t>PART 2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E93AA6F5-F379-C440-9813-7685A673F2B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5229200"/>
            <a:ext cx="6400800" cy="1008112"/>
          </a:xfrm>
        </p:spPr>
        <p:txBody>
          <a:bodyPr/>
          <a:lstStyle/>
          <a:p>
            <a:pPr eaLnBrk="1" hangingPunct="1"/>
            <a:r>
              <a:rPr lang="en-US" altLang="zh-CN" dirty="0"/>
              <a:t>MIS 201 Management Information Systems</a:t>
            </a:r>
          </a:p>
          <a:p>
            <a:pPr eaLnBrk="1" hangingPunct="1"/>
            <a:r>
              <a:rPr lang="en-US" altLang="zh-CN" dirty="0"/>
              <a:t>Lab Session 2</a:t>
            </a:r>
          </a:p>
        </p:txBody>
      </p:sp>
      <p:pic>
        <p:nvPicPr>
          <p:cNvPr id="3076" name="Picture 4" descr="management_information_systems_department">
            <a:extLst>
              <a:ext uri="{FF2B5EF4-FFF2-40B4-BE49-F238E27FC236}">
                <a16:creationId xmlns="" xmlns:a16="http://schemas.microsoft.com/office/drawing/2014/main" id="{B35851FC-413E-6046-8137-A85C299B9F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"/>
            <a:ext cx="1835696" cy="1108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821128AF-759E-EB44-9041-D312C22728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6176" y="2525768"/>
            <a:ext cx="1342008" cy="1342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b="1" u="sng" dirty="0"/>
              <a:t>while</a:t>
            </a:r>
            <a:r>
              <a:rPr lang="en-US" dirty="0"/>
              <a:t> </a:t>
            </a: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2">
              <a:spcBef>
                <a:spcPts val="1000"/>
              </a:spcBef>
            </a:pPr>
            <a:r>
              <a:rPr lang="en-US" dirty="0"/>
              <a:t>A line (or set of </a:t>
            </a:r>
            <a:r>
              <a:rPr lang="en-US" dirty="0" smtClean="0"/>
              <a:t>lines; code block) is </a:t>
            </a:r>
            <a:r>
              <a:rPr lang="en-US" b="1" dirty="0" smtClean="0"/>
              <a:t>repeatedly</a:t>
            </a:r>
            <a:r>
              <a:rPr lang="en-US" dirty="0" smtClean="0"/>
              <a:t> executed </a:t>
            </a:r>
            <a:r>
              <a:rPr lang="en-US" dirty="0"/>
              <a:t>only if a condition is </a:t>
            </a:r>
            <a:r>
              <a:rPr lang="en-US" dirty="0" smtClean="0"/>
              <a:t>satisfied</a:t>
            </a:r>
          </a:p>
          <a:p>
            <a:pPr marL="457200" lvl="1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condition: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2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## Code executed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 long as condition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is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met</a:t>
            </a:r>
          </a:p>
          <a:p>
            <a:pPr marL="914400" lvl="2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## Code to change condition value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lvl="2">
              <a:spcBef>
                <a:spcPts val="1000"/>
              </a:spcBef>
            </a:pPr>
            <a:r>
              <a:rPr lang="en-US" dirty="0" smtClean="0"/>
              <a:t>The condition to evaluate must contain a changing variable; otherwise, the code block will never stop!</a:t>
            </a:r>
          </a:p>
          <a:p>
            <a:pPr marL="342900" lvl="2">
              <a:spcBef>
                <a:spcPts val="1000"/>
              </a:spcBef>
            </a:pPr>
            <a:r>
              <a:rPr lang="en-US" dirty="0" smtClean="0"/>
              <a:t>Example</a:t>
            </a:r>
          </a:p>
          <a:p>
            <a:pPr marL="457200" lvl="1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x=10 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while x&lt;100:</a:t>
            </a:r>
          </a:p>
          <a:p>
            <a:pPr marL="457200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print("x is less than 100. x=", x)</a:t>
            </a:r>
          </a:p>
          <a:p>
            <a:pPr marL="457200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x=x*2</a:t>
            </a:r>
          </a:p>
          <a:p>
            <a:pPr marL="457200" lvl="1" indent="0">
              <a:buNone/>
            </a:pP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print("while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loop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stopped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because x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is &gt; than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100. x=",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x)</a:t>
            </a:r>
          </a:p>
        </p:txBody>
      </p:sp>
    </p:spTree>
    <p:extLst>
      <p:ext uri="{BB962C8B-B14F-4D97-AF65-F5344CB8AC3E}">
        <p14:creationId xmlns:p14="http://schemas.microsoft.com/office/powerpoint/2010/main" val="601548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u="sng" dirty="0" smtClean="0"/>
              <a:t>for</a:t>
            </a:r>
            <a:r>
              <a:rPr lang="en-US" dirty="0"/>
              <a:t> </a:t>
            </a:r>
            <a:r>
              <a:rPr lang="en-US" dirty="0" smtClean="0"/>
              <a:t>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2">
              <a:spcBef>
                <a:spcPts val="1000"/>
              </a:spcBef>
            </a:pPr>
            <a:r>
              <a:rPr lang="en-US" dirty="0"/>
              <a:t>A line (or set of lines; code block) is </a:t>
            </a:r>
            <a:r>
              <a:rPr lang="en-US" b="1" dirty="0" smtClean="0"/>
              <a:t>sequentially </a:t>
            </a:r>
            <a:r>
              <a:rPr lang="en-US" dirty="0" smtClean="0"/>
              <a:t>executed for a specific range</a:t>
            </a:r>
            <a:endParaRPr lang="en-US" dirty="0"/>
          </a:p>
          <a:p>
            <a:pPr marL="457200" lvl="1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variable in (range):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2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## Code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is executed number of times as defined…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2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##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 the range of the for…in loop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lvl="2">
              <a:spcBef>
                <a:spcPts val="1000"/>
              </a:spcBef>
            </a:pPr>
            <a:r>
              <a:rPr lang="en-US" dirty="0"/>
              <a:t>The </a:t>
            </a:r>
            <a:r>
              <a:rPr lang="en-US" dirty="0" smtClean="0"/>
              <a:t>range has a beginning and end numbers</a:t>
            </a:r>
            <a:endParaRPr lang="en-US" dirty="0"/>
          </a:p>
          <a:p>
            <a:pPr marL="342900" lvl="2">
              <a:spcBef>
                <a:spcPts val="1000"/>
              </a:spcBef>
            </a:pPr>
            <a:r>
              <a:rPr lang="en-US" dirty="0"/>
              <a:t>Example</a:t>
            </a:r>
          </a:p>
          <a:p>
            <a:pPr marL="457200" lvl="1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## Printing first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10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multipliers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of 3</a:t>
            </a:r>
          </a:p>
          <a:p>
            <a:pPr marL="457200" lvl="1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m in range(1,11):</a:t>
            </a:r>
          </a:p>
          <a:p>
            <a:pPr marL="457200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print(m*3)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475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 of Python 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993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957DE2D8-4674-7649-9DD0-216CA43138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200" dirty="0"/>
              <a:t>Outline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C3248100-CA02-8648-9C64-C7AB9414031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Why programming?</a:t>
            </a:r>
          </a:p>
          <a:p>
            <a:pPr lvl="0"/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Python basics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: comments, numbers, strings, and variables</a:t>
            </a:r>
          </a:p>
          <a:p>
            <a:pPr lvl="0"/>
            <a:r>
              <a:rPr lang="en-US" b="1" dirty="0"/>
              <a:t>Operations and expression</a:t>
            </a:r>
            <a:r>
              <a:rPr lang="en-US" dirty="0"/>
              <a:t>: logical operators, order of execution, and expressions</a:t>
            </a:r>
          </a:p>
          <a:p>
            <a:pPr lvl="0"/>
            <a:r>
              <a:rPr lang="en-US" b="1" dirty="0"/>
              <a:t>Control flow</a:t>
            </a:r>
            <a:r>
              <a:rPr lang="en-US" dirty="0"/>
              <a:t>: conditional execution using “if” statements</a:t>
            </a:r>
          </a:p>
          <a:p>
            <a:pPr eaLnBrk="1" hangingPunct="1">
              <a:buFontTx/>
              <a:buNone/>
            </a:pPr>
            <a:endParaRPr lang="en-US" altLang="zh-CN" sz="2800" dirty="0"/>
          </a:p>
        </p:txBody>
      </p:sp>
      <p:pic>
        <p:nvPicPr>
          <p:cNvPr id="4100" name="Picture 6" descr="management_information_systems_department">
            <a:extLst>
              <a:ext uri="{FF2B5EF4-FFF2-40B4-BE49-F238E27FC236}">
                <a16:creationId xmlns="" xmlns:a16="http://schemas.microsoft.com/office/drawing/2014/main" id="{E0C021E3-28F0-6346-B107-B564C623A4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1821" y="1"/>
            <a:ext cx="1862179" cy="1124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B1857D-B31B-7A4E-A715-A9CA2F2DB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Operators and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0BD8790-F507-8642-A266-44CCE1578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Operators</a:t>
            </a:r>
          </a:p>
          <a:p>
            <a:r>
              <a:rPr lang="en-US" b="1" dirty="0"/>
              <a:t>Arithmetic operators:</a:t>
            </a:r>
          </a:p>
          <a:p>
            <a:pPr lvl="1"/>
            <a:r>
              <a:rPr lang="en-US" dirty="0"/>
              <a:t>Plus (+): addition</a:t>
            </a:r>
          </a:p>
          <a:p>
            <a:pPr marL="457200" lvl="1" indent="0">
              <a:buNone/>
            </a:pPr>
            <a:r>
              <a:rPr lang="en-US" dirty="0"/>
              <a:t>3+3=6</a:t>
            </a:r>
          </a:p>
          <a:p>
            <a:pPr lvl="1"/>
            <a:r>
              <a:rPr lang="en-US" dirty="0"/>
              <a:t>Minus (-): subtraction</a:t>
            </a:r>
          </a:p>
          <a:p>
            <a:pPr marL="457200" lvl="1" indent="0">
              <a:buNone/>
            </a:pPr>
            <a:r>
              <a:rPr lang="en-US" dirty="0"/>
              <a:t>10.2-3.1=7.1</a:t>
            </a:r>
          </a:p>
          <a:p>
            <a:pPr lvl="1"/>
            <a:r>
              <a:rPr lang="en-US" dirty="0"/>
              <a:t>Multiply (*): multiplication</a:t>
            </a:r>
          </a:p>
          <a:p>
            <a:pPr marL="457200" lvl="1" indent="0">
              <a:buNone/>
            </a:pPr>
            <a:r>
              <a:rPr lang="en-US" dirty="0"/>
              <a:t>9*10=90</a:t>
            </a:r>
          </a:p>
          <a:p>
            <a:pPr lvl="1"/>
            <a:r>
              <a:rPr lang="en-US" dirty="0"/>
              <a:t>Power (**): x**y gives x to the power y</a:t>
            </a:r>
          </a:p>
          <a:p>
            <a:pPr marL="457200" lvl="1" indent="0">
              <a:buNone/>
            </a:pPr>
            <a:r>
              <a:rPr lang="en-US" dirty="0"/>
              <a:t>2**3=8</a:t>
            </a:r>
          </a:p>
          <a:p>
            <a:pPr lvl="1"/>
            <a:r>
              <a:rPr lang="en-US" dirty="0"/>
              <a:t>Divide (/): division</a:t>
            </a:r>
          </a:p>
          <a:p>
            <a:pPr marL="457200" lvl="1" indent="0">
              <a:buNone/>
            </a:pPr>
            <a:r>
              <a:rPr lang="en-US" dirty="0"/>
              <a:t>5/2=2.5</a:t>
            </a:r>
          </a:p>
          <a:p>
            <a:pPr lvl="1"/>
            <a:r>
              <a:rPr lang="en-US" dirty="0"/>
              <a:t>Divide and floor (//): returns the result rounded to nearest integer</a:t>
            </a:r>
          </a:p>
          <a:p>
            <a:pPr marL="457200" lvl="1" indent="0">
              <a:buNone/>
            </a:pPr>
            <a:r>
              <a:rPr lang="en-US" dirty="0"/>
              <a:t>5//2=2</a:t>
            </a:r>
          </a:p>
          <a:p>
            <a:pPr lvl="1"/>
            <a:r>
              <a:rPr lang="en-US" dirty="0"/>
              <a:t>Module (%): returns the reminder after the division as integer</a:t>
            </a:r>
          </a:p>
          <a:p>
            <a:pPr marL="457200" lvl="1" indent="0">
              <a:buNone/>
            </a:pPr>
            <a:r>
              <a:rPr lang="en-US" dirty="0"/>
              <a:t>14%5=4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40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B1857D-B31B-7A4E-A715-A9CA2F2DB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Operators and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0BD8790-F507-8642-A266-44CCE1578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Operators</a:t>
            </a:r>
          </a:p>
          <a:p>
            <a:r>
              <a:rPr lang="en-US" b="1" dirty="0"/>
              <a:t>Logical operators:</a:t>
            </a:r>
          </a:p>
          <a:p>
            <a:pPr lvl="1"/>
            <a:r>
              <a:rPr lang="en-US" dirty="0"/>
              <a:t>AND (&amp;)</a:t>
            </a:r>
          </a:p>
          <a:p>
            <a:pPr marL="457200" lvl="1" indent="0">
              <a:buNone/>
            </a:pPr>
            <a:r>
              <a:rPr lang="en-US" dirty="0"/>
              <a:t>True &amp; True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True</a:t>
            </a:r>
          </a:p>
          <a:p>
            <a:pPr lvl="1"/>
            <a:r>
              <a:rPr lang="en-US" dirty="0"/>
              <a:t>OR (|)</a:t>
            </a:r>
          </a:p>
          <a:p>
            <a:pPr marL="457200" lvl="1" indent="0">
              <a:buNone/>
            </a:pPr>
            <a:r>
              <a:rPr lang="en-US" dirty="0"/>
              <a:t>True | False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True</a:t>
            </a:r>
          </a:p>
          <a:p>
            <a:pPr lvl="1"/>
            <a:r>
              <a:rPr lang="en-US" dirty="0"/>
              <a:t>Less than (&lt;)</a:t>
            </a:r>
          </a:p>
          <a:p>
            <a:pPr marL="457200" lvl="1" indent="0">
              <a:buNone/>
            </a:pPr>
            <a:r>
              <a:rPr lang="en-US" dirty="0"/>
              <a:t>9 &lt; 10 </a:t>
            </a:r>
            <a:r>
              <a:rPr lang="en-US" dirty="0">
                <a:sym typeface="Wingdings" pitchFamily="2" charset="2"/>
              </a:rPr>
              <a:t> True</a:t>
            </a:r>
            <a:endParaRPr lang="en-US" dirty="0"/>
          </a:p>
          <a:p>
            <a:pPr lvl="1"/>
            <a:r>
              <a:rPr lang="en-US" dirty="0"/>
              <a:t>Less then or equal to (&lt;=)</a:t>
            </a:r>
          </a:p>
          <a:p>
            <a:pPr marL="457200" lvl="1" indent="0">
              <a:buNone/>
            </a:pPr>
            <a:r>
              <a:rPr lang="en-US" dirty="0"/>
              <a:t>12 &lt;= 12 </a:t>
            </a:r>
            <a:r>
              <a:rPr lang="en-US" dirty="0">
                <a:sym typeface="Wingdings" pitchFamily="2" charset="2"/>
              </a:rPr>
              <a:t> True</a:t>
            </a:r>
            <a:endParaRPr lang="en-US" dirty="0"/>
          </a:p>
          <a:p>
            <a:pPr lvl="1"/>
            <a:r>
              <a:rPr lang="en-US" dirty="0"/>
              <a:t>Greater than (&gt;)</a:t>
            </a:r>
          </a:p>
          <a:p>
            <a:pPr marL="457200" lvl="1" indent="0">
              <a:buNone/>
            </a:pPr>
            <a:r>
              <a:rPr lang="en-US" dirty="0"/>
              <a:t>90 &gt; 100 </a:t>
            </a:r>
            <a:r>
              <a:rPr lang="en-US" dirty="0">
                <a:sym typeface="Wingdings" pitchFamily="2" charset="2"/>
              </a:rPr>
              <a:t> False</a:t>
            </a:r>
            <a:endParaRPr lang="en-US" dirty="0"/>
          </a:p>
          <a:p>
            <a:pPr lvl="1"/>
            <a:r>
              <a:rPr lang="en-US" dirty="0"/>
              <a:t>Greater than or equal to (&gt;=)</a:t>
            </a:r>
          </a:p>
          <a:p>
            <a:pPr marL="457200" lvl="1" indent="0">
              <a:buNone/>
            </a:pPr>
            <a:r>
              <a:rPr lang="en-US" dirty="0"/>
              <a:t>12 &gt;= 9 </a:t>
            </a:r>
            <a:r>
              <a:rPr lang="en-US" dirty="0">
                <a:sym typeface="Wingdings" pitchFamily="2" charset="2"/>
              </a:rPr>
              <a:t> True</a:t>
            </a:r>
            <a:endParaRPr lang="en-US" dirty="0"/>
          </a:p>
          <a:p>
            <a:pPr lvl="1"/>
            <a:r>
              <a:rPr lang="en-US" dirty="0"/>
              <a:t>Equal (==)</a:t>
            </a:r>
          </a:p>
          <a:p>
            <a:pPr marL="457200" lvl="1" indent="0">
              <a:buNone/>
            </a:pPr>
            <a:r>
              <a:rPr lang="en-US" dirty="0"/>
              <a:t>12 == 12 </a:t>
            </a:r>
            <a:r>
              <a:rPr lang="en-US" dirty="0">
                <a:sym typeface="Wingdings" pitchFamily="2" charset="2"/>
              </a:rPr>
              <a:t> True</a:t>
            </a:r>
            <a:endParaRPr lang="en-US" dirty="0"/>
          </a:p>
          <a:p>
            <a:pPr lvl="1"/>
            <a:r>
              <a:rPr lang="en-US" dirty="0"/>
              <a:t>Not equal (!=)</a:t>
            </a:r>
          </a:p>
          <a:p>
            <a:pPr marL="457200" lvl="1" indent="0">
              <a:buNone/>
            </a:pPr>
            <a:r>
              <a:rPr lang="en-US" dirty="0"/>
              <a:t>29 != 19 </a:t>
            </a:r>
            <a:r>
              <a:rPr lang="en-US" dirty="0">
                <a:sym typeface="Wingdings" pitchFamily="2" charset="2"/>
              </a:rPr>
              <a:t> True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ADEBDE-9A3F-3141-888E-6DB5401F7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Evaluation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2AF388F-6EAE-BD48-9C72-9BE112B9EB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result of the following expression?</a:t>
            </a:r>
          </a:p>
          <a:p>
            <a:pPr marL="0" indent="0" algn="ctr">
              <a:buNone/>
            </a:pPr>
            <a:r>
              <a:rPr lang="en-US" b="1" dirty="0"/>
              <a:t>2+5*6**2/9-10 = ?</a:t>
            </a:r>
          </a:p>
          <a:p>
            <a:r>
              <a:rPr lang="en-US" dirty="0"/>
              <a:t>PEMDAS rule (parentheses, exponential, multiplication, division, addition, subtraction)</a:t>
            </a:r>
          </a:p>
          <a:p>
            <a:r>
              <a:rPr lang="en-US" dirty="0"/>
              <a:t>Use of parentheses to enforce specific order</a:t>
            </a:r>
          </a:p>
          <a:p>
            <a:pPr marL="0" indent="0" algn="ctr">
              <a:buNone/>
            </a:pPr>
            <a:r>
              <a:rPr lang="en-US" b="1" dirty="0"/>
              <a:t>((2+5)*6**2)/9-10 = ?</a:t>
            </a:r>
          </a:p>
          <a:p>
            <a:pPr marL="0" indent="0" algn="ctr">
              <a:buNone/>
            </a:pPr>
            <a:r>
              <a:rPr lang="en-US" b="1" dirty="0"/>
              <a:t>((2+5)*6**2)/(9-10) = 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55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3DD303-EF7B-A74C-86A1-CB4FC539B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28BFF3D-83CC-4341-A662-C98DE50B0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Expressions are representation of variables with operators, and the compiler (the computer) evaluates the expression whenever the code is executed.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Evaluate and store		Evaluate only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9B4BEBF6-0EAC-484C-B7E1-50CB51B17E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7492" y="3501008"/>
            <a:ext cx="6743700" cy="2603500"/>
          </a:xfrm>
          <a:prstGeom prst="rect">
            <a:avLst/>
          </a:prstGeom>
        </p:spPr>
      </p:pic>
      <p:sp>
        <p:nvSpPr>
          <p:cNvPr id="14" name="U-Turn Arrow 13">
            <a:extLst>
              <a:ext uri="{FF2B5EF4-FFF2-40B4-BE49-F238E27FC236}">
                <a16:creationId xmlns="" xmlns:a16="http://schemas.microsoft.com/office/drawing/2014/main" id="{EFFE6859-EAFC-6546-BF9E-FFAB8C03C98F}"/>
              </a:ext>
            </a:extLst>
          </p:cNvPr>
          <p:cNvSpPr/>
          <p:nvPr/>
        </p:nvSpPr>
        <p:spPr>
          <a:xfrm rot="5400000">
            <a:off x="3633238" y="3675726"/>
            <a:ext cx="1872208" cy="946708"/>
          </a:xfrm>
          <a:prstGeom prst="uturnArrow">
            <a:avLst>
              <a:gd name="adj1" fmla="val 6551"/>
              <a:gd name="adj2" fmla="val 12520"/>
              <a:gd name="adj3" fmla="val 10892"/>
              <a:gd name="adj4" fmla="val 89108"/>
              <a:gd name="adj5" fmla="val 10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U-Turn Arrow 15">
            <a:extLst>
              <a:ext uri="{FF2B5EF4-FFF2-40B4-BE49-F238E27FC236}">
                <a16:creationId xmlns="" xmlns:a16="http://schemas.microsoft.com/office/drawing/2014/main" id="{E0C7601E-9576-F546-A360-0C12001E6407}"/>
              </a:ext>
            </a:extLst>
          </p:cNvPr>
          <p:cNvSpPr/>
          <p:nvPr/>
        </p:nvSpPr>
        <p:spPr>
          <a:xfrm rot="5400000">
            <a:off x="6342303" y="4047175"/>
            <a:ext cx="2569470" cy="946708"/>
          </a:xfrm>
          <a:prstGeom prst="uturnArrow">
            <a:avLst>
              <a:gd name="adj1" fmla="val 6551"/>
              <a:gd name="adj2" fmla="val 12520"/>
              <a:gd name="adj3" fmla="val 10892"/>
              <a:gd name="adj4" fmla="val 89108"/>
              <a:gd name="adj5" fmla="val 10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705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C8DE894-620B-4747-95F0-BC8C161F5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Control </a:t>
            </a:r>
            <a:r>
              <a:rPr lang="en-US" dirty="0" smtClean="0"/>
              <a:t>Flow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BA6EDE3-BE63-1F4F-82B2-B7647BAB4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Statements executed </a:t>
            </a:r>
            <a:r>
              <a:rPr lang="en-US" dirty="0"/>
              <a:t>by Python in exact top-down </a:t>
            </a:r>
            <a:r>
              <a:rPr lang="en-US" dirty="0" smtClean="0"/>
              <a:t>order (every line is executed once in top-down order)</a:t>
            </a:r>
          </a:p>
          <a:p>
            <a:r>
              <a:rPr lang="en-US" dirty="0" smtClean="0"/>
              <a:t>In order to control the flow of execution logic, we use control flow operators:</a:t>
            </a:r>
          </a:p>
          <a:p>
            <a:pPr lvl="1"/>
            <a:r>
              <a:rPr lang="en-US" b="1" dirty="0" smtClean="0"/>
              <a:t>Conditional execution </a:t>
            </a:r>
          </a:p>
          <a:p>
            <a:pPr lvl="2"/>
            <a:r>
              <a:rPr lang="en-US" dirty="0" smtClean="0"/>
              <a:t>A line (or set of lines) executed only if a condition is satisfied (</a:t>
            </a:r>
            <a:r>
              <a:rPr lang="en-US" b="1" i="1" u="sng" dirty="0" smtClean="0"/>
              <a:t>if</a:t>
            </a:r>
            <a:r>
              <a:rPr lang="en-US" b="1" i="1" dirty="0" smtClean="0"/>
              <a:t> </a:t>
            </a:r>
            <a:r>
              <a:rPr lang="en-US" dirty="0" smtClean="0"/>
              <a:t>statement)</a:t>
            </a:r>
          </a:p>
          <a:p>
            <a:pPr lvl="1"/>
            <a:r>
              <a:rPr lang="en-US" b="1" dirty="0" smtClean="0"/>
              <a:t>Repetition of execution </a:t>
            </a:r>
          </a:p>
          <a:p>
            <a:pPr lvl="2"/>
            <a:r>
              <a:rPr lang="en-US" dirty="0" smtClean="0"/>
              <a:t>Conditional loop: </a:t>
            </a:r>
            <a:r>
              <a:rPr lang="en-US" b="1" i="1" u="sng" dirty="0" smtClean="0"/>
              <a:t>while</a:t>
            </a:r>
            <a:r>
              <a:rPr lang="en-US" dirty="0" smtClean="0"/>
              <a:t> loop </a:t>
            </a:r>
          </a:p>
          <a:p>
            <a:pPr lvl="2"/>
            <a:r>
              <a:rPr lang="en-US" dirty="0" smtClean="0"/>
              <a:t>Sequential loop: </a:t>
            </a:r>
            <a:r>
              <a:rPr lang="en-US" b="1" i="1" u="sng" dirty="0" smtClean="0"/>
              <a:t>for</a:t>
            </a:r>
            <a:r>
              <a:rPr lang="en-US" dirty="0" smtClean="0"/>
              <a:t> loop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100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 </a:t>
            </a:r>
            <a:r>
              <a:rPr lang="en-US" b="1" u="sng" dirty="0"/>
              <a:t>if</a:t>
            </a:r>
            <a:r>
              <a:rPr lang="en-US" dirty="0"/>
              <a:t> </a:t>
            </a:r>
            <a:r>
              <a:rPr lang="en-US" dirty="0" smtClean="0"/>
              <a:t>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 if statement (single condition)</a:t>
            </a:r>
          </a:p>
          <a:p>
            <a:pPr marL="457200" lvl="1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condition:</a:t>
            </a:r>
          </a:p>
          <a:p>
            <a:pPr marL="914400" lvl="2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## Code executed if condition is met</a:t>
            </a:r>
          </a:p>
          <a:p>
            <a:r>
              <a:rPr lang="en-US" dirty="0" smtClean="0"/>
              <a:t>If-else statement (</a:t>
            </a:r>
            <a:r>
              <a:rPr lang="en-US" dirty="0"/>
              <a:t>single condition)</a:t>
            </a:r>
          </a:p>
          <a:p>
            <a:pPr marL="457200" lvl="1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condition: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2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##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Code executed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if condition is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met</a:t>
            </a:r>
          </a:p>
          <a:p>
            <a:pPr marL="457200" lvl="1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914400" lvl="2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##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Code executed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if condition is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NOT met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If-</a:t>
            </a:r>
            <a:r>
              <a:rPr lang="en-US" dirty="0" err="1" smtClean="0"/>
              <a:t>elif</a:t>
            </a:r>
            <a:r>
              <a:rPr lang="en-US" dirty="0" smtClean="0"/>
              <a:t>-else statement (multiple conditions)</a:t>
            </a:r>
          </a:p>
          <a:p>
            <a:pPr marL="457200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condition1: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2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## Code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executed if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condition1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is met</a:t>
            </a:r>
          </a:p>
          <a:p>
            <a:pPr marL="457200" lvl="1" indent="0">
              <a:buNone/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condition2: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2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##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Code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executed if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condition2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is met</a:t>
            </a:r>
          </a:p>
          <a:p>
            <a:pPr marL="457200" lvl="1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914400" lvl="2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##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Code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executed if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both conditions are NOT met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337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 </a:t>
            </a:r>
            <a:r>
              <a:rPr lang="en-US" b="1" u="sng" dirty="0"/>
              <a:t>if</a:t>
            </a:r>
            <a:r>
              <a:rPr lang="en-US" dirty="0"/>
              <a:t> </a:t>
            </a:r>
            <a:r>
              <a:rPr lang="en-US" dirty="0" smtClean="0"/>
              <a:t>statement -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 if statement</a:t>
            </a:r>
          </a:p>
          <a:p>
            <a:pPr marL="457200" lvl="1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temperature&gt;=30:</a:t>
            </a:r>
          </a:p>
          <a:p>
            <a:pPr marL="914400" lvl="2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print(“Today is hot”)</a:t>
            </a:r>
          </a:p>
          <a:p>
            <a:r>
              <a:rPr lang="en-US" dirty="0" smtClean="0"/>
              <a:t>If-else statement</a:t>
            </a:r>
          </a:p>
          <a:p>
            <a:pPr marL="457200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if temperature&gt;=30:</a:t>
            </a:r>
          </a:p>
          <a:p>
            <a:pPr marL="914400" lvl="2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print(“Today is hot”)</a:t>
            </a:r>
          </a:p>
          <a:p>
            <a:pPr marL="457200" lvl="1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914400" lvl="2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print(“Today is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cold”)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If-</a:t>
            </a:r>
            <a:r>
              <a:rPr lang="en-US" dirty="0" err="1" smtClean="0"/>
              <a:t>elif</a:t>
            </a:r>
            <a:r>
              <a:rPr lang="en-US" dirty="0" smtClean="0"/>
              <a:t>-else statement </a:t>
            </a:r>
          </a:p>
          <a:p>
            <a:pPr marL="457200" lvl="1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if temperature&gt;=30:</a:t>
            </a:r>
          </a:p>
          <a:p>
            <a:pPr marL="914400" lvl="2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print(“Today is hot”)</a:t>
            </a:r>
          </a:p>
          <a:p>
            <a:pPr marL="457200" lvl="1" indent="0">
              <a:buNone/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temperature&lt;30 &amp; temperature&gt;=18: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2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print(“Today is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nice”)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914400" lvl="2" indent="0"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print(“Today is cold”)</a:t>
            </a:r>
          </a:p>
        </p:txBody>
      </p:sp>
    </p:spTree>
    <p:extLst>
      <p:ext uri="{BB962C8B-B14F-4D97-AF65-F5344CB8AC3E}">
        <p14:creationId xmlns:p14="http://schemas.microsoft.com/office/powerpoint/2010/main" val="4116749406"/>
      </p:ext>
    </p:extLst>
  </p:cSld>
  <p:clrMapOvr>
    <a:masterClrMapping/>
  </p:clrMapOvr>
</p:sld>
</file>

<file path=ppt/theme/theme1.xml><?xml version="1.0" encoding="utf-8"?>
<a:theme xmlns:a="http://schemas.openxmlformats.org/drawingml/2006/main" name="KSU_MIS_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KSU_MIS_Theme" id="{F78CDC26-9740-EC4F-A106-77ACF0D46A7A}" vid="{B0BDA7E6-8974-F445-A780-FB9DC99ACEF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KSU_MIS_Theme</Template>
  <TotalTime>4519</TotalTime>
  <Words>662</Words>
  <Application>Microsoft Office PowerPoint</Application>
  <PresentationFormat>On-screen Show (4:3)</PresentationFormat>
  <Paragraphs>119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KSU_MIS_Theme</vt:lpstr>
      <vt:lpstr>Introduction to Programming   Using Python  PART 2</vt:lpstr>
      <vt:lpstr>Outline</vt:lpstr>
      <vt:lpstr>Operators and Expressions</vt:lpstr>
      <vt:lpstr>Operators and Expressions</vt:lpstr>
      <vt:lpstr>Evaluation Order</vt:lpstr>
      <vt:lpstr>Expressions</vt:lpstr>
      <vt:lpstr>Control Flow</vt:lpstr>
      <vt:lpstr>The if statement</vt:lpstr>
      <vt:lpstr>The if statement - Examples</vt:lpstr>
      <vt:lpstr>The while Statement</vt:lpstr>
      <vt:lpstr>The for Loop</vt:lpstr>
      <vt:lpstr>End of Python Introduction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Overview</dc:title>
  <dc:creator>微软用户</dc:creator>
  <cp:lastModifiedBy>Windows User</cp:lastModifiedBy>
  <cp:revision>156</cp:revision>
  <dcterms:created xsi:type="dcterms:W3CDTF">2018-05-13T20:00:04Z</dcterms:created>
  <dcterms:modified xsi:type="dcterms:W3CDTF">2018-07-11T12:42:02Z</dcterms:modified>
</cp:coreProperties>
</file>